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jpe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7" Type="http://schemas.openxmlformats.org/officeDocument/2006/relationships/image" Target="../media/image7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.jpeg" /><Relationship Id="rId5" Type="http://schemas.openxmlformats.org/officeDocument/2006/relationships/image" Target="../media/image4.jpeg" /><Relationship Id="rId4" Type="http://schemas.openxmlformats.org/officeDocument/2006/relationships/image" Target="../media/image6.jpe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client=ms-android-vivo&amp;sca_esv=d035e08cd000bfaf&amp;cs=0&amp;sxsrf=AE3TifOQmWPSeIsBzW-3ykFZvN_7qIVQJw%3A1757321307669&amp;q=Highlight+Key+Learnings&amp;sa=X&amp;ved=2ahUKEwj3hfWB5MiPAxUSwTgGHcVpAtAQxccNegQIDRAB&amp;mstk=AUtExfDlAcH6Wj7nrzcjAyWpSdviH5_P-WEE5vRbJFgOI_fYXv5GcVA1j_DDF0AouHvWHrdaOzZdBb_HDq3x6G5kVKYPNBkPeEfBDxHGqc4eZhjWp5yfQ1BkA7KtlxFzsHotiCqaFEO17wPHmaEmnvMwzqr7Pzn0oL4ZFdOs9LGITfHEG14&amp;csui=3" TargetMode="External" /><Relationship Id="rId2" Type="http://schemas.openxmlformats.org/officeDocument/2006/relationships/hyperlink" Target="https://www.google.com/search?client=ms-android-vivo&amp;sca_esv=d035e08cd000bfaf&amp;cs=0&amp;sxsrf=AE3TifOQmWPSeIsBzW-3ykFZvN_7qIVQJw%3A1757321307669&amp;q=Reflect+on+Growth&amp;sa=X&amp;ved=2ahUKEwj3hfWB5MiPAxUSwTgGHcVpAtAQxccNegQICxAB&amp;mstk=AUtExfDlAcH6Wj7nrzcjAyWpSdviH5_P-WEE5vRbJFgOI_fYXv5GcVA1j_DDF0AouHvWHrdaOzZdBb_HDq3x6G5kVKYPNBkPeEfBDxHGqc4eZhjWp5yfQ1BkA7KtlxFzsHotiCqaFEO17wPHmaEmnvMwzqr7Pzn0oL4ZFdOs9LGITfHEG14&amp;csui=3" TargetMode="External" /><Relationship Id="rId1" Type="http://schemas.openxmlformats.org/officeDocument/2006/relationships/slideLayout" Target="../slideLayouts/slideLayout2.xml" /><Relationship Id="rId5" Type="http://schemas.openxmlformats.org/officeDocument/2006/relationships/hyperlink" Target="https://www.google.com/search?client=ms-android-vivo&amp;sca_esv=d035e08cd000bfaf&amp;cs=0&amp;sxsrf=AE3TifOQmWPSeIsBzW-3ykFZvN_7qIVQJw%3A1757321307669&amp;q=Showcase+Metacognition&amp;sa=X&amp;ved=2ahUKEwj3hfWB5MiPAxUSwTgGHcVpAtAQxccNegQIEBAB&amp;mstk=AUtExfDlAcH6Wj7nrzcjAyWpSdviH5_P-WEE5vRbJFgOI_fYXv5GcVA1j_DDF0AouHvWHrdaOzZdBb_HDq3x6G5kVKYPNBkPeEfBDxHGqc4eZhjWp5yfQ1BkA7KtlxFzsHotiCqaFEO17wPHmaEmnvMwzqr7Pzn0oL4ZFdOs9LGITfHEG14&amp;csui=3" TargetMode="External" /><Relationship Id="rId4" Type="http://schemas.openxmlformats.org/officeDocument/2006/relationships/hyperlink" Target="https://www.google.com/search?client=ms-android-vivo&amp;sca_esv=d035e08cd000bfaf&amp;cs=0&amp;sxsrf=AE3TifOQmWPSeIsBzW-3ykFZvN_7qIVQJw%3A1757321307669&amp;q=Challenges+and+Successes&amp;sa=X&amp;ved=2ahUKEwj3hfWB5MiPAxUSwTgGHcVpAtAQxccNegQIDBAB&amp;mstk=AUtExfDlAcH6Wj7nrzcjAyWpSdviH5_P-WEE5vRbJFgOI_fYXv5GcVA1j_DDF0AouHvWHrdaOzZdBb_HDq3x6G5kVKYPNBkPeEfBDxHGqc4eZhjWp5yfQ1BkA7KtlxFzsHotiCqaFEO17wPHmaEmnvMwzqr7Pzn0oL4ZFdOs9LGITfHEG14&amp;csui=3" TargetMode="Externa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client=ms-android-vivo&amp;sca_esv=d035e08cd000bfaf&amp;hl=ta&amp;cs=0&amp;sxsrf=AE3TifNGlaDcHO5OS_RzwZ2UoOOL66uA3A%3A1757319645334&amp;q=WordPress&amp;sa=X&amp;ved=2ahUKEwjsqKbp3ciPAxUo2DgGHZ5sKzgQxccNegQILhAB&amp;mstk=AUtExfBYxAuuuWMXFMDer5xtHRbsCL4Q8KAxOtHlrFR7GDzuQ066rWyIlh9EFGYXPZ81v2vTO5Z2MLBVMezhUtv7ZGkf8_vjxw4mSE_hQC16kJ5JHCRYHAgOsATLAvpzKY7ZzGqPfdxXYIJ3BaeZZuKtz8h88rMSWv6IWtqt-pwAPclTLTNJICKZdWSk83H68lRbaZ5Qs3jCdSQXV1UwYLrB_ZnammaabhfgqsV74nI8YgvEfbdOiMS2_ERrx1HgxiheDON0olK67tqRbmV5HFkGq9RV&amp;csui=3" TargetMode="External" /><Relationship Id="rId2" Type="http://schemas.openxmlformats.org/officeDocument/2006/relationships/hyperlink" Target="https://www.google.com/search?client=ms-android-vivo&amp;sca_esv=d035e08cd000bfaf&amp;hl=ta&amp;cs=0&amp;sxsrf=AE3TifNGlaDcHO5OS_RzwZ2UoOOL66uA3A%3A1757319645334&amp;q=Google+Sites&amp;sa=X&amp;ved=2ahUKEwjsqKbp3ciPAxUo2DgGHZ5sKzgQxccNegQIKxAB&amp;mstk=AUtExfBYxAuuuWMXFMDer5xtHRbsCL4Q8KAxOtHlrFR7GDzuQ066rWyIlh9EFGYXPZ81v2vTO5Z2MLBVMezhUtv7ZGkf8_vjxw4mSE_hQC16kJ5JHCRYHAgOsATLAvpzKY7ZzGqPfdxXYIJ3BaeZZuKtz8h88rMSWv6IWtqt-pwAPclTLTNJICKZdWSk83H68lRbaZ5Qs3jCdSQXV1UwYLrB_ZnammaabhfgqsV74nI8YgvEfbdOiMS2_ERrx1HgxiheDON0olK67tqRbmV5HFkGq9RV&amp;csui=3" TargetMode="External" /><Relationship Id="rId1" Type="http://schemas.openxmlformats.org/officeDocument/2006/relationships/slideLayout" Target="../slideLayouts/slideLayout2.xml" /><Relationship Id="rId5" Type="http://schemas.openxmlformats.org/officeDocument/2006/relationships/hyperlink" Target="https://www.google.com/search?client=ms-android-vivo&amp;sca_esv=d035e08cd000bfaf&amp;hl=ta&amp;cs=0&amp;sxsrf=AE3TifNGlaDcHO5OS_RzwZ2UoOOL66uA3A%3A1757319645334&amp;q=Wix&amp;sa=X&amp;ved=2ahUKEwjsqKbp3ciPAxUo2DgGHZ5sKzgQxccNegQIMBAB&amp;mstk=AUtExfBYxAuuuWMXFMDer5xtHRbsCL4Q8KAxOtHlrFR7GDzuQ066rWyIlh9EFGYXPZ81v2vTO5Z2MLBVMezhUtv7ZGkf8_vjxw4mSE_hQC16kJ5JHCRYHAgOsATLAvpzKY7ZzGqPfdxXYIJ3BaeZZuKtz8h88rMSWv6IWtqt-pwAPclTLTNJICKZdWSk83H68lRbaZ5Qs3jCdSQXV1UwYLrB_ZnammaabhfgqsV74nI8YgvEfbdOiMS2_ERrx1HgxiheDON0olK67tqRbmV5HFkGq9RV&amp;csui=3" TargetMode="External" /><Relationship Id="rId4" Type="http://schemas.openxmlformats.org/officeDocument/2006/relationships/hyperlink" Target="https://www.google.com/search?client=ms-android-vivo&amp;sca_esv=d035e08cd000bfaf&amp;hl=ta&amp;cs=0&amp;sxsrf=AE3TifNGlaDcHO5OS_RzwZ2UoOOL66uA3A%3A1757319645334&amp;q=Squarespace&amp;sa=X&amp;ved=2ahUKEwjsqKbp3ciPAxUo2DgGHZ5sKzgQxccNegQILxAB&amp;mstk=AUtExfBYxAuuuWMXFMDer5xtHRbsCL4Q8KAxOtHlrFR7GDzuQ066rWyIlh9EFGYXPZ81v2vTO5Z2MLBVMezhUtv7ZGkf8_vjxw4mSE_hQC16kJ5JHCRYHAgOsATLAvpzKY7ZzGqPfdxXYIJ3BaeZZuKtz8h88rMSWv6IWtqt-pwAPclTLTNJICKZdWSk83H68lRbaZ5Qs3jCdSQXV1UwYLrB_ZnammaabhfgqsV74nI8YgvEfbdOiMS2_ERrx1HgxiheDON0olK67tqRbmV5HFkGq9RV&amp;csui=3" TargetMode="Externa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518C5AB-8815-D6A7-AC32-0827B52A4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4231" y="1469060"/>
            <a:ext cx="9003537" cy="3113690"/>
          </a:xfrm>
        </p:spPr>
        <p:txBody>
          <a:bodyPr/>
          <a:lstStyle/>
          <a:p>
            <a:r>
              <a:rPr lang="en-US" b="1" dirty="0"/>
              <a:t>NAME: SHARMI.S</a:t>
            </a:r>
          </a:p>
          <a:p>
            <a:r>
              <a:rPr lang="en-US" b="1" dirty="0"/>
              <a:t>REGISTER NO AND NMID:2413121210500122042 and asanm121anm12124213041</a:t>
            </a:r>
          </a:p>
          <a:p>
            <a:r>
              <a:rPr lang="en-US" b="1" dirty="0"/>
              <a:t>DEPARTMENT:BCA</a:t>
            </a:r>
          </a:p>
          <a:p>
            <a:r>
              <a:rPr lang="en-US" b="1" dirty="0"/>
              <a:t>COLLEGE NAME: IMMACULATE COLLEGE FOR WOMEN/ANNAMALAI UNIVERSITY </a:t>
            </a:r>
          </a:p>
        </p:txBody>
      </p:sp>
    </p:spTree>
    <p:extLst>
      <p:ext uri="{BB962C8B-B14F-4D97-AF65-F5344CB8AC3E}">
        <p14:creationId xmlns:p14="http://schemas.microsoft.com/office/powerpoint/2010/main" val="1894905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B0B7D-2CC9-B88F-0E34-D52CFBA3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46" y="179153"/>
            <a:ext cx="6654883" cy="6656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 AND SCREENSHOT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77265B-3A0A-B8A9-7541-F95BA603D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093" y="1198779"/>
            <a:ext cx="4302769" cy="3432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08365D-AF30-CEB6-3238-3F60A6AAD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862" y="2370932"/>
            <a:ext cx="6598241" cy="382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15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0997-F109-6881-7F55-148B8A098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15" y="25136"/>
            <a:ext cx="7120682" cy="54019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 AND SCREENSHOT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FCADBB-2194-D404-1DCA-CE62405E0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615" y="841839"/>
            <a:ext cx="5105877" cy="27949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4EE1E2-5B7A-3787-3B04-8E4955E99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69" y="3913324"/>
            <a:ext cx="6236199" cy="27949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75949B-3F5C-8128-322D-172339777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853114"/>
            <a:ext cx="58674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65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8C102-DBAA-7658-004E-7BF18119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16" y="352096"/>
            <a:ext cx="7729728" cy="73726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 AND SCREENSHOT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E3546F-ABCC-9B85-9B32-B8C7CB0E4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616" y="1316419"/>
            <a:ext cx="3178488" cy="25356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B9F55C-6497-7599-7B74-CB0BD85FC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86140"/>
            <a:ext cx="5073556" cy="2338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F8BA75-2A48-A30B-3310-36A6C214D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750" y="1220960"/>
            <a:ext cx="3178489" cy="23381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577107-6C48-66AA-5CA4-827FF75064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8960" y="147357"/>
            <a:ext cx="3314341" cy="23381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F05610-A5B1-EACD-106D-686B9A95EB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0248" y="2515239"/>
            <a:ext cx="4577136" cy="16716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F6BDCA-6EF5-685A-67A1-53AE5AD152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7663" y="4186891"/>
            <a:ext cx="5262593" cy="247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52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AC8FC-E602-8B86-FE2A-3675E821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813" y="286645"/>
            <a:ext cx="7371497" cy="1146583"/>
          </a:xfrm>
        </p:spPr>
        <p:txBody>
          <a:bodyPr/>
          <a:lstStyle/>
          <a:p>
            <a:r>
              <a:rPr lang="en-US" b="1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CB143-E16D-7644-4985-F155E989C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683" y="1630298"/>
            <a:ext cx="10605894" cy="4109729"/>
          </a:xfrm>
        </p:spPr>
        <p:txBody>
          <a:bodyPr/>
          <a:lstStyle/>
          <a:p>
            <a:r>
              <a:rPr lang="en-US" b="1" i="0">
                <a:solidFill>
                  <a:srgbClr val="001D35"/>
                </a:solidFill>
                <a:effectLst/>
                <a:latin typeface="Google Sans"/>
                <a:hlinkClick r:id="rId2"/>
              </a:rPr>
              <a:t>Reflect on Growth</a:t>
            </a:r>
            <a:r>
              <a:rPr lang="en-US" b="1" i="0">
                <a:solidFill>
                  <a:srgbClr val="001D35"/>
                </a:solidFill>
                <a:effectLst/>
                <a:latin typeface="Google Sans"/>
              </a:rPr>
              <a:t>:</a:t>
            </a:r>
            <a:endParaRPr lang="en-US" b="0" i="0">
              <a:solidFill>
                <a:srgbClr val="001D35"/>
              </a:solidFill>
              <a:effectLst/>
              <a:latin typeface="Google Sans"/>
            </a:endParaRPr>
          </a:p>
          <a:p>
            <a:r>
              <a:rPr lang="en-US" b="0" i="0">
                <a:solidFill>
                  <a:srgbClr val="545D7E"/>
                </a:solidFill>
                <a:effectLst/>
                <a:latin typeface="Google Sans"/>
              </a:rPr>
              <a:t>Discuss how you've developed as a student, writer, and thinker throughout the course or program. </a:t>
            </a:r>
          </a:p>
          <a:p>
            <a:r>
              <a:rPr lang="en-US" b="1" i="0">
                <a:solidFill>
                  <a:srgbClr val="001D35"/>
                </a:solidFill>
                <a:effectLst/>
                <a:latin typeface="Google Sans"/>
                <a:hlinkClick r:id="rId3"/>
              </a:rPr>
              <a:t>Highlight Key Learnings</a:t>
            </a:r>
            <a:r>
              <a:rPr lang="en-US" b="1" i="0">
                <a:solidFill>
                  <a:srgbClr val="001D35"/>
                </a:solidFill>
                <a:effectLst/>
                <a:latin typeface="Google Sans"/>
              </a:rPr>
              <a:t>:</a:t>
            </a:r>
            <a:endParaRPr lang="en-US" b="0" i="0">
              <a:solidFill>
                <a:srgbClr val="001D35"/>
              </a:solidFill>
              <a:effectLst/>
              <a:latin typeface="Google Sans"/>
            </a:endParaRPr>
          </a:p>
          <a:p>
            <a:r>
              <a:rPr lang="en-US" b="0" i="0">
                <a:solidFill>
                  <a:srgbClr val="545D7E"/>
                </a:solidFill>
                <a:effectLst/>
                <a:latin typeface="Google Sans"/>
              </a:rPr>
              <a:t>Mention specific skills, concepts, and activities that were most impactful or helpful in your development. </a:t>
            </a:r>
          </a:p>
          <a:p>
            <a:r>
              <a:rPr lang="en-US" b="1" i="0">
                <a:solidFill>
                  <a:srgbClr val="001D35"/>
                </a:solidFill>
                <a:effectLst/>
                <a:latin typeface="Google Sans"/>
              </a:rPr>
              <a:t>Acknowledge </a:t>
            </a:r>
            <a:r>
              <a:rPr lang="en-US" b="1" i="0">
                <a:solidFill>
                  <a:srgbClr val="001D35"/>
                </a:solidFill>
                <a:effectLst/>
                <a:latin typeface="Google Sans"/>
                <a:hlinkClick r:id="rId4"/>
              </a:rPr>
              <a:t>Challenges and Successes</a:t>
            </a:r>
            <a:r>
              <a:rPr lang="en-US" b="1" i="0">
                <a:solidFill>
                  <a:srgbClr val="001D35"/>
                </a:solidFill>
                <a:effectLst/>
                <a:latin typeface="Google Sans"/>
              </a:rPr>
              <a:t>:</a:t>
            </a:r>
            <a:endParaRPr lang="en-US" b="0" i="0">
              <a:solidFill>
                <a:srgbClr val="001D35"/>
              </a:solidFill>
              <a:effectLst/>
              <a:latin typeface="Google Sans"/>
            </a:endParaRPr>
          </a:p>
          <a:p>
            <a:r>
              <a:rPr lang="en-US" b="0" i="0">
                <a:solidFill>
                  <a:srgbClr val="545D7E"/>
                </a:solidFill>
                <a:effectLst/>
                <a:latin typeface="Google Sans"/>
              </a:rPr>
              <a:t>Discuss any obstacles you faced, the reasons behind them, and how you overcame them or what you could do differently next time. </a:t>
            </a:r>
          </a:p>
          <a:p>
            <a:r>
              <a:rPr lang="en-US" b="1" i="0">
                <a:solidFill>
                  <a:srgbClr val="001D35"/>
                </a:solidFill>
                <a:effectLst/>
                <a:latin typeface="Google Sans"/>
                <a:hlinkClick r:id="rId5"/>
              </a:rPr>
              <a:t>Showcase Metacognition</a:t>
            </a:r>
            <a:r>
              <a:rPr lang="en-US" b="1" i="0">
                <a:solidFill>
                  <a:srgbClr val="001D35"/>
                </a:solidFill>
                <a:effectLst/>
                <a:latin typeface="Google Sans"/>
              </a:rPr>
              <a:t>:</a:t>
            </a:r>
            <a:endParaRPr lang="en-US" b="0" i="0">
              <a:solidFill>
                <a:srgbClr val="001D35"/>
              </a:solidFill>
              <a:effectLst/>
              <a:latin typeface="Google Sans"/>
            </a:endParaRPr>
          </a:p>
          <a:p>
            <a:r>
              <a:rPr lang="en-US" b="0" i="0">
                <a:solidFill>
                  <a:srgbClr val="545D7E"/>
                </a:solidFill>
                <a:effectLst/>
                <a:latin typeface="Google Sans"/>
              </a:rPr>
              <a:t>Explain what you've learned about your own learning processes, study habits, and how to approach complex information. </a:t>
            </a:r>
          </a:p>
        </p:txBody>
      </p:sp>
    </p:spTree>
    <p:extLst>
      <p:ext uri="{BB962C8B-B14F-4D97-AF65-F5344CB8AC3E}">
        <p14:creationId xmlns:p14="http://schemas.microsoft.com/office/powerpoint/2010/main" val="4196116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662E-B4BD-478F-64E7-425DCBAD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DEA75-6C9E-332B-D257-4C94501E2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1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91FBB-7152-0AD1-0B9F-4365E16B1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964692"/>
            <a:ext cx="7998535" cy="3514148"/>
          </a:xfrm>
        </p:spPr>
        <p:txBody>
          <a:bodyPr>
            <a:normAutofit/>
          </a:bodyPr>
          <a:lstStyle/>
          <a:p>
            <a:r>
              <a:rPr lang="en-US" sz="4000" b="1" dirty="0"/>
              <a:t>DIGITAL PORTFOLIO </a:t>
            </a:r>
          </a:p>
        </p:txBody>
      </p:sp>
    </p:spTree>
    <p:extLst>
      <p:ext uri="{BB962C8B-B14F-4D97-AF65-F5344CB8AC3E}">
        <p14:creationId xmlns:p14="http://schemas.microsoft.com/office/powerpoint/2010/main" val="422650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AC6E-F5BA-913E-AB03-F503B7C68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969" y="555376"/>
            <a:ext cx="2920203" cy="98534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330C7-62C1-A851-79FF-8335AA23C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9013" y="2221504"/>
            <a:ext cx="7693974" cy="550001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Problem statement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Project overview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End user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Tools and technologies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Portfolio design and layout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Features and functions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 and screenshot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Conclusion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GitHub </a:t>
            </a:r>
          </a:p>
        </p:txBody>
      </p:sp>
    </p:spTree>
    <p:extLst>
      <p:ext uri="{BB962C8B-B14F-4D97-AF65-F5344CB8AC3E}">
        <p14:creationId xmlns:p14="http://schemas.microsoft.com/office/powerpoint/2010/main" val="264171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411B4-E6EE-4733-F502-3C809232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3323"/>
            <a:ext cx="7729728" cy="1379483"/>
          </a:xfrm>
        </p:spPr>
        <p:txBody>
          <a:bodyPr/>
          <a:lstStyle/>
          <a:p>
            <a:r>
              <a:rPr lang="en-US" b="1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F68E1-BA8A-4743-7D94-B23EF715C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73620"/>
            <a:ext cx="11949545" cy="4675909"/>
          </a:xfrm>
        </p:spPr>
        <p:txBody>
          <a:bodyPr/>
          <a:lstStyle/>
          <a:p>
            <a:r>
              <a:rPr lang="en-US" b="1" i="0" dirty="0">
                <a:solidFill>
                  <a:srgbClr val="001D35"/>
                </a:solidFill>
                <a:effectLst/>
                <a:latin typeface="Google Sans"/>
              </a:rPr>
              <a:t>1.Be Specific:</a:t>
            </a:r>
            <a:endParaRPr lang="en-US" b="0" i="0" dirty="0">
              <a:solidFill>
                <a:srgbClr val="001D35"/>
              </a:solidFill>
              <a:effectLst/>
              <a:latin typeface="Google Sans"/>
            </a:endParaRPr>
          </a:p>
          <a:p>
            <a:r>
              <a:rPr lang="en-US" b="0" i="0" dirty="0">
                <a:solidFill>
                  <a:srgbClr val="545D7E"/>
                </a:solidFill>
                <a:effectLst/>
                <a:latin typeface="Google Sans"/>
              </a:rPr>
              <a:t>A vague problem statement will lead to unclear solutions. Focus on a concrete issue. </a:t>
            </a:r>
          </a:p>
          <a:p>
            <a:r>
              <a:rPr lang="en-US" b="1" i="0" dirty="0">
                <a:solidFill>
                  <a:srgbClr val="001D35"/>
                </a:solidFill>
                <a:effectLst/>
                <a:latin typeface="Google Sans"/>
              </a:rPr>
              <a:t>2. Show, Don't Just Tell:</a:t>
            </a:r>
            <a:endParaRPr lang="en-US" b="0" i="0" dirty="0">
              <a:solidFill>
                <a:srgbClr val="001D35"/>
              </a:solidFill>
              <a:effectLst/>
              <a:latin typeface="Google Sans"/>
            </a:endParaRPr>
          </a:p>
          <a:p>
            <a:r>
              <a:rPr lang="en-US" b="0" i="0" dirty="0">
                <a:solidFill>
                  <a:srgbClr val="545D7E"/>
                </a:solidFill>
                <a:effectLst/>
                <a:latin typeface="Google Sans"/>
              </a:rPr>
              <a:t>Provide data, user research, or examples to support your claims about the problem. </a:t>
            </a:r>
          </a:p>
          <a:p>
            <a:r>
              <a:rPr lang="en-US" b="1" i="0" dirty="0">
                <a:solidFill>
                  <a:srgbClr val="001D35"/>
                </a:solidFill>
                <a:effectLst/>
                <a:latin typeface="Google Sans"/>
              </a:rPr>
              <a:t>3. Focus on the User:</a:t>
            </a:r>
            <a:endParaRPr lang="en-US" b="0" i="0" dirty="0">
              <a:solidFill>
                <a:srgbClr val="001D35"/>
              </a:solidFill>
              <a:effectLst/>
              <a:latin typeface="Google Sans"/>
            </a:endParaRPr>
          </a:p>
          <a:p>
            <a:r>
              <a:rPr lang="en-US" b="0" i="0" dirty="0">
                <a:solidFill>
                  <a:srgbClr val="545D7E"/>
                </a:solidFill>
                <a:effectLst/>
                <a:latin typeface="Google Sans"/>
              </a:rPr>
              <a:t>Frame the problem from the user's perspective to show you understand their needs. </a:t>
            </a:r>
          </a:p>
          <a:p>
            <a:r>
              <a:rPr lang="en-US" b="1" i="0" dirty="0">
                <a:solidFill>
                  <a:srgbClr val="001D35"/>
                </a:solidFill>
                <a:effectLst/>
                <a:latin typeface="Google Sans"/>
              </a:rPr>
              <a:t>4. Keep it Concise:</a:t>
            </a:r>
            <a:endParaRPr lang="en-US" b="0" i="0" dirty="0">
              <a:solidFill>
                <a:srgbClr val="001D35"/>
              </a:solidFill>
              <a:effectLst/>
              <a:latin typeface="Google Sans"/>
            </a:endParaRPr>
          </a:p>
          <a:p>
            <a:r>
              <a:rPr lang="en-US" b="0" i="0" dirty="0">
                <a:solidFill>
                  <a:srgbClr val="545D7E"/>
                </a:solidFill>
                <a:effectLst/>
                <a:latin typeface="Google Sans"/>
              </a:rPr>
              <a:t>A problem statement should be short, clear, and to the point. </a:t>
            </a:r>
          </a:p>
          <a:p>
            <a:r>
              <a:rPr lang="en-US" b="1" i="0" dirty="0">
                <a:solidFill>
                  <a:srgbClr val="001D35"/>
                </a:solidFill>
                <a:effectLst/>
                <a:latin typeface="Google Sans"/>
              </a:rPr>
              <a:t>5. Avoid Premature Solutions:</a:t>
            </a:r>
            <a:endParaRPr lang="en-US" b="0" i="0" dirty="0">
              <a:solidFill>
                <a:srgbClr val="001D35"/>
              </a:solidFill>
              <a:effectLst/>
              <a:latin typeface="Google Sans"/>
            </a:endParaRPr>
          </a:p>
          <a:p>
            <a:r>
              <a:rPr lang="en-US" b="0" i="0" dirty="0">
                <a:solidFill>
                  <a:srgbClr val="545D7E"/>
                </a:solidFill>
                <a:effectLst/>
                <a:latin typeface="Google Sans"/>
              </a:rPr>
              <a:t>Don't describe your proposed solution within the problem statement itself; focus solely on the problem. </a:t>
            </a:r>
          </a:p>
        </p:txBody>
      </p:sp>
    </p:spTree>
    <p:extLst>
      <p:ext uri="{BB962C8B-B14F-4D97-AF65-F5344CB8AC3E}">
        <p14:creationId xmlns:p14="http://schemas.microsoft.com/office/powerpoint/2010/main" val="1670523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326E-82A1-70F2-7D7D-5C1DA9481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998" y="311780"/>
            <a:ext cx="6449530" cy="870633"/>
          </a:xfrm>
        </p:spPr>
        <p:txBody>
          <a:bodyPr/>
          <a:lstStyle/>
          <a:p>
            <a:r>
              <a:rPr lang="en-US" b="1" dirty="0"/>
              <a:t>PROJECT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50639-F784-2FDE-75E5-D57F4E18B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82851"/>
            <a:ext cx="12192000" cy="4174279"/>
          </a:xfrm>
        </p:spPr>
        <p:txBody>
          <a:bodyPr/>
          <a:lstStyle/>
          <a:p>
            <a:r>
              <a:rPr lang="en-US" b="1" i="0">
                <a:solidFill>
                  <a:srgbClr val="001D35"/>
                </a:solidFill>
                <a:effectLst/>
                <a:latin typeface="Google Sans"/>
              </a:rPr>
              <a:t>Be Specific:</a:t>
            </a:r>
            <a:endParaRPr lang="en-US" b="0" i="0">
              <a:solidFill>
                <a:srgbClr val="001D35"/>
              </a:solidFill>
              <a:effectLst/>
              <a:latin typeface="Google Sans"/>
            </a:endParaRPr>
          </a:p>
          <a:p>
            <a:r>
              <a:rPr lang="en-US" b="0" i="0">
                <a:solidFill>
                  <a:srgbClr val="545D7E"/>
                </a:solidFill>
                <a:effectLst/>
                <a:latin typeface="Google Sans"/>
              </a:rPr>
              <a:t>A vague problem statement will lead to unclear solutions. Focus on a concrete issue. </a:t>
            </a:r>
          </a:p>
          <a:p>
            <a:r>
              <a:rPr lang="en-US" b="1" i="0">
                <a:solidFill>
                  <a:srgbClr val="001D35"/>
                </a:solidFill>
                <a:effectLst/>
                <a:latin typeface="Google Sans"/>
              </a:rPr>
              <a:t>2. Show, Don't Just Tell:</a:t>
            </a:r>
            <a:endParaRPr lang="en-US" b="0" i="0">
              <a:solidFill>
                <a:srgbClr val="001D35"/>
              </a:solidFill>
              <a:effectLst/>
              <a:latin typeface="Google Sans"/>
            </a:endParaRPr>
          </a:p>
          <a:p>
            <a:r>
              <a:rPr lang="en-US" b="0" i="0">
                <a:solidFill>
                  <a:srgbClr val="545D7E"/>
                </a:solidFill>
                <a:effectLst/>
                <a:latin typeface="Google Sans"/>
              </a:rPr>
              <a:t>Provide data, user research, or examples to support your claims about the problem. </a:t>
            </a:r>
          </a:p>
          <a:p>
            <a:r>
              <a:rPr lang="en-US" b="1" i="0">
                <a:solidFill>
                  <a:srgbClr val="001D35"/>
                </a:solidFill>
                <a:effectLst/>
                <a:latin typeface="Google Sans"/>
              </a:rPr>
              <a:t>3. Focus on the User:</a:t>
            </a:r>
            <a:endParaRPr lang="en-US" b="0" i="0">
              <a:solidFill>
                <a:srgbClr val="001D35"/>
              </a:solidFill>
              <a:effectLst/>
              <a:latin typeface="Google Sans"/>
            </a:endParaRPr>
          </a:p>
          <a:p>
            <a:r>
              <a:rPr lang="en-US" b="0" i="0">
                <a:solidFill>
                  <a:srgbClr val="545D7E"/>
                </a:solidFill>
                <a:effectLst/>
                <a:latin typeface="Google Sans"/>
              </a:rPr>
              <a:t>Frame the problem from the user's perspective to show you understand their needs. </a:t>
            </a:r>
          </a:p>
          <a:p>
            <a:r>
              <a:rPr lang="en-US" b="1" i="0">
                <a:solidFill>
                  <a:srgbClr val="001D35"/>
                </a:solidFill>
                <a:effectLst/>
                <a:latin typeface="Google Sans"/>
              </a:rPr>
              <a:t>4. Keep it Concise:</a:t>
            </a:r>
            <a:endParaRPr lang="en-US" b="0" i="0">
              <a:solidFill>
                <a:srgbClr val="001D35"/>
              </a:solidFill>
              <a:effectLst/>
              <a:latin typeface="Google Sans"/>
            </a:endParaRPr>
          </a:p>
          <a:p>
            <a:r>
              <a:rPr lang="en-US" b="0" i="0">
                <a:solidFill>
                  <a:srgbClr val="545D7E"/>
                </a:solidFill>
                <a:effectLst/>
                <a:latin typeface="Google Sans"/>
              </a:rPr>
              <a:t>A problem statement should be short, clear, and to the point. </a:t>
            </a:r>
          </a:p>
          <a:p>
            <a:r>
              <a:rPr lang="en-US" b="1" i="0">
                <a:solidFill>
                  <a:srgbClr val="001D35"/>
                </a:solidFill>
                <a:effectLst/>
                <a:latin typeface="Google Sans"/>
              </a:rPr>
              <a:t>5. Avoid Premature Solutions:</a:t>
            </a:r>
            <a:endParaRPr lang="en-US" b="0" i="0">
              <a:solidFill>
                <a:srgbClr val="001D35"/>
              </a:solidFill>
              <a:effectLst/>
              <a:latin typeface="Google Sans"/>
            </a:endParaRPr>
          </a:p>
          <a:p>
            <a:r>
              <a:rPr lang="en-US" b="0" i="0">
                <a:solidFill>
                  <a:srgbClr val="545D7E"/>
                </a:solidFill>
                <a:effectLst/>
                <a:latin typeface="Google Sans"/>
              </a:rPr>
              <a:t>Don't describe your proposed solution within the problem statement itself; focus solely on the problem. </a:t>
            </a:r>
          </a:p>
        </p:txBody>
      </p:sp>
    </p:spTree>
    <p:extLst>
      <p:ext uri="{BB962C8B-B14F-4D97-AF65-F5344CB8AC3E}">
        <p14:creationId xmlns:p14="http://schemas.microsoft.com/office/powerpoint/2010/main" val="334892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520E-246C-6C3F-A1D7-4E1877DC0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09" y="0"/>
            <a:ext cx="4863346" cy="1650951"/>
          </a:xfrm>
        </p:spPr>
        <p:txBody>
          <a:bodyPr/>
          <a:lstStyle/>
          <a:p>
            <a:r>
              <a:rPr lang="en-US" b="1" dirty="0"/>
              <a:t>END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E901F-CB71-F8A9-C5FE-9FCC9383F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673" y="1952776"/>
            <a:ext cx="10444654" cy="4281770"/>
          </a:xfrm>
        </p:spPr>
        <p:txBody>
          <a:bodyPr/>
          <a:lstStyle/>
          <a:p>
            <a:r>
              <a:rPr lang="en-US" b="1" i="0" dirty="0">
                <a:solidFill>
                  <a:srgbClr val="545D7E"/>
                </a:solidFill>
                <a:effectLst/>
                <a:latin typeface="Google Sans"/>
              </a:rPr>
              <a:t>Potential Employers/Recruiters:</a:t>
            </a:r>
            <a:r>
              <a:rPr lang="en-US" b="0" i="0" dirty="0">
                <a:solidFill>
                  <a:srgbClr val="545D7E"/>
                </a:solidFill>
                <a:effectLst/>
                <a:latin typeface="Google Sans"/>
              </a:rPr>
              <a:t> </a:t>
            </a:r>
          </a:p>
          <a:p>
            <a:r>
              <a:rPr lang="en-US" dirty="0">
                <a:solidFill>
                  <a:srgbClr val="545D7E"/>
                </a:solidFill>
                <a:latin typeface="Google Sans"/>
              </a:rPr>
              <a:t>                           </a:t>
            </a:r>
            <a:r>
              <a:rPr lang="en-US" b="0" i="0" dirty="0">
                <a:solidFill>
                  <a:srgbClr val="545D7E"/>
                </a:solidFill>
                <a:effectLst/>
                <a:latin typeface="Google Sans"/>
              </a:rPr>
              <a:t>They use the portfolio to assess a candidate's abilities for a job or project. </a:t>
            </a:r>
          </a:p>
          <a:p>
            <a:r>
              <a:rPr lang="en-US" b="1" i="0" dirty="0">
                <a:solidFill>
                  <a:srgbClr val="545D7E"/>
                </a:solidFill>
                <a:effectLst/>
                <a:latin typeface="Google Sans"/>
              </a:rPr>
              <a:t>Clients:</a:t>
            </a:r>
          </a:p>
          <a:p>
            <a:r>
              <a:rPr lang="en-US" b="1" i="0" dirty="0">
                <a:solidFill>
                  <a:srgbClr val="545D7E"/>
                </a:solidFill>
                <a:effectLst/>
                <a:latin typeface="Google Sans"/>
              </a:rPr>
              <a:t>           </a:t>
            </a:r>
            <a:r>
              <a:rPr lang="en-US" b="0" i="0" dirty="0">
                <a:solidFill>
                  <a:srgbClr val="545D7E"/>
                </a:solidFill>
                <a:effectLst/>
                <a:latin typeface="Google Sans"/>
              </a:rPr>
              <a:t> They may view a freelancer's portfolio to decide if they want to hire them for a specific service. </a:t>
            </a:r>
          </a:p>
          <a:p>
            <a:r>
              <a:rPr lang="en-US" b="1" i="0" dirty="0">
                <a:solidFill>
                  <a:srgbClr val="545D7E"/>
                </a:solidFill>
                <a:effectLst/>
                <a:latin typeface="Google Sans"/>
              </a:rPr>
              <a:t>Academic Institutions:</a:t>
            </a:r>
            <a:r>
              <a:rPr lang="en-US" b="0" i="0" dirty="0">
                <a:solidFill>
                  <a:srgbClr val="545D7E"/>
                </a:solidFill>
                <a:effectLst/>
                <a:latin typeface="Google Sans"/>
              </a:rPr>
              <a:t> </a:t>
            </a:r>
          </a:p>
          <a:p>
            <a:r>
              <a:rPr lang="en-US" dirty="0">
                <a:solidFill>
                  <a:srgbClr val="545D7E"/>
                </a:solidFill>
                <a:latin typeface="Google Sans"/>
              </a:rPr>
              <a:t>                 </a:t>
            </a:r>
            <a:r>
              <a:rPr lang="en-US" b="0" i="0" dirty="0">
                <a:solidFill>
                  <a:srgbClr val="545D7E"/>
                </a:solidFill>
                <a:effectLst/>
                <a:latin typeface="Google Sans"/>
              </a:rPr>
              <a:t>Students may use a portfolio to apply to schools or programs.</a:t>
            </a:r>
          </a:p>
          <a:p>
            <a:r>
              <a:rPr lang="en-US" dirty="0">
                <a:solidFill>
                  <a:srgbClr val="545D7E"/>
                </a:solidFill>
                <a:latin typeface="Google Sans"/>
              </a:rPr>
              <a:t>  </a:t>
            </a:r>
            <a:r>
              <a:rPr lang="en-US" b="0" i="0" dirty="0">
                <a:solidFill>
                  <a:srgbClr val="545D7E"/>
                </a:solidFill>
                <a:effectLst/>
                <a:latin typeface="Google Sans"/>
              </a:rPr>
              <a:t> End User:</a:t>
            </a:r>
          </a:p>
          <a:p>
            <a:r>
              <a:rPr lang="en-US" dirty="0">
                <a:solidFill>
                  <a:srgbClr val="545D7E"/>
                </a:solidFill>
                <a:latin typeface="Google Sans"/>
              </a:rPr>
              <a:t>          </a:t>
            </a:r>
            <a:r>
              <a:rPr lang="en-US" b="0" i="0" dirty="0">
                <a:solidFill>
                  <a:srgbClr val="545D7E"/>
                </a:solidFill>
                <a:effectLst/>
                <a:latin typeface="Google Sans"/>
              </a:rPr>
              <a:t>The investor who owns and manages the portfolio, and for whom the portfolio is designed to meet financial goals, balance risk, and generate returns. </a:t>
            </a:r>
          </a:p>
        </p:txBody>
      </p:sp>
    </p:spTree>
    <p:extLst>
      <p:ext uri="{BB962C8B-B14F-4D97-AF65-F5344CB8AC3E}">
        <p14:creationId xmlns:p14="http://schemas.microsoft.com/office/powerpoint/2010/main" val="3066057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2422-5C5B-749D-8BCF-056036DF0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84" y="309044"/>
            <a:ext cx="8993435" cy="808929"/>
          </a:xfrm>
        </p:spPr>
        <p:txBody>
          <a:bodyPr/>
          <a:lstStyle/>
          <a:p>
            <a:r>
              <a:rPr lang="en-US" b="1" dirty="0"/>
              <a:t>Tools and technologies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B9E85-CC4C-315E-5C2B-95659799C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768" y="1576553"/>
            <a:ext cx="10935993" cy="4972403"/>
          </a:xfrm>
        </p:spPr>
        <p:txBody>
          <a:bodyPr>
            <a:normAutofit lnSpcReduction="10000"/>
          </a:bodyPr>
          <a:lstStyle/>
          <a:p>
            <a:r>
              <a:rPr lang="en-US" b="0" i="0">
                <a:solidFill>
                  <a:srgbClr val="001D35"/>
                </a:solidFill>
                <a:effectLst/>
                <a:latin typeface="Arial" panose="020B0604020202020204" pitchFamily="34" charset="0"/>
              </a:rPr>
              <a:t>Website Builders</a:t>
            </a:r>
          </a:p>
          <a:p>
            <a:r>
              <a:rPr lang="en-US" b="0" i="0">
                <a:solidFill>
                  <a:srgbClr val="001D35"/>
                </a:solidFill>
                <a:effectLst/>
                <a:latin typeface="Arial" panose="020B0604020202020204" pitchFamily="34" charset="0"/>
              </a:rPr>
              <a:t>For a more customized and creative approach, students can use these drag-and-drop website editors to build their own portfolio site. </a:t>
            </a:r>
          </a:p>
          <a:p>
            <a:r>
              <a:rPr lang="en-US" b="1" i="0">
                <a:solidFill>
                  <a:srgbClr val="001D35"/>
                </a:solidFill>
                <a:effectLst/>
                <a:latin typeface="Arial" panose="020B0604020202020204" pitchFamily="34" charset="0"/>
                <a:hlinkClick r:id="rId2"/>
              </a:rPr>
              <a:t>Google Sites</a:t>
            </a:r>
            <a:r>
              <a:rPr lang="en-US" b="1" i="0">
                <a:solidFill>
                  <a:srgbClr val="001D35"/>
                </a:solidFill>
                <a:effectLst/>
                <a:latin typeface="Arial" panose="020B0604020202020204" pitchFamily="34" charset="0"/>
              </a:rPr>
              <a:t>:</a:t>
            </a:r>
            <a:endParaRPr lang="en-US" b="0" i="0">
              <a:solidFill>
                <a:srgbClr val="001D35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>
                <a:solidFill>
                  <a:srgbClr val="545D7E"/>
                </a:solidFill>
                <a:effectLst/>
                <a:latin typeface="Arial" panose="020B0604020202020204" pitchFamily="34" charset="0"/>
              </a:rPr>
              <a:t>A customizable and easy-to-use tool for creating media-rich websites by importing various types of content. </a:t>
            </a:r>
          </a:p>
          <a:p>
            <a:r>
              <a:rPr lang="en-US" b="1" i="0">
                <a:solidFill>
                  <a:srgbClr val="001D35"/>
                </a:solidFill>
                <a:effectLst/>
                <a:latin typeface="Arial" panose="020B0604020202020204" pitchFamily="34" charset="0"/>
                <a:hlinkClick r:id="rId3"/>
              </a:rPr>
              <a:t>WordPress</a:t>
            </a:r>
            <a:r>
              <a:rPr lang="en-US" b="1" i="0">
                <a:solidFill>
                  <a:srgbClr val="001D35"/>
                </a:solidFill>
                <a:effectLst/>
                <a:latin typeface="Arial" panose="020B0604020202020204" pitchFamily="34" charset="0"/>
              </a:rPr>
              <a:t>:</a:t>
            </a:r>
            <a:endParaRPr lang="en-US" b="0" i="0">
              <a:solidFill>
                <a:srgbClr val="001D35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>
                <a:solidFill>
                  <a:srgbClr val="545D7E"/>
                </a:solidFill>
                <a:effectLst/>
                <a:latin typeface="Arial" panose="020B0604020202020204" pitchFamily="34" charset="0"/>
              </a:rPr>
              <a:t>A popular and user-friendly platform that allows students to customize web pages using themes and plugins. </a:t>
            </a:r>
          </a:p>
          <a:p>
            <a:r>
              <a:rPr lang="en-US" b="1" i="0">
                <a:solidFill>
                  <a:srgbClr val="001D35"/>
                </a:solidFill>
                <a:effectLst/>
                <a:latin typeface="Arial" panose="020B0604020202020204" pitchFamily="34" charset="0"/>
                <a:hlinkClick r:id="rId4"/>
              </a:rPr>
              <a:t>Squarespace</a:t>
            </a:r>
            <a:r>
              <a:rPr lang="en-US" b="1" i="0">
                <a:solidFill>
                  <a:srgbClr val="001D35"/>
                </a:solidFill>
                <a:effectLst/>
                <a:latin typeface="Arial" panose="020B0604020202020204" pitchFamily="34" charset="0"/>
              </a:rPr>
              <a:t>:</a:t>
            </a:r>
            <a:endParaRPr lang="en-US" b="0" i="0">
              <a:solidFill>
                <a:srgbClr val="001D35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>
                <a:solidFill>
                  <a:srgbClr val="545D7E"/>
                </a:solidFill>
                <a:effectLst/>
                <a:latin typeface="Arial" panose="020B0604020202020204" pitchFamily="34" charset="0"/>
              </a:rPr>
              <a:t>Uses templates to simplify website design, allowing students to customize their pages to showcase their skills. </a:t>
            </a:r>
          </a:p>
          <a:p>
            <a:r>
              <a:rPr lang="en-US" b="1" i="0">
                <a:solidFill>
                  <a:srgbClr val="001D35"/>
                </a:solidFill>
                <a:effectLst/>
                <a:latin typeface="Arial" panose="020B0604020202020204" pitchFamily="34" charset="0"/>
                <a:hlinkClick r:id="rId5"/>
              </a:rPr>
              <a:t>Wix</a:t>
            </a:r>
            <a:r>
              <a:rPr lang="en-US" b="1" i="0">
                <a:solidFill>
                  <a:srgbClr val="001D35"/>
                </a:solidFill>
                <a:effectLst/>
                <a:latin typeface="Arial" panose="020B0604020202020204" pitchFamily="34" charset="0"/>
              </a:rPr>
              <a:t>:</a:t>
            </a:r>
            <a:endParaRPr lang="en-US" b="0" i="0">
              <a:solidFill>
                <a:srgbClr val="001D35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>
                <a:solidFill>
                  <a:srgbClr val="545D7E"/>
                </a:solidFill>
                <a:effectLst/>
                <a:latin typeface="Arial" panose="020B0604020202020204" pitchFamily="34" charset="0"/>
              </a:rPr>
              <a:t>A drag-and-drop website builder that simplifies the process of creating and housing a portfolio. </a:t>
            </a:r>
          </a:p>
        </p:txBody>
      </p:sp>
    </p:spTree>
    <p:extLst>
      <p:ext uri="{BB962C8B-B14F-4D97-AF65-F5344CB8AC3E}">
        <p14:creationId xmlns:p14="http://schemas.microsoft.com/office/powerpoint/2010/main" val="1900887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0C343-C4B9-02BA-D491-3125594D6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62" y="212247"/>
            <a:ext cx="7729728" cy="1059744"/>
          </a:xfrm>
        </p:spPr>
        <p:txBody>
          <a:bodyPr/>
          <a:lstStyle/>
          <a:p>
            <a:r>
              <a:rPr lang="en-US" b="1" dirty="0"/>
              <a:t>PORTFOLIO DESIGN AND LAYOUT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C2230-2199-B850-141E-6E8ED177D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62" y="1808607"/>
            <a:ext cx="11277045" cy="4837146"/>
          </a:xfrm>
        </p:spPr>
        <p:txBody>
          <a:bodyPr/>
          <a:lstStyle/>
          <a:p>
            <a:r>
              <a:rPr lang="en-US" b="1" i="0" dirty="0">
                <a:solidFill>
                  <a:srgbClr val="001D35"/>
                </a:solidFill>
                <a:effectLst/>
                <a:latin typeface="Google Sans"/>
              </a:rPr>
              <a:t>Use high-quality visuals:</a:t>
            </a:r>
            <a:endParaRPr lang="en-US" b="0" i="0" dirty="0">
              <a:solidFill>
                <a:srgbClr val="001D35"/>
              </a:solidFill>
              <a:effectLst/>
              <a:latin typeface="Google Sans"/>
            </a:endParaRPr>
          </a:p>
          <a:p>
            <a:r>
              <a:rPr lang="en-US" b="0" i="0" dirty="0">
                <a:solidFill>
                  <a:srgbClr val="545D7E"/>
                </a:solidFill>
                <a:effectLst/>
                <a:latin typeface="Google Sans"/>
              </a:rPr>
              <a:t>Ensure all images are clear and present your work in the best possible light. </a:t>
            </a:r>
          </a:p>
          <a:p>
            <a:r>
              <a:rPr lang="en-US" b="1" i="0" dirty="0">
                <a:solidFill>
                  <a:srgbClr val="001D35"/>
                </a:solidFill>
                <a:effectLst/>
                <a:latin typeface="Google Sans"/>
              </a:rPr>
              <a:t>Show your process:</a:t>
            </a:r>
            <a:endParaRPr lang="en-US" b="0" i="0" dirty="0">
              <a:solidFill>
                <a:srgbClr val="001D35"/>
              </a:solidFill>
              <a:effectLst/>
              <a:latin typeface="Google Sans"/>
            </a:endParaRPr>
          </a:p>
          <a:p>
            <a:r>
              <a:rPr lang="en-US" b="0" i="0" dirty="0">
                <a:solidFill>
                  <a:srgbClr val="545D7E"/>
                </a:solidFill>
                <a:effectLst/>
                <a:latin typeface="Google Sans"/>
              </a:rPr>
              <a:t>Briefly highlight the stages of your work, like early sketches or mood boards, to demonstrate your thought process. </a:t>
            </a:r>
          </a:p>
          <a:p>
            <a:r>
              <a:rPr lang="en-US" b="1" i="0" dirty="0">
                <a:solidFill>
                  <a:srgbClr val="001D35"/>
                </a:solidFill>
                <a:effectLst/>
                <a:latin typeface="Google Sans"/>
              </a:rPr>
              <a:t>Start and end strong:</a:t>
            </a:r>
            <a:endParaRPr lang="en-US" b="0" i="0" dirty="0">
              <a:solidFill>
                <a:srgbClr val="001D35"/>
              </a:solidFill>
              <a:effectLst/>
              <a:latin typeface="Google Sans"/>
            </a:endParaRPr>
          </a:p>
          <a:p>
            <a:r>
              <a:rPr lang="en-US" b="0" i="0" dirty="0">
                <a:solidFill>
                  <a:srgbClr val="545D7E"/>
                </a:solidFill>
                <a:effectLst/>
                <a:latin typeface="Google Sans"/>
              </a:rPr>
              <a:t>Place your most impressive work at the beginning and end of your portfolio to make a powerful first and lasting impression. </a:t>
            </a:r>
          </a:p>
          <a:p>
            <a:r>
              <a:rPr lang="en-US" b="1" i="0" dirty="0">
                <a:solidFill>
                  <a:srgbClr val="545D7E"/>
                </a:solidFill>
                <a:effectLst/>
                <a:latin typeface="Google Sans"/>
              </a:rPr>
              <a:t>Quality</a:t>
            </a:r>
            <a:r>
              <a:rPr lang="en-US" b="0" i="0" dirty="0">
                <a:solidFill>
                  <a:srgbClr val="545D7E"/>
                </a:solidFill>
                <a:effectLst/>
                <a:latin typeface="Google Sans"/>
              </a:rPr>
              <a:t> </a:t>
            </a:r>
            <a:r>
              <a:rPr lang="en-US" b="1" i="0" dirty="0">
                <a:solidFill>
                  <a:srgbClr val="545D7E"/>
                </a:solidFill>
                <a:effectLst/>
                <a:latin typeface="Google Sans"/>
              </a:rPr>
              <a:t>over</a:t>
            </a:r>
            <a:r>
              <a:rPr lang="en-US" b="0" i="0" dirty="0">
                <a:solidFill>
                  <a:srgbClr val="545D7E"/>
                </a:solidFill>
                <a:effectLst/>
                <a:latin typeface="Google Sans"/>
              </a:rPr>
              <a:t> </a:t>
            </a:r>
            <a:r>
              <a:rPr lang="en-US" b="1" i="0" dirty="0">
                <a:solidFill>
                  <a:srgbClr val="545D7E"/>
                </a:solidFill>
                <a:effectLst/>
                <a:latin typeface="Google Sans"/>
              </a:rPr>
              <a:t>quantity</a:t>
            </a:r>
            <a:r>
              <a:rPr lang="en-US" b="0" i="0" dirty="0">
                <a:solidFill>
                  <a:srgbClr val="545D7E"/>
                </a:solidFill>
                <a:effectLst/>
                <a:latin typeface="Google Sans"/>
              </a:rPr>
              <a:t>:
Choose your strongest projects, and only a few complete sketchbooks, rather than trying to include everything. 
</a:t>
            </a:r>
            <a:r>
              <a:rPr lang="en-US" b="1" i="0" dirty="0">
                <a:solidFill>
                  <a:srgbClr val="545D7E"/>
                </a:solidFill>
                <a:effectLst/>
                <a:latin typeface="Google Sans"/>
              </a:rPr>
              <a:t>Show</a:t>
            </a:r>
            <a:r>
              <a:rPr lang="en-US" b="0" i="0" dirty="0">
                <a:solidFill>
                  <a:srgbClr val="545D7E"/>
                </a:solidFill>
                <a:effectLst/>
                <a:latin typeface="Google Sans"/>
              </a:rPr>
              <a:t> </a:t>
            </a:r>
            <a:r>
              <a:rPr lang="en-US" b="1" i="0" dirty="0">
                <a:solidFill>
                  <a:srgbClr val="545D7E"/>
                </a:solidFill>
                <a:effectLst/>
                <a:latin typeface="Google Sans"/>
              </a:rPr>
              <a:t>diversity</a:t>
            </a:r>
            <a:r>
              <a:rPr lang="en-US" b="0" i="0" dirty="0">
                <a:solidFill>
                  <a:srgbClr val="545D7E"/>
                </a:solidFill>
                <a:effectLst/>
                <a:latin typeface="Google Sans"/>
              </a:rPr>
              <a:t>:
Select projects that demonstrate different skills and illustrate your ability to design across various content problems. </a:t>
            </a:r>
          </a:p>
        </p:txBody>
      </p:sp>
    </p:spTree>
    <p:extLst>
      <p:ext uri="{BB962C8B-B14F-4D97-AF65-F5344CB8AC3E}">
        <p14:creationId xmlns:p14="http://schemas.microsoft.com/office/powerpoint/2010/main" val="3685413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BA3E-20E5-1F4C-253B-6E9D0B931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546" y="376224"/>
            <a:ext cx="6736176" cy="877852"/>
          </a:xfrm>
        </p:spPr>
        <p:txBody>
          <a:bodyPr/>
          <a:lstStyle/>
          <a:p>
            <a:r>
              <a:rPr lang="en-US" b="1" dirty="0"/>
              <a:t>FEATURES AND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E0BB7-50EB-0D33-6564-3D6DE8FFE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46" y="1737790"/>
            <a:ext cx="11672454" cy="4743986"/>
          </a:xfrm>
        </p:spPr>
        <p:txBody>
          <a:bodyPr>
            <a:normAutofit fontScale="77500" lnSpcReduction="20000"/>
          </a:bodyPr>
          <a:lstStyle/>
          <a:p>
            <a:r>
              <a:rPr lang="en-US" b="1" i="0" dirty="0">
                <a:solidFill>
                  <a:srgbClr val="001D35"/>
                </a:solidFill>
                <a:effectLst/>
                <a:latin typeface="Google Sans"/>
              </a:rPr>
              <a:t>Assessment: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 </a:t>
            </a:r>
          </a:p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Serves as a tool for teachers to evaluate student mastery of content and skills. </a:t>
            </a:r>
          </a:p>
          <a:p>
            <a:r>
              <a:rPr lang="en-US" b="1" i="0" dirty="0">
                <a:solidFill>
                  <a:srgbClr val="001D35"/>
                </a:solidFill>
                <a:effectLst/>
                <a:latin typeface="Google Sans"/>
              </a:rPr>
              <a:t>Communication:</a:t>
            </a:r>
          </a:p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 Facilitates communication of student progress to parents, teachers, and other stakeholders. </a:t>
            </a:r>
          </a:p>
          <a:p>
            <a:r>
              <a:rPr lang="en-US" b="1" i="0" dirty="0">
                <a:solidFill>
                  <a:srgbClr val="001D35"/>
                </a:solidFill>
                <a:effectLst/>
                <a:latin typeface="Google Sans"/>
              </a:rPr>
              <a:t>College &amp; Career Readiness:</a:t>
            </a:r>
          </a:p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 Showcases achievements and skills to college admissions and potential employers. </a:t>
            </a:r>
          </a:p>
          <a:p>
            <a:r>
              <a:rPr lang="en-US" b="1" i="0" dirty="0">
                <a:solidFill>
                  <a:srgbClr val="001D35"/>
                </a:solidFill>
                <a:effectLst/>
                <a:latin typeface="Google Sans"/>
              </a:rPr>
              <a:t>Personal Responsibility: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 </a:t>
            </a:r>
          </a:p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Fosters a sense of personal responsibility and self-direction in learning. </a:t>
            </a:r>
          </a:p>
          <a:p>
            <a:r>
              <a:rPr lang="en-US" b="1" i="0" dirty="0">
                <a:solidFill>
                  <a:srgbClr val="001D35"/>
                </a:solidFill>
                <a:effectLst/>
                <a:latin typeface="Google Sans"/>
              </a:rPr>
              <a:t>Metacognitive Tool: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 </a:t>
            </a:r>
          </a:p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Helps students understand their own learning process (metacognition). </a:t>
            </a:r>
          </a:p>
          <a:p>
            <a:r>
              <a:rPr lang="en-US" b="1" i="0" dirty="0">
                <a:solidFill>
                  <a:srgbClr val="001D35"/>
                </a:solidFill>
                <a:effectLst/>
                <a:latin typeface="Google Sans"/>
              </a:rPr>
              <a:t>Skill Development:</a:t>
            </a:r>
          </a:p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 Develops critical thinking, decision-making, and technology skills in students. </a:t>
            </a:r>
          </a:p>
          <a:p>
            <a:r>
              <a:rPr lang="en-US" b="1" i="0" dirty="0">
                <a:solidFill>
                  <a:srgbClr val="001D35"/>
                </a:solidFill>
                <a:effectLst/>
                <a:latin typeface="Google Sans"/>
              </a:rPr>
              <a:t>Showcasing Strengths: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 </a:t>
            </a:r>
          </a:p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Highlights student strengths and areas of interest. </a:t>
            </a:r>
          </a:p>
          <a:p>
            <a:r>
              <a:rPr lang="en-US" b="1" i="0" dirty="0">
                <a:solidFill>
                  <a:srgbClr val="001D35"/>
                </a:solidFill>
                <a:effectLst/>
                <a:latin typeface="Google Sans"/>
              </a:rPr>
              <a:t>Transition Support: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 </a:t>
            </a:r>
          </a:p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Aids in transitions to new grades or higher education by presenting a comprehensive view of a student's abilities. </a:t>
            </a:r>
          </a:p>
        </p:txBody>
      </p:sp>
    </p:spTree>
    <p:extLst>
      <p:ext uri="{BB962C8B-B14F-4D97-AF65-F5344CB8AC3E}">
        <p14:creationId xmlns:p14="http://schemas.microsoft.com/office/powerpoint/2010/main" val="324103240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Parcel</vt:lpstr>
      <vt:lpstr>PowerPoint Presentation</vt:lpstr>
      <vt:lpstr>DIGITAL PORTFOLIO </vt:lpstr>
      <vt:lpstr>AGENDA</vt:lpstr>
      <vt:lpstr>PROBLEM STATEMENT </vt:lpstr>
      <vt:lpstr>PROJECT OVERVIEW </vt:lpstr>
      <vt:lpstr>END USER</vt:lpstr>
      <vt:lpstr>Tools and technologies </vt:lpstr>
      <vt:lpstr>PORTFOLIO DESIGN AND LAYOUT </vt:lpstr>
      <vt:lpstr>FEATURES AND FUNCTIONS </vt:lpstr>
      <vt:lpstr>RESULT AND SCREENSHOT </vt:lpstr>
      <vt:lpstr>RESULT AND SCREENSHOT </vt:lpstr>
      <vt:lpstr>RESULT AND SCREENSHOT </vt:lpstr>
      <vt:lpstr>CONCLUSION 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Guest User</dc:creator>
  <cp:lastModifiedBy>Guest User</cp:lastModifiedBy>
  <cp:revision>3</cp:revision>
  <dcterms:created xsi:type="dcterms:W3CDTF">2025-09-08T02:54:47Z</dcterms:created>
  <dcterms:modified xsi:type="dcterms:W3CDTF">2025-09-08T09:03:37Z</dcterms:modified>
</cp:coreProperties>
</file>