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League Spartan" charset="1" panose="00000800000000000000"/>
      <p:regular r:id="rId15"/>
    </p:embeddedFont>
    <p:embeddedFont>
      <p:font typeface="Arial" charset="1" panose="020B0502020202020204"/>
      <p:regular r:id="rId16"/>
    </p:embeddedFont>
    <p:embeddedFont>
      <p:font typeface="Arial Bold" charset="1" panose="020B0802020202020204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64425" y="2432650"/>
            <a:ext cx="1315915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Name :  Logic  Loop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359831" y="3957638"/>
            <a:ext cx="19007661" cy="237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12"/>
              </a:lnSpc>
            </a:pPr>
            <a:r>
              <a:rPr lang="en-US" sz="834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GISTIFY </a:t>
            </a:r>
          </a:p>
          <a:p>
            <a:pPr algn="ctr">
              <a:lnSpc>
                <a:spcPts val="8759"/>
              </a:lnSpc>
            </a:pPr>
            <a:r>
              <a:rPr lang="en-US" sz="72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– “Summarize Smarter”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7105" y="3676251"/>
            <a:ext cx="15273790" cy="516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struggle to keep up with long YouTube educational videos, especially during exam preparation and revision. </a:t>
            </a:r>
            <a:r>
              <a:rPr lang="en-US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note-taking is slow, inconsistent, and distracting. There’s a need for a smart tool that turns YouTube content into summaries, notes, and quizzes — helping students learn faster and revise better.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07105" y="1019175"/>
            <a:ext cx="10200318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b="true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743876" y="1006682"/>
            <a:ext cx="6840871" cy="8007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2"/>
              </a:lnSpc>
            </a:pPr>
            <a:r>
              <a:rPr lang="en-US" sz="221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    </a:t>
            </a:r>
          </a:p>
          <a:p>
            <a:pPr algn="l">
              <a:lnSpc>
                <a:spcPts val="2652"/>
              </a:lnSpc>
            </a:pPr>
            <a:r>
              <a:rPr lang="en-US" sz="221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        YouTube Video Input   </a:t>
            </a:r>
          </a:p>
          <a:p>
            <a:pPr algn="l">
              <a:lnSpc>
                <a:spcPts val="2652"/>
              </a:lnSpc>
            </a:pPr>
            <a:r>
              <a:rPr lang="en-US" sz="221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    </a:t>
            </a:r>
          </a:p>
          <a:p>
            <a:pPr algn="l">
              <a:lnSpc>
                <a:spcPts val="2652"/>
              </a:lnSpc>
            </a:pPr>
            <a:r>
              <a:rPr lang="en-US" sz="221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                        ↓</a:t>
            </a:r>
          </a:p>
          <a:p>
            <a:pPr algn="l">
              <a:lnSpc>
                <a:spcPts val="2652"/>
              </a:lnSpc>
            </a:pPr>
            <a:r>
              <a:rPr lang="en-US" sz="221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    </a:t>
            </a:r>
          </a:p>
          <a:p>
            <a:pPr algn="l">
              <a:lnSpc>
                <a:spcPts val="2652"/>
              </a:lnSpc>
            </a:pPr>
            <a:r>
              <a:rPr lang="en-US" sz="221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       Gistify AI Core Engine      </a:t>
            </a:r>
          </a:p>
          <a:p>
            <a:pPr algn="l">
              <a:lnSpc>
                <a:spcPts val="2652"/>
              </a:lnSpc>
            </a:pPr>
            <a:r>
              <a:rPr lang="en-US" sz="221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     (LLM + OpenVINO + TTS)  </a:t>
            </a:r>
          </a:p>
          <a:p>
            <a:pPr algn="l">
              <a:lnSpc>
                <a:spcPts val="2652"/>
              </a:lnSpc>
            </a:pPr>
            <a:r>
              <a:rPr lang="en-US" sz="221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 </a:t>
            </a:r>
          </a:p>
          <a:p>
            <a:pPr algn="l">
              <a:lnSpc>
                <a:spcPts val="2652"/>
              </a:lnSpc>
            </a:pPr>
            <a:r>
              <a:rPr lang="en-US" sz="221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                        ↓</a:t>
            </a:r>
          </a:p>
          <a:p>
            <a:pPr algn="l">
              <a:lnSpc>
                <a:spcPts val="2652"/>
              </a:lnSpc>
            </a:pPr>
            <a:r>
              <a:rPr lang="en-US" sz="221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</a:t>
            </a:r>
          </a:p>
          <a:p>
            <a:pPr algn="l">
              <a:lnSpc>
                <a:spcPts val="2652"/>
              </a:lnSpc>
            </a:pPr>
            <a:r>
              <a:rPr lang="en-US" sz="221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            Multi-Modal Output         </a:t>
            </a:r>
          </a:p>
          <a:p>
            <a:pPr algn="l">
              <a:lnSpc>
                <a:spcPts val="2652"/>
              </a:lnSpc>
            </a:pPr>
            <a:r>
              <a:rPr lang="en-US" sz="221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</a:t>
            </a:r>
          </a:p>
          <a:p>
            <a:pPr algn="l">
              <a:lnSpc>
                <a:spcPts val="2652"/>
              </a:lnSpc>
            </a:pPr>
            <a:r>
              <a:rPr lang="en-US" sz="221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            ↓                      ↓</a:t>
            </a:r>
          </a:p>
          <a:p>
            <a:pPr algn="l">
              <a:lnSpc>
                <a:spcPts val="2652"/>
              </a:lnSpc>
            </a:pPr>
          </a:p>
          <a:p>
            <a:pPr algn="l">
              <a:lnSpc>
                <a:spcPts val="2652"/>
              </a:lnSpc>
            </a:pPr>
            <a:r>
              <a:rPr lang="en-US" sz="221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</a:t>
            </a:r>
          </a:p>
          <a:p>
            <a:pPr algn="l">
              <a:lnSpc>
                <a:spcPts val="2652"/>
              </a:lnSpc>
            </a:pPr>
            <a:r>
              <a:rPr lang="en-US" sz="221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       Notes           Voice Summary </a:t>
            </a:r>
          </a:p>
          <a:p>
            <a:pPr algn="l">
              <a:lnSpc>
                <a:spcPts val="2652"/>
              </a:lnSpc>
            </a:pPr>
            <a:r>
              <a:rPr lang="en-US" sz="221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</a:t>
            </a:r>
          </a:p>
          <a:p>
            <a:pPr algn="l">
              <a:lnSpc>
                <a:spcPts val="2652"/>
              </a:lnSpc>
            </a:pPr>
            <a:r>
              <a:rPr lang="en-US" sz="221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          ↓                        ↓</a:t>
            </a:r>
          </a:p>
          <a:p>
            <a:pPr algn="l">
              <a:lnSpc>
                <a:spcPts val="2652"/>
              </a:lnSpc>
            </a:pPr>
            <a:r>
              <a:rPr lang="en-US" sz="221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</a:t>
            </a:r>
          </a:p>
          <a:p>
            <a:pPr algn="l">
              <a:lnSpc>
                <a:spcPts val="2652"/>
              </a:lnSpc>
            </a:pPr>
            <a:r>
              <a:rPr lang="en-US" sz="221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  Quiz  │  Translate│  Glossary    </a:t>
            </a:r>
          </a:p>
          <a:p>
            <a:pPr algn="l">
              <a:lnSpc>
                <a:spcPts val="2652"/>
              </a:lnSpc>
            </a:pPr>
            <a:r>
              <a:rPr lang="en-US" sz="221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</a:t>
            </a:r>
          </a:p>
          <a:p>
            <a:pPr algn="l">
              <a:lnSpc>
                <a:spcPts val="2652"/>
              </a:lnSpc>
            </a:pPr>
          </a:p>
          <a:p>
            <a:pPr algn="l">
              <a:lnSpc>
                <a:spcPts val="2652"/>
              </a:lnSpc>
            </a:pPr>
            <a:r>
              <a:rPr lang="en-US" sz="221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         Doubt Resolution Chatbot             </a:t>
            </a:r>
          </a:p>
          <a:p>
            <a:pPr algn="l">
              <a:lnSpc>
                <a:spcPts val="2652"/>
              </a:lnSpc>
            </a:pPr>
            <a:r>
              <a:rPr lang="en-US" sz="221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193315"/>
            <a:ext cx="7020953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UNIQUE IDEA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890694" y="1202840"/>
            <a:ext cx="3824688" cy="663541"/>
            <a:chOff x="0" y="0"/>
            <a:chExt cx="953533" cy="1654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3533" cy="165427"/>
            </a:xfrm>
            <a:custGeom>
              <a:avLst/>
              <a:gdLst/>
              <a:ahLst/>
              <a:cxnLst/>
              <a:rect r="r" b="b" t="t" l="l"/>
              <a:pathLst>
                <a:path h="165427" w="953533">
                  <a:moveTo>
                    <a:pt x="34411" y="0"/>
                  </a:moveTo>
                  <a:lnTo>
                    <a:pt x="919122" y="0"/>
                  </a:lnTo>
                  <a:cubicBezTo>
                    <a:pt x="938127" y="0"/>
                    <a:pt x="953533" y="15406"/>
                    <a:pt x="953533" y="34411"/>
                  </a:cubicBezTo>
                  <a:lnTo>
                    <a:pt x="953533" y="131016"/>
                  </a:lnTo>
                  <a:cubicBezTo>
                    <a:pt x="953533" y="140143"/>
                    <a:pt x="949908" y="148895"/>
                    <a:pt x="943454" y="155349"/>
                  </a:cubicBezTo>
                  <a:cubicBezTo>
                    <a:pt x="937001" y="161802"/>
                    <a:pt x="928248" y="165427"/>
                    <a:pt x="919122" y="165427"/>
                  </a:cubicBezTo>
                  <a:lnTo>
                    <a:pt x="34411" y="165427"/>
                  </a:lnTo>
                  <a:cubicBezTo>
                    <a:pt x="25285" y="165427"/>
                    <a:pt x="16532" y="161802"/>
                    <a:pt x="10079" y="155349"/>
                  </a:cubicBezTo>
                  <a:cubicBezTo>
                    <a:pt x="3625" y="148895"/>
                    <a:pt x="0" y="140143"/>
                    <a:pt x="0" y="131016"/>
                  </a:cubicBezTo>
                  <a:lnTo>
                    <a:pt x="0" y="34411"/>
                  </a:lnTo>
                  <a:cubicBezTo>
                    <a:pt x="0" y="25285"/>
                    <a:pt x="3625" y="16532"/>
                    <a:pt x="10079" y="10079"/>
                  </a:cubicBezTo>
                  <a:cubicBezTo>
                    <a:pt x="16532" y="3625"/>
                    <a:pt x="25285" y="0"/>
                    <a:pt x="3441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953533" cy="2035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890694" y="2560557"/>
            <a:ext cx="3824688" cy="957076"/>
            <a:chOff x="0" y="0"/>
            <a:chExt cx="953533" cy="23860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53533" cy="238609"/>
            </a:xfrm>
            <a:custGeom>
              <a:avLst/>
              <a:gdLst/>
              <a:ahLst/>
              <a:cxnLst/>
              <a:rect r="r" b="b" t="t" l="l"/>
              <a:pathLst>
                <a:path h="238609" w="953533">
                  <a:moveTo>
                    <a:pt x="34411" y="0"/>
                  </a:moveTo>
                  <a:lnTo>
                    <a:pt x="919122" y="0"/>
                  </a:lnTo>
                  <a:cubicBezTo>
                    <a:pt x="938127" y="0"/>
                    <a:pt x="953533" y="15406"/>
                    <a:pt x="953533" y="34411"/>
                  </a:cubicBezTo>
                  <a:lnTo>
                    <a:pt x="953533" y="204197"/>
                  </a:lnTo>
                  <a:cubicBezTo>
                    <a:pt x="953533" y="213324"/>
                    <a:pt x="949908" y="222076"/>
                    <a:pt x="943454" y="228530"/>
                  </a:cubicBezTo>
                  <a:cubicBezTo>
                    <a:pt x="937001" y="234983"/>
                    <a:pt x="928248" y="238609"/>
                    <a:pt x="919122" y="238609"/>
                  </a:cubicBezTo>
                  <a:lnTo>
                    <a:pt x="34411" y="238609"/>
                  </a:lnTo>
                  <a:cubicBezTo>
                    <a:pt x="25285" y="238609"/>
                    <a:pt x="16532" y="234983"/>
                    <a:pt x="10079" y="228530"/>
                  </a:cubicBezTo>
                  <a:cubicBezTo>
                    <a:pt x="3625" y="222076"/>
                    <a:pt x="0" y="213324"/>
                    <a:pt x="0" y="204197"/>
                  </a:cubicBezTo>
                  <a:lnTo>
                    <a:pt x="0" y="34411"/>
                  </a:lnTo>
                  <a:cubicBezTo>
                    <a:pt x="0" y="25285"/>
                    <a:pt x="3625" y="16532"/>
                    <a:pt x="10079" y="10079"/>
                  </a:cubicBezTo>
                  <a:cubicBezTo>
                    <a:pt x="16532" y="3625"/>
                    <a:pt x="25285" y="0"/>
                    <a:pt x="3441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953533" cy="2767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890694" y="4070669"/>
            <a:ext cx="3824688" cy="663541"/>
            <a:chOff x="0" y="0"/>
            <a:chExt cx="953533" cy="16542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53533" cy="165427"/>
            </a:xfrm>
            <a:custGeom>
              <a:avLst/>
              <a:gdLst/>
              <a:ahLst/>
              <a:cxnLst/>
              <a:rect r="r" b="b" t="t" l="l"/>
              <a:pathLst>
                <a:path h="165427" w="953533">
                  <a:moveTo>
                    <a:pt x="34411" y="0"/>
                  </a:moveTo>
                  <a:lnTo>
                    <a:pt x="919122" y="0"/>
                  </a:lnTo>
                  <a:cubicBezTo>
                    <a:pt x="938127" y="0"/>
                    <a:pt x="953533" y="15406"/>
                    <a:pt x="953533" y="34411"/>
                  </a:cubicBezTo>
                  <a:lnTo>
                    <a:pt x="953533" y="131016"/>
                  </a:lnTo>
                  <a:cubicBezTo>
                    <a:pt x="953533" y="140143"/>
                    <a:pt x="949908" y="148895"/>
                    <a:pt x="943454" y="155349"/>
                  </a:cubicBezTo>
                  <a:cubicBezTo>
                    <a:pt x="937001" y="161802"/>
                    <a:pt x="928248" y="165427"/>
                    <a:pt x="919122" y="165427"/>
                  </a:cubicBezTo>
                  <a:lnTo>
                    <a:pt x="34411" y="165427"/>
                  </a:lnTo>
                  <a:cubicBezTo>
                    <a:pt x="25285" y="165427"/>
                    <a:pt x="16532" y="161802"/>
                    <a:pt x="10079" y="155349"/>
                  </a:cubicBezTo>
                  <a:cubicBezTo>
                    <a:pt x="3625" y="148895"/>
                    <a:pt x="0" y="140143"/>
                    <a:pt x="0" y="131016"/>
                  </a:cubicBezTo>
                  <a:lnTo>
                    <a:pt x="0" y="34411"/>
                  </a:lnTo>
                  <a:cubicBezTo>
                    <a:pt x="0" y="25285"/>
                    <a:pt x="3625" y="16532"/>
                    <a:pt x="10079" y="10079"/>
                  </a:cubicBezTo>
                  <a:cubicBezTo>
                    <a:pt x="16532" y="3625"/>
                    <a:pt x="25285" y="0"/>
                    <a:pt x="3441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53533" cy="2035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 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314913" y="5846462"/>
            <a:ext cx="5337523" cy="731280"/>
            <a:chOff x="0" y="0"/>
            <a:chExt cx="1330698" cy="1823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30698" cy="182315"/>
            </a:xfrm>
            <a:custGeom>
              <a:avLst/>
              <a:gdLst/>
              <a:ahLst/>
              <a:cxnLst/>
              <a:rect r="r" b="b" t="t" l="l"/>
              <a:pathLst>
                <a:path h="182315" w="1330698">
                  <a:moveTo>
                    <a:pt x="24658" y="0"/>
                  </a:moveTo>
                  <a:lnTo>
                    <a:pt x="1306040" y="0"/>
                  </a:lnTo>
                  <a:cubicBezTo>
                    <a:pt x="1319658" y="0"/>
                    <a:pt x="1330698" y="11040"/>
                    <a:pt x="1330698" y="24658"/>
                  </a:cubicBezTo>
                  <a:lnTo>
                    <a:pt x="1330698" y="157657"/>
                  </a:lnTo>
                  <a:cubicBezTo>
                    <a:pt x="1330698" y="171276"/>
                    <a:pt x="1319658" y="182315"/>
                    <a:pt x="1306040" y="182315"/>
                  </a:cubicBezTo>
                  <a:lnTo>
                    <a:pt x="24658" y="182315"/>
                  </a:lnTo>
                  <a:cubicBezTo>
                    <a:pt x="11040" y="182315"/>
                    <a:pt x="0" y="171276"/>
                    <a:pt x="0" y="157657"/>
                  </a:cubicBezTo>
                  <a:lnTo>
                    <a:pt x="0" y="24658"/>
                  </a:lnTo>
                  <a:cubicBezTo>
                    <a:pt x="0" y="11040"/>
                    <a:pt x="11040" y="0"/>
                    <a:pt x="2465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330698" cy="220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314913" y="7131170"/>
            <a:ext cx="5337523" cy="731280"/>
            <a:chOff x="0" y="0"/>
            <a:chExt cx="1330698" cy="1823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30698" cy="182315"/>
            </a:xfrm>
            <a:custGeom>
              <a:avLst/>
              <a:gdLst/>
              <a:ahLst/>
              <a:cxnLst/>
              <a:rect r="r" b="b" t="t" l="l"/>
              <a:pathLst>
                <a:path h="182315" w="1330698">
                  <a:moveTo>
                    <a:pt x="24658" y="0"/>
                  </a:moveTo>
                  <a:lnTo>
                    <a:pt x="1306040" y="0"/>
                  </a:lnTo>
                  <a:cubicBezTo>
                    <a:pt x="1319658" y="0"/>
                    <a:pt x="1330698" y="11040"/>
                    <a:pt x="1330698" y="24658"/>
                  </a:cubicBezTo>
                  <a:lnTo>
                    <a:pt x="1330698" y="157657"/>
                  </a:lnTo>
                  <a:cubicBezTo>
                    <a:pt x="1330698" y="171276"/>
                    <a:pt x="1319658" y="182315"/>
                    <a:pt x="1306040" y="182315"/>
                  </a:cubicBezTo>
                  <a:lnTo>
                    <a:pt x="24658" y="182315"/>
                  </a:lnTo>
                  <a:cubicBezTo>
                    <a:pt x="11040" y="182315"/>
                    <a:pt x="0" y="171276"/>
                    <a:pt x="0" y="157657"/>
                  </a:cubicBezTo>
                  <a:lnTo>
                    <a:pt x="0" y="24658"/>
                  </a:lnTo>
                  <a:cubicBezTo>
                    <a:pt x="0" y="11040"/>
                    <a:pt x="11040" y="0"/>
                    <a:pt x="2465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330698" cy="220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314913" y="8217315"/>
            <a:ext cx="5337523" cy="731280"/>
            <a:chOff x="0" y="0"/>
            <a:chExt cx="1330698" cy="18231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30698" cy="182315"/>
            </a:xfrm>
            <a:custGeom>
              <a:avLst/>
              <a:gdLst/>
              <a:ahLst/>
              <a:cxnLst/>
              <a:rect r="r" b="b" t="t" l="l"/>
              <a:pathLst>
                <a:path h="182315" w="1330698">
                  <a:moveTo>
                    <a:pt x="24658" y="0"/>
                  </a:moveTo>
                  <a:lnTo>
                    <a:pt x="1306040" y="0"/>
                  </a:lnTo>
                  <a:cubicBezTo>
                    <a:pt x="1319658" y="0"/>
                    <a:pt x="1330698" y="11040"/>
                    <a:pt x="1330698" y="24658"/>
                  </a:cubicBezTo>
                  <a:lnTo>
                    <a:pt x="1330698" y="157657"/>
                  </a:lnTo>
                  <a:cubicBezTo>
                    <a:pt x="1330698" y="171276"/>
                    <a:pt x="1319658" y="182315"/>
                    <a:pt x="1306040" y="182315"/>
                  </a:cubicBezTo>
                  <a:lnTo>
                    <a:pt x="24658" y="182315"/>
                  </a:lnTo>
                  <a:cubicBezTo>
                    <a:pt x="11040" y="182315"/>
                    <a:pt x="0" y="171276"/>
                    <a:pt x="0" y="157657"/>
                  </a:cubicBezTo>
                  <a:lnTo>
                    <a:pt x="0" y="24658"/>
                  </a:lnTo>
                  <a:cubicBezTo>
                    <a:pt x="0" y="11040"/>
                    <a:pt x="11040" y="0"/>
                    <a:pt x="2465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330698" cy="220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747149" y="5428511"/>
            <a:ext cx="6473050" cy="3829789"/>
            <a:chOff x="0" y="0"/>
            <a:chExt cx="1613796" cy="95480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613796" cy="954805"/>
            </a:xfrm>
            <a:custGeom>
              <a:avLst/>
              <a:gdLst/>
              <a:ahLst/>
              <a:cxnLst/>
              <a:rect r="r" b="b" t="t" l="l"/>
              <a:pathLst>
                <a:path h="954805" w="1613796">
                  <a:moveTo>
                    <a:pt x="20332" y="0"/>
                  </a:moveTo>
                  <a:lnTo>
                    <a:pt x="1593464" y="0"/>
                  </a:lnTo>
                  <a:cubicBezTo>
                    <a:pt x="1598857" y="0"/>
                    <a:pt x="1604028" y="2142"/>
                    <a:pt x="1607841" y="5955"/>
                  </a:cubicBezTo>
                  <a:cubicBezTo>
                    <a:pt x="1611654" y="9768"/>
                    <a:pt x="1613796" y="14940"/>
                    <a:pt x="1613796" y="20332"/>
                  </a:cubicBezTo>
                  <a:lnTo>
                    <a:pt x="1613796" y="934473"/>
                  </a:lnTo>
                  <a:cubicBezTo>
                    <a:pt x="1613796" y="939865"/>
                    <a:pt x="1611654" y="945037"/>
                    <a:pt x="1607841" y="948850"/>
                  </a:cubicBezTo>
                  <a:cubicBezTo>
                    <a:pt x="1604028" y="952663"/>
                    <a:pt x="1598857" y="954805"/>
                    <a:pt x="1593464" y="954805"/>
                  </a:cubicBezTo>
                  <a:lnTo>
                    <a:pt x="20332" y="954805"/>
                  </a:lnTo>
                  <a:cubicBezTo>
                    <a:pt x="14940" y="954805"/>
                    <a:pt x="9768" y="952663"/>
                    <a:pt x="5955" y="948850"/>
                  </a:cubicBezTo>
                  <a:cubicBezTo>
                    <a:pt x="2142" y="945037"/>
                    <a:pt x="0" y="939865"/>
                    <a:pt x="0" y="934473"/>
                  </a:cubicBezTo>
                  <a:lnTo>
                    <a:pt x="0" y="20332"/>
                  </a:lnTo>
                  <a:cubicBezTo>
                    <a:pt x="0" y="14940"/>
                    <a:pt x="2142" y="9768"/>
                    <a:pt x="5955" y="5955"/>
                  </a:cubicBezTo>
                  <a:cubicBezTo>
                    <a:pt x="9768" y="2142"/>
                    <a:pt x="14940" y="0"/>
                    <a:pt x="2033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613796" cy="992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028700" y="2962895"/>
            <a:ext cx="9010558" cy="594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1"/>
              </a:lnSpc>
            </a:pPr>
            <a:r>
              <a:rPr lang="en-US" sz="350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Gistify takes a YouTube video link as input and uses its AI core — powered by LLMs, OpenVINO, and TTS — to generate multiple learning outputs. </a:t>
            </a:r>
          </a:p>
          <a:p>
            <a:pPr algn="l">
              <a:lnSpc>
                <a:spcPts val="4201"/>
              </a:lnSpc>
            </a:pPr>
          </a:p>
          <a:p>
            <a:pPr algn="l">
              <a:lnSpc>
                <a:spcPts val="4201"/>
              </a:lnSpc>
            </a:pPr>
            <a:r>
              <a:rPr lang="en-US" sz="350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include summarized notes, voice-based summaries, auto-generated quizzes, and interactive tools like translation, glossary definitions, and a doubt-resolving chatbot, all designed to make studying from videos faster and smarter.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117943"/>
            <a:ext cx="16230600" cy="7140357"/>
          </a:xfrm>
          <a:custGeom>
            <a:avLst/>
            <a:gdLst/>
            <a:ahLst/>
            <a:cxnLst/>
            <a:rect r="r" b="b" t="t" l="l"/>
            <a:pathLst>
              <a:path h="7140357" w="16230600">
                <a:moveTo>
                  <a:pt x="0" y="0"/>
                </a:moveTo>
                <a:lnTo>
                  <a:pt x="16230600" y="0"/>
                </a:lnTo>
                <a:lnTo>
                  <a:pt x="16230600" y="7140357"/>
                </a:lnTo>
                <a:lnTo>
                  <a:pt x="0" y="71403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99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7105" y="1038225"/>
            <a:ext cx="7636895" cy="1079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76"/>
              </a:lnSpc>
            </a:pPr>
            <a:r>
              <a:rPr lang="en-US" sz="714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PROCESS FLOW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7105" y="2690698"/>
            <a:ext cx="15273790" cy="588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14" indent="-518157" lvl="1">
              <a:lnSpc>
                <a:spcPts val="5759"/>
              </a:lnSpc>
              <a:buFont typeface="Arial"/>
              <a:buChar char="•"/>
            </a:pPr>
            <a:r>
              <a:rPr lang="en-US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YouTube Video Summarization</a:t>
            </a:r>
          </a:p>
          <a:p>
            <a:pPr algn="l" marL="1036314" indent="-518157" lvl="1">
              <a:lnSpc>
                <a:spcPts val="5759"/>
              </a:lnSpc>
              <a:buFont typeface="Arial"/>
              <a:buChar char="•"/>
            </a:pPr>
            <a:r>
              <a:rPr lang="en-US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Summarization (PDF)</a:t>
            </a:r>
          </a:p>
          <a:p>
            <a:pPr algn="l" marL="1036314" indent="-518157" lvl="1">
              <a:lnSpc>
                <a:spcPts val="5759"/>
              </a:lnSpc>
              <a:buFont typeface="Arial"/>
              <a:buChar char="•"/>
            </a:pPr>
            <a:r>
              <a:rPr lang="en-US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Text-to-Speech Voice Summary</a:t>
            </a:r>
          </a:p>
          <a:p>
            <a:pPr algn="l" marL="1036314" indent="-518157" lvl="1">
              <a:lnSpc>
                <a:spcPts val="5759"/>
              </a:lnSpc>
              <a:buFont typeface="Arial"/>
              <a:buChar char="•"/>
            </a:pPr>
            <a:r>
              <a:rPr lang="en-US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MCQ Generator</a:t>
            </a:r>
          </a:p>
          <a:p>
            <a:pPr algn="l" marL="1036314" indent="-518157" lvl="1">
              <a:lnSpc>
                <a:spcPts val="5759"/>
              </a:lnSpc>
              <a:buFont typeface="Arial"/>
              <a:buChar char="•"/>
            </a:pPr>
            <a:r>
              <a:rPr lang="en-US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Doubt Solver Chatbot</a:t>
            </a:r>
          </a:p>
          <a:p>
            <a:pPr algn="l" marL="1036314" indent="-518157" lvl="1">
              <a:lnSpc>
                <a:spcPts val="5759"/>
              </a:lnSpc>
              <a:buFont typeface="Arial"/>
              <a:buChar char="•"/>
            </a:pPr>
            <a:r>
              <a:rPr lang="en-US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Glossary Term Extractor</a:t>
            </a:r>
          </a:p>
          <a:p>
            <a:pPr algn="l" marL="1036314" indent="-518157" lvl="1">
              <a:lnSpc>
                <a:spcPts val="5759"/>
              </a:lnSpc>
              <a:buFont typeface="Arial"/>
              <a:buChar char="•"/>
            </a:pPr>
            <a:r>
              <a:rPr lang="en-US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Multilingual Translation</a:t>
            </a:r>
          </a:p>
          <a:p>
            <a:pPr algn="l" marL="1036314" indent="-518157" lvl="1">
              <a:lnSpc>
                <a:spcPts val="5759"/>
              </a:lnSpc>
              <a:buFont typeface="Arial"/>
              <a:buChar char="•"/>
            </a:pPr>
            <a:r>
              <a:rPr lang="en-US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PDF Export of Summaries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07105" y="1019175"/>
            <a:ext cx="10392683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FEATURES OFFERED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13857" y="2201261"/>
            <a:ext cx="13660286" cy="7582438"/>
          </a:xfrm>
          <a:custGeom>
            <a:avLst/>
            <a:gdLst/>
            <a:ahLst/>
            <a:cxnLst/>
            <a:rect r="r" b="b" t="t" l="l"/>
            <a:pathLst>
              <a:path h="7582438" w="13660286">
                <a:moveTo>
                  <a:pt x="0" y="0"/>
                </a:moveTo>
                <a:lnTo>
                  <a:pt x="13660286" y="0"/>
                </a:lnTo>
                <a:lnTo>
                  <a:pt x="13660286" y="7582438"/>
                </a:lnTo>
                <a:lnTo>
                  <a:pt x="0" y="75824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63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38225"/>
            <a:ext cx="9877764" cy="86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7"/>
              </a:lnSpc>
            </a:pPr>
            <a:r>
              <a:rPr lang="en-US" sz="574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ARCHITECTURE DIAGRAM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8876396" cy="939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96"/>
              </a:lnSpc>
            </a:pPr>
            <a:r>
              <a:rPr lang="en-US" sz="616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TECHNOLOGIES USED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10636"/>
            <a:ext cx="7941298" cy="7525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1"/>
              </a:lnSpc>
            </a:pPr>
            <a:r>
              <a:rPr lang="en-US" sz="30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3084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User Interface (UI) Layer</a:t>
            </a:r>
          </a:p>
          <a:p>
            <a:pPr algn="just">
              <a:lnSpc>
                <a:spcPts val="3701"/>
              </a:lnSpc>
            </a:pPr>
            <a:r>
              <a:rPr lang="en-US" sz="30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Web Technologies: HTML, CSS, Streamlit / Flask</a:t>
            </a:r>
          </a:p>
          <a:p>
            <a:pPr algn="just">
              <a:lnSpc>
                <a:spcPts val="3701"/>
              </a:lnSpc>
            </a:pPr>
            <a:r>
              <a:rPr lang="en-US" sz="30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Design: Canva (for UI mockups and assets)</a:t>
            </a:r>
          </a:p>
          <a:p>
            <a:pPr algn="l">
              <a:lnSpc>
                <a:spcPts val="3701"/>
              </a:lnSpc>
            </a:pPr>
            <a:r>
              <a:rPr lang="en-US" sz="30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3084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Backend &amp; API Server</a:t>
            </a:r>
          </a:p>
          <a:p>
            <a:pPr algn="l">
              <a:lnSpc>
                <a:spcPts val="3701"/>
              </a:lnSpc>
            </a:pPr>
            <a:r>
              <a:rPr lang="en-US" sz="30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Language: Python</a:t>
            </a:r>
          </a:p>
          <a:p>
            <a:pPr algn="l">
              <a:lnSpc>
                <a:spcPts val="3701"/>
              </a:lnSpc>
            </a:pPr>
            <a:r>
              <a:rPr lang="en-US" sz="30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Framework: Flask / FastAPI</a:t>
            </a:r>
          </a:p>
          <a:p>
            <a:pPr algn="l">
              <a:lnSpc>
                <a:spcPts val="3701"/>
              </a:lnSpc>
            </a:pPr>
            <a:r>
              <a:rPr lang="en-US" sz="30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 Handling: PyMuPDF, python-docx, youtube-transcript-api</a:t>
            </a:r>
          </a:p>
          <a:p>
            <a:pPr algn="l">
              <a:lnSpc>
                <a:spcPts val="3701"/>
              </a:lnSpc>
            </a:pPr>
            <a:r>
              <a:rPr lang="en-US" sz="30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API: RESTful API</a:t>
            </a:r>
          </a:p>
          <a:p>
            <a:pPr algn="l">
              <a:lnSpc>
                <a:spcPts val="3701"/>
              </a:lnSpc>
            </a:pPr>
            <a:r>
              <a:rPr lang="en-US" sz="30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US" sz="3084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Summarization &amp; AI Layer</a:t>
            </a:r>
          </a:p>
          <a:p>
            <a:pPr algn="l">
              <a:lnSpc>
                <a:spcPts val="3701"/>
              </a:lnSpc>
            </a:pPr>
            <a:r>
              <a:rPr lang="en-US" sz="30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LLMs: T5, BART (via Hugging Face Transformers)</a:t>
            </a:r>
          </a:p>
          <a:p>
            <a:pPr algn="l">
              <a:lnSpc>
                <a:spcPts val="3701"/>
              </a:lnSpc>
            </a:pPr>
            <a:r>
              <a:rPr lang="en-US" sz="30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Optimization: Intel OpenVINO Toolkit</a:t>
            </a:r>
          </a:p>
          <a:p>
            <a:pPr algn="l">
              <a:lnSpc>
                <a:spcPts val="3701"/>
              </a:lnSpc>
            </a:pPr>
            <a:r>
              <a:rPr lang="en-US" sz="30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Inference: IR format models for CPU efficiency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454336" y="2220161"/>
            <a:ext cx="6804964" cy="7437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8"/>
              </a:lnSpc>
            </a:pPr>
            <a:r>
              <a:rPr lang="en-US" sz="308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• </a:t>
            </a:r>
            <a:r>
              <a:rPr lang="en-US" sz="3081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Speech &amp; Audio</a:t>
            </a:r>
          </a:p>
          <a:p>
            <a:pPr algn="l">
              <a:lnSpc>
                <a:spcPts val="3698"/>
              </a:lnSpc>
            </a:pPr>
            <a:r>
              <a:rPr lang="en-US" sz="308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TTS Engines: gTTS, pyttsx3</a:t>
            </a:r>
          </a:p>
          <a:p>
            <a:pPr algn="l">
              <a:lnSpc>
                <a:spcPts val="3698"/>
              </a:lnSpc>
            </a:pPr>
            <a:r>
              <a:rPr lang="en-US" sz="308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3081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Quiz &amp; Glossary Generation</a:t>
            </a:r>
          </a:p>
          <a:p>
            <a:pPr algn="l">
              <a:lnSpc>
                <a:spcPts val="3698"/>
              </a:lnSpc>
            </a:pPr>
            <a:r>
              <a:rPr lang="en-US" sz="308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MCQ: Prompt-based generation using local LLMs</a:t>
            </a:r>
          </a:p>
          <a:p>
            <a:pPr algn="l">
              <a:lnSpc>
                <a:spcPts val="3698"/>
              </a:lnSpc>
            </a:pPr>
            <a:r>
              <a:rPr lang="en-US" sz="308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Glossary: Term extraction + definitions (rule-based + AI-enhanced)</a:t>
            </a:r>
          </a:p>
          <a:p>
            <a:pPr algn="l">
              <a:lnSpc>
                <a:spcPts val="3698"/>
              </a:lnSpc>
            </a:pPr>
            <a:r>
              <a:rPr lang="en-US" sz="308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3081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Doubt Resolution Module</a:t>
            </a:r>
          </a:p>
          <a:p>
            <a:pPr algn="l">
              <a:lnSpc>
                <a:spcPts val="3698"/>
              </a:lnSpc>
            </a:pPr>
            <a:r>
              <a:rPr lang="en-US" sz="308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Model: Distilled SQuAD or custom Q&amp;A LLM</a:t>
            </a:r>
          </a:p>
          <a:p>
            <a:pPr algn="l">
              <a:lnSpc>
                <a:spcPts val="3698"/>
              </a:lnSpc>
            </a:pPr>
            <a:r>
              <a:rPr lang="en-US" sz="308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Libraries: Transformers, LangChain (if used)</a:t>
            </a:r>
          </a:p>
          <a:p>
            <a:pPr algn="l">
              <a:lnSpc>
                <a:spcPts val="3698"/>
              </a:lnSpc>
            </a:pPr>
            <a:r>
              <a:rPr lang="en-US" sz="308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3081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Translation</a:t>
            </a:r>
          </a:p>
          <a:p>
            <a:pPr algn="l">
              <a:lnSpc>
                <a:spcPts val="3698"/>
              </a:lnSpc>
            </a:pPr>
            <a:r>
              <a:rPr lang="en-US" sz="308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Models: MarianMT / mBART (Hugging Face)</a:t>
            </a:r>
          </a:p>
          <a:p>
            <a:pPr algn="l">
              <a:lnSpc>
                <a:spcPts val="369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9659309" cy="1024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69"/>
              </a:lnSpc>
            </a:pPr>
            <a:r>
              <a:rPr lang="en-US" sz="672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CONTRIBUTION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48948"/>
            <a:ext cx="16230600" cy="785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4833" indent="-462417" lvl="1">
              <a:lnSpc>
                <a:spcPts val="5140"/>
              </a:lnSpc>
              <a:buFont typeface="Arial"/>
              <a:buChar char="•"/>
            </a:pPr>
            <a:r>
              <a:rPr lang="en-US" sz="42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Shamsu Nisha N – Backend Developer (Team Lead)</a:t>
            </a:r>
          </a:p>
          <a:p>
            <a:pPr algn="l">
              <a:lnSpc>
                <a:spcPts val="5140"/>
              </a:lnSpc>
            </a:pPr>
            <a:r>
              <a:rPr lang="en-US" sz="42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Developed core backend functionalities including MCQ generation, glossary, and chatbot integration.</a:t>
            </a:r>
          </a:p>
          <a:p>
            <a:pPr algn="l">
              <a:lnSpc>
                <a:spcPts val="5140"/>
              </a:lnSpc>
            </a:pPr>
          </a:p>
          <a:p>
            <a:pPr algn="l" marL="924833" indent="-462417" lvl="1">
              <a:lnSpc>
                <a:spcPts val="5140"/>
              </a:lnSpc>
              <a:buFont typeface="Arial"/>
              <a:buChar char="•"/>
            </a:pPr>
            <a:r>
              <a:rPr lang="en-US" sz="42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Sharmila D – AI &amp; System Designer</a:t>
            </a:r>
          </a:p>
          <a:p>
            <a:pPr algn="l">
              <a:lnSpc>
                <a:spcPts val="5140"/>
              </a:lnSpc>
            </a:pPr>
            <a:r>
              <a:rPr lang="en-US" sz="42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Led the architecture design and integrated OpenVINO with LLMs for efficient video summarization.</a:t>
            </a:r>
          </a:p>
          <a:p>
            <a:pPr algn="l">
              <a:lnSpc>
                <a:spcPts val="5140"/>
              </a:lnSpc>
            </a:pPr>
          </a:p>
          <a:p>
            <a:pPr algn="l" marL="924833" indent="-462417" lvl="1">
              <a:lnSpc>
                <a:spcPts val="5140"/>
              </a:lnSpc>
              <a:buFont typeface="Arial"/>
              <a:buChar char="•"/>
            </a:pPr>
            <a:r>
              <a:rPr lang="en-US" sz="42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Tharani V S – UI/UX Developer</a:t>
            </a:r>
          </a:p>
          <a:p>
            <a:pPr algn="l">
              <a:lnSpc>
                <a:spcPts val="5140"/>
              </a:lnSpc>
            </a:pPr>
            <a:r>
              <a:rPr lang="en-US" sz="42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Designed and implemented the user interface, ensuring a seamless and intuitive user experience.</a:t>
            </a:r>
          </a:p>
          <a:p>
            <a:pPr algn="l">
              <a:lnSpc>
                <a:spcPts val="514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78906" y="1329112"/>
            <a:ext cx="6379807" cy="1024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69"/>
              </a:lnSpc>
            </a:pPr>
            <a:r>
              <a:rPr lang="en-US" sz="672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78906" y="3026573"/>
            <a:ext cx="16080394" cy="5511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7"/>
              </a:lnSpc>
            </a:pPr>
            <a:r>
              <a:rPr lang="en-US" sz="51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Gistify combines the power of Generative AI, Edge Optimization with OpenVINO, and education-focused intelligence to transform how students consume, understand, and revise content.</a:t>
            </a:r>
          </a:p>
          <a:p>
            <a:pPr algn="l">
              <a:lnSpc>
                <a:spcPts val="6157"/>
              </a:lnSpc>
            </a:pPr>
            <a:r>
              <a:rPr lang="en-US" sz="51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makes learning smarter, multilingual, interactive, and accessible — even on basic devices.</a:t>
            </a:r>
          </a:p>
          <a:p>
            <a:pPr algn="l">
              <a:lnSpc>
                <a:spcPts val="615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DAGsNMTZTTA</dc:identifier>
  <dcterms:modified xsi:type="dcterms:W3CDTF">2011-08-01T06:04:30Z</dcterms:modified>
  <cp:revision>1</cp:revision>
  <dc:title>TEAM NAME : Techtonics</dc:title>
</cp:coreProperties>
</file>