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2"/>
  </p:notesMasterIdLst>
  <p:sldIdLst>
    <p:sldId id="256" r:id="rId2"/>
    <p:sldId id="260" r:id="rId3"/>
    <p:sldId id="257" r:id="rId4"/>
    <p:sldId id="258" r:id="rId5"/>
    <p:sldId id="259"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3" autoAdjust="0"/>
    <p:restoredTop sz="94615" autoAdjust="0"/>
  </p:normalViewPr>
  <p:slideViewPr>
    <p:cSldViewPr>
      <p:cViewPr varScale="1">
        <p:scale>
          <a:sx n="81" d="100"/>
          <a:sy n="81" d="100"/>
        </p:scale>
        <p:origin x="-1038"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91F5F5-63DC-4178-B768-D5DF17E55759}" type="datetimeFigureOut">
              <a:rPr lang="en-IN" smtClean="0"/>
              <a:t>05-04-2024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02EEBC-1A97-4799-965E-EF1B5D21DA28}" type="slidenum">
              <a:rPr lang="en-IN" smtClean="0"/>
              <a:t>‹#›</a:t>
            </a:fld>
            <a:endParaRPr lang="en-IN"/>
          </a:p>
        </p:txBody>
      </p:sp>
    </p:spTree>
    <p:extLst>
      <p:ext uri="{BB962C8B-B14F-4D97-AF65-F5344CB8AC3E}">
        <p14:creationId xmlns:p14="http://schemas.microsoft.com/office/powerpoint/2010/main" val="3032791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902EEBC-1A97-4799-965E-EF1B5D21DA28}" type="slidenum">
              <a:rPr lang="en-IN" smtClean="0"/>
              <a:t>9</a:t>
            </a:fld>
            <a:endParaRPr lang="en-IN"/>
          </a:p>
        </p:txBody>
      </p:sp>
    </p:spTree>
    <p:extLst>
      <p:ext uri="{BB962C8B-B14F-4D97-AF65-F5344CB8AC3E}">
        <p14:creationId xmlns:p14="http://schemas.microsoft.com/office/powerpoint/2010/main" val="1187393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A10746E5-2F96-47D8-81BA-482DD569780F}" type="datetimeFigureOut">
              <a:rPr lang="en-IN" smtClean="0"/>
              <a:t>05-04-2024</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3D1F4C2-28BF-4610-911D-C77D3A6989D6}"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10746E5-2F96-47D8-81BA-482DD569780F}"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D1F4C2-28BF-4610-911D-C77D3A6989D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10746E5-2F96-47D8-81BA-482DD569780F}"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D1F4C2-28BF-4610-911D-C77D3A6989D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A10746E5-2F96-47D8-81BA-482DD569780F}" type="datetimeFigureOut">
              <a:rPr lang="en-IN" smtClean="0"/>
              <a:t>05-04-2024</a:t>
            </a:fld>
            <a:endParaRPr lang="en-IN"/>
          </a:p>
        </p:txBody>
      </p:sp>
      <p:sp>
        <p:nvSpPr>
          <p:cNvPr id="9" name="Slide Number Placeholder 8"/>
          <p:cNvSpPr>
            <a:spLocks noGrp="1"/>
          </p:cNvSpPr>
          <p:nvPr>
            <p:ph type="sldNum" sz="quarter" idx="15"/>
          </p:nvPr>
        </p:nvSpPr>
        <p:spPr/>
        <p:txBody>
          <a:bodyPr rtlCol="0"/>
          <a:lstStyle/>
          <a:p>
            <a:fld id="{D3D1F4C2-28BF-4610-911D-C77D3A6989D6}"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A10746E5-2F96-47D8-81BA-482DD569780F}" type="datetimeFigureOut">
              <a:rPr lang="en-IN" smtClean="0"/>
              <a:t>05-04-2024</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D3D1F4C2-28BF-4610-911D-C77D3A6989D6}"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10746E5-2F96-47D8-81BA-482DD569780F}"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D1F4C2-28BF-4610-911D-C77D3A6989D6}"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10746E5-2F96-47D8-81BA-482DD569780F}"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D1F4C2-28BF-4610-911D-C77D3A6989D6}"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A10746E5-2F96-47D8-81BA-482DD569780F}" type="datetimeFigureOut">
              <a:rPr lang="en-IN" smtClean="0"/>
              <a:t>05-04-2024</a:t>
            </a:fld>
            <a:endParaRPr lang="en-IN"/>
          </a:p>
        </p:txBody>
      </p:sp>
      <p:sp>
        <p:nvSpPr>
          <p:cNvPr id="7" name="Slide Number Placeholder 6"/>
          <p:cNvSpPr>
            <a:spLocks noGrp="1"/>
          </p:cNvSpPr>
          <p:nvPr>
            <p:ph type="sldNum" sz="quarter" idx="11"/>
          </p:nvPr>
        </p:nvSpPr>
        <p:spPr/>
        <p:txBody>
          <a:bodyPr rtlCol="0"/>
          <a:lstStyle/>
          <a:p>
            <a:fld id="{D3D1F4C2-28BF-4610-911D-C77D3A6989D6}"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0746E5-2F96-47D8-81BA-482DD569780F}"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D1F4C2-28BF-4610-911D-C77D3A6989D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A10746E5-2F96-47D8-81BA-482DD569780F}" type="datetimeFigureOut">
              <a:rPr lang="en-IN" smtClean="0"/>
              <a:t>05-04-2024</a:t>
            </a:fld>
            <a:endParaRPr lang="en-IN"/>
          </a:p>
        </p:txBody>
      </p:sp>
      <p:sp>
        <p:nvSpPr>
          <p:cNvPr id="22" name="Slide Number Placeholder 21"/>
          <p:cNvSpPr>
            <a:spLocks noGrp="1"/>
          </p:cNvSpPr>
          <p:nvPr>
            <p:ph type="sldNum" sz="quarter" idx="15"/>
          </p:nvPr>
        </p:nvSpPr>
        <p:spPr/>
        <p:txBody>
          <a:bodyPr rtlCol="0"/>
          <a:lstStyle/>
          <a:p>
            <a:fld id="{D3D1F4C2-28BF-4610-911D-C77D3A6989D6}"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10746E5-2F96-47D8-81BA-482DD569780F}" type="datetimeFigureOut">
              <a:rPr lang="en-IN" smtClean="0"/>
              <a:t>05-04-2024</a:t>
            </a:fld>
            <a:endParaRPr lang="en-IN"/>
          </a:p>
        </p:txBody>
      </p:sp>
      <p:sp>
        <p:nvSpPr>
          <p:cNvPr id="18" name="Slide Number Placeholder 17"/>
          <p:cNvSpPr>
            <a:spLocks noGrp="1"/>
          </p:cNvSpPr>
          <p:nvPr>
            <p:ph type="sldNum" sz="quarter" idx="11"/>
          </p:nvPr>
        </p:nvSpPr>
        <p:spPr/>
        <p:txBody>
          <a:bodyPr rtlCol="0"/>
          <a:lstStyle/>
          <a:p>
            <a:fld id="{D3D1F4C2-28BF-4610-911D-C77D3A6989D6}"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10746E5-2F96-47D8-81BA-482DD569780F}" type="datetimeFigureOut">
              <a:rPr lang="en-IN" smtClean="0"/>
              <a:t>05-04-2024</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3D1F4C2-28BF-4610-911D-C77D3A6989D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1720" y="1268760"/>
            <a:ext cx="6172200" cy="1894362"/>
          </a:xfrm>
        </p:spPr>
        <p:txBody>
          <a:bodyPr>
            <a:normAutofit/>
          </a:bodyPr>
          <a:lstStyle/>
          <a:p>
            <a:r>
              <a:rPr lang="en-US" sz="4400" dirty="0" smtClean="0">
                <a:latin typeface="Algerian" pitchFamily="82" charset="0"/>
              </a:rPr>
              <a:t>SHARMILA R </a:t>
            </a:r>
            <a:br>
              <a:rPr lang="en-US" sz="4400" dirty="0" smtClean="0">
                <a:latin typeface="Algerian" pitchFamily="82" charset="0"/>
              </a:rPr>
            </a:br>
            <a:endParaRPr lang="en-IN" sz="4400" dirty="0">
              <a:latin typeface="Algerian" pitchFamily="82" charset="0"/>
            </a:endParaRPr>
          </a:p>
        </p:txBody>
      </p:sp>
      <p:sp>
        <p:nvSpPr>
          <p:cNvPr id="4" name="TextBox 3"/>
          <p:cNvSpPr txBox="1"/>
          <p:nvPr/>
        </p:nvSpPr>
        <p:spPr>
          <a:xfrm>
            <a:off x="2123728" y="2473732"/>
            <a:ext cx="3312368" cy="523220"/>
          </a:xfrm>
          <a:prstGeom prst="rect">
            <a:avLst/>
          </a:prstGeom>
          <a:noFill/>
        </p:spPr>
        <p:txBody>
          <a:bodyPr wrap="square" rtlCol="0">
            <a:spAutoFit/>
          </a:bodyPr>
          <a:lstStyle/>
          <a:p>
            <a:r>
              <a:rPr lang="en-US" sz="2800" b="1" dirty="0" smtClean="0">
                <a:latin typeface="Algerian" pitchFamily="82" charset="0"/>
              </a:rPr>
              <a:t>FINAL PROJECT</a:t>
            </a:r>
            <a:endParaRPr lang="en-IN" sz="2800" b="1" dirty="0">
              <a:latin typeface="Algerian" pitchFamily="82" charset="0"/>
            </a:endParaRPr>
          </a:p>
        </p:txBody>
      </p:sp>
    </p:spTree>
    <p:extLst>
      <p:ext uri="{BB962C8B-B14F-4D97-AF65-F5344CB8AC3E}">
        <p14:creationId xmlns:p14="http://schemas.microsoft.com/office/powerpoint/2010/main" val="1531502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400" dirty="0">
                <a:latin typeface="Algerian" pitchFamily="82" charset="0"/>
              </a:rPr>
              <a:t>RESULTS</a:t>
            </a:r>
            <a:br>
              <a:rPr lang="en-IN" sz="4400" dirty="0">
                <a:latin typeface="Algerian" pitchFamily="82" charset="0"/>
              </a:rPr>
            </a:br>
            <a:endParaRPr lang="en-IN" sz="4400" dirty="0">
              <a:latin typeface="Algerian" pitchFamily="82" charset="0"/>
            </a:endParaRPr>
          </a:p>
        </p:txBody>
      </p:sp>
      <p:sp>
        <p:nvSpPr>
          <p:cNvPr id="3" name="Content Placeholder 2"/>
          <p:cNvSpPr>
            <a:spLocks noGrp="1"/>
          </p:cNvSpPr>
          <p:nvPr>
            <p:ph sz="quarter" idx="1"/>
          </p:nvPr>
        </p:nvSpPr>
        <p:spPr/>
        <p:txBody>
          <a:bodyPr>
            <a:normAutofit/>
          </a:bodyPr>
          <a:lstStyle/>
          <a:p>
            <a:r>
              <a:rPr lang="en-US" sz="1600" dirty="0"/>
              <a:t>Generative AI offers promising avenues in drug discovery by efficiently exploring vast chemical space, predicting molecular structures, and accelerating lead optimization. Through sophisticated algorithms and data-driven approaches, it streamlines the identification of potential drug candidates, reducing time and costs associated with traditional methods. However, successful integration requires robust validation, ethical considerations, and collaboration with domain experts to ensure safety and efficacy. Despite challenges, the synergy of generative AI with traditional methodologies holds immense potential in revolutionizing drug discovery, offering new treatments for various diseases and improving global healthcare outcomes.</a:t>
            </a:r>
            <a:endParaRPr lang="en-IN" sz="1600" dirty="0"/>
          </a:p>
        </p:txBody>
      </p:sp>
    </p:spTree>
    <p:extLst>
      <p:ext uri="{BB962C8B-B14F-4D97-AF65-F5344CB8AC3E}">
        <p14:creationId xmlns:p14="http://schemas.microsoft.com/office/powerpoint/2010/main" val="1180892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b="1" dirty="0">
                <a:latin typeface="Algerian" pitchFamily="82" charset="0"/>
              </a:rPr>
              <a:t>Drug Discovery</a:t>
            </a:r>
          </a:p>
        </p:txBody>
      </p:sp>
      <p:sp>
        <p:nvSpPr>
          <p:cNvPr id="3" name="Content Placeholder 2"/>
          <p:cNvSpPr>
            <a:spLocks noGrp="1"/>
          </p:cNvSpPr>
          <p:nvPr>
            <p:ph sz="quarter" idx="1"/>
          </p:nvPr>
        </p:nvSpPr>
        <p:spPr/>
        <p:txBody>
          <a:bodyPr anchor="ctr">
            <a:noAutofit/>
          </a:bodyPr>
          <a:lstStyle/>
          <a:p>
            <a:r>
              <a:rPr lang="en-US" sz="1600" dirty="0"/>
              <a:t>Drug discovery is a complex and resource-intensive process aimed at identifying new therapeutic compounds to treat diseases. Traditional drug discovery involves screening large libraries of molecules, synthesizing and testing them for efficacy and safety, a process that can take years and costs billions of dollars. However, with advancements in artificial intelligence, particularly generative AI, the landscape of drug discovery is rapidly evolving.</a:t>
            </a:r>
          </a:p>
          <a:p>
            <a:r>
              <a:rPr lang="en-US" sz="1600" dirty="0"/>
              <a:t>Generative AI refers to algorithms that can generate new data samples, such as images, text, or molecules, based on patterns learned from existing data. In the context of drug discovery, generative AI techniques are used to design novel molecules with desired properties, such as efficacy and safety profiles.</a:t>
            </a:r>
          </a:p>
          <a:p>
            <a:pPr marL="0" indent="0">
              <a:buNone/>
            </a:pPr>
            <a:endParaRPr lang="en-IN" sz="1600" dirty="0"/>
          </a:p>
        </p:txBody>
      </p:sp>
    </p:spTree>
    <p:extLst>
      <p:ext uri="{BB962C8B-B14F-4D97-AF65-F5344CB8AC3E}">
        <p14:creationId xmlns:p14="http://schemas.microsoft.com/office/powerpoint/2010/main" val="2453068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052736"/>
            <a:ext cx="7467600" cy="1143000"/>
          </a:xfrm>
        </p:spPr>
        <p:txBody>
          <a:bodyPr anchor="ctr">
            <a:noAutofit/>
          </a:bodyPr>
          <a:lstStyle/>
          <a:p>
            <a:r>
              <a:rPr lang="en-IN" sz="4400" dirty="0">
                <a:latin typeface="Algerian" pitchFamily="82" charset="0"/>
              </a:rPr>
              <a:t>AGENDA</a:t>
            </a:r>
            <a:endParaRPr lang="en-IN" sz="4400" b="1" dirty="0">
              <a:latin typeface="Algerian" pitchFamily="82" charset="0"/>
            </a:endParaRPr>
          </a:p>
        </p:txBody>
      </p:sp>
      <p:sp>
        <p:nvSpPr>
          <p:cNvPr id="3" name="Content Placeholder 2"/>
          <p:cNvSpPr>
            <a:spLocks noGrp="1"/>
          </p:cNvSpPr>
          <p:nvPr>
            <p:ph sz="quarter" idx="1"/>
          </p:nvPr>
        </p:nvSpPr>
        <p:spPr>
          <a:xfrm>
            <a:off x="457200" y="2276872"/>
            <a:ext cx="8291264" cy="4581128"/>
          </a:xfrm>
        </p:spPr>
        <p:txBody>
          <a:bodyPr anchor="t">
            <a:normAutofit/>
          </a:bodyPr>
          <a:lstStyle/>
          <a:p>
            <a:r>
              <a:rPr lang="en-IN" sz="1600" dirty="0"/>
              <a:t>PROBLEM </a:t>
            </a:r>
            <a:r>
              <a:rPr lang="en-IN" sz="1600" dirty="0" smtClean="0"/>
              <a:t>STATEMENT</a:t>
            </a:r>
          </a:p>
          <a:p>
            <a:r>
              <a:rPr lang="en-IN" sz="1600" dirty="0"/>
              <a:t>PROJECT </a:t>
            </a:r>
            <a:r>
              <a:rPr lang="en-IN" sz="1600" dirty="0" smtClean="0"/>
              <a:t>OVERVIEW</a:t>
            </a:r>
          </a:p>
          <a:p>
            <a:r>
              <a:rPr lang="en-US" sz="1600" dirty="0"/>
              <a:t>WHO ARE THE END USERS</a:t>
            </a:r>
            <a:r>
              <a:rPr lang="en-US" sz="1600" dirty="0" smtClean="0"/>
              <a:t>?</a:t>
            </a:r>
          </a:p>
          <a:p>
            <a:r>
              <a:rPr lang="en-US" sz="1600" dirty="0"/>
              <a:t>YOUR SOLUTION AND ITS VALUE </a:t>
            </a:r>
            <a:r>
              <a:rPr lang="en-US" sz="1600" dirty="0" smtClean="0"/>
              <a:t>PROPOSITION</a:t>
            </a:r>
          </a:p>
          <a:p>
            <a:r>
              <a:rPr lang="en-US" sz="1600" dirty="0"/>
              <a:t>THE WOW IN YOUR </a:t>
            </a:r>
            <a:r>
              <a:rPr lang="en-US" sz="1600" dirty="0" smtClean="0"/>
              <a:t>SOLUTION</a:t>
            </a:r>
          </a:p>
          <a:p>
            <a:r>
              <a:rPr lang="en-IN" sz="1600" dirty="0" smtClean="0"/>
              <a:t>MODELLING</a:t>
            </a:r>
          </a:p>
          <a:p>
            <a:r>
              <a:rPr lang="en-IN" sz="1600" dirty="0"/>
              <a:t>RESULTS</a:t>
            </a:r>
          </a:p>
        </p:txBody>
      </p:sp>
    </p:spTree>
    <p:extLst>
      <p:ext uri="{BB962C8B-B14F-4D97-AF65-F5344CB8AC3E}">
        <p14:creationId xmlns:p14="http://schemas.microsoft.com/office/powerpoint/2010/main" val="1621263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p>
            <a:r>
              <a:rPr lang="en-IN" sz="4400" dirty="0">
                <a:latin typeface="Algerian" pitchFamily="82" charset="0"/>
              </a:rPr>
              <a:t>PROBLEM STATEMENT</a:t>
            </a:r>
            <a:br>
              <a:rPr lang="en-IN" sz="4400" dirty="0">
                <a:latin typeface="Algerian" pitchFamily="82" charset="0"/>
              </a:rPr>
            </a:br>
            <a:endParaRPr lang="en-IN" sz="4400" b="1" dirty="0">
              <a:latin typeface="Algerian" pitchFamily="82" charset="0"/>
            </a:endParaRPr>
          </a:p>
        </p:txBody>
      </p:sp>
      <p:sp>
        <p:nvSpPr>
          <p:cNvPr id="3" name="Content Placeholder 2"/>
          <p:cNvSpPr>
            <a:spLocks noGrp="1"/>
          </p:cNvSpPr>
          <p:nvPr>
            <p:ph sz="quarter" idx="1"/>
          </p:nvPr>
        </p:nvSpPr>
        <p:spPr>
          <a:xfrm>
            <a:off x="457200" y="1196752"/>
            <a:ext cx="8147248" cy="4824536"/>
          </a:xfrm>
        </p:spPr>
        <p:txBody>
          <a:bodyPr>
            <a:noAutofit/>
          </a:bodyPr>
          <a:lstStyle/>
          <a:p>
            <a:r>
              <a:rPr lang="en-US" sz="1600" b="1" dirty="0"/>
              <a:t>Data Fragmentation:</a:t>
            </a:r>
          </a:p>
          <a:p>
            <a:pPr lvl="1"/>
            <a:r>
              <a:rPr lang="en-US" sz="1600" dirty="0"/>
              <a:t>Despite the abundance of data in drug discovery, it is often fragmented across various sources, including research institutions, pharmaceutical companies, and public databases.</a:t>
            </a:r>
          </a:p>
          <a:p>
            <a:pPr lvl="1"/>
            <a:r>
              <a:rPr lang="en-US" sz="1600" dirty="0"/>
              <a:t>Lack of standardized formats and interoperability hinders efficient data sharing and integration, leading to inefficiencies and missed opportunities for collaboration.</a:t>
            </a:r>
          </a:p>
          <a:p>
            <a:r>
              <a:rPr lang="en-US" sz="1600" b="1" dirty="0"/>
              <a:t>Data Quality and Completeness:</a:t>
            </a:r>
          </a:p>
          <a:p>
            <a:pPr lvl="1"/>
            <a:r>
              <a:rPr lang="en-US" sz="1600" dirty="0"/>
              <a:t>Ensuring the quality and completeness of data is a significant challenge in drug discovery.</a:t>
            </a:r>
          </a:p>
          <a:p>
            <a:pPr lvl="1"/>
            <a:r>
              <a:rPr lang="en-US" sz="1600" dirty="0"/>
              <a:t>Inconsistencies, errors, and missing information in datasets can impede the accuracy of analyses and hinder the discovery of novel drug candidates.</a:t>
            </a:r>
          </a:p>
          <a:p>
            <a:r>
              <a:rPr lang="en-US" sz="1600" b="1" dirty="0"/>
              <a:t>Limited Accessibility:</a:t>
            </a:r>
          </a:p>
          <a:p>
            <a:pPr lvl="1"/>
            <a:r>
              <a:rPr lang="en-US" sz="1600" dirty="0"/>
              <a:t>Access to high-quality data is often restricted due to proprietary concerns, licensing agreements, and data privacy regulations.</a:t>
            </a:r>
          </a:p>
          <a:p>
            <a:pPr lvl="1"/>
            <a:r>
              <a:rPr lang="en-US" sz="1600" dirty="0"/>
              <a:t>This limited accessibility prevents researchers from fully leveraging available data and collaborating effectively to accelerate drug discovery efforts.</a:t>
            </a:r>
          </a:p>
          <a:p>
            <a:endParaRPr lang="en-IN" sz="1600" dirty="0"/>
          </a:p>
        </p:txBody>
      </p:sp>
    </p:spTree>
    <p:extLst>
      <p:ext uri="{BB962C8B-B14F-4D97-AF65-F5344CB8AC3E}">
        <p14:creationId xmlns:p14="http://schemas.microsoft.com/office/powerpoint/2010/main" val="3809748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iVBORw0KGgoAAAANSUhEUgAAAxQAAAHFCAYAAABrfr8yAACAAElEQVR42uy9DdhcVXmvv3tMNYUAASIECPACgQQIMYQkBEjghQBBglAMFjTW4EmP9EgrrdRSpYoVOVhRU00RFDQoavAET9SoEUFTQIQUOMGDGmusqWKLyv8UW2qpR3vNf+7JevKud2fm/f6Yj/t3Xc81M/tj7T0za6/13OtZH0WhRlSnLDjhq+eetXC71j521BHT1pizlVKq+bTfAQef+pK58z80a868e4+dNefbJy868+9OOf2s7dro2IzjZ393xnEnPH70cSd8ctKkvS+r/gXTzIVKjYJwQCv/+lhFax87ouvgTeZspZRqGk2dOesln3/JvIVP/f7V1/7yk1+4v3Lf49+vbP3Rc9oY2GM/eLayYfPjlZtu+fj/O+u8l/39gQcd8jfV/+SKqk00ayolUGgChVJKNbMmHXPs8beddsY5P11/7xad+yYCjHeuvu27++y73zeq/9FKs6lSAoUmUCilVDOq64jpM75326e/pBPfvPariy97zWer/9Va4M8sq5RAoQkUSinVFNpn/wPPmn3i/H+0W1Nr2E23fuKe3/iN37hbqFBKoNAECqWUagZNP2HO/B9v2f6MznoL2bs/+LGNxc5IhVJKoNAECqWUGjdNOuKoY/7OyERr2oWXrFhfOKZCKYFCEyiUUmq8dNAh0z7+iY33/1rnvDXtiR899/yekybdXzj7k1IChSZQKKXUOGj6mede8EMd89a2t75rzSPFzilllVIChUBhzi6mFDtD12t+a489N+6zz+T12u621957f37PSZO++l8mTLih+lvNM9uMiKZOnPhbn27nfLPvvvvdVTiAtZcOPfzIDZ9/4Js65W0wpew+++53jzlaKYFCoOhsoJizx6S97p49d8Fj16/+8Hfsy9y/PbTtJ5W7Nn391y9/1eX/RP/vk05dvMyScegwsfc+k+/7yt9+76ftnGdYJGzWifO/J1Ts0sQT5i7YbnnSHrbwjLOeKFxRWymBQqDoSKCYsMcekz54avc5j933+Pb/sFIcOly88r/+9191n3P+I2s3bJhsCSlMCBUD0tI3v/O9/2wZ0h72Pz7w0Z9W/9PlZmulBAqBogMduTV33P0jK8ORsQ/ccXfl9LNf+s9/9ZH/OcNSUpgQKvr58w85dN2Xt3zXsqON8vXkfff/gMWaUgKFQNFBkYl99t33/s989W//1YpwZO3jn/1apfuc85//4Kc+N9uSUpgQKhrroIMPfcAyo73GURx8yGFfs2hTSqAQKDpEe+09+WMfvPNzT1sJjh5UnHHO+T+3+5MwIVQ01pFHH/uI5UV72WFd0x+3eFNKoBAoOkOLXnbJq7ZZ+Y1+96dzll38hKWlMCFU1NcJcxd80zzQXnbMcbMetIhTSqAQKDpA+734gPsf+NaPrfzGwF71X1//n+decNEllpjChFCxu+bMP2Wr/79AoZRAoRMuULSepp9/0SuMTozh7E9Vp+l7lpjCRBNABd3vVlXtuvQ67t3xBAqBQimBQqAQKPpXV9W602tT6IUvnHjtR9Zv+ncrvrGz11xx1b9Uf/qZwoQwMY5QMb1qO6p2Y7Fz4cob0+dxzZcChUChlEAhUAgUjYUzsL5qT1ZtbXpdXzRBd4b9Dzjwq1Z6Y2vr791SOazrqL8SJoSJcYSKexNI5LqiapvTe8Biano/sWoLs+NmpXO7cxZI56wodq4UPzXbx/YpAoVAoZQSKASK4em2qq0pbbslbR9oZGNiaduEUqU9tJDJ9BnfsNIbe5t22BFfFibMB+MIFc+nMqRcpjyXnP+1GXB0pegFYpGyh4udXaTWVe36tB0QwXG8s2rXlMo2GlAGtFqyQCFQKCVQCBQCRWM9V8cRmJIq9Ymp8u6uU3nPTJXxuvS6LKu8sadTBX5tlu6DqQVxQDr2hBMfs9Kzkh0r7bHnXl8QJoYOFSctXPy/R+iv2NHH9q4+gOLJrHyZkMqgSak8Wp5FZJ9OZRvRigGXowKFZZ1SAoVAIVAMr/KuBxQUxEuiZTfbvjl1T4jjt2fvHx3MjVmBW8mOpQ4+tGuT///QrXvpBU+PYISiHPWcmLZP7gMoKlmDRtjU9NqdpUVDx0VVW121Sy2PLOuUUgKFQDF8PdtH5GJKH0Dxq1LF/XzaX668N6eWQCIVVwkUVrIChUDRjxjDdV16350cf7ovbUjbcqCY1UeE4pr0Wi6TlqRrbK8DLpZHlnVKKYFCoBiCthY93ZXmpJa75Vk0YW3Wijc9q7yfKXoPZpzToPJemRyCbcUABz9agVvJChQdDRRTU/mzMYHFthR9WJH2r0jbrk7H7Mi2P5kipOtS2VXUKZMiAnuL5ZFlnR6iUgKFQDEyYoaUp1IlvCJVtEQflqb916fKeVaqgKPyvilV2NPTuY82qLwnpfQ3DPbGrMCtZAWKjgSKiDAsSQ0SS4qe7pfT0/5FqbyaUvSe5Wlmdk7e2FFex2Jj6TzLI8s6pZRAIVAMU1TSN6YKO+Z+BxCmJSAAKm5LlfRVWYV/ZTrnpiz6sLLYfS2LjSny0ZRA8Y733drLPvqZr1Qe+8Gzu/bf9/j3K++59RNWsgKFNnZAMVqaliIbD7dyAwfl0+rb76r8/h+/pfKGN7+jctemh3otUDna5RXlJNcZzvmWdUoJFFpnrJQ9YQTSmJRaB7cNJb2xqsDpTnH2+b9dufAVKyqnLzmvcvC0wyrTZxxX+eI3vl3b//HPfq1y4vxTBAqBQmsPoLi2GMICns0CFJ9/4JuVrqOOqZVJ/+0Nf1q57PIrKnvsuWflTW//y9p+yi3KsNG8B9L/8pbvDqvMtaxTSqDQOgMoRkJ0k9pc6n7QlEAR8BCtf2cuvaAy75TFdgMYmtYVPYP1N6YI1+QxzneDvp5A0RFAMWQ1C1CcMHd+5ZJXr+q17bZPf6nyggkTauXYWADFSJS5AoVSAoUmULRVBV4GCozWt9ieRyiYb5/WQSrsyfvtX3nt69+465zr3n1zZf8XH1jbd2jXkbWuUwEoOAAHHnTIrvMi5E9r43Gz59a2c27uKNClge1hH7jj7lapZBlnw0D+7mR0l1s/hlln81BaoAUKgaLZgYKV7CmXNj/xD7vto7yhGxJlFmXJ0gsvqZU5RC/+7Pr37jru2hvfv6ssoiyLcopuUkRpKeuiHKPMIVq719771MqpB771490iFI3Kvbz84vxlL79sV1dSgUIpgUITKDoCKDAqQVr+sGjxo2vUG//8hl1jK2YcP7tWsdKHmeMBjmgx5HP0Z+a4Ldufqe1718131Cpe3gMQASUcS2VOGtwPjgAOBPtIHxDhmi0CFLlDn88OxlSejMO5M30GPDakqMa8tI0Bt1ekY9Zn29GKFPXIB+helKVDNOTpdN6lRc/MQHHcEoGipYEin6qaPMM4rrw7Jd0s6dLEGDBmsLuxGKEVvJsBKG54/+39Rh8oOyjTOJbPH1q3sfLCF03c1X2TciTKO/YBA5RNNHIQ5YjxGJR17KN8AwSAD8quvMykfMrLKdLgONLjmpEWIEJ5yPUFCqUECq3zgGJlyWbWOWZRqsCvS+/bGihw/oEBBkJ+8gv37zqWvswnLzpz1/FxTkQVqJCpmG++c0Pt2EiPfs+8v/JNb9tV2cZ2WgTz9GgpDCehBYBiUYIKbHWCALQtOXlELpiu+OF0zKIMRFam9wDDnPR+cgYTUxMYxDoC5D3ueWk65+GU3vSiZ2HFIjmY0wSKlgaKShb5WpLBZQ4ca1IemTKS0bFmAAoc9oEABWVXvTLuNVdctVs5BTTwStqUOXEOA76JWMRn3kdkNdKjcQXwyLuLRhQjQIJyjShGlKcChVIChdZ5QFFJztp1yQncUfSsgl2kbY8mB3BFctiubgegIBLAdrok5UBBhUnleGr3ObWWOVrjOPfiV66sOfxUurkR/icNIIT9dEMAHnKngFY/KmUqXI7jeCpz3tdLr0WA4qn0+mSKNEzN9kWL8bqi9+xfN6XoxcoUaQhxPmujbErHBOA+mcDhuqL3ool5lyfeL0xgstkuT20BFLkAymcSPC4tdp+9aWIqpya0SnnUl9GIQRSh3gxLOPtECuqNoYgyjjKEaGm9coXz83FjAwGK8jE5WLAdWGGiC44jMiJQKCVQaJ0LFLlw0p4temZv2lHqTjCtGMJ0jM0IFEQiqHij+1JU0MAEDj/vCevTRYloBS11QEaeBtsBE7o1ARyxnSgFfZgDJqK7AJUwaVD5llsLo+9zvUhKC3R5Ku8LbSx1Qbo+RbtWlgAhVkbenI7Jo2ZTE1CsbAAUK1OL9U2lYwSK9gCKyEeXpnxw02hduFkGZdPQEN0u86gEXYwAg76AgjKpUTk1FKAonxPdNonMAhABPpRtAoVSAoUmUOR6OHVVuSZ1ZRk1jSVQrFh1Za0CpTsSFS7Rguj/mwMFUzTSZYC+xww6pJIkpE+FTGsc53M8XQs4B+gAToAD0qOi5X1UqFyTWVuADAxngWPoKsD53BfpcRzp590J2gAorknOfpFakB8uehYz25ht35ZaoFcnpzG2b0zXqQcUMb4C4N2eohmTBIq2BIoNKUJ6XSmy1ZZAATRQPtFQQYME3SNpoIhGi76AIsopyhPKFdKIMQ9DAQrKI64d6RFpJQpLJAXAoYyk3ONcIrp8FiiUEig0gSKctZVFT1eolgcKKsPciATkg5+pOGOOd1raaNGLdSuAgPw4QIIpZ3mNWVBopSNdzmE7x9HtiZlaSI8ZWNjHLCj5TE7sB0bYB1iMRXRijIFiUnIGAYmtmTO4Mm17OIHAlWn7lJT/4vjIf2WgAFKezu5hbdG7n71A0V5AATDOSlGKjXX2ryl6Ft5seaCI2eEoS+hORLkRg6Vj3EKUV3kZF40RUU5FeRQzRuH45wvOAQgBADFrUzSy5OlRzkV6lI0x+QSTUeTlJJ+jyybnCxRKCRRaZwMFjtyiomeV7LKWFW00q4rrUIyJJhW9+7gHsE5MVtbkYnB94hmr0d2MQIFTRpe3sZi9qw2BgrxxbdHTzXJiAtbl2TFXpAiX5ZEmUCglUGhNAhQ4ZU8lZ25aagWemu1nes9nGziBVuBWsgPVyhGKfpE3Hyz6GYw9HkBBCzNd5+gGEvP0M2YnnzlMoGhYJoXF9MB5GcRMdI8miNiWYGOm5ZEmUCglUGjjCxTRXeTBBBP51LCr0rbVWTeTi0bq4lbgHVvJTipGbmXtWQMF3LECiuh3znic6B5C1ze6wbE9tgkUw9LkYoRXZ7c8sqxTSqAQKASKoak7szkNuplMS10MsClW4FayraqxAgr6mccMYmUDMvKxN0AGkQz6ocfsYhh91pkYgPE6GO/zsTfsZ4Atr2PVncqVsjXLOqUECk2gsALXBIox+H2ZRQxQ6O84QIIBt4yxYKIAZucJOKCrFOkAEgAKM+oQ+SC6waw9DOZnAC2DX2MWH4HC8kizrFOq7YDiXX/xh5XLV7xsl/3eyt+u3LX2f/Q65k/e8LuVbY/dLUAIFONqOGrRUoxzRotwPhuTlaxAMRgjcpDPpsPMN+VFxoAIxlXQFSqfthN4iGk3N2x+fNc+YIPpi5lJpxz9YJpitgsUY18e8f8x4xLwR9nBrEf8T+1UXjD7Uz4bVNnIy0xpSz4kb/I+z7uWdUoJFMOy7sUn1SDijlvfXjMAY+qB+1d+f9VygUKgaBqgoPtIDhE4A9FanDuFAoVAMVBjqk/WK8kHaJOXMPIar0wDStSBAdu50YWp3jz+7Iv1SmKgd25MTSxQjG15BEywyFss9EbZwYJ0/K+xwFs7WEy3XW8f35vvS34HlPkNyMPk0bwLn2WdUgLFsIACkMi3AQ8TJ76w8vBX19Y+8/rsU5tr73m9+8531+zp7ff0Om/Htz5f+cTt11fu+/wHK7/65y299j35yKdr1/nsuvdWnnv6gV3bec82oiJPbftSr3NIn+1f3rBmt/QEis4CClrTyivLRqvc9BnH9dqGk4AzmLe+0UWFz7ze8P7bd3MkcDqYo5190XfeSra9gQLnngUM63VDiugFXZliNfUcbmPNgEZAQdrl/Eq+ihWLBYqxK4/ify7/9jjXRCryCCgRJCxfuJIua3zmfwUweU95gZPOsZF/ooyJlauJCOTX47h6ZQzHl8uqWGciyizSKpdpcSzpAQiNgIJ7peGFBpjyPqJtdMvL75EytfwbxH0w+xn3UV6Lh+eBczh3KN36BAql2hQosPPOPrXy9je/rva+67CDK5u/+KGagz/tkANq0Ys/eN3vVCbvs1dl69c/VTvm9r9+ay2yQTSDc0n3+Z99o7aPrlRzZh9T23f2mQtqaQASwAlpEyGJ9IARzgEySI/tv31Bd2XWcUftghqBYtR1T9X+otg50LspgIKWtHzxuryyjO4ovNLqzIrXVJJ5izCVIGF+jEqUlbWjIqXiZDsOIK12OJB9dR0QKEZcX6zauyO/jRVQ4PiQV4AHWm3JP7TWRnQhnKM8CoZTRb7CiesLKHC4SCPANbpOjcV0tG0IFMMqj3iu80hUPcMhp0ygbGC8DP95OPXkD/IJ0VG6WwInlDOsRE1jBu+jjGEfZQnXy8sf8k0cy4B/rhXd38orYecrZbM9oitcL1/lGtglHdLjeKJq9YCCPMh5ebe9vPzMI3TcM9dh5W5+g8iv3Af3z/dnP9GOWByP345jOYd9/AaDbZQRKJRqY6CIMRU5UHDcolPm7DqG6AHbgQMiGgEXASR//Z4/re0DCHIYABQ4DwMUIvpA1OML6/+q9pljAi6wV196fuXP/3RV0wHFlCmTHy96pnRtF/t+sXOq2l9XbcNxLznpW+PtXHM/easYLWZUlGE4fjh5VOZRSVKpUZHSekYljUMXrZRUylSe9Voqo4Ic7+889eBDvtOGeauebUv57T+r9uUDD572tbH6jckPgCX/N/eAo4TTlMMr+YF+5xyDA5c7bZGHwnD8om8+Ldg4VwAqVq+FeDTs+JfM/ec2yx87hlMe8R/11y2SciPvjkaXKP7LAAoipOGAU45c9+6bdznhAZVcg/wRZQz7yE98xtnOoQFnnHQot/oDiniPkVfjWCAn7iPyXj2gID3ybxkywiK/Ugbm4EXa8RtwTWAhnwUNi98uADvuMX4vgUIpgaLmwBMdqBehmH7kobUoRTj8D95ze2XChBf0GtxNRCKABJigK9SfvfHyGlxwLOmxfeYxXbU0iVIQlQAmtj+xoVZI5+kBMkQ3jFCMib5VNb7XOc0SoShKg18ZFEtFiwVsUGnjwOUDayOykVfSeWtczOJD5ZyfVwYYIxSjKlZ9/5ti5+ru47JSdjtZG0YohlUe4Uz3N3alXoPFCyZMqDt4P6JQ0V0pB4q8YQIDJIGHegPygQ8iAP0BRe7ksy+OLd9zoy5POPtEL8pd+iKqEeUgr0Rzogzku8RvwOc87bhnYIn74Ng4LybNsKxTSqCoGdBAN6YcKHhPNyaiCMDGlP0n17oxsY/3EXUIYywGEEK0ASi49a/eUoti5OkBEIyR+KPXv6p2HGDBeRRS5fTyCIhAMXZqBqAAFBq18EbFSqsYrWh56xtGd4MyUHB8VKSxTkD5vPFe2MwxFJpAMfzyKLrilLfj6NONaSSBonwdgCIiXGWgiC5w/QFF7sgPBSgiilKvGxLp5UDBTFjlcrAvoKC7KGkT8a0X9bCsU6rDgeKdb319zbmPbkp5lyeiDHEcgMD5HEeXp0fv/3ivmaHYT2SC82M7A685lvTo4pTPJgWoELEAWhhPAWjEPsZzvOeGPxIoOhQoojtBuQ86/YijYiVEn3d5orIjZB+DJBsBBSH66AcdzgTnCRQChUDR+uURYyHKMzrRss4zHs455Ubefajc5WmgQJGvsM51o5slUJN3A8Lhju5QTIUdYBMTUAwEKMpdnoguNJrlifKN75MPtOY+ua8oBzkmH6ANJAQgNQIK3seMaLGPhp+YBc2yTqkOAwqceF7ppkSkgegE3ZjimAAKZnGiexLRBsCC9wADxzBeIgZlX3bJubV9wAM2ac89apEHxkDQdYn0GH/xzI77asdxPPu4LhBCesAL90LkguuRNl2hBIrOBIro5kQlTGtfDIikwqbyjwoyBlDSTYD9DLAst/qVgSKmpKVCjsHcjSpmgUKgECharzzCyY1FCCkTcPwpD2K8A9GKGOCMQ58PSB4MUJBGTAqRj5shOhADnnG2ST9gAPDg3rgvug7h+A8EKGKsF/cMkPC+UbnF9yRtrgM4cDz3SuQ3nziANLgP7pGyNQaA9wUUdCmN3w5A4TwjFEp1IFDQjSjvVsT0ruVj6k0bi8MPYOTH4fCznf0xw1NM/wp4sJ1B2nRpCjjI0yuvdRHT0LK/GWd4EijGZz0KKjkqVga9lqeCJDpB1IL9MQtJeSrGgI+80uMz6dWb7lGgECgEitYvjygD6HbEM15v/Qn2My1svWljY2X0cORjP+VGpBWNFo2meI0pWRnTUB6fFVFU0iLtfNrY/NiYmrY8bWzMLNbfuC+6P3E816rn9MfUueV7LN9Hvalu+e2w/LeyrFOqg4BCEyhaCSg6yQSKkbcYT1PP6k1LPBpWb/pOgaL1y6NyFFSzrFNKoNAECoHCSrYNgYKW33yGG7rQxecVq64c9f+UVuG8v7xA0T7lEUA6FnnIsk4pJVAIFFbgmpXsOAJFoxlu2qkVW6DQLOuUEig0gcIKXBMoxgEoYuAqg2kZZEoEI/qZM0iV1mcGtTLPPt2WYgAqxzMIN2YFYh/HMsAVYyAwXa0YmEu6REXqTWMqUFgeWdYppQQKgcIKXLOSbWGgABpw9GOMA1AQ3ZOY0YZjGXDLgFRmFotZghhsy8w5kRb7mOknJgwg3VjwzAiF5ZFmWaeUQKEJFEPoV1xNote0i2Np5SkfGxkzm8TsTuUpEq1kOwMoYiYeIgnkW6bPzKfvzOfWZ+piZrTJ83mkxb58oURmzGGRNEBFoGg9oChKC8g1MmZwGqsZ4shL+Qra+VS2AoVSAoUmULRdBU7LLK23tNiOR0VVnvKxkeUVcnmKRCvZzgAKphumixJAAEwQrWi0HgDncXw+2DpfcZhuTpyTG1MeCxTtCxRj6dTn61+Up7IVKJQSKDSBoq0qcBwo+pwz9zl9zfNVrmlhY9EnHC36oudrRrAeBItLsY/W3fycP7v+vbXtLKKUz4NO9xIWvouW5IAIHLiY0537iQWZ8mvSssj9sZ1j+RyOQfmaeQvkm97+l7XvFIthlR1MrsF5nD+UqUIFirEFChZCjIXIYiHFRkABKLM/PrNIWaTFGAvyRj5VbXwWKFobKMgDlDux8nU88+UyJBbLi+Mo0/JIBhEt9kW+YH+UF+SrfH0dyqJyOnTH474iT5JO3CPlHNEL0uKVz7HGREyPTFqUW5TNcR3KWs4p369AoZRAoQkU41qB40jTUst7KkQs9tHPHMeLCpmKDPCgQqQSxjGjQsN4H11LSItoB+dwPhV4QAX76O/OPoAC5xAnPro88Z5tDJ6lgqYCphsK3VtilVz2UcHmziPvGWxLJYyzyXEBRtwbrdl0lyI9Bttyfgy+5b65H6IzV77pbVayTQ4U5BX+b/5D/lP2xUDrMlAAjLFKO/89Kw5HWpwb/z/Hkc9jEDbbGMTNMQJF6wEF78kT/H/8943KEMoL/mf+b8oxBvhH10vyEpEwjqXs4xjyD8dxHuVFlJVch2M5BhDhPcdx7SLrShrREbrscS1ggc+88hmY4Dtwj5ShXIf74LoBE5RlbI/8mzfyCBRKCRSaQDFuFfiM42fvggGccKAhwvJUdAAAlXF0TaIy5Hgc/4gEUDnTwstnzueYSJ9KN6IGOHf5Ppw8WvkCKHifj6XgWCr8iETk3RXCeeS6VNrRwofhBIRzGOBT7lfPd+V+okImnaF0oRIoRtf4f/JxEfxHtM4CALTskq/CsSMCgUNX7k7H+cAi/zv5PR9TQT4BdGlxjrxJPqR1mXwrULQmUOTdmvjP65UhQEce7YqGkihf8v+ffXn0loaYiGLxmqdDA0Wsil1kXZ7i2pRxlEP5/QMo5F/OAYDyvEgaEd3lWhGxIO+PZRcqgUIpgUKgECjqGhUklRWVWSwcxmcqS/YDEjhubAMgcMqIIlDZUeHS2o/Dj0OHQ44zx3H15vRnX6MxGvmgbJw8IIZ0aJnjGn0BBZ/Lg3bzLivsy7sM5NfCIQWAaOmjP35+nJVscwDFcIz8kTt6gAX/czPcm0AxukCRNw7wzNcrQ3hPNIFXjLIsAKAc7cJxj2mHOY7j8zKm3riMRkARXTrzY+N6nFMuz+L70GhC2QhwUDaSn/NuVwKFUgKFJlCMSwUeEYiY6QaLrkjROgY8UJFFyJ+oAlBBBcs+AADoIB1a8aig82vQqkZf9rz1L++nTNrh5NOaDEDEdo7pL0LBOUQa8nRxIrmnOKfsXARQcA2+C2niaOat11ayrQ8UADP/PyBLizDdSpphIL9A0RxAQXlG+ZWP/4oW/3rjcTCiAhxHNCGAgvIyj4LSMEF51wgo6ApVXok9xvv0BRSUt5TJGF2eyNNjueq3QKGUQCFQCBS7GZUTjng+SDmcbFrAqBDpDpJ3N6FrSPRHpzKNQcxELqggSTP6pUdaOHH0/aUS5Hr5LE18JrIRTn5AS6Qb09nmzkBU3FHhcyznUMEHBFHRxkDKRkARU4hGCx/X5l6tZNsHKMJJxAkcSvRJoGg/oKDRIB80TcNDdC+iPImuSGWgABqijOF4zgugiDVMyGsYZSFlYgBFlDEBFNE1NLqMxmcaR/oCiliDJe9OKlAoJVBoAsW4VuAx8LTePipEKi6cMCpgjiPywEDBaCHjGOCByo/KNgZeAyIx+JVz8ko5ohTRvSAGvYaTT0UNtESrMvdAxR3dVuhyQOUaM09F2lTEwEDcJ5GXgJK+IhRUyPEdsKEMcBQoNIFi/IGC5zfGeuXvMcqRWE2dMoMyhIaRWHWdMoCyg7IuyjGc93wWMKKmHEeXJ44DGKILZ54OxnvKMsogjuV6lKWcG/cBnER3K14DVrjvmGSg/N0imsvx3C/XH8h02wKFUgKFJlA0RQVON4B6fXWjO1S9c6joGk3D2l8lSJr54O3BTIE72KlfOX44lbJAoQkU4w8Uw7G+yrHBlF3R2DKYaw+l7OEa47GehUChlEAhUAgUmpWsQCFQWB5plnVKCRSaQGEFbiUrUAgUlkeaZZ1SAoUmUFiBW8kKFAKF5ZFmWaeUQKEJFM2k2Sed/LiVnpWsQCFQCBSaZZ1SAoUmUAxJXUce87dWemNvBx96+NcFCk2gECgECqWUQCFQtLymHjTtfiu9sTVmaDnk0K5PCxSaQCFQCBRKKYFCoGh57bnXXjfetenrv7biGzt7z4c/+fwee+z1ewKFJlAIFAKFUkqgECjaog5/xe/+3g+s+MbOTj1jyferv/sUgUITKAQKgUIpJVAIFG3i5B3++FAWhNOG1t3p4EMO+0qnlpMChUAhUAgUSimBQqBoTy1b9Qdv+kcrv9G3l154yQ/xmwQKTaAQKAQKpZRAIVC0lV58wIH3/M97HvmFFeDo2Qc/8dnnXnzA1LWdXE4KFAJFXzrq6JlOY91mdvgR0x/RQ1RKoBAoOkeTDjrk0CfokmMlOPL2v7722K8POOhgpoqdIFCYHwSK+jrksK6H/J/bq4tn11HH/C89RKUECoGiszQTqDBSMbJ267qNzx0w9SBa6aZ2ejkpUAgUfeaPw7v+1+Yn/sH/uk3sk1+4v3LgQYf8Dz1EpQQKgaLzNGn/Fx/w5dde+cYfOlB7ePbAt35cWb7itT/cb8oBn+r0yIRAIVAMqPCZtPdl17/vw8/7X7eHve6qa/6l+rfOs+RTSqAQKDpXy6YefOijy1/12u/d9aWHfmnlOHD7yPpN/37B8su2H3jQIQ9Vf8dFlo4ChUAxcKY4eVG301i3iR3/kpP+3lJPKYFCoOhsoAjN2WPSpBtePPWgzQyuY8YObXebPuP4hw47cvrX+Z1e+MKJ11Z/t+lmnd31W3tM2mB+GbodNeO4z7V7HjniqBkPOJar9W39vVsqRx49c72lnlIChUAhUCil1Jhqj332OeniS1f+TKe8te20M875aeG4MaUECk2gUEqp8dARRx395c8/8E0d8xa12z79pcoxxx5/mzlZKYFCEyiUUmq8NPW4l8z9p4e2/UQHvQWnip1x3Aks4DnJbKyUQKEJFEopNW464uijT1+8ZOn/1UlvHWNmwBMXnPrMPgcccJQ5WCmBQhMolFJq/KFi+oxVZ5y77F+MVLRGZGL+Kaf//Ng5c5aZc5USKDSBQimlmgcqjj769Nlz5z/jmIrmXsCOLmqz5s6dbY5VSqDQBAqllGo6HTJ9+rTZJ538yKWXX/EfTinbPAbkveySV/373AWn3lc4ZkIpgUITKJRSqtk1e/bcxSfOX/jtcy+4+Bc3vP/2yuYn/kHHfozty1u+W7nu3TdXTj/7pf82/9QzHjUqodQI65STT9h22SXnPtfOtvTshb84Zvphvzx/6am/aPfvik0/cpqL8iilVPNp0pnnXfDmeQsXb5kz/5QdCxef+bNzX/byny+98JLnWsVOnH/K861yr2ctfdmzp3af/RN+6wWndT+8ZNlFr6/+BxPNhkqpoejqqt1ZtaPS6zVVm+DPopRSSg1aa/0JlFKdpGlV21C1FaXty6t2b9Xm+BMppZRSAoVSStXTRVXbWLWuBvunVI3VMK8rjFYopZRSAoVSSiUxW8Oaql0/QFBYlsDDaIVSSiklUCilOlxAAbMbLRrkeZOLnmiFg7WUUkopgUIp1YGKgdeTh5EG0QrGViz051RKKaUECqVUZ2hq1ZgideUIpQeQ0GXqpsJohVJKKSVQKKXaWkQU6OI0fRTS7k5pG61QSimlBAqlWlo4yzelB/jGUXKeW01EDlan32M0Z2ialK5zU3qvlFJKCRRKqZYSg4u3V21VsbPF/IqqPV10dqt5DLzuHsNrcq3NY3xNpZRSSqBQSg1b2+o4sSzK9mgGHFPT+0lpX4h1GJi1iLEF0Yq/tGpLqnZtsbO70PSS0zy1yX+Pq4rhD7weqvh9iVSsLoxWKKWUEiiUUi2iZ+psAw6eL3YuzLY2A46uqu1I768pdq4Q3Z0c4FvS9s3JmBFpVVYokOb2JnaUY+D1qia4F6JDYx0hUUoppQQKpdSQtKPB9qcSQDQCCrpFLU/7sGcTLAATS9MxE9NxE9O2O5v0N1hajN7A66GK3yyiFZPNpkoppQQKpVSz6rli96gBkQkiFBP6AIpK2pfblGL3cQAs5raiauuKnV2hmkkx8PqmYnQHXg9HRCtYt2KZWVUppZRAoZRqRuHwR3clnFa6MRFJWJM91CvS+0UZUDxZ9AzcnlT07vKUAwXn0Pq/vcm+96yqbWxCyGkEPten/8pohVJKKYFCKdVUAgbWJ0BYm4CBbkoMTqbVnoHXT6V96zOgWJoggdb9rcXOQdj1gKJIx13fRN/5ymJnxGRKi/1XcxIEGa1QSinVSCtLNmcc/AqBQqkOVVfRMwsThcF1Rc+MTNOKndGICel9Xmh0p3NDnFNe/RnIaIbxCVMSSFzRwv/ThPTf3NaCQKSUUmr0VUn1BEZj3o4EFmOlrQKFUmokNavoiWyMt2Lg9cw2+W1pcWJsxfImv0+6vG1IFRpgucLHQimlRh0ocl2U6ouoOyiXI9I9PcEGx8RYwq5kl6Y6ZkKpXl9Z9Ey+UqR6tSttJ216OXSn7VNLxw106niBQim1S5NTgTSeU8W2wsDroYrvw/S9jHlpxmgF41OeKnrGqVARPVzsnFJYKaXU2AAF3Xw3pPc4+3SdvS6VzaxFdUWqJzcXPVHwpxIgUHduSucCIXSPjinhb8ucf8r2W1Kd/0w6d0XRe3ZHzp0mUCilWk0zU0G4pAO+JxVEs0UrqGCWlrZ1FTunGAb0aBFbVKcCmZAqwHvTtqiAVqXtmxJIXZqdu6KUllJKdTJQxJpQdD/aXvRE558veroll8fkUeZ2J6C4ugQCM1OZflHRE8EAHGK9qrxLVYy1zKeOj6j6QCVQKKWaQrS4tOLA66FqQqoAaA1qltXIK8Xu42miclpY9Kyynh9fZN9jUgKSrVkFszkB4sKidz/d7YVjSpRSKsrScPrLEYEdpXKzq+TEr0xlc95AFZOt7EhQsTmzmUXv6eXL14ip41cXg+vyKlAo1UbakdnWVCDk3ZemJqed/U+l9+PtzMbA6ys79D+LqMzKJriXSoPtjxY9rWD1gGJrtm9lyl9zit5TGEc60R94g4+rUkr1WfaWnX3KzTxC8XAqT8sRigCP2B+6JvkEfQFFlM90rZooUChlodSVWhqiL+XEVEDkDiGF0L3jeL+0XBPCndXh/xvRiqsSWE0bx/ugElqY3RN5hnE1z6XXRkCxPVVm+bSHU+tUWkDjjSlfXuTjqpRSgwKKeVl5e2eqP6Mufzptpx7J16ralsre9WlfUadsfrLoPXZiW9Ez3kKgUMpCqeYUUsgwK8SKDC7y/ePRMs51GTi2uhhcC0i7CwjcUIxftII88nCCASCPiMLmrHK6NgFBVGyR3+4seiJMk9I59VrBJqeKa1vRfgPulVJqqOruY9/C0mfKZ8aj5WMNAQrGrC0vdh+D2JXK9nz7zKL3oqvT0j1EuUw9NNgxbgKFUm3eyrE5FTIxx/V4K7r4LPXvaqhYyK9rHK4NzNACFgsm3lv0RE66Egw8nCqcR7MK7sG0PWYgKRI0livDdQkklVJKjYzK0eOhijL+2lSWD1YChVIdABQXFT0L5oynOm3g9XAL9o1Fc4wt6S5GrisW32mOf69SSo2YKFNHYjHaKQkougQKpQSKXHQnejYVDvlCOSHCm7QsTx7l+yL9O4vOHXg9HBHG3lCMT7RipAEpIhtKKaXaSwKFUm0GFF3JZiUnfl0GD/Rfv6roGXC7pth9XMVIqztdw1bpoWta0fozYU1I+dKxE0opJVAopZpYm0t2bdF70DOOKTM9RP94ZnEYrVWxcRwZwOvA65ETfWRp4Z/uT6GUUkqgUEq1s3B4iUos86cYcQUUXl00Z2s/A7S7CiMRSiklUCil1BC1Kjm8U/0pRlVMA8gA55ljdL1YDDGiW8zwNC/bz308nOzBdNwi/yallBIolFJqoIqB11f5U4yZpqTffCyiFQBCV/b50gQYE5Oxf3m2v7tqzxR2d1NKKYFCKaUGIFqiHXg9fsKRH+0Vx8tAge5N16ZrW715y2cJFEopJVAopVRfolWctS3W6DiOu4hWMBPUdcXoRCvqAQUVyDXFztmnrEyUUkqgUEqpQQnnklbxi/wpmkoXFaOzeFw9oKC7FYsVrih6picuA6dSSimBQimldhMOJNOXTvOnaEoxnoUpgUcyWlEGCtJ9quhZoZWB2hNL+7cXo9sNSymllEChlGpBRzUGAavmF2MbiFbMGyGgYCB2d3q9N+WF0G3ZtYCIdemzUkopgUIppWpy4HXrQiDO/k3F8Ma53JQqDOyWBBV59IP3VyaIADauLRxXo5RSAoVSShW9B15P8udoWS1NQLjQn0IppZRAoZQaK3UVO8dKOPC6PQQQri6GH61QSimlBAqlVL+6tHDgdbuqu9gZrXAla6WUUgKFUmrENanoWV/AaT/b+39eU9iVTSml1NC1vmr/VLVnUn2ilFK1/vUMqJ3nT9ExisH23f4USimlBqnlVXuy2Dkhx7X+HEp1tiakgoDZe2yt7jwxnoJxFav9/5VSSg1S91ftG8XONYmUUh2qrmJny8Jyf4qOFxEqohVL/CmUUkoNUIcUO3s3KKU6VA68VmVFtIK1Kyb7cyil1NA0a868e7uXXvB0J9iiJS/9Savc60kLF//vwmi8UiMiHiS6NznwWjUS0QoiV8v8KZRSavCaM/+UrVt/9FxFay7bsPnxyqwT539PqFBqeGLA9b2FC5yp/gVsXlcYrVBKKYFCqFBKJeeQiMRaHyA12Hqx2BmtcIFDpZQSKIQKpTpUjJFgrMSl/hRqGEBKtGJd1ab4cyillEAhVCjVOWL2JlqXu/wp1AhoVuGsYEopJVAIFUp1hGLgNetLOPBajaTIT1dX7c7CaIVSSgkUQoVSbensfb1qnykceK1GVzOLndEKu9IppZRAIVQo1Ub646o9X7X/V7VPFTvXFVBqNAGWaMX6wvVMlFJKoBAqlGoL525b1b5YtfP8OdQYimgFA/9X+lMopZRAIVSottd5L3/FxUvOv/CzC08/62+rD/yOM85Z9o/tsFLlGecua4sVNxeffd6PZs9d8MMT5i74zpx5p3z2iOkzVhW2freKrix2zgTl/6WUEih00IUK1V46/+JLjznl9LMeOq37nH+78k1vq3zyC/dX7nv8+z44TWyP/eDZ2kP9nls/UTnvwkuePvyI6Y/8l9/8zf9e2I2r2dVV7IxWrPKnUEoJFJpQoVr/ge7unnzmuRfcc86y3/7l+nu3+JC0OGC8668/+tT+Uw7YUti1phVEtMIpi5VSAoUmVKjW1csvvXz+nPkL//m2T3/JB6PN7LKVV9zzX17wgo/5kDe9gIl1CS6UUkqg0IQK1To694KLVyxcdNYv7NbUvva+29dt/o3f+I27fchbQkSUNhRGK5RSAoUmVKhW0AUXv/KUU05f8vyW7c/4ILS5vfdDn7yv+pevNde3hBioHdEKF1tUSgkUWktBxdEzjrvPnN0pD3B392S6ORmZ6By78JIV6wvHVLSS+K82FTunmlVKKYFCawk75rhZD5qzO0QLTut+gBmczPidY0/86Lnn95w06f7C2Z9aSUQr7ix2Loo3Mb03aqGUEig0gUKNrxYuPmvuha949S/N9J1nb33XmkeqWeAKn4KW0/KqfahqP6raW/w5lFIChSZQqHHVgtO6H/v8A98003folLJ777Pvl30KWlJ/X7VK1X5a2A1KKSVQaAKFGkdNXLzkvOfM8J1rAGXR/is0Tyl2jkFYUzXGjqxtA2P6369W7R+r9k/p89o2MwajsybH9VWbZ3GtlEChCRSqCXVa99Lfu+7dN5vhO9je+Vcf/nGxswtNW9ZNv/nCF67rmn7MV99yw/v+ZtPD39my9Uf/tqP6vX/VbpEmrA3z5zNf/87TP/zo+k0PLV6y9KG99933oep/utCSWymBQhMoVBNp7oLTHvjylu+a4Tt8Src9J01a3WZZe8Jv/uaL1iw4rfvhrzy6/V/8n9vDHtr2k8oFy1/11OFHHv2JwsHoSgkUmkChmkPHz567zczuOIoXH3jQV9ooW0/dZ/J+X11zx2ee9v9tT/vAHXdXjj3hxG8WLpaklEChCRRq/DVv4eIfmNm1qYcc+nC7RCb2P+DAb3zmq4/+wv+1ve3jn/1a5aSTT/sRa+hYkislUGgChRpHnb7kpT8xs2vt8rBPefGB6z60buO/+592DlScMHfBdwq7PyklUGj6GGr81L30AruFaG3xsE+cNOmMSy9/3c/8Pzuw+9Osl3zG0lwpgULTx1AChebDPiwdefSMbz7wrR/7f3agLV/x2md/a6+9TrNEV0qg0PQxlECh+bAPVdNf9dr//m/+l507+9PhRx3zkCW6UgKFpo+hBIq69sVvfLuy7OWXVSbvt3/lhS+aWDlx/imV2z79pV37+Uxf6tG6/muuuKryprf/5ZDPX3rhJZX33PoJH/ZR1KyXnHTLRz/zFQvuDraLX3n5dwtXDFdKoND0MZRAUQ8m9n/xgZX/9oY/rbBeBi2R1974/hpY3LXpodoxB087rBdgjLThqMa1hmLzTllcecf7bvVhH0W1wvTHTM/7rpvvqFx2+RVV53dlhQUl88XogNbR7LK1+va7hpWPycM8j836+/7Pex75RTUrXGuprpRAMRyjzs7tzKUX1MrugZx73+Pfrwx3bS/qhWgkpcymUXIg5XMz+xkChUAx7kZkAitvX7HqyhpYBFAwMPPPrn9v5co3vW03pwkg+P0/fkttf+6w8fBtfuIfKm/88xtqxr7PP/DNWhqkHc5eGSj4zDHl9D75hfsrb3jzO2rXuvnODQLFGGr+qaf/sNm75JAPjps9twYO5B3eE13bsv2ZXfl4NB128maeL4dSyY4muI+E7bPP5PWW6koJFMOx6i3UfIJw0imz99hzzwHV4ycvOnPY5ST+xYWvWLGrUXUgPSTwOzB9DCVQNLC99t6n1rLa1zE4Yod2HVmLYtA9iejF+nu31PaxjX0AAi3DXUcdU4OIKDRw6DgmnD1eeSg57rWvf2PtOB7seFBxykgPhzDSwyGkoOE+2E5BRFQlgEegGH01+/THADD5II9IABnkpagsAijIn/VauDiX/Y2iGJwTeTsqor4iHn2lx/Yy3LQCUEw9ZNoXLNWVEiiGCxTl8g/f4vQl5+36jI9BvU535mgU2rD58cqM42fXynQiFWyjfCW6UY7wcizH0EDJPhok43h8jlO7z6k1ZPI579LNOZHeh9ZtFCiUQDGYB7s/JyYc+fjMg8jDxoP4ggkTejlnRDug/0g7WmwpHPgchQDn40DlQIEDRitFPPgY0EHBwPF5H34gJVoYBIrR19ILL3mu2cG43jga8mYeoSC0PX3GcZUDDzqklm9iH/mUbQAwr+SvSIPPhOSpyMif5G+OA5CB66h0yI+RD3mm6qVHxQXknDB3/q77IGrXKkBx8KFdmyzVlRIoRhooKD+j6xH+AOU15SaQQVmJv0E3VhoT8UHwByg7KUPp4oqvwPvwOUiP8zifBifKbuqIgBLKYRowKXO5VvgppM/xpMf2gAiBQgkU/RgPWU7hjYAid3TCcWIbQJH3heTYcPTzQoNXPufdocpAUT4mNxw/oIaCA2cMB1KgECj6qqDq5WNawSJ6EZUP78lPkccjshHPBWlH/rrh/bfXPucRuqgE47kAjKmUomIDokmf++NYKsW4J0AlAFygUEp1ClDgtIeTTrmIL0GDC41ANNTkDZVAQTTK5OUkDZjR0yHWzAEiojymfM0bJ8Nn4JrxPgcKyve8fM79FIFCCRQD6I+YP5D1+hg2AgoefmaGiu4bYXmXp6EARd5thdYEWiYoUDAKDFol8gJBoBAoBgoUeWg78g15inwc/XkjbwZ8kHZ0W8orn3r5OELrpNfXoEJgg7A9lV9UUgKFUqoTgYJIAXU9+2jIyctYjO7N+CrlcpKGHz5T9mJnn//bu/yMvCt1GSIaAUVEq6OhiO0ChRIoBmg8PEQpckeGfoW0qELrfQEFUQOOywei4vRHn/XBAkU+ADz6oDOGgvTzriVsJ0ohUAgUYUQE6nV5YnxQzB5SHpQd+YZ8TrQiKoywGFuU59uBAEX5mPLAPu6VyoqxQFSSAoVSqtOAolEDUL3yk94JMb6iDBTRbSm3oQIF22MMJ9t5FSiUQDEIg/4BA1pL6Rce/cT76/LEe5w4HKToY46jH625QwEK+kWSHi0NwETMQEVrcXSnol8614vzBQqBgtYu8sVABmWXgYLuS+T5fPA0zn6M2RksUBCBIHyfp0ef3+giGN2lAsAFCqWUQLHT6OGQT/wSPSkAhygnoxET/+CSV6/q1UBaz68YKFDgv+RdnpgYRqBQAsUgjWgD3UFwosqz0uQDW+OBx1nLHbd6a0lQYISDFzPe5OfEAG3Sy68Z6cVg1bz7E9vZz/1EeqST348Pe+cBBf8/MAzUAgNUPgBpPvNTI6CIxRGpTABkKo0Y8zAUoNi5CNzKGuCQHjAMrJNnOZdKimgb2+kaxbEChVJKoOiJSNCwSJlKuUzZGHU8EEE5SmSZNHgPcMTivBFZ7gsoKJdpRAJG8jKdeoPr0g2cxh4agvgsUCiBQvNh7xCgCCimksFhp6Kgq1NfC9vh/AcEcxyfOY/+s3lll1ci5TnLOT8gIl/YjvS4F9Kjkorrcj6VFffI8bTCxfTHzb6wnUChlEAxUgvq5mVzo2m6cfzzWR+jnKdhMcpKPgMFlKf5QO5yQyXv82m/KatJm/Pz89hO3UGDZjSE8sr5o7kwqkChBApNoNA6xgQKpQQKTR9DCRSaD7tAoQkUSgkUlmn6GEqg0HzYBQpNoFBKCRSaQCFQjHMfRvodlvsntoOV+0T6sAsUmkChlBIoBAolUIyQMSMSMyIwGwIzJzCtJrPhxKIy7WB9rQPgwy5QaAKFUgLF2JcfDGpm0HPM8KjpY6gWBopYEC6fBpYZZ4CK/mZdECgEimYx8ipTCzJVLP8107Iy+1K75OGYbYT1NQQKpVQrAwWzKzE1N1O1Ul4zLTcNmyMNFsyUF1PDlqeNzW2ga1flM/cJFEqgyIy573mgc5iIOfzzqS05jjmYcdaY9jKmWmOqNpw2nBz2MX8+Xadiruh8MbyYk5/jSIs1LmIf07FRuLCP14iO8Mrc/HkhFIUD+7hHLNLMu2sxzRuFRCyAI1C0N1Aw53isok4eJM/yudkc8OGCcaxxIVAopVoVKFiTh8Vqw8fAB8kXpx0NoMBnaDQN90CBohXWBhIoBIpxMRx+Huy+jgEa6A6Fo4bjDzQAC/GwsoIlrzystArjuOPMcR6tDgEO1a9eKzCAgg/ccXdtH+MaaJEgfebe52Hnlc9sL0cW8tW1Y5Vh1gjgvnAccSDze47F9aLV2oe9PYGCPEY+LI+T4f/nv48oBZUXq56y0F3eysR7jON5JiLPMuc5x8aCioA22/jM9vK6FrynBYs0YuXW6FaYfyadqLxIK/Ip4Ev6eZqcC7RzfL7qq0ChlGpFoIiGzPLis5R11OPRwImfQAMjZR7bI3pBGUs5STlLgyH78vUkWO+HBsZY8yeAgrI/Frnj2qz/Q9ocgx8UZTJpsY+08Vko5+N8FrVjcTvK7Pgu3CPXy1fU1sdQHQcUhP94EPo6hoeRhyt3moABogE8gAEXcWzeIpxTPyCQO3y0TuCUARBlJ4kHme4r/QEF0FBvH9CT3zOOmEDRvkABVFLI93UMjjuVAXmD4w886JBaHovngLFDVB7kX+CE9KiQOJ78TgVEHqMiZPVt8i3HRN6lEqRSYhvpRbStXmQhz6s8H1yb/XEfdDmMFjXyOJ+5L+5ZoFBKtTJQUP7253cAE5R31N34GvgLUcZTTlIm4z/g0OODUE4HTFCGUuYCApSf9bo8kR7lPWmzjfI4fBXKbvwHGnlIj/qA95THlP008EQjEXUK90ojFOV/3itDH0N1FFDgUPGA1NsXK0bWCwXinPPAsj13cMp9FMtAkafBA4uTxPHxwJfT6Q8oGu0r3zP7BIr2BQrySzkP1TsGQMjzNxUFoEBey8GYiiY/loqN/BZ5LCIWwHVE5GidoiLKoxBUZpzXH1BQKUVUIodfKskc0KmsBAqlVCsDBWVrf+U1ZWzeLRo4iHKR8ppGx3xcQ5SLlONAQF5mloGCCATlb77KNWU3ZTHlcB4lphzHR4ooRd7liffRKBV1St7IqY+hOgoocGzoNlSe0YmHme3r791Sa2UtD2TioeFhHyxQ5CHOiFBA++XWZVov2FeGBu5rIEDBfdAKkneJESjaFyhwuiMa0MioFKgo8m048uSNMtSW83EANHkMuCiP3SBkTiWZR8UCTMjf/QFFvi/P12UwdgyFUqrVgYLyslE5FmMc8BUYP0m5TZkb3akDKPLyOi8Xo6zua1B2vUlaYoxnPmaU69KNGn8n9uVAQRrUIbzmpo+hOhIo8hmdYjArfQP5HA9hhB6BDqg9umXwfrBAwbU4jweSkCXXI3TI++hjzivdSoCHaEngeAoYnLaBAAX7eNC5Z6IsFA4CRfsCBaBAHi3P6ET+Ia+Sl2i5ilamMPIdoezBAAX5Kk8DMI6JCcoDwAFlukZxbj5WiXwpUCilOhEoKHOJDpdndIoGQ8pHorPU2xENziO3fQEF4IHPEvsof8tAQZpcP68vaPyhrI19RD2iARSoqQcUXCtvpMLXaDToWx9DdQRQ8FARDeDhwMECJnjo8oeNhylaCHCg8oc8d6JoecgdIPYFKFBQkC5pEF7MB6lG/0P28Zq3MFAgxNoY+XgLCqW8VZrCKXe2uA/O4VzCnv21YPuwty5QUJCTd8hvkW955T+Prky0dpF383E15HfOHQxQkI9jNjGAhdYrInlULOS1qIQYLwQYsy8mCYh7I0w+EKAgypbfM99BoFBKtTJQhANP2Uz5GI0sfI56GpiIiG+5UbAvoIjuUJxDWYyvUW8MBdvxV3jPPcTkMvgiMWYun/wlBwr8kOgqSzrRdYryulEXcn0M1RFAMVZWlMZQuOiMQDGSRoUEQMbAZV4p7KMVDOefzwArlRaRhpjxY7BAAVzT1Yntedc6tgEVnM/1Iw0qN86hsqFi5PoDAYqoELlnzuP7CRRKqVYHiujShPNOWcgrn8ORj27KUY5HwyJlKRHhfDp5jg0QodGGngzRFYkyOY7llXNzgOE4Xjkuog2U3zQARVlOz4o4j1caimKNo7gWRjndTAsCCxQChUAhUAgUwzCiBzjl+Zok9fbn43loYcqnHeR9PmCPaEOEs8nHvCeNiNSVwYZ95SlsqXyIVMR95X2F89A/aefnch4VZkyS0GwrygoUSgkUmj6GEijGdFEuH3KBopUtH6ejCRRKCRSaPoYSKDQfdoFiUJav1K4JFEoJFJo+hhIoNB92gUITKJQSKAQKfQwlUIx2Fw8GloYxgJTZcfIZoJhtqbzwnSZQaAKFUkqg0PQxlEBRG/dQveVdKxHHzDbMVhODWJkZodmmZPVhFyjK08oCx2H5gOtGA7M1gUIpgWJkjMkkrnv3zbsaJimT26kcpGGVSTf0MZRA0Q9QlGerYerKRn3J2Y/TVq/AYEab8uw3uUPHeeXFySJSks/K06wLyQgUzZ2Pc2OaP6YijGPKU8dqAoVSAsXw7Yb3316bFpaGR8pZpldlOth6s+S1qjVj/SFQCBRNDxSxPVaazOfRZ15/CgoKDOZxjoVjYg5onDjmlGZ+55ivmVZhFqJhG5EPCp5Y6ZLrRHqcm8/5zwPMNZhDmnObrXVAoGiufFxeKZ08xnzisXq2EQqBQimBYmQtFo0r188439T7AoU+hupwoIjpM3nNgSJf9p5IBCAAdNBCwb6IMvAZCOA9q3TnqwEDIVHQ8BoOHyFT0sPxYxwHDmLMyc99AhytFEYVKMYXKCLvAbgBw4TkeU/LGd37IhKXt6R9aN3G2iJz5E3yar4yNytgn9p9Tu08Vu2OrlXk04tfubK2nVa6fI0MKlryP/tY0b3VugIIFEoJFI2MhkTKy3pdoFhfJ3ouUM5Sh9NISHkYdTvnU5biL9AAxD66WVOeAyrRyEhalL2Uy+xjEdAcYihbaZyMRs1o0OxrkTz2sXAdDZ3cF2lG2c09cy+xAB7XDqCgjuAeYmG+8RpjKlAIFC0NFDyIPHQ8vFFYYGcuvaBmHBvG+fFQ40TxoAIPFD6RHgVJrEZM4RDOGw85BUeeHpGN/JoChUDRH1CQ5yJ/5y1MVCDAQUxKQJ6OioIKAqCl5Y28yiqqAcJEy+hLy76AigDj177+jbX0SJdKLfrdkm+pIHkWgJhWG48kUCglUDQyykHK0L6OoQylLMUPoI6n8SUaGSmTaYykcQajvGQfx1HOUn6zPXwVymbO4xVnnzRpwKT8j+7WdHWlHGdfObJAOuF/sI+yOhqU8DvivrhnfBrug+tTR0Q6vI91t/BJqE/0MZRA0QAocKxoLSh3eeIBpZWXh44HPwoC9vPw5TNGYThYRDR4aCF8HDAe2kiP9IEMnKxoCaDlggc3CqpyegKFQDFQoAgwprUpr1gCYmMsUFRE5GGiGvn5tJJxDJVbDshANXmaz7SIUQFF/oxXKs6Ajmj14n5aqeuVQKGUQDEcoKD+z6MJOPAvmDChVv9TJuddnemlQDQ5PkfDJmV82XHHX8BXodzOu19j+BM4+/0BRd7Ak/s61BH5Yr1EMyIdGpC4T3yhRmNG9TGUQJGcfB6YeHjyh4xW2HCGcKp46AAGnClAIR+AzbE4ULTq8jDmD2akh1MWDyTXBVC4XvlBZx+FToRJBQqBYiBAQSsWYFyOUFDRUCFQqdHaFIO3eU/lF+HsMPIolSB5kkqM1i8qt8jHRCJ4ZkiP/QEl7KdiK6fH8QKFUqrVgYK6v97YAvwEylX8BHyMvFtpbIvGwxxIKDNzRz4Hiihvc/igQZLt5W5HAQT9AUW+L/d1aEiKBqTYF8fi3+C74NtQ5kf0RR9DCRTZtLERfsQCHPKHjJYAHh4cNQoLohQUCjx4vKeVgH0cE623dPPgPdeC6HHYSD9acHHEOIfr4HxR8JAmx9H3kRYIHDlagevNECVQCBSNgALIJc/mlQd5KBx6KgbyHZUHEQjyIl2WcpBlO69UXuTHGDeRgzHpcQwATesaEMM91Ws5i2MFCqVUqwMF5Rx1f7mlnnIvxlFS39PtMx9XFg09gwGKvIynDOW6lM/4Efk4CZx70mcf5XQ+hhO/ZSBAgb8R4zvLx5JmAAR+En5Lfs/6GKojgaK8sB3UTcQhp+18YTscJlpfebB4gHOCBwSISrAvf+A4h+hCbAcWuBYFAsYDzj66hlAARHoUUHEe16w3raxAIVDkg/Z5xYBQ8ieVSsBDVAjky3ymMfIZn8m/wASVYFSOPA8xvoLXgA32U0lG5cM5MeCb/E0Fw3WpkPLpE/O+vQKFUqrVgSIaDXH2KR9pHKTspZGGcjgcdcpIylzKZ8rSgIjBAAXviYgwNo7zotESv4EynDKYfTTkxMQvnBez/QE1eWS5L6Dg+OhSxXmU6XEskQkghmsxfoN949F7QqAQKDQXthMoRtjowpR3KaLSoJLLATWf7YNKj2Oie1PAQD5Qj0qCyiWgmcqQY6lk2A4cELWIFjdatKJ7U97FDxhmW0yBnM8AJVAopVodKGJmR3oSUDbi9Odlb8yyF5O3cGxsp+zNx0wQ2cgbKnHiiQJEhCJm2qOczhsZc8ggjbzRhuvRa4KINQ09ETXOZ/6LcjyPKMckMsADUJE3GlGXRNfw8SrTBQqBQhMoBApNoFBKtQ1QjFe3Vn0MJVBoPuwChSZQKKUECoFCoFAChSZQaAKFUkqg0PQxlECh+bALFJpAoZRAoeljqPYGCmaWYVARMyQQ+mMAVD54aTjpDmVxFmZEKE+JORCLqWVj5e3hzMnP4KgY/DXU+/FhFyg0gUIpgUITKFTbAwXTpjHzTMyeAEgwRSvToQ139WhmrRnKHMqck8/OMFBjVoSYhpbZcIZz/8yyEGkN9X582JsbKGKNknqWL5Y0EjaW07m2yloUAoVSAoUmUKg2AQoWZmEazPJ2WvjzKSqBDRwtpjjLnSOcbT4zDRpTqMWcyYAJoBLrQ/CZaAXnxxzSTNnGeaQb2wJyIkJClIEFv8L5K08Zx7SebOe4HCjYHguFYaRfvk5+Pvce0RSuz9SfgBXv8/uJ/ZzDvefX4B5iATL2DxfIBIrRNaJOsegieZWpWuMz0/yN5DM2VosT8UzFlLMChVJKoNAECjUmQEEkIhbiamRAAYtm4WDjHNE1Kla7rt5WbQ58IhzMA41jhpPNvMqkzdzNOGc4aTjpzKnPe8CA+fNZdI5F5uhqFXP554vCMPd0zP1PtywWtQEC8sW8OB8nivcBFKQXThxwRBqky/W5V7ZzvdjO9SIqAxCEg8n7/H74zEI3nMv9cM2AHO4VY27pSG8kuo4JFKNv/G+Rd8pWXvgw8n4jh74cIcjzYm45jMZq2I3SbHS9PI2A3fKMJaRdPk6gUEoJFJpAIVCMmBVptci+HJYXTJjQqwsIDno4/5yfLyaTO0/5exzsWCkSyxdzicW9AJN6QBEAENeO1bBx7AMu+Mz1ykDBwjCASzhrREsAH47nGvkqlFw/vkvuYOb3A2jk3Z+AGRaoiXPylTmBqTzK48PeOkBBtAqg5D8kj5OXgENWsQYiyQesdp2P+4nF78iXkV+IggDBgGus9ApE0x2Q4+haR57jMwAKpEaaAcykCcRH1IQ8T/rcX1yP5ynyMNeLZ41GgFhkjzSaafE7gUIpgUITKFQbAUVfTka9OZrzZeTLQJIvb18GCpzvctpsAxJwqOI6ZaDIHT22sx/A4dqNxlDEtfmMU9gIlnDaABYcOxyxOL8eUOBkcs28BTr/fTgnj/bEvfqwtx5QkKf5r1mNmv8dIM1Xvibv4KADCewDBiJSRUSBz/FclZ8DoITzOQ9gIOpHnor8BeQGCMezBUwADpxDWkB+pE8e5l7KEQrSi3PKK3oLFEopgUITKASKETO6ANVrRceRonUTRwanJ9+HU4UDPligyJ1rWm6BCJa75xhaWAcDFOHwDQQo4l7z1udw5uiexFgIWp/za9UDChw9rpmPIWFMRg4UedcWgaL1gSK6CuG8B3CGEZnKIwqABM8LeRpHvtFzwHPV6LrxPAHaRBvy6xFpAFhJi4hHfq8ARhkoyOPcB8BOFKSvrlMChVJKoNAECoFiyIajQUtoPtgZ55pt7MMpwZHKoxg4UhFt6AsoaDWNQdBl55rjcLziMy2ngwGK6H4UEQGc/HpdnhgozXcJxxCY4PvQbYlW5DxawXF9AUXMXBXdSzCiGzhsAsXAde7LXv7zVgGKPBJFfolB22HANdEFutEBqLwCy+SlgYB1I6CISEb5egALaeXdB/N7LY+hIJLHswqAAB3lKKFAoZQSKDSBQqAYEaPFFCeblnwMxylvRcVpwkFiYDT9tmk5DQe9L6CIrkw44GVHiqgIQMB1cMLolsQ1BgMUwETcF5EWrlVvUDbXYB/nsh2QAUAAHq4LzPCdSIPIDOfEgGvSy+8Hh4775rtxLunF+BKBYmBauPjMn7UaUPAf84zkg5uBUoCZ/E3+iq5wMb5nOEBBPix31QNUAOKBAgX3THeoHIoiktEMtt/+U+61VFdKoNAECtUmQBEt9zjoOEf1FqOLKV9jEHTuzORjCugWFF2CeMWJ4Vy6W5RnmiEqQprhkEdaHBfdM0gvn/2mnA77cew4l31xLNfMuyYRdcmvFffHd6YfPO/z63IfwAPH59sjmsF5OJONvnu9e/Vh31UB7Wg1oIjIHMBNfgGygQbyCM8EsEGe4D2ADJTHIotEGgBU8uBAgYK8FMDNM0QkDACOZ6oRUEQEDmiOMRTAO+dwD80ypSzfb699Jn/EUl0pgUITKFQbAYXmwz5WWnLehfcOZxXz0bBYyySHxnJ0CXjEUQcKcM7ztSoiChfbGZcT8I0zz1idWCAxj2KVr8s1A0IBBaJnMaFBQG2sg9LoXgEIzmE70A6MRBrNMn3sTbfc+c/VrLDSUl0pgULTx1AChebDPmhd8DuvfFkz9eXXxt5OXnTm31WzwhRLdaUECk0fQwkUmg/7kDT/lNN/nncP0zrH6O500MGH3mOJrpRAoeljqHHQ3AWn/tDMrh140CF/0+p5+aLfec1bGGTs/9l5dt5Fr/gRfoglulIChSZQqHHQ8bPnbjOz27p7wIEHfaId8vPJi7qfyqcr1trfPvjJz/37QYdM+7iluVIChSZQqPF6cOct/HqzLU6lja2xHsjekye/vR3y8+9dddWBJy1c9ByQ5H/b/sYsV9MOO+Jvq3/9BEtzpQQKTaBQ46SFi8/8YxabM8N3rq38/T/6cTUrzGuXPH32eRcvmrvg1H8xUtHedtunv/jrQ4848pvVv3yqJblSAoUmUKjx1aQl51/0r2b4jn7Qv9NumXpnpGLxDsZUOFC7vYxpal+16vU/P+yI6Z8zMqFU++nIo499hAlj2tnOOPf8n56+5KX/uvispf+2+Ozz/uXMcy/4aTt/36NmHPc5c3YH6MT5C79tF5HONFrxDzjokI+1a94+e9nL/+jE+af87Pf+8E3/2WzrVGiDM9bieOXlV/zrUTOOfXKf/Q88y5JbKdVimli1S6u2vmq3VW1JahRZWrW1VdtQtRU09PpTqZbU7NlzF196+RX/odPSeTZv4eIfFB3QZWTewkXdJy868zPHzprzbVbVPuX0s7a3mx1z7PH/1G7faf5p3d+ffdLJ2445dtY3j5456/3Vv3K6JbZSqsXUnQCiP2AI4FiX7KK0TanW0YkLTn308w98Uye7k/qg3/WFXx407bD3m/vbRmv9CZRSqilE48f1VdtYtWuqNm2Q50+u2qoEIXk0Q6nm1rEnnnr4ifNPefahbT/R2e6QqWIP65r+ncLQqkChlFJqJDSlalckCFhdjNxkJ/QiuCpLd5E/tWpqLVh85tIlL73weR3u9jYGKR//kpNYCKzLXC9QKKWUGrKIGtA16c5kFxWjG0kg8nFtsTPyQQTEBT1Vc4ppZIEKIxXtG5mYfdLJT0+cNOkMc7tAoZRSakgi+kC0gKgBUYnJ43APc4qeblXXFo4xU80mIhV0f3JMRfstYHfk0TO3W+gIFEoppQYtxkEwHmJTcuSbqS6lG9SaBDh0j3J9HtUcqo2pWHDqo8z+5JSyrW2A4dKXLf//jpxx3N2FYyYECqWUUgMVdeaKomdwdLOPX6C71ZKiZ1apVdb7qinEdJusU8Hid6yovfmJf9BJbwH78pbvVt72l3/9nwsXn/mz42fP/VphVEKgUEopNVAtSWUqa0YwlWsrTt/KPTOmI6ahXV44Da1qBko/tfucq09ccOo3jp8z7+/mLjj1h+2yguNL5p/yf9vheyw689x/ZF0J1lqYNWfevUfMmPEKCw+BQiml1IA0s2o3FjvHJLRbtyGiFCuLnVEL6goW03MaWqV0xJQyHyul1DA1JcEDEHFT0RmzJsV3Bi5uKZyGVikdMaXMx0opNSgRuaf7z7rC1noGmsc0tDcWTkOrlI6YMh/7EyilVEPREk+LPOMiHKy8u2YVTkOrlI6YMh/7EyilVC91Jed4U3rt8icZMHzFOht0j5rmT6KUjpgyHyulVKeIyAMRCCIRRCQW+pMMWfWmoZ3iz6KUjpgyHyulVDs6voyFuLNwitTRUkxDuzb9xiv8jZXSEVPmY6WUanUxiJjZmej3f2Vh6/lYKRb8W5/qnmWF09AqpSOmzMdKKdUiYn2Iq4uemYlm+pOMq4C4K4rWWU1cKR0xpczHSqkOFF1rWLF6fXJalwzi3GuqtrlkLPI2J+0r0ra4zqwxcMAZ2/Fk1R4udg567q91f116XZms6MNxX1f0vyjfklH6btPSbwrsrS6chlbpiCllPlZKqXFWd9EzIJguNkOZ6pWy8caUVlhXcrrDKa9kDvt1w7xn7nFpP3BwfboHoivMQHVlP2nuSK9zMie90sexXX2k1ZWlN5qamb7npvSbOg2t0hFTynyslFJjoulFz3oItHYPd8rStUVPq37Z4V2VOedEDh6s2tZi5+DjIjn6OMRrip5Wf865NEFOVwOHfXMf97Ot6D3z1MyUXpG+77J0zRszgAoAuCjZqnTPN/UBFKR7RebUB7Tw+bmiJzqzLH2XdcXozYg1r9gZseA/dRpapSOmlPlYKaVGXHk//NXJAR3JsvG2oqe7UMBFd1Zu4pzT7ejqdP3JyeFem5xfZo16NEsPx3hp0TtiMjmleWmCEt7X6/JDWs8WPWs85FACiNyS0r02u78AiuuSTUn3PK0PoOhO4LAs3cdTxc7uXPPSewBpSbrX2L6jGP0xKTENbSww6EB6pSOmlPlYKaWGJBx4WtvvTHZRMTozBa1Nzvt1mdUDiqLo3eXpyeTUB4Q8nRz1tUVPBCPXzLRvfTp2bdETBagHUCvTMc8kmAqgiK5BExMQ1AOK/J77AooHS79Dd9G7y9Mt2bXRjX3c80ir3jS0rl6udMSUMh8rpVS/iu4vG5IzO3kMysZ6XZ76Awqc7quL3pGNqZlj3khdReMuT5MTpJRB5KkMKHKn+lfDBIrN/QBF+be5uhj+GJKhqDwN7UWFa1woHTGlzMdKKZUpZv+hLz99+MdygO5ggeLG9D665ITDuym99gcUUxMw1dOEBA95hIMuSQ9nQLE8vV+UAUE9oHh+BICCcRW3Zcfcm11/vDSl6FnpfLAzeimlI6aU+Vgp1UaKVufxXp9gMEDBoGTGN1yboAdHn25D24qeQc39AUV/WpjSezrBBWMYZmZAcW96zbfXA4qN6fwJgwQKjt+erjMxOe5ciy5ea5oQRK8qeqahnedjpXTElDIfK6XaX0uKnrEElxat33VlSjE6YzsmF7sPSN6cYGDyGH/HSS3wP01PMBVRLhc0VDpiSpmPlVJtJJw7ugrFtKBT/UmGpAAK1beYtSqmoR2JqYWV0hFTynyslBoHTSl6uqPcVLgq8kgIEJvgzzAo0ZUuFj+8onAaWqUjppT5WCnV1KJbDIN216UyZ6kOsGoSkQ+XFT3d7ZyGVumIKTVC+ZjBhDsyo+/pWLYidhf2c1WqHUQr8C1Fz8xHOmpDE2MjugqnRB0L8F2Rga/T0CqBQqlh5OOY7QPRekM4eNsY3tPmYnizoSilxk+UHcx2tCm9drXxd11e9DS8sPbD0+n9uhH8Le9N5S/l4lPF7utRqNFRTEMbs40tKYyqKYFCqSEDBaKFJqZHpKK8PlVwtDayoNHDyWKKRboz3JgqwoeL3iuqXpO2UTkuS9tiUaht6X6YfpHpCC8qeuZ2RyuSKaWaS5OKnjUAiEgs7MDfgHKzewTTw3l9suhZ0wJNTtsWmeXGVDENLXCx2t9fCRRKDRwoLk2VY0zluDHbF3OtX5TAYGJyKB5NMAEg0JI2NW2nApyTYGBjqignJ4DoSjDxaEpzctEToSDdp4uebhIPF2O7sJVSqm+Hl+f9ztTQsLzo7O4hOVDgfEZDyqVZ+Umr973pPWs3bE1Wbx2HJalcLGtW0TMb1qOpfH00lZ3rUzmZg8hVRe9F52JtiptS2f5gOj6OWZnSI51Nhd3Uypqe6kD+0+vT/6GUQKHMxw0qxvVp39rk8E/O9oVTf0vRO/pwZaqkqJDyFV8pdK9OTseGomeRpa0JMq5Lx4TyLk+3pPSmp4pPKTU+OjOVB3PSc74xPfPOjrM7UMzLwIFy76lUhlLe3ZggY1OCsgnptyxHX68ulc8zU/rdRc8Ys0pyaCeksjIWr5tU9ESaryt6L9BXycr+W9L7qekeAcLtWRl/lQ5zn5pT9Ex7DGRMS//FOkFMCRTKfLx7l6dG+6iMVjUAipvqAMX6VOh2Zza16L2KaxkoFqaK+frStZRSYyOczA9W7SdV+2FyoJw0oW+gKJJjzm9Haz8NLER0iebQXWZNqTxblTn3eXl6Z+mYiChEuf10tv/RkvO/tuhpsGkEFEtL5S7lLd1Sny16Fhh03MDAFBMQfKhq/1q1+4WKsde6lJHD1hZj261h1hCvJ1CoTgeKvro8UZlOTtu3pueMaEZ0eYquULPqAAUAsSz7zHHbirFfBVapRlpT9ETw2tlwKv+xav9RtX+v2s+b/H5vG0cnrgwUtyTnfG0qz9YUPZNb0OByVQkeVtfxTZ6u831WZuX2jmw7oDGv5FstLwHFhBJQLKsDJFNSWQtMPJy+g8/DwO3/pmeFZ+bHVftYh33/8XwGd/XX7ip6wnNbx/D6Q51RRqBQ7QoUVERT+2gAyPfFIGvs6qzCezCBwaNFTyifyuzGtO3Roqe71MpSC1oASbS2XVuM3KwpSg1b3UsveHrrj56raM1lq29b96liZ1ei8RjLUQYKxkA8k/wbHKxnk7OFFia4mJbsyQZ+yE2pbF2S/KNL07HX1QEKyt8N6VqAxVNFzyKCdyZI4JhfZWX/vWn7sqJnvMb2dC8TEuT0CxTHHj/jwb/72ZMVTfvi1z/3iwOnHrh5vKCi/BDmM8rclMg9BgZFv8NNRc8AokXJMVlXp2VzZdq2seiZdYJW1VVp+42pBWBTemDzFoOl6ViBQnUaUAxXK0c43TuL3qF5pQQKra7d8IGPfDqVP2PdVQd/ZWbJl1mbNcBcX4ogLK/jz9TTpQkUNic/Z2npmkXWYHN1Om59di18p1vS9rw7aoyh2JTK2K60fV46f3Pykfr9HQUKrVmgIo9QTE8P3cPZvpuKnv7WT6aHc1qi+4XpAXkmnT8la9lcllpJJ6d0txc9/bW3JoCYnq51aTru6axlA+CYI1AogWLQWl6q6Iajp1JlqpRAoQ3IrnnHTZ8tjGoOpOxfORIJCRRas0DFjuTgxxiKWzKi35ER/+oUrQhdVfQMAM0HM92YKP22ZNGdAriIAUr53PZ5l6e1CS6mFf13uxIolEChlEChNaFd9eZ3bBzBho12FF2ZRiTyK1BozQIVfS0G09eMMnRzWlPsPqPMdUXPQKg1GVDE1JN9zSjTnVpDryl6+oPriCmBQiklULSYveZ1b7hPqBh9CRRas0DFQIEiXxQLo0vSpQkUtmbb6cJEV6h8yrWY53leUX9GmSXZ520pvak6YkqgUEoJFK1rl13+ur8peo+PVAKF1qZQ8WDRM2C63r5pGRQQcXgyOfyxEFYARawOeU12/C1Fz0qUARFXlQoX3j9V9Axguq7oWdVSR0wJFEopgaKF7ezzL/7boneXaSVQaB00+9NANdIzygAty3XElEChlBIo2sPOeumFjw2wblcChdahUDGSQME8zEQ6BjLdnI6YEiiUEii0FrG5J59Gl+aLzMEChSZUjLamFQOfu1pHTAkUSgkUWovYYz94tjL/lMXfLnauX6UECk2o0BFTynyslEChDR4qjp55PBO+LDQnCxTa+EHFtMOnbfTp0RFT5mOlBAqtJe2hbT+pzDpx/veK3itbK4FCG0M7rfvU7T49OmLKfKyUQKG1rD3wrR9Xjph+DDM8TjdHCxSaQKEjppT5WCmBQhu03ff49yvHz577/aL/daeUQKEJFDpiSpmPlRIotN3ti9/4dkQqppizBQpNoNARU8p8rJRAoQ3aNmx+vLLvvvvdZc4WKDSBQkdMKfOxUgKFNiTbZ5/J683ZAoUmUOiIKWU+Vkqg0AQKgUITKHTElDIfKyVQaAKFQKEJFDpiSpmPlRIoNIFCoNA0gUJHTJmPlVIChUChBApNoNARU8p8rJRAoQkUAoUmUOiIKWU+Vkqg0AQKgUITKHTElDIfKyVQaAJFBwLF/3nqscrXHr9nt+1bd2ypPPStzWPm0D66/RuVR777wLDS4Lvc/8R9/R7zma/cVfn0pk/WvuNofBd+z+/80xM1a3Q/A7lXgUJHTCnzsVIChSZQND1Q3Lnho5Xqabttf9ead1YWnDZ/zBzaP3zT6ysvv+yiYaXBdznk0IMb7v+Lm95W2XufvSrHzppZM97fsPovRvy78HsCFVij++nvXnM44bcRKHTElDIfKyVQaAKFQDGOQPGeD76rMuWAKZXPfm19r+NfMOEFlU9t/NioAEVfEYqBAsVY/Q8ChY6Yah99rmoPVe1WfwqlBAqBQjULUOBw07qP08+2Cy+5YFd3qA9+/AM1Z33ZxS+tbWfbhz55c+Xsl56169ivbPliv+nkQMG2V7x6+S7nf9NDn68dyzkrr/jdXl2j7vjM7ZUzzz2jZn/y1j9u6KQffsRhtWuXtxOhCKAAAl696pW16yw+a1Hte8Vx3Ftci318x9jH9+P7n3r6wto5ARTc56rXX77ruNUfvql2Lr/Nte+8pte9cm+kzbVfufJ3ar8B55908twaCEU6bGd//H71uqsJFAKF6mx9n0Koan/pT6GUQCFQqGYBCt7Tkn/N2/+kNv4gHPgAgT323KPmzOMwk96+++1be8XRxvmdNef4hungXOdAgcN85NFH1BzucKBJD4eb9F73hlWVOSfNru0jDbot4dzznm5M9YCCNPiOgElfvwXQwX3gpJPmi170osoXHtiwK+rA/TL2gnvhe5AuYz9w+PlOpL/0ZefW7fL0kU/fWjsOKCENvmPsA2qOnjm99h24HtABLDDOgu/L9+IcPnMe98hvwX1MPfjA2j0IFAKFUqG3VO2XVZvuT6GUQCFQqGYCioCCiAqEM4xziwOc9/nHMc7TiWP7SwdnHMf6j978h7uOwVEP6AjDMecaRBOIWNRLrzwOIZz8vgZr51EHYAHA4PcJoAi4wHDk2UdEIgAnBpcDG2WgIIKRfy/Oi32ASMAO3aQ4Lv/t4z33x++T3zdREY4RKAQKpUITq7bVn0EpgUKgECjGGyhoNa/n1Jb7/5fHPjBzEk4+Lek4/gBEDhR9pcN94DADFnlXI6IQHJfbBz76vpoznQ+qbjQIGljAyc/HT+TnRAs/EZboYsR9E3nJgSIHEq7DvnpjP9hXBgq+d+74598deCENAIZtRCTq/fZEbbin8m8R0RyBYvhaV7WvVm2NP0V7aP99X/wxKpROs7322mtTu3yXvffe51PVv3KSuVkJFJpA0bxAEd2BylO20vofjv1ggIIuOkQsYmxEHjXoLx2uF12IAAa2M3ag7LATKQASGGfx+jdesWs7wNBoDAXwkR8bRjcmumURIaCLUz5AO6ChL6AAaEg7thNhwOkvAwXXedu73rLrOLpAxT5+L75jgE0jmAN48ghPjN+wy9PI6bvFzr7nH/anaA+9/KLLKn/3f36qtbBt+tzXK8ccfdwTQoUSKDSBonmBAsNJpVsRjjpOMI5rjE0YLFDQtSc+4/STLmMgBpMOMME5QA6QwL1ENyoABYcdYOE9XY+YSQlHnms3AgrGIAAMtObHmhcARjj/gATXyaMV+JYMOu8LKLgPzgvwYCxJUWcMBekRgeBe+V0AjNjH7x/dobg+n4mUxHlEbTiPa3G/bAuw4tp8N4FiZPTGqv26sO+5QKEJFUqg0AQKgaIy2CgF0QGcU5xhuivl3XNw8HHWc+c8HF4c9HwmI1r6GVNAlIFX0sGRxoEfTDrARXxmvAH3BGTgXOdjHWJgMkZ0JNJr1L2L/YAFRmQgukEBJEQquG+uxbWJgMTMUDj/+RSwpBOOPOlyX5zLOXxvjsXy+wEaOIa0iADFPmAmujsBXEQo6PbEPfHf8D7GTnBNgCO6gY3UOhoCxU5NqNp3/BkECk2oUAKFJlAIFE9WNG08gIKxB2tb3D7TxPd2m86UQCFUCBVKoNAECoFCa1ug6Dr44E3/9thjFW107K/f+tbVxc6B4xMs6gQKoUKoUAKFJlAIFJpAoQ3a3vEHf3BLilQogUKoECqUQKEJFAKFJlBog7crX/Wqj1d/7hst7gQKoUKoUGMPFHdteqhyyatXVeadsrhy5tILKu+6+Y4Rd4Q/+pmvVN7w5nfU3q++/a7Kde++ue5xbGd/f+k99oNnK1/e8t0Ruz/S++I3vj3o8y58xYrK5if+QaAQKDSBQqBoBrtk6dLPVn/yqyzyBAqhQqhQYwcU77n1E5W99t6n8vt//JbKbZ/+UuUd77u1sv+LD6y89vVvHFFHmHQBlv6AAgede+kvPcCHNEfq/lasunJA1y1b9WceEogIFAJFPqMTsxwxPSxTsTKDUTs55KwrwZoQAoXO/pjZmQsWsAjfcos9gUKoECrU6APFA9/6cQ0mPnDH3b22f/IL91de+KKJlfse/36vbQDH+nu37Nr20Laf1FrnMfZt2Px4r3S2bH+mFpkgApIDBdfNW/XjfCIOZaCIfRjXi/NPmDu/8sY/v6H2vnyPcVwY6bKd/fV+B44/+/zfrkFFfl+RXl8RCIDi8w98s/Y966Uf1+YYgUKgyC1fH4KpWFn7gSlQmR6V9RjaBSjKK2ELFNqY2AlHH/149adfZNEnUAgVQoUaXaC44f23Vw486JC6+4CBcN5nHD+7BgPLXn5ZLXpx2eVX7Io6sG/6jONqDjlwgpPPPmCk66hjKqd2n1Mz3gdQAAyAA++Bmcn77V9ZeuEltbQO7TpyF1Bce+P7a/fHsScvOrN2bRx0rsu1SJP3AAFpnzj/lFo6nIODH/d48LTDamkcN3tuLZ3yd735zg21tDmOblmRHseTHvdHJKcRUPD94/75rnSfYt+b3v6Xu+6fe33NFVcJFALFLmOhN9Z12Lpjy65tvGfdBfblx7KoW6PIBfCRA0hfx5ZX/c6vm9/HYKzRatSxvQwU3Fuj+xAotBGzn2/ZUjnm8MO/Vf35Z1n8CRSdDhUzjjnuq+Z6NVpAgeMeTn4jw+G/+JUrd33++Ge/VnO8w1nH2Y6IAGMvcJyjC1F+XozRKAMFaYWzTjp8DqA4fcl5vVr9iUpENyfSivccz7H5PQMmcVyMCQGSuI88qlGvq9WVb3pbDQzy77zHnnvuFvkIoAB8YhwGUMH16AbFOTHOI74b0QqBQqCIBeHqLb7GAngs2sZ7Fpdj8TYWp2PxupVX/O4uWGDxN7pJsY9Voq95+5/UFr3jM4vTxSJ3LIxHJAR4IQLC4m+RPq8sYkfaGIv4BVhwDgvuxX0RRSGt2Me98B1YSI57CYBgMTq2YyxkxzUDKFhgLxaw435ilW+BQhsV++kDD1SmH3YYC/J1WQQKFJ1sJ524YKu5Xo0WUBBNoFW/PycWpxgnGYcbRzsHihxIcJZjH637eas+UYAyUJAuDnm06GNEP8KxZztp0tLPdqIS9YCC9wAF54WRLunzHem+xZgLHP+8G1cjoCCKEZAQRqShHgxwnRw0GHsCtET0J78nYANYESgECoy8E6tRN+oSBRwEdOCw45y/7V1v2QUksWI2K1KTXjjuOP6x2jTQwbEBETj1Z7/0rF1gAIRwLYz3sWJ3ObLAPtKKfYBIREe4r1g5mwhLnMf3A274zOrYwEcAS3kFcIFCGxX7+3vuiUjFVItBgUKgUGrkgQIHmVb06N6UG114GPvwoXUba1EInOQ/u/69tQHVAwEKugHlszWxrwwUtOLjBOXXpVsQ+4EJYIeoBE44aTWKUPCeaAifcwtHn3EfpEF6fN98HEg9oMjTDmsUXSgD0X97w5/WfivOjy5ZufGbChQCxUCAgtZ7HPB8GzCBIx9AES38X3v8nlp6Eb0AMNgfQAFE5BEQnHze8/qFBzbs2sf9EO0YCFDU28f55Xs+9fSFtWMBCfYBLO/54LtaptuTQNEG9r/vvruy4IQTHrYYFCgECqVGHihwhOkahBNcnpGJaABdg3C0877/tLy/YMKEfoECp5puT7EPh75elyfGLgAtebcm9jPAO3fWeSXtcPSJIsR7rhXpYQyAJiLBOezLnXigot7sUDlQ8H0ZL5Knx3euF93gHvP7J31msKKrFvCSd68CeuzyJFDkXZ5Wf/im3bbTZYjZnnIoCMMxx5mP8wGJHCjiuDJQBAiUj+U10ijvGwpQ1Ltn9sWxzPbE4HO6cb1gwgtq7wUKbWymkz333OcsBgUKgUKpkQeKaL2naw6OPN116DqEIxzRBaISOP284nBzHA4HUY2+gILoA+kGWPC+HlBE1yCgJgZ2s5/oAttxwul+xLm0+IfTTxeofLwC9wgEsB9IimlvAZkY6B33UQ8MOJ7jgAG6SnEc6XFf+biOekBB9664f4AiIj6cT6SGc9nH/dcbvyFQdCZQEDWgW1I+gJr3bKMrEF2EcLrzQc+cE12SBgMUr3j18l7AEvt4ZVrX2Me4i9hHZCG6MWFnnntGv0BB1IH7yKMPwAPHAhN5etwj30+g0AQKgUITKFSLA0UMGGa8A44vDnXZ4Wb8Q3Q7otUfJ56pVGm5Z18cx3n5uAmOAQYAD5z+OJaIQczCFJ+ZXYmW/phmNtIDZDDOB34iGsA9AyORDo46n0knTztAh7EU9b5b/hvwvSKCEOlxHoOy+1pfgzQZ58Hx5e5j3C/3VG+fQNHZQEEXIMYeABA42oyVwFFnsHJABI46jv0dn7m9tp+B09HNaTBAQdcmrgE8kH449oxj4DMRESwfKE70gH2cw6xTdFfqDyh4D7zQLYt7BoDoQsWxjOEgDa7J/b1y5e/sirYIFJpAIVBoAoVqcaDQWscEivYBioAKHGwccgzHPZ++lYgF4ybY9+pVr+w13oHzAjx4LXdrihmZ2E7EA+eedPKZmyIqAQRgMTNUTEfL/XAOM0gBCIBAdL3Kx39EF6245/hOvHK9OJb753uwD2BpNOWsQKEJFAKFJlAogUITKASKJrHyGApNoBAolEAhUCglUAgUSqAQKAQKTaAQKDSBQgkUmkAhUGgChSZQCBSaQKEECk2gECg0gUKgECgECk2gUAJF6xizLg1khe/+jOlgmSJWoBAoNE2gECgEiga29ZEfVO6/d+tu2x/62pM1awaH+ZEHtlW+9uXH6hr3L1AIFEqgqLfCd6x3MRyr/kS16WgFCoFC0wQKgUKgaGDveucHKoccfGivbR9430cqe++1T+VTH/t8UzjMqy5/fe0eMebJ5t7iM/c6Ute54e2rKx98/8fG5Dv9n0d/VLnwgksECiVQlAznnXUbWJOB1ahZ64G1KljrgYXuWByOtS1iHQiOJRrx/7d3NkB2leUBvjNkIIa/CDHEiIAxxARJGgj5ARJJCLAmMaBEUAICTirUZKJpQw0m/JpoqEEQ0Iz8RIQYCBJMCpQMBqGmDSNU6l9lSmsrndJKa2e0dsbWn5nT85y77/Xbk7vJ7t3N7t67zzPzzt57zznf+c4hV9/nft97PhaxY+G5GE0oCwX7sYZErKjNehMsiMf6D+lCcpyLtTZoj3YVCoXCMJpCKHbefXe29XOf69UE+/mHHtpvm+xz9003HZB+s41QKJpPKAaaTJRj2tQzsuUf/dMD1jb3oy+ug9EVEhWFQhSKvUcWWAl7+sw5xQraJPusSI1cIAQk+sOPOrpYAC5Wv2ZfhCFWmi4LBQvKsWJ2LFjXdv77i9W+WYSPdjmGRetok1WrEReEhilTCoVCYRhNIRSrr7oqu2zhwl5NsBGF/bW54667smWLFx+QfrONUCiaSyjqyQTTjRghYL+T3zk5T16nZ3d/4au17Y89/HTWdu7C7Pjj3pYtePd7s288+e3i88suWVIkzbzmM/oU05Me+epT2ZpV67Kdf/7X2TUrrivixLHjs1lnnl1s665Q0DajC/Rv05e2Fue5asnHsgnjTy72T0cx6AsjA5yP/VetvKn4nJGJESNGFtfH9fP+1vUbs4suvLTYl3tAf7lW3sdx0SbXPuZtJ3a4B3F97Bt9ieu75OIrikSFvnOPFQpRKH4vFMMOPbS2YnSsMB3bGV2IJJ/gdYwwIAW8Z5QhhIJjEQO2xYrbCEu6IjVCwojFnV/ZVhMSgtEOhUKhMIymFoofPf549h+7d+/1+b8880yx7b+ef36vba889VRxTFeEohy0151zRr/juF+88MI+hYK+0Y5CMTCFgqT7oIOGFEl0+Zd0PiexJlG++foNxbQjknbeIyC0wX4kz6OOGZ39zZ5/yM45e16xL23wOf+nTLLPe9pCKDZv2l60vfSqPy6Ov+Kyq4qkvLtCQdtzzjq3kIBI7kn8eU0Cz/XFuZGBFcs/WZwPcaD/9IM+T540pUj+uTbOMWzYoUWbO772zeK6OJb2OI57QPsch4jcsHp90Sb3Iu4B7bIfMsK+tMm+IVX0m2Ne/u6/KRSiUOyj9uGLm7cXowYTT52avfWEMR2EgtGLejUPtHPQkCHFaMZpp8/qMPWJzzlHBALDSAVTnThP2h7tKxQKhWE0lVAgAqdPnpyd9Pa3F3HosGG1aUUk47OmTCk+P/Wkk7Kjhw/Ptn3+87VtfDbuhBOyMW99a3buGWcUbf7T009nQw8+uEMi/8H587NPLV9enIv2+IxzHHP00cV7/oYMIBfzZs0q2pw2cWLRn5gmxT6Txo0rzsm2t4wcme1+8MG9hOJvt20r9iNoJ0/+O8iHQtH/QkHSSxJMos9IQ1roHFNz0s8iEUYUEIe0PX6Jv/2z9xTtxrYzZryrSPARBt5zLhJsEu5IsLs6DagzoYhf/knkkRTeR+E2oxVIRiTykcDTB/ob05zSKU+cgz7HORjVQHziPZJC/xEwRCMtFKdNBI3tSEmcj3sY1+eUJ1EouiYUvEcKmO60/bmXOkgDUZaPVCg4jtELRh2uXfu5YvutX/pqdtKkUzscw6hHTI2a0/aeDttoQ6FQKAyj6YSCpJ1f83l/2yc+USTivP7MihVFMh7HIQVzpk0rXv/hokW1NkjWkZJ4jxB8duXKmiBE+6lQIAUhJ2yLdtln4ezZtXNuWru2EJroN/KBtPD+jtWrC6kpCwWyccPSpbW+0V68VygGhlCQ9DI9h8SXaUBpsXC9xDeEgvOkSXZMPyIZZxoPv/6TRCMNJPIk2vzaz1/2JeFO6zd6IhQxvSraiKLtiBAKrhcBeOPwo4q2kJvOhCK9j3FdZaGIkYzy+WIEplzwrlCIQtE9oaAYOxUAahu6KhSxjeJqpjnxOVOoDj5kaLE9pkkx6kG7bGe0IsSFkRGnPCkUhtGUQhFJfhQ3Hz96dO09QvDs/fcX+zEKEfvyy/+TGzfW9iO5jzYZfSCpj/Y5rnwuRi1og77suu++vaZCcU5kAqGJ/rDvle99b4f9+B9eBCOE4t+ee674DBnifATHpNeoUAyMKU/xHrEgQY7Eel9CwQhF+is+gZDEsdQjMDoQIxUIBtN/QkIOhFAgMrxP6xJ4LO6TX/9WMSLBaExap5H2txGhYFoXx6X9QZo4v0IhCkXPhYI6BhJ+iqqZ8kRBNe+pd+iqUBAUc8fUJ0YpGHmgtoKibp72FKMUjGTwGduoreC1QqFQGEbLCAUjCIwI8Av/xz/0oezqiy+u7cs+6VOV0hoKRgWYHvWD7duLkYctn/3sXudinxAG9mUUAhlAJHiPhHBO+poKxcorr+xwLfwPOfUUIRS85rN4HxEjJgrFwBMKgiQZqSAB35dQhHxEfQJtIQ2xfgX1CGyPWgrkg+lIJNwHSihiilUUgdMXRkSQH86LUMS6G/SXY1OhQHaQga4KBe2nAvaVe7fVRnz2JRQx/Ymidh4hq1CIQtF5kOyT1KePdz2QbTJq0WwSoVAoFIZC0SWhYOoTU6BiG7/6x778ZVQitjGlKC3KRgaYFoUcRGF1ei62R50FckE9BE+BQiSYWpWKSioUMdpBUD9x5OGHd5jyRFtMsUJMYj/EqCePq1UoelcokIGYDpQGTyGi5oGEufwLPO9DGjieX/lJnHlKEwly+vQj9o2nHlFXQPF0+kt+eu565yoHfSo/2jXtT4xSUA9Cn6gJYZQk6hiQAj6LJzdRoM0TothG7QdF4UxX4hxISLTJ6/S89DvEiBEPRmM4H/cinoJVvr7oa3qPOQb56IlQHH/cCa/m/9kn+y9fWlUoDIVCoTAUil4SCqYlMcLA1CbkgaQ/6hn4jNGLL15/fbENcUiF4sVHHsmGHHRQMaqRykGc671z5xa1FiT7iArHM3WJ/ZkuFedEajhP9BuBQEYY9aAOg2PLNRTIDdOpGAGhf7QdoyQKRf8LhdH8MWni5B/m/9nvzWN9HkP9BohCoVD4L1uhMAbxwnblxeaYMpQWVMfIA8k9IwoxCsB2RgEQgFVLltRddI5knycu1VvYjrYZ/aBtpjFx3qiL4Dg+ZzvToDgn+3MORIPPqYuIou56C9uxjb4R5RoNhUKhMHqthmJ2HjvzaPNbIAqFQiEKhTGIhMJQKBQKoxdrKBihWJvH5jxG+G0QhUKhkK4zavSoZ0gODaM7ccrUP/imQqFQKBRGKwlFMD6PJ/JY4jdCFAqFQkQGOAqFQqFQGANQKIIl7WIx3m+GKBQKhYgoFIZCMSCFgtWpeVISTy3iyUkPPfB4SyXsXF/5UbVNJBTFKH6lOgXqxopF26JQKBQiolAYCsVAEgoeecpq0yxed8Pq9UXizSrUAzkB72705iJ0/SQUAcXaFG3P9lsiCoVCISItIhQ8TYknKPFYVR4Py8JyLEDXSsn+ssWLiydKKRStKRSs21CWB9ZfIAFP11dg8TYS81gPol7SzmJvvGafzvZljYl0FeyIOCba6E6whkW9NhmZYFs9oWBxvHrHDHChqLSPUGyoVB8za9G2KBQKhYg0s1CwNgSLvvGYVh7nSrCmA+s8vPLUUy0jFKx1kT5CVqFoHaFgQTdWvq6XxKcyweJxjFqw+NuIESOLBe5ipWwWmItF4Vhl+9b1GwtJYT9GPmLBOrazSByrXvOaawzh2HjHA8W+kydNKc7DatedjSxwLJ8THMNCe3zG6tZM14r9WAyPPrBQHStvRzuIBH3mcxbIY6G6RiSmH4UiYCE8aisu9RujUJiEKxQi0qRCwSrT6UJzEQtnzy4WgIv3rC/BWhAsBherXMdaD6wLwb6sJ8E2RIR1K1iDItanQFRYpI7P2FYeAWGUhLUkaIf90nUqaD/e006sT0Gf2PbAZz5Tt01W2eZzpCkVCo6hr2xLV89WKJpTKFg5mmR8X/tQT0FiHmLA6MUhhxxSJPQIBYn6k1//VrHtskuWdNiXRH7VyptqIsAq2TEagVggH4wSIAO0FSMY7Iu07E8o2Mbq2HxOH3jP8eU+I0TRDq+pFYn2uNdx7iYTChiSx7I8SD7G+s1RKAyFQkSaTChYuXp/STWL1DEdir+sZs1q1CxoxzYSnNMnTy5GOE496aQiced9HMMieOzHlCpW1f7DRYuyTy1fXqxuzYJ0bEMyeE8byA2rWO9+8MG6Iwu0E6tfMz2Lc3IMnzPSErLBKAsreLMvq2zTJu2wGB79YAoUfWQkBiFRKFpbKPjVP03ACX7Vv/n6DUUinh5Pe23nLuyQrMd0KvYL8SAQDUYsEAfkIm2f0YWLLry0S0KRTqviPZ9zfNpnRiCinbu/8NVCYGifc/f36EQPhSI4No+H81jTLhmiUBgKhYg0g1CQoEQSXi8YbUA60ulP82bNKpLxOJ6RgBhN4H2MMDDagBCECFCbEW2wDfHgNQk+Ix+xDeGYM21al4SCUY3Yhjgw8kBfhx58cK0fjEggG7TDCtnIBWIRoxy9NRVKoegfoXjs4ac7nfJ0zYrritEIEu+YghRBATdCUE8o0r6XhYJkP7YhJExX4hgEJW2fYzi2nlAw8pAKRbothAKZQCrK29JRF0ZTmJqFXHzl3m3NLhTBBZVq0fYMv0UKhaFQiEiTCAXTiDrbzugBv/Snn5HEM1WqLCT85X3sR3KfCkU6hYrpSZH0c0wk+CEmjFh0RSjSbezLOfmMbfVqKJiSxWsEg2vgWtJzKxTNJxQE9QTlomxGEhANhIInPzF1KS2eRg74pb+7QrHpS1tr20JUkBpqLyj6jm2MXLCNomr+jfM3iqxDGvYlFDwCN5UU6kFiX0Yl0n4gFv297kcvCgUclsftedyVx3C/TQqFoVCIyAAWCqYv3bF69V6fM/2IaUOMPrBPuo3aA0YpuisU6Xmoa0AamDrFMWmdBKMGTEUKEYipUe1Je4+EIj0/IyHIUoyGKBTNKxQUZvMrPUk8iTgCQIIfoxIk8RQ/U/+ARLAfRdiIRXeFghEBEnpGP2iTAumotWC0gkSfKVaMQsQ2hOf897y/aHvWmWcXfd2fUDDiwrloiz4jF7EvNRe0T/0GfWE/XreQUAQz2kcrFvmNUigMhUJEBqhQkOQz5SgtaGaEgF/wt33+80XCz0gCCTjbKLJmqhLJeHeFIiSEoLaCeox6UoPIUBTOa5J9BIbXjCQgCvsTCvZL+8woSEx5Qk7SfvCeWg+FormFIh67SpLPefnFvlykTKFzTENiqlKMJpC8r1m1rsPjZnliU7zndbSFUCAstM90pHT6E3JCuyEgUUwdT2Vif45DfjgfklNvsTrex2gGfUaKmP7EKEi6L5JBe2zjdQvUUHQG9RQrK9X6ihP8ZikUhkIhIgNMKGI0ggQcUaAOgdchDCEd1B18cP78ogiaJD+mCXVHKBAX3iMLyEBIDCMStI9gMA2JBD+20QYywMjEpHHjiu37E4qo0WCUg/MyCsG5Y8oT18C1so026o3QKBTNJxR9EQhFfz9NqQUWtmv4f+bapWJlxaJthcJQKERkYAlF/Iofv+DHE5zKxdlsLy8Oh0TEo2H5mxZ4Ix1RGNvYgccAABWHSURBVB21D4waRGKftsO+fI5cRHtpvQXbaIupUTE9ij6l7bA9rYeIPvM5EfvSfhRj9+ZaGwqFQqFQ9AkfqFSnQZ3mt0yhMBQKERlAQnGgIy2mbtVQKFpfKIwBIRRAoTYF2xRuH+a3TaEwFAoRGQRCwRQknhilUCgUhkLRi1C0vatSfdSsKBSGQiEirSwUgyEUCoVCoegXqKdgMbzNlerieKJQGAqFiCgUCoVCYSgU3WZsHiQwyyoWbSsUhkIhIgqFQqFQGApFg1yRxxN5TPZbqFAYCoWIKBQKhUJhKBSNMCKPe/NYn8dQv40KhaFQiIhCoVAoFIZC0VCeWqk+YrbNb6RCYSgUIqJQKBQKhaFQNAIjFGsr1aLtEX4zFQpDoRARhUKhUCgMhaIRxleqtRVL/HYqFIZCISIKhUKhUBgKRaMsaReL8X5LFQpDoRARhUKhUCgMhaIRRuVxfx43VizaHhCMOXHCtydPPf27rR4TT5n6z4PhOolhww67x3/ZIgqFoVAoFEarCkVAsTZF27P9xkofcb+3QEQUCkOhUCiM1hGKSvsIxYZK9TGzw/3mikIhIgqFoVAoFIZC0QgshEdtxaV+e0WhEJFByWFveMP2k8eN+yuj/2LSO97xlP8Sf8+sM+f+xzlz5v3UGBwxaeKpu1rgn+2QPJblQTHpWL/FolCIiIiISCMcm8fDeaxqlwwRhUJEREREus0FlWrR9gxvhSgUIiIiItIIh+Vxex53VSzaFoVCRERERBqEUQqKthd5K0ShEBEREZFGoJ5iZaVaX3GCt0MUChERERFpBGTi0Xa5sGhbFAoRERERaYgPVKrToE7zVohCISIiIiKNQKE2BdsUbh/m7RCFQkREREQaYWYeLO63wFshCoWIiIiINAL1FGvy2FypLo4nolCIiIiISLcZm8f2PJZVLNoWhUJEREREGuSKSrVo+2RvhSgUIiIiItIII/K4N4/1eQz1digU3gIRERERaYTZlWrRdpu3QqEQEREREWkERijWtieVI7wdCoWIiIiISCOMr1RrK5Z4KxQKEREREZFGubpdLMZ7KxQKEREREZFGGNWeZN5YsWhboRARERERaRCKtXdWqsXbolCIiIiIiHSbw/LYUKk+Zna4t0OhEBERERFphMmVam3Fpd4KhUJEREREpBGG5LEsj+15jPV2KBQiIiIiIo1wbB4P57GqXTJEoZBBykkTJzy14H3z/sdorVj4/gX/vXHzXef7L1xERA40F1SqRdszvBUKhQxOJrzzHX/1yn/+MDNaK3bueTybMWv675QKERHpCyjavqs9LNpWKEShMFok9vzdc9nU06f87tp111o7JyIifQKjFBRtL/JWKBSiUBitEd/++93ZufPn/vbyj1y61H/tIiLSF1BPsbJSra84wduhUIhCYTR/fPcnLxRScdFlF33cf/EiItJXIBOPtsuFRdsKhSgURpPHy//+vezd57f99ryF56zxX72IiPQlH6hUp0Gd5q0YsCB+e/LY5K0QhcLYX1z5R5f/Zsr0U+7wX76IiPQlFGpTsH17pVrALQOLh/LI8njBWyEKhdGV+NiqZb8+aeIEf4QQEZE+Z2Yeu/JY4K0YUMzN49d5fNBbIQqF0dVY8+lr/+/t497ODxJOaxURkT6F/+Nh/u3mSnVxPBkY/02+420QhcLobtxx763/O2r0qGeUChER6Q/G5rE9j2VN+H9E9P3Ggw8++NHhw4dvz+PRZo8jjzxyZytcxxFHHPF4fi38YnpFHkP9mikUxoGPBx7b9Ks3jXzT7opTWkVEpJ8g8aNo++Qm6Ovwww8//P6zzjrrOzt27PjXn//855kx8OLVV1/N7rvvvt9Mmzbtp/Pnz/8zv2IKhXHgY+uTm3917PHHPuG3QURE+osRedybx/rKwP1VedSb3/zml5955plfmrQ3T2zYsCE755xzXlu3bt1b/JopFMaBjTNnn/GPfhtERKS/mV2pFm23DbB+DRk7duwPX3zxRZP0JoydO3dmbW1tv1QqFApDoRARkcEBIxRrK9WF1kYMhA5NmTLlvq1bt/7O5Ly5pYKRCr9eCoWhUIiIyOBhfKVaW7Gkn/sxfM6cOb8wKW+N6U/nn3/+rX61FApDoRARkcHF1e1iMb4/Tj537txPb9myxYS8RWL69OmvV3z6k0JhKBQiIjLoGFWpToG6sa+TwalTp/7gtddeMxlvkeDpT5Xqk8VEoTAUChERGYRQrL2zUi3e7hNmzJjxExPx1nqk7FFHHbXVr5JCYSgUIiIyeGHhpA2V6mNmhx9wg2lre91EvLWCxe/8GikUhkIhIiIyuVKtrbj0QJ5k/vz5PzUJb61gRW2/PgqFoVCIiIjAkDyW5bE9j7EKhaFQKBSGQiEiItIIx+bxcB6r2iVDoTAUCoXCUChERES6zQWVatH2DIXCUCgUCkOhEBERaQSKtu9qjx4XbSsUCoUoFIZCISIigxNGKSjaXqRQGAqFQmEoFCIiIo1APcXKSrW+4gSFwlAoFApDoRAREWkEZOLRdrnoVtG2QqFQSO8LxbQzp+4Vly25JHv2pad7lNDuePbRbMH75vU4MaY/e/7uubrb/uYfn8+u+tiS7MTxY7O3vHV0Nue8s7JHdm7p9eT8iqs/lG165Ev77A+fsa0r7X3lsfsUChERkV7gA5XqNKjTFAqFQvpPKPJDsjXrVmWbt3+5CBJnEvPj33Zc9vK/f6/hhJa2SPJ7mhjTv3pyg0yMOfFtWdvC87LHvrE1+8YLf5Gtuuma7JBDDul1qUAUbrlrXfF6+Z8uLc5d3oc+0tf9tfWt7z3Tpf0UChERka5BoTYF27dXqgXcCoVCIf0gFCT/6Wff/ckLHRJ5xOLuLV8skurb79lQS6h/8K/fKUYi+HWebXd++bbis3pC8eTu7UXEe5J+jqHdVFx4vfHBO4tttNuZUKz45PJs8pRJe32+ZOmVRaTnpS0iPT/95jrjXOVzPPTEA8Xn7JcKBdcV18hfrvnWjbcU+6WiENvK18j5yvc8+pjeP4VCRESke8zMY1ceCxQKhUL6XyiQBn7pRxxIhEncz5l3dvHrPMk1U4ziV3lGMiacPL6YesTfWWfP3EsoSJRHjT4m27nn8VrSTxu0x/5nvGtGLeGOaVdL/+Tqor3OhIJtN9yyep/XdvOGG4r+0RbTuNLRC87BdV102aLswg9ekA07dFgxysE29uc4+sc+bzzqjTWhiP6Q+E+ZfmoxmsO1s38Ixbf/fndxvbRLG/SV/dh2yRUXF/uxLfrIvrRx/vvfU9yXeiMgCoWIiMj+oZ5iTR6bK9XF8RQKhUL6SChIeCORZxrRiJEjil/S2U6STRKc/vIeSXVM82EaT3naTwhFWSb4S/KeJs0nT35nsR+1BRwTcsFUps6Egv2irqGzIEmnjXhPwk6CH0LBKEdsQ2wQFPp10JCDaudkFKOeUDAqwX1L6yLi2pGWOE9cM22W7xFtcy8Y3Uj7mPZLoRAREek+Y/PYnseyPIa2C8aQngjFj3/84+z73/9+h+Cz3kiIf/SjH2U/+9nP9vr8lVdeyV577bVeT8Cff/757IknnsieffbZuudVKKQnNRSfvv3mInkOmYiI+gTEguQ/FQpkodwegkF7jAgQJMmxncScc/ALfUSMBpBIp/sS7FtPKDiGpH5f14b8cD5GRBghIHlPhSIVkhhNqFf7wbFloaBQm0inalWSKU9IwjXX/3Ft1CG2pUKBeFTaRysiuL8xmqFQiIiI9Iwr8rg7j9fzuKknQrF48eLsyCOPzI477rhakOTMnTu3x0k5bSEo5c9nzpyZbdy4sdcSb+SE/o4ePbpoe8yYMUW8+OKLDbe5ZcuW7JFHHlEoFIoOU56QCX5Nj1/2SYyPOPLwItlmW1rXQJST79hGmxzHr/NIAXUEbEcCSLCjCDyCY0jAy0+G6kwoSNTTkZN0uhaF2ryOKUlRCxHSEEKRXndso3aiLElM9yoLBZLCNKp6QsF9YpSH6+G60/qKslAgOeV7kY5YKBQiIiI945U8fpPHz/N4Z0+E4tprr91rBGHkyJHZnXfeeUCEordHKDZs2JCddtppHQRo+fLl2YwZMxpuk/vSm9KjUPQbX8vj45X2qYK9UUNBss50HpJkRg3Sx6GScHdVKMo1FEwnYrQDoU8LvqmhIPEmwSYRZyrQ/qY80Q/aSfuO7MRoR4hP1EVwnqjb2JdQcG5EKISqsylP9JdzRRE170MUaCuVDY6tJxQcy7nSkRIkiREjhUJERKR3YKrTeXl8PY9dvSkUBMn4ddddVxOAD3/4w9mECROyiRMnZitWrKgl7xdeeGHxaz4jA2y/8cYb6woFST9tcNxHP/rRbNu2bbXjec35aJv94nhGGBYsWJCdeOKJhSB85CMfyXbv3r1XX+nn7Nmz95pu9cADD9SucceOHR2mRl188cW1fp1yyim163r99dcLkUCoOG9IBaMVcY30P4SI7bRx+eWXF/vTx5deeqnod/l+dDeOOOKIPfl/2/uNHsUP8/jPPH6dx+Njx415oadCQVExSTS/sPMEIpJeipdJdknESfpJ/rsqFPErfxQik7jTBu8peqbNSMyZRkQdB9uQms5GKKKgGamIkQj6yXFpgTftU0vBPryPUY3OhCIEIPrHFCRel4WC14ymICkIWEwF43MEgb4gFbRB3xj14b5G3QT7Iz3IFtdIG9RxICmdrbuhUIiIiPRQLnoiFAS1BxEkwSQiJN7sQ7JOEo0ckNAztWjTpk01aUAG+Hznzp3F9KlI3kMo1q9fXyTbiEl5yhP7tLW1FeciaY/zkthzHpJ12rjmmmuKhIT+la+B7ezLNCfEA8FJR0AQjgsuuKDD6AXyQFscgwAgIFwH1/7qq68W+69du7Z4zXUhGOzPNSAP0R4yduihhxbnpN/0AznZtWtXcVx6Hx2h6BdezuPHlepDDYZ2d4QinlhU/pzkN4qtI/GNJyTxnsSYxD32Sdvjc9pMt7F/KgaMHKRtlhfFY9oQIxq0sa/1MNiHBJ6pTjEakU5Dolia0YNI5iNZ52963WxPC8XpK33gb1xven2xHyMZ7Edb6fXxmuuL6UtcR5yP9pCZaJP3tJE+klahEBEROQD0RChI6qP2gKSdX9cpbI59eE2Cz2uSbwQjRi84Nq01KMsCIkIyHjJRbx8S79jG1CVGLBhdIDEvT6GqJxQEiT9TtBjxOProowuxiSlbyAKJPZLBCAn9YfQD8WHfe+65pyhEp416U55ok5GHKFpHELhPHINQcL/S45CfrvRZoeh7uisURmuGQiEiItLLQpFOeeJXeRJuxCE+QxiYFkTyza/4jDbEMeWEuSwL7Etyv6990jqL2EbwulzMXS85RxjKNRkcP2TIkJrIIEEIBrKCtKT1F4gLgsC1MbJQFgrOy7WnhesE5+U+sG9n91OhUCgMhUJERGRQCQXBFKQocuZXe37dj5oHgl/kuyoU/JrPe15H0t8VoUBiqEFI+xXTjsrXgBDcdtttHT6j70xFipEWpmghFdROxL4IQTwJCvFgNAVxKgsF1xsjMtE2/eCvQqFQGAqFiIiIQlESChJtRhX49Z5pPXnztWJoxALB6KpQhCzwOdOGuioUTLFiG+dhtIS6h0onNRTsjzwgCggCfeW6EJIoHqc9RhmQkpjahGTE+dmPugpkKu4L/UU0kBuOi/Ut6BPTwxQKhcJQKERERAa9UFCEXO/xqHxGck0iTqLO1CWSaJJs3scv9tQXpE9eKj/BKaYckbQjC/ztbJ/y8YgEIwocR2H3vpJz5IApSzEdicLptF2Czzhf+fq5No6h0DqOoQ8ISdRDcD94z36seREjG3yePsmpfD/L90ehGNxCQVExT4YqF0gbCoWIiEjTCsVADWQCuUiLrhmFYPSk0TYRjnTqlitlKxR9GaxZwSNReVwsj1rlEaisF9FKiXqlk3UxFAoRERGFos+DkRFqIxgNYJSA0QHWsWikLZ4YxShH1EcoFApFXwdrOLB+RDoyseqma4r1GHpjXQWFQqEQERFRKDqRCuoXmEKUPsa2u8GoBo+GTR8Lq1AoFH0VrKdA3RFrPpS3Lf2Tq7Odex6vrcXAwnUsKseib7FOBWtAsIgea0mwuBuLzyEhN9yyulhFm4XpYu0H9mPUo23hecWCcekq0/SDURKOYaG4dI0LFpjjPPF+ydIra/1iG2tAsPgekV4HgsR2+sW6EqlQsNgdfSBYZE+hEBERUSgMhUKhaCBI8FkJen8L0I0afUwxksFib7FaNp+ToDNVCgkgsSd5j31J7hn5QC5ihWtWp+acbGOV6ZhWxXEIAe2T7DM6ElJRKY0sMC0rVspmG8fS3pp1qwo5ol8EfaQfLGBH29EO+9IP2uf8tIcQKRQiIiIKhaFQKBTdDBJzBGBf+5DgT54yqcNnyAG/7JOgk6jHKtHsS7KejnJcdNmi2jG3brylw7SqBe+bV4w2IALpStOMbDC60BWhoJA8tiERbOM8aZ8Z4Yh2kAdEJ2SGz9KVthUKERERhcJQKBSKLga/3qdCkAbTmhi54Ff+SO7TaUh8TjJOgp/KB+KQ1mfEsXyeFnrHvghA2ka5nf0JRb1t9frMNvblmpi2xSgIwejKQKoVUShEREQUCoVCmkYoSK75Vb885YfPGWlgGhFBrUG6nToIaiK6KxRp3QRToWgXqWH6U9o+oxdxzrI0MKKyP6GgbaZCpdfD1Cz2ZbQCgeAzpj2xH9ejUIiIiCgUhkKhUDQQn7795kIq7t7yxSLJJuGmuJrkPK2TiCQeAeA9U426KxRIAuegXYSF/XnPY2qj1oKREd6zLSSBPvJ644N3FhKxP6GgDfoYIyJMz4p9kRX6EqMyFHkz9UqhEBERUSgMhUKh6IFUUFdA0k09A4l/mqgjGyTrBMk+7yP5nzL91Np+PE0pTc4Z3SBhD6FgehEjDFEwHftRR0HNA5+zndGPtE1GMAjapsA6CrbpTzxxiqAvsY0+0hb7IDW0z76IBCMStMf5eLKUU55EREQUCkOhUCgGeES9hKthKxQiIiIKhaFQKBQKhUIhIiKiUBgKhULRd0FBdiutvK1QiIiIKBSGQqFQGAqFiIiIQmEoFAqFoVCIiIgoFIZCoVAoFIZCISIiolAoFKJQGAqFiIiIQmEoFAqFoVCIiIgoFIZCoVAYCoWIiEiT09bW9vrixYszo3XimGOOucd/2QqFoVCIiIiIiEJhKBQiIiIiolAYCoWIiIiIKBSGQiEiIiIiolAYCoWIiIiIKBSGQiEiIiIiCoWhUIiIiIiIQmEoFCIiIiIiCoWhUIiIiIiIQmEoFCIiIiKiUBgKhYiIiIg0Nccef+xfnjPv7J8agzumzZy6p7N/I/8PRFkpD3XHgdI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data:image/png;base64,iVBORw0KGgoAAAANSUhEUgAAAxQAAAHFCAYAAABrfr8yAACAAElEQVR42uy9DdhcVXmvv3tMNYUAASIECPACgQQIMYQkBEjghQBBglAMFjTW4EmP9EgrrdRSpYoVOVhRU00RFDQoavAET9SoEUFTQIQUOMGDGmusqWKLyv8UW2qpR3vNf+7JevKud2fm/f6Yj/t3Xc81M/tj7T0za6/13OtZH0WhRlSnLDjhq+eetXC71j521BHT1pizlVKq+bTfAQef+pK58z80a868e4+dNefbJy868+9OOf2s7dro2IzjZ393xnEnPH70cSd8ctKkvS+r/gXTzIVKjYJwQCv/+lhFax87ouvgTeZspZRqGk2dOesln3/JvIVP/f7V1/7yk1+4v3Lf49+vbP3Rc9oY2GM/eLayYfPjlZtu+fj/O+u8l/39gQcd8jfV/+SKqk00ayolUGgChVJKNbMmHXPs8beddsY5P11/7xad+yYCjHeuvu27++y73zeq/9FKs6lSAoUmUCilVDOq64jpM75326e/pBPfvPariy97zWer/9Va4M8sq5RAoQkUSinVFNpn/wPPmn3i/H+0W1Nr2E23fuKe3/iN37hbqFBKoNAECqWUagZNP2HO/B9v2f6MznoL2bs/+LGNxc5IhVJKoNAECqWUGjdNOuKoY/7OyERr2oWXrFhfOKZCKYFCEyiUUmq8dNAh0z7+iY33/1rnvDXtiR899/yekybdXzj7k1IChSZQKKXUOGj6mede8EMd89a2t75rzSPFzilllVIChUBhzi6mFDtD12t+a489N+6zz+T12u621957f37PSZO++l8mTLih+lvNM9uMiKZOnPhbn27nfLPvvvvdVTiAtZcOPfzIDZ9/4Js65W0wpew+++53jzlaKYFCoOhsoJizx6S97p49d8Fj16/+8Hfsy9y/PbTtJ5W7Nn391y9/1eX/RP/vk05dvMyScegwsfc+k+/7yt9+76ftnGdYJGzWifO/J1Ts0sQT5i7YbnnSHrbwjLOeKFxRWymBQqDoSKCYsMcekz54avc5j933+Pb/sFIcOly88r/+9191n3P+I2s3bJhsCSlMCBUD0tI3v/O9/2wZ0h72Pz7w0Z9W/9PlZmulBAqBogMduTV33P0jK8ORsQ/ccXfl9LNf+s9/9ZH/OcNSUpgQKvr58w85dN2Xt3zXsqON8vXkfff/gMWaUgKFQNFBkYl99t33/s989W//1YpwZO3jn/1apfuc85//4Kc+N9uSUpgQKhrroIMPfcAyo73GURx8yGFfs2hTSqAQKDpEe+09+WMfvPNzT1sJjh5UnHHO+T+3+5MwIVQ01pFHH/uI5UV72WFd0x+3eFNKoBAoOkOLXnbJq7ZZ+Y1+96dzll38hKWlMCFU1NcJcxd80zzQXnbMcbMetIhTSqAQKDpA+734gPsf+NaPrfzGwF71X1//n+decNEllpjChFCxu+bMP2Wr/79AoZRAoRMuULSepp9/0SuMTozh7E9Vp+l7lpjCRBNABd3vVlXtuvQ67t3xBAqBQimBQqAQKPpXV9W602tT6IUvnHjtR9Zv+ncrvrGz11xx1b9Uf/qZwoQwMY5QMb1qO6p2Y7Fz4cob0+dxzZcChUChlEAhUAgUjYUzsL5qT1ZtbXpdXzRBd4b9Dzjwq1Z6Y2vr791SOazrqL8SJoSJcYSKexNI5LqiapvTe8Biano/sWoLs+NmpXO7cxZI56wodq4UPzXbx/YpAoVAoZQSKASK4em2qq0pbbslbR9oZGNiaduEUqU9tJDJ9BnfsNIbe5t22BFfFibMB+MIFc+nMqRcpjyXnP+1GXB0pegFYpGyh4udXaTWVe36tB0QwXG8s2rXlMo2GlAGtFqyQCFQKCVQCBQCRWM9V8cRmJIq9Ymp8u6uU3nPTJXxuvS6LKu8sadTBX5tlu6DqQVxQDr2hBMfs9Kzkh0r7bHnXl8QJoYOFSctXPy/R+iv2NHH9q4+gOLJrHyZkMqgSak8Wp5FZJ9OZRvRigGXowKFZZ1SAoVAIVAMr/KuBxQUxEuiZTfbvjl1T4jjt2fvHx3MjVmBW8mOpQ4+tGuT///QrXvpBU+PYISiHPWcmLZP7gMoKlmDRtjU9NqdpUVDx0VVW121Sy2PLOuUUgKFQDF8PdtH5GJKH0Dxq1LF/XzaX668N6eWQCIVVwkUVrIChUDRjxjDdV16350cf7ovbUjbcqCY1UeE4pr0Wi6TlqRrbK8DLpZHlnVKKYFCoBiCthY93ZXmpJa75Vk0YW3Wijc9q7yfKXoPZpzToPJemRyCbcUABz9agVvJChQdDRRTU/mzMYHFthR9WJH2r0jbrk7H7Mi2P5kipOtS2VXUKZMiAnuL5ZFlnR6iUgKFQDEyYoaUp1IlvCJVtEQflqb916fKeVaqgKPyvilV2NPTuY82qLwnpfQ3DPbGrMCtZAWKjgSKiDAsSQ0SS4qe7pfT0/5FqbyaUvSe5Wlmdk7e2FFex2Jj6TzLI8s6pZRAIVAMU1TSN6YKO+Z+BxCmJSAAKm5LlfRVWYV/ZTrnpiz6sLLYfS2LjSny0ZRA8Y733drLPvqZr1Qe+8Gzu/bf9/j3K++59RNWsgKFNnZAMVqaliIbD7dyAwfl0+rb76r8/h+/pfKGN7+jctemh3otUDna5RXlJNcZzvmWdUoJFFpnrJQ9YQTSmJRaB7cNJb2xqsDpTnH2+b9dufAVKyqnLzmvcvC0wyrTZxxX+eI3vl3b//HPfq1y4vxTBAqBQmsPoLi2GMICns0CFJ9/4JuVrqOOqZVJ/+0Nf1q57PIrKnvsuWflTW//y9p+yi3KsNG8B9L/8pbvDqvMtaxTSqDQOgMoRkJ0k9pc6n7QlEAR8BCtf2cuvaAy75TFdgMYmtYVPYP1N6YI1+QxzneDvp5A0RFAMWQ1C1CcMHd+5ZJXr+q17bZPf6nyggkTauXYWADFSJS5AoVSAoUmULRVBV4GCozWt9ieRyiYb5/WQSrsyfvtX3nt69+465zr3n1zZf8XH1jbd2jXkbWuUwEoOAAHHnTIrvMi5E9r43Gz59a2c27uKNClge1hH7jj7lapZBlnw0D+7mR0l1s/hlln81BaoAUKgaLZgYKV7CmXNj/xD7vto7yhGxJlFmXJ0gsvqZU5RC/+7Pr37jru2hvfv6ssoiyLcopuUkRpKeuiHKPMIVq719771MqpB771490iFI3Kvbz84vxlL79sV1dSgUIpgUITKDoCKDAqQVr+sGjxo2vUG//8hl1jK2YcP7tWsdKHmeMBjmgx5HP0Z+a4Ldufqe1718131Cpe3gMQASUcS2VOGtwPjgAOBPtIHxDhmi0CFLlDn88OxlSejMO5M30GPDakqMa8tI0Bt1ekY9Zn29GKFPXIB+helKVDNOTpdN6lRc/MQHHcEoGipYEin6qaPMM4rrw7Jd0s6dLEGDBmsLuxGKEVvJsBKG54/+39Rh8oOyjTOJbPH1q3sfLCF03c1X2TciTKO/YBA5RNNHIQ5YjxGJR17KN8AwSAD8quvMykfMrLKdLgONLjmpEWIEJ5yPUFCqUECq3zgGJlyWbWOWZRqsCvS+/bGihw/oEBBkJ+8gv37zqWvswnLzpz1/FxTkQVqJCpmG++c0Pt2EiPfs+8v/JNb9tV2cZ2WgTz9GgpDCehBYBiUYIKbHWCALQtOXlELpiu+OF0zKIMRFam9wDDnPR+cgYTUxMYxDoC5D3ueWk65+GU3vSiZ2HFIjmY0wSKlgaKShb5WpLBZQ4ca1IemTKS0bFmAAoc9oEABWVXvTLuNVdctVs5BTTwStqUOXEOA76JWMRn3kdkNdKjcQXwyLuLRhQjQIJyjShGlKcChVIChdZ5QFFJztp1yQncUfSsgl2kbY8mB3BFctiubgegIBLAdrok5UBBhUnleGr3ObWWOVrjOPfiV66sOfxUurkR/icNIIT9dEMAHnKngFY/KmUqXI7jeCpz3tdLr0WA4qn0+mSKNEzN9kWL8bqi9+xfN6XoxcoUaQhxPmujbErHBOA+mcDhuqL3ool5lyfeL0xgstkuT20BFLkAymcSPC4tdp+9aWIqpya0SnnUl9GIQRSh3gxLOPtECuqNoYgyjjKEaGm9coXz83FjAwGK8jE5WLAdWGGiC44jMiJQKCVQaJ0LFLlw0p4temZv2lHqTjCtGMJ0jM0IFEQiqHij+1JU0MAEDj/vCevTRYloBS11QEaeBtsBE7o1ARyxnSgFfZgDJqK7AJUwaVD5llsLo+9zvUhKC3R5Ku8LbSx1Qbo+RbtWlgAhVkbenI7Jo2ZTE1CsbAAUK1OL9U2lYwSK9gCKyEeXpnxw02hduFkGZdPQEN0u86gEXYwAg76AgjKpUTk1FKAonxPdNonMAhABPpRtAoVSAoUmUOR6OHVVuSZ1ZRk1jSVQrFh1Za0CpTsSFS7Rguj/mwMFUzTSZYC+xww6pJIkpE+FTGsc53M8XQs4B+gAToAD0qOi5X1UqFyTWVuADAxngWPoKsD53BfpcRzp590J2gAorknOfpFakB8uehYz25ht35ZaoFcnpzG2b0zXqQcUMb4C4N2eohmTBIq2BIoNKUJ6XSmy1ZZAATRQPtFQQYME3SNpoIhGi76AIsopyhPKFdKIMQ9DAQrKI64d6RFpJQpLJAXAoYyk3ONcIrp8FiiUEig0gSKctZVFT1eolgcKKsPciATkg5+pOGOOd1raaNGLdSuAgPw4QIIpZ3mNWVBopSNdzmE7x9HtiZlaSI8ZWNjHLCj5TE7sB0bYB1iMRXRijIFiUnIGAYmtmTO4Mm17OIHAlWn7lJT/4vjIf2WgAFKezu5hbdG7n71A0V5AATDOSlGKjXX2ryl6Ft5seaCI2eEoS+hORLkRg6Vj3EKUV3kZF40RUU5FeRQzRuH45wvOAQgBADFrUzSy5OlRzkV6lI0x+QSTUeTlJJ+jyybnCxRKCRRaZwMFjtyiomeV7LKWFW00q4rrUIyJJhW9+7gHsE5MVtbkYnB94hmr0d2MQIFTRpe3sZi9qw2BgrxxbdHTzXJiAtbl2TFXpAiX5ZEmUCglUGhNAhQ4ZU8lZ25aagWemu1nes9nGziBVuBWsgPVyhGKfpE3Hyz6GYw9HkBBCzNd5+gGEvP0M2YnnzlMoGhYJoXF9MB5GcRMdI8miNiWYGOm5ZEmUCglUGjjCxTRXeTBBBP51LCr0rbVWTeTi0bq4lbgHVvJTipGbmXtWQMF3LECiuh3znic6B5C1ze6wbE9tgkUw9LkYoRXZ7c8sqxTSqAQKASKoak7szkNuplMS10MsClW4FayraqxAgr6mccMYmUDMvKxN0AGkQz6ocfsYhh91pkYgPE6GO/zsTfsZ4Atr2PVncqVsjXLOqUECk2gsALXBIox+H2ZRQxQ6O84QIIBt4yxYKIAZucJOKCrFOkAEgAKM+oQ+SC6waw9DOZnAC2DX2MWH4HC8kizrFOq7YDiXX/xh5XLV7xsl/3eyt+u3LX2f/Q65k/e8LuVbY/dLUAIFONqOGrRUoxzRotwPhuTlaxAMRgjcpDPpsPMN+VFxoAIxlXQFSqfthN4iGk3N2x+fNc+YIPpi5lJpxz9YJpitgsUY18e8f8x4xLwR9nBrEf8T+1UXjD7Uz4bVNnIy0xpSz4kb/I+z7uWdUoJFMOy7sUn1SDijlvfXjMAY+qB+1d+f9VygUKgaBqgoPtIDhE4A9FanDuFAoVAMVBjqk/WK8kHaJOXMPIar0wDStSBAdu50YWp3jz+7Iv1SmKgd25MTSxQjG15BEywyFss9EbZwYJ0/K+xwFs7WEy3XW8f35vvS34HlPkNyMPk0bwLn2WdUgLFsIACkMi3AQ8TJ76w8vBX19Y+8/rsU5tr73m9+8531+zp7ff0Om/Htz5f+cTt11fu+/wHK7/65y299j35yKdr1/nsuvdWnnv6gV3bec82oiJPbftSr3NIn+1f3rBmt/QEis4CClrTyivLRqvc9BnH9dqGk4AzmLe+0UWFz7ze8P7bd3MkcDqYo5190XfeSra9gQLnngUM63VDiugFXZliNfUcbmPNgEZAQdrl/Eq+ihWLBYqxK4/ify7/9jjXRCryCCgRJCxfuJIua3zmfwUweU95gZPOsZF/ooyJlauJCOTX47h6ZQzHl8uqWGciyizSKpdpcSzpAQiNgIJ7peGFBpjyPqJtdMvL75EytfwbxH0w+xn3UV6Lh+eBczh3KN36BAql2hQosPPOPrXy9je/rva+67CDK5u/+KGagz/tkANq0Ys/eN3vVCbvs1dl69c/VTvm9r9+ay2yQTSDc0n3+Z99o7aPrlRzZh9T23f2mQtqaQASwAlpEyGJ9IARzgEySI/tv31Bd2XWcUftghqBYtR1T9X+otg50LspgIKWtHzxuryyjO4ovNLqzIrXVJJ5izCVIGF+jEqUlbWjIqXiZDsOIK12OJB9dR0QKEZcX6zauyO/jRVQ4PiQV4AHWm3JP7TWRnQhnKM8CoZTRb7CiesLKHC4SCPANbpOjcV0tG0IFMMqj3iu80hUPcMhp0ygbGC8DP95OPXkD/IJ0VG6WwInlDOsRE1jBu+jjGEfZQnXy8sf8k0cy4B/rhXd38orYecrZbM9oitcL1/lGtglHdLjeKJq9YCCPMh5ebe9vPzMI3TcM9dh5W5+g8iv3Af3z/dnP9GOWByP345jOYd9/AaDbZQRKJRqY6CIMRU5UHDcolPm7DqG6AHbgQMiGgEXASR//Z4/re0DCHIYABQ4DwMUIvpA1OML6/+q9pljAi6wV196fuXP/3RV0wHFlCmTHy96pnRtF/t+sXOq2l9XbcNxLznpW+PtXHM/easYLWZUlGE4fjh5VOZRSVKpUZHSekYljUMXrZRUylSe9Voqo4Ic7+889eBDvtOGeauebUv57T+r9uUDD572tbH6jckPgCX/N/eAo4TTlMMr+YF+5xyDA5c7bZGHwnD8om8+Ldg4VwAqVq+FeDTs+JfM/ec2yx87hlMe8R/11y2SciPvjkaXKP7LAAoipOGAU45c9+6bdznhAZVcg/wRZQz7yE98xtnOoQFnnHQot/oDiniPkVfjWCAn7iPyXj2gID3ybxkywiK/Ugbm4EXa8RtwTWAhnwUNi98uADvuMX4vgUIpgaLmwBMdqBehmH7kobUoRTj8D95ze2XChBf0GtxNRCKABJigK9SfvfHyGlxwLOmxfeYxXbU0iVIQlQAmtj+xoVZI5+kBMkQ3jFCMib5VNb7XOc0SoShKg18ZFEtFiwVsUGnjwOUDayOykVfSeWtczOJD5ZyfVwYYIxSjKlZ9/5ti5+ru47JSdjtZG0YohlUe4Uz3N3alXoPFCyZMqDt4P6JQ0V0pB4q8YQIDJIGHegPygQ8iAP0BRe7ksy+OLd9zoy5POPtEL8pd+iKqEeUgr0Rzogzku8RvwOc87bhnYIn74Ng4LybNsKxTSqCoGdBAN6YcKHhPNyaiCMDGlP0n17oxsY/3EXUIYywGEEK0ASi49a/eUoti5OkBEIyR+KPXv6p2HGDBeRRS5fTyCIhAMXZqBqAAFBq18EbFSqsYrWh56xtGd4MyUHB8VKSxTkD5vPFe2MwxFJpAMfzyKLrilLfj6NONaSSBonwdgCIiXGWgiC5w/QFF7sgPBSgiilKvGxLp5UDBTFjlcrAvoKC7KGkT8a0X9bCsU6rDgeKdb319zbmPbkp5lyeiDHEcgMD5HEeXp0fv/3ivmaHYT2SC82M7A685lvTo4pTPJgWoELEAWhhPAWjEPsZzvOeGPxIoOhQoojtBuQ86/YijYiVEn3d5orIjZB+DJBsBBSH66AcdzgTnCRQChUDR+uURYyHKMzrRss4zHs455Ubefajc5WmgQJGvsM51o5slUJN3A8Lhju5QTIUdYBMTUAwEKMpdnoguNJrlifKN75MPtOY+ua8oBzkmH6ANJAQgNQIK3seMaLGPhp+YBc2yTqkOAwqceF7ppkSkgegE3ZjimAAKZnGiexLRBsCC9wADxzBeIgZlX3bJubV9wAM2ac89apEHxkDQdYn0GH/xzI77asdxPPu4LhBCesAL90LkguuRNl2hBIrOBIro5kQlTGtfDIikwqbyjwoyBlDSTYD9DLAst/qVgSKmpKVCjsHcjSpmgUKgECharzzCyY1FCCkTcPwpD2K8A9GKGOCMQ58PSB4MUJBGTAqRj5shOhADnnG2ST9gAPDg3rgvug7h+A8EKGKsF/cMkPC+UbnF9yRtrgM4cDz3SuQ3nziANLgP7pGyNQaA9wUUdCmN3w5A4TwjFEp1IFDQjSjvVsT0ruVj6k0bi8MPYOTH4fCznf0xw1NM/wp4sJ1B2nRpCjjI0yuvdRHT0LK/GWd4EijGZz0KKjkqVga9lqeCJDpB1IL9MQtJeSrGgI+80uMz6dWb7lGgECgEitYvjygD6HbEM15v/Qn2My1svWljY2X0cORjP+VGpBWNFo2meI0pWRnTUB6fFVFU0iLtfNrY/NiYmrY8bWzMLNbfuC+6P3E816rn9MfUueV7LN9Hvalu+e2w/LeyrFOqg4BCEyhaCSg6yQSKkbcYT1PP6k1LPBpWb/pOgaL1y6NyFFSzrFNKoNAECoHCSrYNgYKW33yGG7rQxecVq64c9f+UVuG8v7xA0T7lEUA6FnnIsk4pJVAIFFbgmpXsOAJFoxlu2qkVW6DQLOuUEig0gcIKXBMoxgEoYuAqg2kZZEoEI/qZM0iV1mcGtTLPPt2WYgAqxzMIN2YFYh/HMsAVYyAwXa0YmEu6REXqTWMqUFgeWdYppQQKgcIKXLOSbWGgABpw9GOMA1AQ3ZOY0YZjGXDLgFRmFotZghhsy8w5kRb7mOknJgwg3VjwzAiF5ZFmWaeUQKEJFEPoV1xNote0i2Np5SkfGxkzm8TsTuUpEq1kOwMoYiYeIgnkW6bPzKfvzOfWZ+piZrTJ83mkxb58oURmzGGRNEBFoGg9oChKC8g1MmZwGqsZ4shL+Qra+VS2AoVSAoUmULRdBU7LLK23tNiOR0VVnvKxkeUVcnmKRCvZzgAKphumixJAAEwQrWi0HgDncXw+2DpfcZhuTpyTG1MeCxTtCxRj6dTn61+Up7IVKJQSKDSBoq0qcBwo+pwz9zl9zfNVrmlhY9EnHC36oudrRrAeBItLsY/W3fycP7v+vbXtLKKUz4NO9xIWvouW5IAIHLiY0537iQWZ8mvSssj9sZ1j+RyOQfmaeQvkm97+l7XvFIthlR1MrsF5nD+UqUIFirEFChZCjIXIYiHFRkABKLM/PrNIWaTFGAvyRj5VbXwWKFobKMgDlDux8nU88+UyJBbLi+Mo0/JIBhEt9kW+YH+UF+SrfH0dyqJyOnTH474iT5JO3CPlHNEL0uKVz7HGREyPTFqUW5TNcR3KWs4p369AoZRAoQkU41qB40jTUst7KkQs9tHPHMeLCpmKDPCgQqQSxjGjQsN4H11LSItoB+dwPhV4QAX76O/OPoAC5xAnPro88Z5tDJ6lgqYCphsK3VtilVz2UcHmziPvGWxLJYyzyXEBRtwbrdl0lyI9Bttyfgy+5b65H6IzV77pbVayTQ4U5BX+b/5D/lP2xUDrMlAAjLFKO/89Kw5HWpwb/z/Hkc9jEDbbGMTNMQJF6wEF78kT/H/8943KEMoL/mf+b8oxBvhH10vyEpEwjqXs4xjyD8dxHuVFlJVch2M5BhDhPcdx7SLrShrREbrscS1ggc+88hmY4Dtwj5ShXIf74LoBE5RlbI/8mzfyCBRKCRSaQDFuFfiM42fvggGccKAhwvJUdAAAlXF0TaIy5Hgc/4gEUDnTwstnzueYSJ9KN6IGOHf5Ppw8WvkCKHifj6XgWCr8iETk3RXCeeS6VNrRwofhBIRzGOBT7lfPd+V+okImnaF0oRIoRtf4f/JxEfxHtM4CALTskq/CsSMCgUNX7k7H+cAi/zv5PR9TQT4BdGlxjrxJPqR1mXwrULQmUOTdmvjP65UhQEce7YqGkihf8v+ffXn0loaYiGLxmqdDA0Wsil1kXZ7i2pRxlEP5/QMo5F/OAYDyvEgaEd3lWhGxIO+PZRcqgUIpgUKgECjqGhUklRWVWSwcxmcqS/YDEjhubAMgcMqIIlDZUeHS2o/Dj0OHQ44zx3H15vRnX6MxGvmgbJw8IIZ0aJnjGn0BBZ/Lg3bzLivsy7sM5NfCIQWAaOmjP35+nJVscwDFcIz8kTt6gAX/czPcm0AxukCRNw7wzNcrQ3hPNIFXjLIsAKAc7cJxj2mHOY7j8zKm3riMRkARXTrzY+N6nFMuz+L70GhC2QhwUDaSn/NuVwKFUgKFJlCMSwUeEYiY6QaLrkjROgY8UJFFyJ+oAlBBBcs+AADoIB1a8aig82vQqkZf9rz1L++nTNrh5NOaDEDEdo7pL0LBOUQa8nRxIrmnOKfsXARQcA2+C2niaOat11ayrQ8UADP/PyBLizDdSpphIL9A0RxAQXlG+ZWP/4oW/3rjcTCiAhxHNCGAgvIyj4LSMEF51wgo6ApVXok9xvv0BRSUt5TJGF2eyNNjueq3QKGUQCFQCBS7GZUTjng+SDmcbFrAqBDpDpJ3N6FrSPRHpzKNQcxELqggSTP6pUdaOHH0/aUS5Hr5LE18JrIRTn5AS6Qb09nmzkBU3FHhcyznUMEHBFHRxkDKRkARU4hGCx/X5l6tZNsHKMJJxAkcSvRJoGg/oKDRIB80TcNDdC+iPImuSGWgABqijOF4zgugiDVMyGsYZSFlYgBFlDEBFNE1NLqMxmcaR/oCiliDJe9OKlAoJVBoAsW4VuAx8LTePipEKi6cMCpgjiPywEDBaCHjGOCByo/KNgZeAyIx+JVz8ko5ohTRvSAGvYaTT0UNtESrMvdAxR3dVuhyQOUaM09F2lTEwEDcJ5GXgJK+IhRUyPEdsKEMcBQoNIFi/IGC5zfGeuXvMcqRWE2dMoMyhIaRWHWdMoCyg7IuyjGc93wWMKKmHEeXJ44DGKILZ54OxnvKMsogjuV6lKWcG/cBnER3K14DVrjvmGSg/N0imsvx3C/XH8h02wKFUgKFJlA0RQVON4B6fXWjO1S9c6joGk3D2l8lSJr54O3BTIE72KlfOX44lbJAoQkU4w8Uw7G+yrHBlF3R2DKYaw+l7OEa47GehUChlEAhUAgUmpWsQCFQWB5plnVKCRSaQGEFbiUrUAgUlkeaZZ1SAoUmUFiBW8kKFAKF5ZFmWaeUQKEJFM2k2Sed/LiVnpWsQCFQCBSaZZ1SAoUmUAxJXUce87dWemNvBx96+NcFCk2gECgECqWUQCFQtLymHjTtfiu9sTVmaDnk0K5PCxSaQCFQCBRKKYFCoGh57bnXXjfetenrv7biGzt7z4c/+fwee+z1ewKFJlAIFAKFUkqgECjaog5/xe/+3g+s+MbOTj1jyferv/sUgUITKAQKgUIpJVAIFG3i5B3++FAWhNOG1t3p4EMO+0qnlpMChUAhUAgUSimBQqBoTy1b9Qdv+kcrv9G3l154yQ/xmwQKTaAQKAQKpZRAIVC0lV58wIH3/M97HvmFFeDo2Qc/8dnnXnzA1LWdXE4KFAJFXzrq6JlOY91mdvgR0x/RQ1RKoBAoOkeTDjrk0CfokmMlOPL2v7722K8POOhgpoqdIFCYHwSK+jrksK6H/J/bq4tn11HH/C89RKUECoGiszQTqDBSMbJ267qNzx0w9SBa6aZ2ejkpUAgUfeaPw7v+1+Yn/sH/uk3sk1+4v3LgQYf8Dz1EpQQKgaLzNGn/Fx/w5dde+cYfOlB7ePbAt35cWb7itT/cb8oBn+r0yIRAIVAMqPCZtPdl17/vw8/7X7eHve6qa/6l+rfOs+RTSqAQKDpXy6YefOijy1/12u/d9aWHfmnlOHD7yPpN/37B8su2H3jQIQ9Vf8dFlo4ChUAxcKY4eVG301i3iR3/kpP+3lJPKYFCoOhsoAjN2WPSpBtePPWgzQyuY8YObXebPuP4hw47cvrX+Z1e+MKJ11Z/t+lmnd31W3tM2mB+GbodNeO4z7V7HjniqBkPOJar9W39vVsqRx49c72lnlIChUAhUCil1Jhqj332OeniS1f+TKe8te20M875aeG4MaUECk2gUEqp8dARRx395c8/8E0d8xa12z79pcoxxx5/mzlZKYFCEyiUUmq8NPW4l8z9p4e2/UQHvQWnip1x3Aks4DnJbKyUQKEJFEopNW464uijT1+8ZOn/1UlvHWNmwBMXnPrMPgcccJQ5WCmBQhMolFJq/KFi+oxVZ5y77F+MVLRGZGL+Kaf//Ng5c5aZc5USKDSBQimlmgcqjj769Nlz5z/jmIrmXsCOLmqz5s6dbY5VSqDQBAqllGo6HTJ9+rTZJ538yKWXX/EfTinbPAbkveySV/373AWn3lc4ZkIpgUITKJRSqtk1e/bcxSfOX/jtcy+4+Bc3vP/2yuYn/kHHfozty1u+W7nu3TdXTj/7pf82/9QzHjUqodQI65STT9h22SXnPtfOtvTshb84Zvphvzx/6am/aPfvik0/cpqL8iilVPNp0pnnXfDmeQsXb5kz/5QdCxef+bNzX/byny+98JLnWsVOnH/K861yr2ctfdmzp3af/RN+6wWndT+8ZNlFr6/+BxPNhkqpoejqqt1ZtaPS6zVVm+DPopRSSg1aa/0JlFKdpGlV21C1FaXty6t2b9Xm+BMppZRSAoVSStXTRVXbWLWuBvunVI3VMK8rjFYopZRSAoVSSiUxW8Oaql0/QFBYlsDDaIVSSiklUCilOlxAAbMbLRrkeZOLnmiFg7WUUkopgUIp1YGKgdeTh5EG0QrGViz051RKKaUECqVUZ2hq1ZgideUIpQeQ0GXqpsJohVJKKSVQKKXaWkQU6OI0fRTS7k5pG61QSimlBAqlWlo4yzelB/jGUXKeW01EDlan32M0Z2ialK5zU3qvlFJKCRRKqZYSg4u3V21VsbPF/IqqPV10dqt5DLzuHsNrcq3NY3xNpZRSSqBQSg1b2+o4sSzK9mgGHFPT+0lpX4h1GJi1iLEF0Yq/tGpLqnZtsbO70PSS0zy1yX+Pq4rhD7weqvh9iVSsLoxWKKWUEiiUUi2iZ+psAw6eL3YuzLY2A46uqu1I768pdq4Q3Z0c4FvS9s3JmBFpVVYokOb2JnaUY+D1qia4F6JDYx0hUUoppQQKpdSQtKPB9qcSQDQCCrpFLU/7sGcTLAATS9MxE9NxE9O2O5v0N1hajN7A66GK3yyiFZPNpkoppQQKpVSz6rli96gBkQkiFBP6AIpK2pfblGL3cQAs5raiauuKnV2hmkkx8PqmYnQHXg9HRCtYt2KZWVUppZRAoZRqRuHwR3clnFa6MRFJWJM91CvS+0UZUDxZ9AzcnlT07vKUAwXn0Pq/vcm+96yqbWxCyGkEPten/8pohVJKKYFCKdVUAgbWJ0BYm4CBbkoMTqbVnoHXT6V96zOgWJoggdb9rcXOQdj1gKJIx13fRN/5ymJnxGRKi/1XcxIEGa1QSinVSCtLNmcc/AqBQqkOVVfRMwsThcF1Rc+MTNOKndGICel9Xmh0p3NDnFNe/RnIaIbxCVMSSFzRwv/ThPTf3NaCQKSUUmr0VUn1BEZj3o4EFmOlrQKFUmokNavoiWyMt2Lg9cw2+W1pcWJsxfImv0+6vG1IFRpgucLHQimlRh0ocl2U6ouoOyiXI9I9PcEGx8RYwq5kl6Y6ZkKpXl9Z9Ey+UqR6tSttJ216OXSn7VNLxw106niBQim1S5NTgTSeU8W2wsDroYrvw/S9jHlpxmgF41OeKnrGqVARPVzsnFJYKaXU2AAF3Xw3pPc4+3SdvS6VzaxFdUWqJzcXPVHwpxIgUHduSucCIXSPjinhb8ucf8r2W1Kd/0w6d0XRe3ZHzp0mUCilWk0zU0G4pAO+JxVEs0UrqGCWlrZ1FTunGAb0aBFbVKcCmZAqwHvTtqiAVqXtmxJIXZqdu6KUllJKdTJQxJpQdD/aXvRE558veroll8fkUeZ2J6C4ugQCM1OZflHRE8EAHGK9qrxLVYy1zKeOj6j6QCVQKKWaQrS4tOLA66FqQqoAaA1qltXIK8Xu42miclpY9Kyynh9fZN9jUgKSrVkFszkB4sKidz/d7YVjSpRSKsrScPrLEYEdpXKzq+TEr0xlc95AFZOt7EhQsTmzmUXv6eXL14ip41cXg+vyKlAo1UbakdnWVCDk3ZemJqed/U+l9+PtzMbA6ys79D+LqMzKJriXSoPtjxY9rWD1gGJrtm9lyl9zit5TGEc60R94g4+rUkr1WfaWnX3KzTxC8XAqT8sRigCP2B+6JvkEfQFFlM90rZooUChlodSVWhqiL+XEVEDkDiGF0L3jeL+0XBPCndXh/xvRiqsSWE0bx/ugElqY3RN5hnE1z6XXRkCxPVVm+bSHU+tUWkDjjSlfXuTjqpRSgwKKeVl5e2eqP6Mufzptpx7J16ralsre9WlfUadsfrLoPXZiW9Ez3kKgUMpCqeYUUsgwK8SKDC7y/ePRMs51GTi2uhhcC0i7CwjcUIxftII88nCCASCPiMLmrHK6NgFBVGyR3+4seiJMk9I59VrBJqeKa1vRfgPulVJqqOruY9/C0mfKZ8aj5WMNAQrGrC0vdh+D2JXK9nz7zKL3oqvT0j1EuUw9NNgxbgKFUm3eyrE5FTIxx/V4K7r4LPXvaqhYyK9rHK4NzNACFgsm3lv0RE66Egw8nCqcR7MK7sG0PWYgKRI0livDdQkklVJKjYzK0eOhijL+2lSWD1YChVIdABQXFT0L5oynOm3g9XAL9o1Fc4wt6S5GrisW32mOf69SSo2YKFNHYjHaKQkougQKpQSKXHQnejYVDvlCOSHCm7QsTx7l+yL9O4vOHXg9HBHG3lCMT7RipAEpIhtKKaXaSwKFUm0GFF3JZiUnfl0GD/Rfv6roGXC7pth9XMVIqztdw1bpoWta0fozYU1I+dKxE0opJVAopZpYm0t2bdF70DOOKTM9RP94ZnEYrVWxcRwZwOvA65ETfWRp4Z/uT6GUUkqgUEq1s3B4iUos86cYcQUUXl00Z2s/A7S7CiMRSiklUCil1BC1Kjm8U/0pRlVMA8gA55ljdL1YDDGiW8zwNC/bz308nOzBdNwi/yallBIolFJqoIqB11f5U4yZpqTffCyiFQBCV/b50gQYE5Oxf3m2v7tqzxR2d1NKKYFCKaUGIFqiHXg9fsKRH+0Vx8tAge5N16ZrW715y2cJFEopJVAopVRfolWctS3W6DiOu4hWMBPUdcXoRCvqAQUVyDXFztmnrEyUUkqgUEqpQQnnklbxi/wpmkoXFaOzeFw9oKC7FYsVrih6picuA6dSSimBQimldhMOJNOXTvOnaEoxnoUpgUcyWlEGCtJ9quhZoZWB2hNL+7cXo9sNSymllEChlGpBRzUGAavmF2MbiFbMGyGgYCB2d3q9N+WF0G3ZtYCIdemzUkopgUIppWpy4HXrQiDO/k3F8Ma53JQqDOyWBBV59IP3VyaIADauLRxXo5RSAoVSShW9B15P8udoWS1NQLjQn0IppZRAoZQaK3UVO8dKOPC6PQQQri6GH61QSimlBAqlVL+6tHDgdbuqu9gZrXAla6WUUgKFUmrENanoWV/AaT/b+39eU9iVTSml1NC1vmr/VLVnUn2ilFK1/vUMqJ3nT9ExisH23f4USimlBqnlVXuy2Dkhx7X+HEp1tiakgoDZe2yt7jwxnoJxFav9/5VSSg1S91ftG8XONYmUUh2qrmJny8Jyf4qOFxEqohVL/CmUUkoNUIcUO3s3KKU6VA68VmVFtIK1Kyb7cyil1NA0a868e7uXXvB0J9iiJS/9Savc60kLF//vwmi8UiMiHiS6NznwWjUS0QoiV8v8KZRSavCaM/+UrVt/9FxFay7bsPnxyqwT539PqFBqeGLA9b2FC5yp/gVsXlcYrVBKKYFCqFBKJeeQiMRaHyA12Hqx2BmtcIFDpZQSKIQKpTpUjJFgrMSl/hRqGEBKtGJd1ab4cyillEAhVCjVOWL2JlqXu/wp1AhoVuGsYEopJVAIFUp1hGLgNetLOPBajaTIT1dX7c7CaIVSSgkUQoVSbensfb1qnykceK1GVzOLndEKu9IppZRAIVQo1Ub646o9X7X/V7VPFTvXFVBqNAGWaMX6wvVMlFJKoBAqlGoL525b1b5YtfP8OdQYimgFA/9X+lMopZRAIVSottd5L3/FxUvOv/CzC08/62+rD/yOM85Z9o/tsFLlGecua4sVNxeffd6PZs9d8MMT5i74zpx5p3z2iOkzVhW2freKrix2zgTl/6WUEih00IUK1V46/+JLjznl9LMeOq37nH+78k1vq3zyC/dX7nv8+z44TWyP/eDZ2kP9nls/UTnvwkuePvyI6Y/8l9/8zf9e2I2r2dVV7IxWrPKnUEoJFJpQoVr/ge7unnzmuRfcc86y3/7l+nu3+JC0OGC8668/+tT+Uw7YUti1phVEtMIpi5VSAoUmVKjW1csvvXz+nPkL//m2T3/JB6PN7LKVV9zzX17wgo/5kDe9gIl1CS6UUkqg0IQK1To694KLVyxcdNYv7NbUvva+29dt/o3f+I27fchbQkSUNhRGK5RSAoUmVKhW0AUXv/KUU05f8vyW7c/4ILS5vfdDn7yv+pevNde3hBioHdEKF1tUSgkUWktBxdEzjrvPnN0pD3B392S6ORmZ6By78JIV6wvHVLSS+K82FTunmlVKKYFCawk75rhZD5qzO0QLTut+gBmczPidY0/86Lnn95w06f7C2Z9aSUQr7ix2Loo3Mb03aqGUEig0gUKNrxYuPmvuha949S/N9J1nb33XmkeqWeAKn4KW0/KqfahqP6raW/w5lFIChSZQqHHVgtO6H/v8A98003folLJ777Pvl30KWlJ/X7VK1X5a2A1KKSVQaAKFGkdNXLzkvOfM8J1rAGXR/is0Tyl2jkFYUzXGjqxtA2P6369W7R+r9k/p89o2MwajsybH9VWbZ3GtlEChCRSqCXVa99Lfu+7dN5vhO9je+Vcf/nGxswtNW9ZNv/nCF67rmn7MV99yw/v+ZtPD39my9Uf/tqP6vX/VbpEmrA3z5zNf/87TP/zo+k0PLV6y9KG99933oep/utCSWymBQhMoVBNp7oLTHvjylu+a4Tt8Src9J01a3WZZe8Jv/uaL1iw4rfvhrzy6/V/8n9vDHtr2k8oFy1/11OFHHv2JwsHoSgkUmkChmkPHz567zczuOIoXH3jQV9ooW0/dZ/J+X11zx2ee9v9tT/vAHXdXjj3hxG8WLpaklEChCRRq/DVv4eIfmNm1qYcc+nC7RCb2P+DAb3zmq4/+wv+1ve3jn/1a5aSTT/sRa+hYkislUGgChRpHnb7kpT8xs2vt8rBPefGB6z60buO/+592DlScMHfBdwq7PyklUGj6GGr81L30AruFaG3xsE+cNOmMSy9/3c/8Pzuw+9Osl3zG0lwpgULTx1AChebDPiwdefSMbz7wrR/7f3agLV/x2md/a6+9TrNEV0qg0PQxlECh+bAPVdNf9dr//m/+l507+9PhRx3zkCW6UgKFpo+hBIq69sVvfLuy7OWXVSbvt3/lhS+aWDlx/imV2z79pV37+Uxf6tG6/muuuKryprf/5ZDPX3rhJZX33PoJH/ZR1KyXnHTLRz/zFQvuDraLX3n5dwtXDFdKoND0MZRAUQ8m9n/xgZX/9oY/rbBeBi2R1974/hpY3LXpodoxB087rBdgjLThqMa1hmLzTllcecf7bvVhH0W1wvTHTM/7rpvvqFx2+RVV53dlhQUl88XogNbR7LK1+va7hpWPycM8j836+/7Pex75RTUrXGuprpRAMRyjzs7tzKUX1MrugZx73+Pfrwx3bS/qhWgkpcymUXIg5XMz+xkChUAx7kZkAitvX7HqyhpYBFAwMPPPrn9v5co3vW03pwkg+P0/fkttf+6w8fBtfuIfKm/88xtqxr7PP/DNWhqkHc5eGSj4zDHl9D75hfsrb3jzO2rXuvnODQLFGGr+qaf/sNm75JAPjps9twYO5B3eE13bsv2ZXfl4NB128maeL4dSyY4muI+E7bPP5PWW6koJFMOx6i3UfIJw0imz99hzzwHV4ycvOnPY5ST+xYWvWLGrUXUgPSTwOzB9DCVQNLC99t6n1rLa1zE4Yod2HVmLYtA9iejF+nu31PaxjX0AAi3DXUcdU4OIKDRw6DgmnD1eeSg57rWvf2PtOB7seFBxykgPhzDSwyGkoOE+2E5BRFQlgEegGH01+/THADD5II9IABnkpagsAijIn/VauDiX/Y2iGJwTeTsqor4iHn2lx/Yy3LQCUEw9ZNoXLNWVEiiGCxTl8g/f4vQl5+36jI9BvU535mgU2rD58cqM42fXynQiFWyjfCW6UY7wcizH0EDJPhok43h8jlO7z6k1ZPI579LNOZHeh9ZtFCiUQDGYB7s/JyYc+fjMg8jDxoP4ggkTejlnRDug/0g7WmwpHPgchQDn40DlQIEDRitFPPgY0EHBwPF5H34gJVoYBIrR19ILL3mu2cG43jga8mYeoSC0PX3GcZUDDzqklm9iH/mUbQAwr+SvSIPPhOSpyMif5G+OA5CB66h0yI+RD3mm6qVHxQXknDB3/q77IGrXKkBx8KFdmyzVlRIoRhooKD+j6xH+AOU15SaQQVmJv0E3VhoT8UHwByg7KUPp4oqvwPvwOUiP8zifBifKbuqIgBLKYRowKXO5VvgppM/xpMf2gAiBQgkU/RgPWU7hjYAid3TCcWIbQJH3heTYcPTzQoNXPufdocpAUT4mNxw/oIaCA2cMB1KgECj6qqDq5WNawSJ6EZUP78lPkccjshHPBWlH/rrh/bfXPucRuqgE47kAjKmUomIDokmf++NYKsW4J0AlAFygUEp1ClDgtIeTTrmIL0GDC41ANNTkDZVAQTTK5OUkDZjR0yHWzAEiojymfM0bJ8Nn4JrxPgcKyve8fM79FIFCCRQD6I+YP5D1+hg2AgoefmaGiu4bYXmXp6EARd5thdYEWiYoUDAKDFol8gJBoBAoBgoUeWg78g15inwc/XkjbwZ8kHZ0W8orn3r5OELrpNfXoEJgg7A9lV9UUgKFUqoTgYJIAXU9+2jIyctYjO7N+CrlcpKGHz5T9mJnn//bu/yMvCt1GSIaAUVEq6OhiO0ChRIoBmg8PEQpckeGfoW0qELrfQEFUQOOywei4vRHn/XBAkU+ADz6oDOGgvTzriVsJ0ohUAgUYUQE6nV5YnxQzB5SHpQd+YZ8TrQiKoywGFuU59uBAEX5mPLAPu6VyoqxQFSSAoVSqtOAolEDUL3yk94JMb6iDBTRbSm3oQIF22MMJ9t5FSiUQDEIg/4BA1pL6Rce/cT76/LEe5w4HKToY46jH625QwEK+kWSHi0NwETMQEVrcXSnol8614vzBQqBgtYu8sVABmWXgYLuS+T5fPA0zn6M2RksUBCBIHyfp0ef3+giGN2lAsAFCqWUQLHT6OGQT/wSPSkAhygnoxET/+CSV6/q1UBaz68YKFDgv+RdnpgYRqBQAsUgjWgD3UFwosqz0uQDW+OBx1nLHbd6a0lQYISDFzPe5OfEAG3Sy68Z6cVg1bz7E9vZz/1EeqST348Pe+cBBf8/MAzUAgNUPgBpPvNTI6CIxRGpTABkKo0Y8zAUoNi5CNzKGuCQHjAMrJNnOZdKimgb2+kaxbEChVJKoOiJSNCwSJlKuUzZGHU8EEE5SmSZNHgPcMTivBFZ7gsoKJdpRAJG8jKdeoPr0g2cxh4agvgsUCiBQvNh7xCgCCimksFhp6Kgq1NfC9vh/AcEcxyfOY/+s3lll1ci5TnLOT8gIl/YjvS4F9Kjkorrcj6VFffI8bTCxfTHzb6wnUChlEAxUgvq5mVzo2m6cfzzWR+jnKdhMcpKPgMFlKf5QO5yQyXv82m/KatJm/Pz89hO3UGDZjSE8sr5o7kwqkChBApNoNA6xgQKpQQKTR9DCRSaD7tAoQkUSgkUlmn6GEqg0HzYBQpNoFBKCRSaQCFQjHMfRvodlvsntoOV+0T6sAsUmkChlBIoBAolUIyQMSMSMyIwGwIzJzCtJrPhxKIy7WB9rQPgwy5QaAKFUgLF2JcfDGpm0HPM8KjpY6gWBopYEC6fBpYZZ4CK/mZdECgEimYx8ipTCzJVLP8107Iy+1K75OGYbYT1NQQKpVQrAwWzKzE1N1O1Ul4zLTcNmyMNFsyUF1PDlqeNzW2ga1flM/cJFEqgyIy573mgc5iIOfzzqS05jjmYcdaY9jKmWmOqNpw2nBz2MX8+Xadiruh8MbyYk5/jSIs1LmIf07FRuLCP14iO8Mrc/HkhFIUD+7hHLNLMu2sxzRuFRCyAI1C0N1Aw53isok4eJM/yudkc8OGCcaxxIVAopVoVKFiTh8Vqw8fAB8kXpx0NoMBnaDQN90CBohXWBhIoBIpxMRx+Huy+jgEa6A6Fo4bjDzQAC/GwsoIlrzystArjuOPMcR6tDgEO1a9eKzCAgg/ccXdtH+MaaJEgfebe52Hnlc9sL0cW8tW1Y5Vh1gjgvnAccSDze47F9aLV2oe9PYGCPEY+LI+T4f/nv48oBZUXq56y0F3eysR7jON5JiLPMuc5x8aCioA22/jM9vK6FrynBYs0YuXW6FaYfyadqLxIK/Ip4Ev6eZqcC7RzfL7qq0ChlGpFoIiGzPLis5R11OPRwImfQAMjZR7bI3pBGUs5STlLgyH78vUkWO+HBsZY8yeAgrI/Frnj2qz/Q9ocgx8UZTJpsY+08Vko5+N8FrVjcTvK7Pgu3CPXy1fU1sdQHQcUhP94EPo6hoeRhyt3moABogE8gAEXcWzeIpxTPyCQO3y0TuCUARBlJ4kHme4r/QEF0FBvH9CT3zOOmEDRvkABVFLI93UMjjuVAXmD4w886JBaHovngLFDVB7kX+CE9KiQOJ78TgVEHqMiZPVt8i3HRN6lEqRSYhvpRbStXmQhz6s8H1yb/XEfdDmMFjXyOJ+5L+5ZoFBKtTJQUP7253cAE5R31N34GvgLUcZTTlIm4z/g0OODUE4HTFCGUuYCApSf9bo8kR7lPWmzjfI4fBXKbvwHGnlIj/qA95THlP008EQjEXUK90ojFOV/3itDH0N1FFDgUPGA1NsXK0bWCwXinPPAsj13cMp9FMtAkafBA4uTxPHxwJfT6Q8oGu0r3zP7BIr2BQrySzkP1TsGQMjzNxUFoEBey8GYiiY/loqN/BZ5LCIWwHVE5GidoiLKoxBUZpzXH1BQKUVUIodfKskc0KmsBAqlVCsDBWVrf+U1ZWzeLRo4iHKR8ppGx3xcQ5SLlONAQF5mloGCCATlb77KNWU3ZTHlcB4lphzHR4ooRd7liffRKBV1St7IqY+hOgoocGzoNlSe0YmHme3r791Sa2UtD2TioeFhHyxQ5CHOiFBA++XWZVov2FeGBu5rIEDBfdAKkneJESjaFyhwuiMa0MioFKgo8m048uSNMtSW83EANHkMuCiP3SBkTiWZR8UCTMjf/QFFvi/P12UwdgyFUqrVgYLyslE5FmMc8BUYP0m5TZkb3akDKPLyOi8Xo6zua1B2vUlaYoxnPmaU69KNGn8n9uVAQRrUIbzmpo+hOhIo8hmdYjArfQP5HA9hhB6BDqg9umXwfrBAwbU4jweSkCXXI3TI++hjzivdSoCHaEngeAoYnLaBAAX7eNC5Z6IsFA4CRfsCBaBAHi3P6ET+Ia+Sl2i5ilamMPIdoezBAAX5Kk8DMI6JCcoDwAFlukZxbj5WiXwpUCilOhEoKHOJDpdndIoGQ8pHorPU2xENziO3fQEF4IHPEvsof8tAQZpcP68vaPyhrI19RD2iARSoqQcUXCtvpMLXaDToWx9DdQRQ8FARDeDhwMECJnjo8oeNhylaCHCg8oc8d6JoecgdIPYFKFBQkC5pEF7MB6lG/0P28Zq3MFAgxNoY+XgLCqW8VZrCKXe2uA/O4VzCnv21YPuwty5QUJCTd8hvkW955T+Prky0dpF383E15HfOHQxQkI9jNjGAhdYrInlULOS1qIQYLwQYsy8mCYh7I0w+EKAgypbfM99BoFBKtTJQhANP2Uz5GI0sfI56GpiIiG+5UbAvoIjuUJxDWYyvUW8MBdvxV3jPPcTkMvgiMWYun/wlBwr8kOgqSzrRdYryulEXcn0M1RFAMVZWlMZQuOiMQDGSRoUEQMbAZV4p7KMVDOefzwArlRaRhpjxY7BAAVzT1Yntedc6tgEVnM/1Iw0qN86hsqFi5PoDAYqoELlnzuP7CRRKqVYHiujShPNOWcgrn8ORj27KUY5HwyJlKRHhfDp5jg0QodGGngzRFYkyOY7llXNzgOE4Xjkuog2U3zQARVlOz4o4j1caimKNo7gWRjndTAsCCxQChUAhUAgUwzCiBzjl+Zok9fbn43loYcqnHeR9PmCPaEOEs8nHvCeNiNSVwYZ95SlsqXyIVMR95X2F89A/aefnch4VZkyS0GwrygoUSgkUmj6GEijGdFEuH3KBopUtH6ejCRRKCRSaPoYSKDQfdoFiUJav1K4JFEoJFJo+hhIoNB92gUITKJQSKAQKfQwlUIx2Fw8GloYxgJTZcfIZoJhtqbzwnSZQaAKFUkqg0PQxlEBRG/dQveVdKxHHzDbMVhODWJkZodmmZPVhFyjK08oCx2H5gOtGA7M1gUIpgWJkjMkkrnv3zbsaJimT26kcpGGVSTf0MZRA0Q9QlGerYerKRn3J2Y/TVq/AYEab8uw3uUPHeeXFySJSks/K06wLyQgUzZ2Pc2OaP6YijGPKU8dqAoVSAsXw7Yb3316bFpaGR8pZpldlOth6s+S1qjVj/SFQCBRNDxSxPVaazOfRZ15/CgoKDOZxjoVjYg5onDjmlGZ+55ivmVZhFqJhG5EPCp5Y6ZLrRHqcm8/5zwPMNZhDmnObrXVAoGiufFxeKZ08xnzisXq2EQqBQimBYmQtFo0r188439T7AoU+hupwoIjpM3nNgSJf9p5IBCAAdNBCwb6IMvAZCOA9q3TnqwEDIVHQ8BoOHyFT0sPxYxwHDmLMyc99AhytFEYVKMYXKCLvAbgBw4TkeU/LGd37IhKXt6R9aN3G2iJz5E3yar4yNytgn9p9Tu08Vu2OrlXk04tfubK2nVa6fI0MKlryP/tY0b3VugIIFEoJFI2MhkTKy3pdoFhfJ3ouUM5Sh9NISHkYdTvnU5biL9AAxD66WVOeAyrRyEhalL2Uy+xjEdAcYihbaZyMRs1o0OxrkTz2sXAdDZ3cF2lG2c09cy+xAB7XDqCgjuAeYmG+8RpjKlAIFC0NFDyIPHQ8vFFYYGcuvaBmHBvG+fFQ40TxoAIPFD6RHgVJrEZM4RDOGw85BUeeHpGN/JoChUDRH1CQ5yJ/5y1MVCDAQUxKQJ6OioIKAqCl5Y28yiqqAcJEy+hLy76AigDj177+jbX0SJdKLfrdkm+pIHkWgJhWG48kUCglUDQyykHK0L6OoQylLMUPoI6n8SUaGSmTaYykcQajvGQfx1HOUn6zPXwVymbO4xVnnzRpwKT8j+7WdHWlHGdfObJAOuF/sI+yOhqU8DvivrhnfBrug+tTR0Q6vI91t/BJqE/0MZRA0QAocKxoLSh3eeIBpZWXh44HPwoC9vPw5TNGYThYRDR4aCF8HDAe2kiP9IEMnKxoCaDlggc3CqpyegKFQDFQoAgwprUpr1gCYmMsUFRE5GGiGvn5tJJxDJVbDshANXmaz7SIUQFF/oxXKs6Ajmj14n5aqeuVQKGUQDEcoKD+z6MJOPAvmDChVv9TJuddnemlQDQ5PkfDJmV82XHHX8BXodzOu19j+BM4+/0BRd7Ak/s61BH5Yr1EMyIdGpC4T3yhRmNG9TGUQJGcfB6YeHjyh4xW2HCGcKp46AAGnClAIR+AzbE4ULTq8jDmD2akh1MWDyTXBVC4XvlBZx+FToRJBQqBYiBAQSsWYFyOUFDRUCFQqdHaFIO3eU/lF+HsMPIolSB5kkqM1i8qt8jHRCJ4ZkiP/QEl7KdiK6fH8QKFUqrVgYK6v97YAvwEylX8BHyMvFtpbIvGwxxIKDNzRz4Hiihvc/igQZLt5W5HAQT9AUW+L/d1aEiKBqTYF8fi3+C74NtQ5kf0RR9DCRTZtLERfsQCHPKHjJYAHh4cNQoLohQUCjx4vKeVgH0cE623dPPgPdeC6HHYSD9acHHEOIfr4HxR8JAmx9H3kRYIHDlagevNECVQCBSNgALIJc/mlQd5KBx6KgbyHZUHEQjyIl2WcpBlO69UXuTHGDeRgzHpcQwATesaEMM91Ws5i2MFCqVUqwMF5Rx1f7mlnnIvxlFS39PtMx9XFg09gwGKvIynDOW6lM/4Efk4CZx70mcf5XQ+hhO/ZSBAgb8R4zvLx5JmAAR+En5Lfs/6GKojgaK8sB3UTcQhp+18YTscJlpfebB4gHOCBwSISrAvf+A4h+hCbAcWuBYFAsYDzj66hlAARHoUUHEe16w3raxAIVDkg/Z5xYBQ8ieVSsBDVAjky3ymMfIZn8m/wASVYFSOPA8xvoLXgA32U0lG5cM5MeCb/E0Fw3WpkPLpE/O+vQKFUqrVgSIaDXH2KR9pHKTspZGGcjgcdcpIylzKZ8rSgIjBAAXviYgwNo7zotESv4EynDKYfTTkxMQvnBez/QE1eWS5L6Dg+OhSxXmU6XEskQkghmsxfoN949F7QqAQKDQXthMoRtjowpR3KaLSoJLLATWf7YNKj2Oie1PAQD5Qj0qCyiWgmcqQY6lk2A4cELWIFjdatKJ7U97FDxhmW0yBnM8AJVAopVodKGJmR3oSUDbi9Odlb8yyF5O3cGxsp+zNx0wQ2cgbKnHiiQJEhCJm2qOczhsZc8ggjbzRhuvRa4KINQ09ETXOZ/6LcjyPKMckMsADUJE3GlGXRNfw8SrTBQqBQhMoBApNoFBKtQ1QjFe3Vn0MJVBoPuwChSZQKKUECoFCoFAChSZQaAKFUkqg0PQxlECh+bALFJpAoZRAoeljqPYGCmaWYVARMyQQ+mMAVD54aTjpDmVxFmZEKE+JORCLqWVj5e3hzMnP4KgY/DXU+/FhFyg0gUIpgUITKFTbAwXTpjHzTMyeAEgwRSvToQ139WhmrRnKHMqck8/OMFBjVoSYhpbZcIZz/8yyEGkN9X582JsbKGKNknqWL5Y0EjaW07m2yloUAoVSAoUmUKg2AQoWZmEazPJ2WvjzKSqBDRwtpjjLnSOcbT4zDRpTqMWcyYAJoBLrQ/CZaAXnxxzSTNnGeaQb2wJyIkJClIEFv8L5K08Zx7SebOe4HCjYHguFYaRfvk5+Pvce0RSuz9SfgBXv8/uJ/ZzDvefX4B5iATL2DxfIBIrRNaJOsegieZWpWuMz0/yN5DM2VosT8UzFlLMChVJKoNAECjUmQEEkIhbiamRAAYtm4WDjHNE1Kla7rt5WbQ58IhzMA41jhpPNvMqkzdzNOGc4aTjpzKnPe8CA+fNZdI5F5uhqFXP554vCMPd0zP1PtywWtQEC8sW8OB8nivcBFKQXThxwRBqky/W5V7ZzvdjO9SIqAxCEg8n7/H74zEI3nMv9cM2AHO4VY27pSG8kuo4JFKNv/G+Rd8pWXvgw8n4jh74cIcjzYm45jMZq2I3SbHS9PI2A3fKMJaRdPk6gUEoJFJpAIVCMmBVptci+HJYXTJjQqwsIDno4/5yfLyaTO0/5exzsWCkSyxdzicW9AJN6QBEAENeO1bBx7AMu+Mz1ykDBwjCASzhrREsAH47nGvkqlFw/vkvuYOb3A2jk3Z+AGRaoiXPylTmBqTzK48PeOkBBtAqg5D8kj5OXgENWsQYiyQesdp2P+4nF78iXkV+IggDBgGus9ApE0x2Q4+haR57jMwAKpEaaAcykCcRH1IQ8T/rcX1yP5ynyMNeLZ41GgFhkjzSaafE7gUIpgUITKFQbAUVfTka9OZrzZeTLQJIvb18GCpzvctpsAxJwqOI6ZaDIHT22sx/A4dqNxlDEtfmMU9gIlnDaABYcOxyxOL8eUOBkcs28BTr/fTgnj/bEvfqwtx5QkKf5r1mNmv8dIM1Xvibv4KADCewDBiJSRUSBz/FclZ8DoITzOQ9gIOpHnor8BeQGCMezBUwADpxDWkB+pE8e5l7KEQrSi3PKK3oLFEopgUITKASKETO6ANVrRceRonUTRwanJ9+HU4UDPligyJ1rWm6BCJa75xhaWAcDFOHwDQQo4l7z1udw5uiexFgIWp/za9UDChw9rpmPIWFMRg4UedcWgaL1gSK6CuG8B3CGEZnKIwqABM8LeRpHvtFzwHPV6LrxPAHaRBvy6xFpAFhJi4hHfq8ARhkoyOPcB8BOFKSvrlMChVJKoNAECoFiyIajQUtoPtgZ55pt7MMpwZHKoxg4UhFt6AsoaDWNQdBl55rjcLziMy2ngwGK6H4UEQGc/HpdnhgozXcJxxCY4PvQbYlW5DxawXF9AUXMXBXdSzCiGzhsAsXAde7LXv7zVgGKPBJFfolB22HANdEFutEBqLwCy+SlgYB1I6CISEb5egALaeXdB/N7LY+hIJLHswqAAB3lKKFAoZQSKDSBQqAYEaPFFCeblnwMxylvRcVpwkFiYDT9tmk5DQe9L6CIrkw44GVHiqgIQMB1cMLolsQ1BgMUwETcF5EWrlVvUDbXYB/nsh2QAUAAHq4LzPCdSIPIDOfEgGvSy+8Hh4775rtxLunF+BKBYmBauPjMn7UaUPAf84zkg5uBUoCZ/E3+iq5wMb5nOEBBPix31QNUAOKBAgX3THeoHIoiktEMtt/+U+61VFdKoNAECtUmQBEt9zjoOEf1FqOLKV9jEHTuzORjCugWFF2CeMWJ4Vy6W5RnmiEqQprhkEdaHBfdM0gvn/2mnA77cew4l31xLNfMuyYRdcmvFffHd6YfPO/z63IfwAPH59sjmsF5OJONvnu9e/Vh31UB7Wg1oIjIHMBNfgGygQbyCM8EsEGe4D2ADJTHIotEGgBU8uBAgYK8FMDNM0QkDACOZ6oRUEQEDmiOMRTAO+dwD80ypSzfb699Jn/EUl0pgUITKFQbAYXmwz5WWnLehfcOZxXz0bBYyySHxnJ0CXjEUQcKcM7ztSoiChfbGZcT8I0zz1idWCAxj2KVr8s1A0IBBaJnMaFBQG2sg9LoXgEIzmE70A6MRBrNMn3sTbfc+c/VrLDSUl0pgULTx1AChebDPmhd8DuvfFkz9eXXxt5OXnTm31WzwhRLdaUECk0fQwkUmg/7kDT/lNN/nncP0zrH6O500MGH3mOJrpRAoeljqHHQ3AWn/tDMrh140CF/0+p5+aLfec1bGGTs/9l5dt5Fr/gRfoglulIChSZQqHHQ8bPnbjOz27p7wIEHfaId8vPJi7qfyqcr1trfPvjJz/37QYdM+7iluVIChSZQqPF6cOct/HqzLU6lja2xHsjekye/vR3y8+9dddWBJy1c9ByQ5H/b/sYsV9MOO+Jvq3/9BEtzpQQKTaBQ46SFi8/8YxabM8N3rq38/T/6cTUrzGuXPH32eRcvmrvg1H8xUtHedtunv/jrQ4848pvVv3yqJblSAoUmUKjx1aQl51/0r2b4jn7Qv9NumXpnpGLxDsZUOFC7vYxpal+16vU/P+yI6Z8zMqFU++nIo499hAlj2tnOOPf8n56+5KX/uvispf+2+Ozz/uXMcy/4aTt/36NmHPc5c3YH6MT5C79tF5HONFrxDzjokI+1a94+e9nL/+jE+af87Pf+8E3/2WzrVGiDM9bieOXlV/zrUTOOfXKf/Q88y5JbKdVimli1S6u2vmq3VW1JahRZWrW1VdtQtRU09PpTqZbU7NlzF196+RX/odPSeTZv4eIfFB3QZWTewkXdJy868zPHzprzbVbVPuX0s7a3mx1z7PH/1G7faf5p3d+ffdLJ2445dtY3j5456/3Vv3K6JbZSqsXUnQCiP2AI4FiX7KK0TanW0YkLTn308w98Uye7k/qg3/WFXx407bD3m/vbRmv9CZRSqilE48f1VdtYtWuqNm2Q50+u2qoEIXk0Q6nm1rEnnnr4ifNPefahbT/R2e6QqWIP65r+ncLQqkChlFJqJDSlalckCFhdjNxkJ/QiuCpLd5E/tWpqLVh85tIlL73weR3u9jYGKR//kpNYCKzLXC9QKKWUGrKIGtA16c5kFxWjG0kg8nFtsTPyQQTEBT1Vc4ppZIEKIxXtG5mYfdLJT0+cNOkMc7tAoZRSakgi+kC0gKgBUYnJ43APc4qeblXXFo4xU80mIhV0f3JMRfstYHfk0TO3W+gIFEoppQYtxkEwHmJTcuSbqS6lG9SaBDh0j3J9HtUcqo2pWHDqo8z+5JSyrW2A4dKXLf//jpxx3N2FYyYECqWUUgMVdeaKomdwdLOPX6C71ZKiZ1apVdb7qinEdJusU8Hid6yovfmJf9BJbwH78pbvVt72l3/9nwsXn/mz42fP/VphVEKgUEopNVAtSWUqa0YwlWsrTt/KPTOmI6ahXV44Da1qBko/tfucq09ccOo3jp8z7+/mLjj1h+2yguNL5p/yf9vheyw689x/ZF0J1lqYNWfevUfMmPEKCw+BQiml1IA0s2o3FjvHJLRbtyGiFCuLnVEL6goW03MaWqV0xJQyHyul1DA1JcEDEHFT0RmzJsV3Bi5uKZyGVikdMaXMx0opNSgRuaf7z7rC1noGmsc0tDcWTkOrlI6YMh/7EyilVEPREk+LPOMiHKy8u2YVTkOrlI6YMh/7EyilVC91Jed4U3rt8icZMHzFOht0j5rmT6KUjpgyHyulVKeIyAMRCCIRRCQW+pMMWfWmoZ3iz6KUjpgyHyulVDs6voyFuLNwitTRUkxDuzb9xiv8jZXSEVPmY6WUanUxiJjZmej3f2Vh6/lYKRb8W5/qnmWF09AqpSOmzMdKKdUiYn2Iq4uemYlm+pOMq4C4K4rWWU1cKR0xpczHSqkOFF1rWLF6fXJalwzi3GuqtrlkLPI2J+0r0ra4zqwxcMAZ2/Fk1R4udg567q91f116XZms6MNxX1f0vyjfklH6btPSbwrsrS6chlbpiCllPlZKqXFWd9EzIJguNkOZ6pWy8caUVlhXcrrDKa9kDvt1w7xn7nFpP3BwfboHoivMQHVlP2nuSK9zMie90sexXX2k1ZWlN5qamb7npvSbOg2t0hFTynyslFJjoulFz3oItHYPd8rStUVPq37Z4V2VOedEDh6s2tZi5+DjIjn6OMRrip5Wf865NEFOVwOHfXMf97Ot6D3z1MyUXpG+77J0zRszgAoAuCjZqnTPN/UBFKR7RebUB7Tw+bmiJzqzLH2XdcXozYg1r9gZseA/dRpapSOmlPlYKaVGXHk//NXJAR3JsvG2oqe7UMBFd1Zu4pzT7ejqdP3JyeFem5xfZo16NEsPx3hp0TtiMjmleWmCEt7X6/JDWs8WPWs85FACiNyS0r02u78AiuuSTUn3PK0PoOhO4LAs3cdTxc7uXPPSewBpSbrX2L6jGP0xKTENbSww6EB6pSOmlPlYKaWGJBx4WtvvTHZRMTozBa1Nzvt1mdUDiqLo3eXpyeTUB4Q8nRz1tUVPBCPXzLRvfTp2bdETBagHUCvTMc8kmAqgiK5BExMQ1AOK/J77AooHS79Dd9G7y9Mt2bXRjX3c80ir3jS0rl6udMSUMh8rpVS/iu4vG5IzO3kMysZ6XZ76Awqc7quL3pGNqZlj3khdReMuT5MTpJRB5KkMKHKn+lfDBIrN/QBF+be5uhj+GJKhqDwN7UWFa1woHTGlzMdKKZUpZv+hLz99+MdygO5ggeLG9D665ITDuym99gcUUxMw1dOEBA95hIMuSQ9nQLE8vV+UAUE9oHh+BICCcRW3Zcfcm11/vDSl6FnpfLAzeimlI6aU+Vgp1UaKVufxXp9gMEDBoGTGN1yboAdHn25D24qeQc39AUV/WpjSezrBBWMYZmZAcW96zbfXA4qN6fwJgwQKjt+erjMxOe5ciy5ea5oQRK8qeqahnedjpXTElDIfK6XaX0uKnrEElxat33VlSjE6YzsmF7sPSN6cYGDyGH/HSS3wP01PMBVRLhc0VDpiSpmPlVJtJJw7ugrFtKBT/UmGpAAK1beYtSqmoR2JqYWV0hFTynyslBoHTSl6uqPcVLgq8kgIEJvgzzAo0ZUuFj+8onAaWqUjppT5WCnV1KJbDIN216UyZ6kOsGoSkQ+XFT3d7ZyGVumIKTVC+ZjBhDsyo+/pWLYidhf2c1WqHUQr8C1Fz8xHOmpDE2MjugqnRB0L8F2Rga/T0CqBQqlh5OOY7QPRekM4eNsY3tPmYnizoSilxk+UHcx2tCm9drXxd11e9DS8sPbD0+n9uhH8Le9N5S/l4lPF7utRqNFRTEMbs40tKYyqKYFCqSEDBaKFJqZHpKK8PlVwtDayoNHDyWKKRboz3JgqwoeL3iuqXpO2UTkuS9tiUaht6X6YfpHpCC8qeuZ2RyuSKaWaS5OKnjUAiEgs7MDfgHKzewTTw3l9suhZ0wJNTtsWmeXGVDENLXCx2t9fCRRKDRwoLk2VY0zluDHbF3OtX5TAYGJyKB5NMAEg0JI2NW2nApyTYGBjqignJ4DoSjDxaEpzctEToSDdp4uebhIPF2O7sJVSqm+Hl+f9ztTQsLzo7O4hOVDgfEZDyqVZ+Umr973pPWs3bE1Wbx2HJalcLGtW0TMb1qOpfH00lZ3rUzmZg8hVRe9F52JtiptS2f5gOj6OWZnSI51Nhd3Uypqe6kD+0+vT/6GUQKHMxw0qxvVp39rk8E/O9oVTf0vRO/pwZaqkqJDyFV8pdK9OTseGomeRpa0JMq5Lx4TyLk+3pPSmp4pPKTU+OjOVB3PSc74xPfPOjrM7UMzLwIFy76lUhlLe3ZggY1OCsgnptyxHX68ulc8zU/rdRc8Ys0pyaCeksjIWr5tU9ESaryt6L9BXycr+W9L7qekeAcLtWRl/lQ5zn5pT9Ex7DGRMS//FOkFMCRTKfLx7l6dG+6iMVjUAipvqAMX6VOh2Zza16L2KaxkoFqaK+frStZRSYyOczA9W7SdV+2FyoJw0oW+gKJJjzm9Haz8NLER0iebQXWZNqTxblTn3eXl6Z+mYiChEuf10tv/RkvO/tuhpsGkEFEtL5S7lLd1Sny16Fhh03MDAFBMQfKhq/1q1+4WKsde6lJHD1hZj261h1hCvJ1CoTgeKvro8UZlOTtu3pueMaEZ0eYquULPqAAUAsSz7zHHbirFfBVapRlpT9ETw2tlwKv+xav9RtX+v2s+b/H5vG0cnrgwUtyTnfG0qz9YUPZNb0OByVQkeVtfxTZ6u831WZuX2jmw7oDGv5FstLwHFhBJQLKsDJFNSWQtMPJy+g8/DwO3/pmeFZ+bHVftYh33/8XwGd/XX7ip6wnNbx/D6Q51RRqBQ7QoUVERT+2gAyPfFIGvs6qzCezCBwaNFTyifyuzGtO3Roqe71MpSC1oASbS2XVuM3KwpSg1b3UsveHrrj56raM1lq29b96liZ1ei8RjLUQYKxkA8k/wbHKxnk7OFFia4mJbsyQZ+yE2pbF2S/KNL07HX1QEKyt8N6VqAxVNFzyKCdyZI4JhfZWX/vWn7sqJnvMb2dC8TEuT0CxTHHj/jwb/72ZMVTfvi1z/3iwOnHrh5vKCi/BDmM8rclMg9BgZFv8NNRc8AokXJMVlXp2VzZdq2seiZdYJW1VVp+42pBWBTemDzFoOl6ViBQnUaUAxXK0c43TuL3qF5pQQKra7d8IGPfDqVP2PdVQd/ZWbJl1mbNcBcX4ogLK/jz9TTpQkUNic/Z2npmkXWYHN1Om59di18p1vS9rw7aoyh2JTK2K60fV46f3Pykfr9HQUKrVmgIo9QTE8P3cPZvpuKnv7WT6aHc1qi+4XpAXkmnT8la9lcllpJJ6d0txc9/bW3JoCYnq51aTru6axlA+CYI1AogWLQWl6q6Iajp1JlqpRAoQ3IrnnHTZ8tjGoOpOxfORIJCRRas0DFjuTgxxiKWzKi35ER/+oUrQhdVfQMAM0HM92YKP22ZNGdAriIAUr53PZ5l6e1CS6mFf13uxIolEChlEChNaFd9eZ3bBzBho12FF2ZRiTyK1BozQIVfS0G09eMMnRzWlPsPqPMdUXPQKg1GVDE1JN9zSjTnVpDryl6+oPriCmBQiklULSYveZ1b7hPqBh9CRRas0DFQIEiXxQLo0vSpQkUtmbb6cJEV6h8yrWY53leUX9GmSXZ520pvak6YkqgUEoJFK1rl13+ur8peo+PVAKF1qZQ8WDRM2C63r5pGRQQcXgyOfyxEFYARawOeU12/C1Fz0qUARFXlQoX3j9V9Axguq7oWdVSR0wJFEopgaKF7ezzL/7boneXaSVQaB00+9NANdIzygAty3XElEChlBIo2sPOeumFjw2wblcChdahUDGSQME8zEQ6BjLdnI6YEiiUEii0FrG5J59Gl+aLzMEChSZUjLamFQOfu1pHTAkUSgkUWovYYz94tjL/lMXfLnauX6UECk2o0BFTynyslEChDR4qjp55PBO+LDQnCxTa+EHFtMOnbfTp0RFT5mOlBAqtJe2hbT+pzDpx/veK3itbK4FCG0M7rfvU7T49OmLKfKyUQKG1rD3wrR9Xjph+DDM8TjdHCxSaQKEjppT5WCmBQhu03ff49yvHz577/aL/daeUQKEJFDpiSpmPlRIotN3ti9/4dkQqppizBQpNoNARU8p8rJRAoQ3aNmx+vLLvvvvdZc4WKDSBQkdMKfOxUgKFNiTbZ5/J683ZAoUmUOiIKWU+Vkqg0AQKgUITKHTElDIfKyVQaAKFQKEJFDpiSpmPlRIoNIFCoNA0gUJHTJmPlVIChUChBApNoNARU8p8rJRAoQkUAoUmUOiIKWU+Vkqg0AQKgUITKHTElDIfKyVQaAJFBwLF/3nqscrXHr9nt+1bd2ypPPStzWPm0D66/RuVR777wLDS4Lvc/8R9/R7zma/cVfn0pk/WvuNofBd+z+/80xM1a3Q/A7lXgUJHTCnzsVIChSZQND1Q3Lnho5Xqabttf9ead1YWnDZ/zBzaP3zT6ysvv+yiYaXBdznk0IMb7v+Lm95W2XufvSrHzppZM97fsPovRvy78HsCFVij++nvXnM44bcRKHTElDIfKyVQaAKFQDGOQPGeD76rMuWAKZXPfm19r+NfMOEFlU9t/NioAEVfEYqBAsVY/Q8ChY6Yah99rmoPVe1WfwqlBAqBQjULUOBw07qP08+2Cy+5YFd3qA9+/AM1Z33ZxS+tbWfbhz55c+Xsl56169ivbPliv+nkQMG2V7x6+S7nf9NDn68dyzkrr/jdXl2j7vjM7ZUzzz2jZn/y1j9u6KQffsRhtWuXtxOhCKAAAl696pW16yw+a1Hte8Vx3Ftci318x9jH9+P7n3r6wto5ARTc56rXX77ruNUfvql2Lr/Nte+8pte9cm+kzbVfufJ3ar8B55908twaCEU6bGd//H71uqsJFAKF6mx9n0Koan/pT6GUQCFQqGYBCt7Tkn/N2/+kNv4gHPgAgT323KPmzOMwk96+++1be8XRxvmdNef4hungXOdAgcN85NFH1BzucKBJD4eb9F73hlWVOSfNru0jDbot4dzznm5M9YCCNPiOgElfvwXQwX3gpJPmi170osoXHtiwK+rA/TL2gnvhe5AuYz9w+PlOpL/0ZefW7fL0kU/fWjsOKCENvmPsA2qOnjm99h24HtABLDDOgu/L9+IcPnMe98hvwX1MPfjA2j0IFAKFUqG3VO2XVZvuT6GUQCFQqGYCioCCiAqEM4xziwOc9/nHMc7TiWP7SwdnHMf6j978h7uOwVEP6AjDMecaRBOIWNRLrzwOIZz8vgZr51EHYAHA4PcJoAi4wHDk2UdEIgAnBpcDG2WgIIKRfy/Oi32ASMAO3aQ4Lv/t4z33x++T3zdREY4RKAQKpUITq7bVn0EpgUKgECjGGyhoNa/n1Jb7/5fHPjBzEk4+Lek4/gBEDhR9pcN94DADFnlXI6IQHJfbBz76vpoznQ+qbjQIGljAyc/HT+TnRAs/EZboYsR9E3nJgSIHEq7DvnpjP9hXBgq+d+74598deCENAIZtRCTq/fZEbbin8m8R0RyBYvhaV7WvVm2NP0V7aP99X/wxKpROs7322mtTu3yXvffe51PVv3KSuVkJFJpA0bxAEd2BylO20vofjv1ggIIuOkQsYmxEHjXoLx2uF12IAAa2M3ag7LATKQASGGfx+jdesWs7wNBoDAXwkR8bRjcmumURIaCLUz5AO6ChL6AAaEg7thNhwOkvAwXXedu73rLrOLpAxT5+L75jgE0jmAN48ghPjN+wy9PI6bvFzr7nH/anaA+9/KLLKn/3f36qtbBt+tzXK8ccfdwTQoUSKDSBonmBAsNJpVsRjjpOMI5rjE0YLFDQtSc+4/STLmMgBpMOMME5QA6QwL1ENyoABYcdYOE9XY+YSQlHnms3AgrGIAAMtObHmhcARjj/gATXyaMV+JYMOu8LKLgPzgvwYCxJUWcMBekRgeBe+V0AjNjH7x/dobg+n4mUxHlEbTiPa3G/bAuw4tp8N4FiZPTGqv26sO+5QKEJFUqg0AQKgaIy2CgF0QGcU5xhuivl3XNw8HHWc+c8HF4c9HwmI1r6GVNAlIFX0sGRxoEfTDrARXxmvAH3BGTgXOdjHWJgMkZ0JNJr1L2L/YAFRmQgukEBJEQquG+uxbWJgMTMUDj/+RSwpBOOPOlyX5zLOXxvjsXy+wEaOIa0iADFPmAmujsBXEQo6PbEPfHf8D7GTnBNgCO6gY3UOhoCxU5NqNp3/BkECk2oUAKFJlAIFE9WNG08gIKxB2tb3D7TxPd2m86UQCFUCBVKoNAECoFCa1ug6Dr44E3/9thjFW107K/f+tbVxc6B4xMs6gQKoUKoUAKFJlAIFJpAoQ3a3vEHf3BLilQogUKoECqUQKEJFAKFJlBog7crX/Wqj1d/7hst7gQKoUKoUGMPFHdteqhyyatXVeadsrhy5tILKu+6+Y4Rd4Q/+pmvVN7w5nfU3q++/a7Kde++ue5xbGd/f+k99oNnK1/e8t0Ruz/S++I3vj3o8y58xYrK5if+QaAQKDSBQqBoBrtk6dLPVn/yqyzyBAqhQqhQYwcU77n1E5W99t6n8vt//JbKbZ/+UuUd77u1sv+LD6y89vVvHFFHmHQBlv6AAgede+kvPcCHNEfq/lasunJA1y1b9WceEogIFAJFPqMTsxwxPSxTsTKDUTs55KwrwZoQAoXO/pjZmQsWsAjfcos9gUKoECrU6APFA9/6cQ0mPnDH3b22f/IL91de+KKJlfse/36vbQDH+nu37Nr20Laf1FrnMfZt2Px4r3S2bH+mFpkgApIDBdfNW/XjfCIOZaCIfRjXi/NPmDu/8sY/v6H2vnyPcVwY6bKd/fV+B44/+/zfrkFFfl+RXl8RCIDi8w98s/Y966Uf1+YYgUKgyC1fH4KpWFn7gSlQmR6V9RjaBSjKK2ELFNqY2AlHH/149adfZNEnUAgVQoUaXaC44f23Vw486JC6+4CBcN5nHD+7BgPLXn5ZLXpx2eVX7Io6sG/6jONqDjlwgpPPPmCk66hjKqd2n1Mz3gdQAAyAA++Bmcn77V9ZeuEltbQO7TpyF1Bce+P7a/fHsScvOrN2bRx0rsu1SJP3AAFpnzj/lFo6nIODH/d48LTDamkcN3tuLZ3yd735zg21tDmOblmRHseTHvdHJKcRUPD94/75rnSfYt+b3v6Xu+6fe33NFVcJFALFLmOhN9Z12Lpjy65tvGfdBfblx7KoW6PIBfCRA0hfx5ZX/c6vm9/HYKzRatSxvQwU3Fuj+xAotBGzn2/ZUjnm8MO/Vf35Z1n8CRSdDhUzjjnuq+Z6NVpAgeMeTn4jw+G/+JUrd33++Ge/VnO8w1nH2Y6IAGMvcJyjC1F+XozRKAMFaYWzTjp8DqA4fcl5vVr9iUpENyfSivccz7H5PQMmcVyMCQGSuI88qlGvq9WVb3pbDQzy77zHnnvuFvkIoAB8YhwGUMH16AbFOTHOI74b0QqBQqCIBeHqLb7GAngs2sZ7Fpdj8TYWp2PxupVX/O4uWGDxN7pJsY9Voq95+5/UFr3jM4vTxSJ3LIxHJAR4IQLC4m+RPq8sYkfaGIv4BVhwDgvuxX0RRSGt2Me98B1YSI57CYBgMTq2YyxkxzUDKFhgLxaw435ilW+BQhsV++kDD1SmH3YYC/J1WQQKFJ1sJ524YKu5Xo0WUBBNoFW/PycWpxgnGYcbRzsHihxIcJZjH637eas+UYAyUJAuDnm06GNEP8KxZztp0tLPdqIS9YCC9wAF54WRLunzHem+xZgLHP+8G1cjoCCKEZAQRqShHgxwnRw0GHsCtET0J78nYANYESgECoy8E6tRN+oSBRwEdOCw45y/7V1v2QUksWI2K1KTXjjuOP6x2jTQwbEBETj1Z7/0rF1gAIRwLYz3sWJ3ObLAPtKKfYBIREe4r1g5mwhLnMf3A274zOrYwEcAS3kFcIFCGxX7+3vuiUjFVItBgUKgUGrkgQIHmVb06N6UG114GPvwoXUba1EInOQ/u/69tQHVAwEKugHlszWxrwwUtOLjBOXXpVsQ+4EJYIeoBE44aTWKUPCeaAifcwtHn3EfpEF6fN98HEg9oMjTDmsUXSgD0X97w5/WfivOjy5ZufGbChQCxUCAgtZ7HPB8GzCBIx9AES38X3v8nlp6Eb0AMNgfQAFE5BEQnHze8/qFBzbs2sf9EO0YCFDU28f55Xs+9fSFtWMBCfYBLO/54LtaptuTQNEG9r/vvruy4IQTHrYYFCgECqVGHihwhOkahBNcnpGJaABdg3C0877/tLy/YMKEfoECp5puT7EPh75elyfGLgAtebcm9jPAO3fWeSXtcPSJIsR7rhXpYQyAJiLBOezLnXigot7sUDlQ8H0ZL5Knx3euF93gHvP7J31msKKrFvCSd68CeuzyJFDkXZ5Wf/im3bbTZYjZnnIoCMMxx5mP8wGJHCjiuDJQBAiUj+U10ijvGwpQ1Ltn9sWxzPbE4HO6cb1gwgtq7wUKbWymkz333OcsBgUKgUKpkQeKaL2naw6OPN116DqEIxzRBaISOP284nBzHA4HUY2+gILoA+kGWPC+HlBE1yCgJgZ2s5/oAttxwul+xLm0+IfTTxeofLwC9wgEsB9IimlvAZkY6B33UQ8MOJ7jgAG6SnEc6XFf+biOekBB9664f4AiIj6cT6SGc9nH/dcbvyFQdCZQEDWgW1I+gJr3bKMrEF2EcLrzQc+cE12SBgMUr3j18l7AEvt4ZVrX2Me4i9hHZCG6MWFnnntGv0BB1IH7yKMPwAPHAhN5etwj30+g0AQKgUITKFSLA0UMGGa8A44vDnXZ4Wb8Q3Q7otUfJ56pVGm5Z18cx3n5uAmOAQYAD5z+OJaIQczCFJ+ZXYmW/phmNtIDZDDOB34iGsA9AyORDo46n0knTztAh7EU9b5b/hvwvSKCEOlxHoOy+1pfgzQZ58Hx5e5j3C/3VG+fQNHZQEEXIMYeABA42oyVwFFnsHJABI46jv0dn7m9tp+B09HNaTBAQdcmrgE8kH449oxj4DMRESwfKE70gH2cw6xTdFfqDyh4D7zQLYt7BoDoQsWxjOEgDa7J/b1y5e/sirYIFJpAIVBoAoVqcaDQWscEivYBioAKHGwccgzHPZ++lYgF4ybY9+pVr+w13oHzAjx4LXdrihmZ2E7EA+eedPKZmyIqAQRgMTNUTEfL/XAOM0gBCIBAdL3Kx39EF6245/hOvHK9OJb753uwD2BpNOWsQKEJFAKFJlAogUITKASKJrHyGApNoBAolEAhUCglUAgUSqAQKAQKTaAQKDSBQgkUmkAhUGgChSZQCBSaQKEECk2gECg0gUKgECgECk2gUAJF6xizLg1khe/+jOlgmSJWoBAoNE2gECgEiga29ZEfVO6/d+tu2x/62pM1awaH+ZEHtlW+9uXH6hr3L1AIFEqgqLfCd6x3MRyr/kS16WgFCoFC0wQKgUKgaGDveucHKoccfGivbR9430cqe++1T+VTH/t8UzjMqy5/fe0eMebJ5t7iM/c6Ute54e2rKx98/8fG5Dv9n0d/VLnwgksECiVQlAznnXUbWJOB1ahZ64G1KljrgYXuWByOtS1iHQiOJRrx/7d3NkB2leUBvjNkIIa/CDHEiIAxxARJGgj5ARJJCLAmMaBEUAICTirUZKJpQw0m/JpoqEEQ0Iz8RIQYCBJMCpQMBqGmDSNU6l9lSmsrndJKa2e0dsbWn5nT85y77/Xbk7vJ7t3N7t67zzPzzt57zznf+c4hV9/nft97PhaxY+G5GE0oCwX7sYZErKjNehMsiMf6D+lCcpyLtTZoj3YVCoXCMJpCKHbefXe29XOf69UE+/mHHtpvm+xz9003HZB+s41QKJpPKAaaTJRj2tQzsuUf/dMD1jb3oy+ug9EVEhWFQhSKvUcWWAl7+sw5xQraJPusSI1cIAQk+sOPOrpYAC5Wv2ZfhCFWmi4LBQvKsWJ2LFjXdv77i9W+WYSPdjmGRetok1WrEReEhilTCoVCYRhNIRSrr7oqu2zhwl5NsBGF/bW54667smWLFx+QfrONUCiaSyjqyQTTjRghYL+T3zk5T16nZ3d/4au17Y89/HTWdu7C7Pjj3pYtePd7s288+e3i88suWVIkzbzmM/oU05Me+epT2ZpV67Kdf/7X2TUrrivixLHjs1lnnl1s665Q0DajC/Rv05e2Fue5asnHsgnjTy72T0cx6AsjA5yP/VetvKn4nJGJESNGFtfH9fP+1vUbs4suvLTYl3tAf7lW3sdx0SbXPuZtJ3a4B3F97Bt9ieu75OIrikSFvnOPFQpRKH4vFMMOPbS2YnSsMB3bGV2IJJ/gdYwwIAW8Z5QhhIJjEQO2xYrbCEu6IjVCwojFnV/ZVhMSgtEOhUKhMIymFoofPf549h+7d+/1+b8880yx7b+ef36vba889VRxTFeEohy0151zRr/juF+88MI+hYK+0Y5CMTCFgqT7oIOGFEl0+Zd0PiexJlG++foNxbQjknbeIyC0wX4kz6OOGZ39zZ5/yM45e16xL23wOf+nTLLPe9pCKDZv2l60vfSqPy6Ov+Kyq4qkvLtCQdtzzjq3kIBI7kn8eU0Cz/XFuZGBFcs/WZwPcaD/9IM+T540pUj+uTbOMWzYoUWbO772zeK6OJb2OI57QPsch4jcsHp90Sb3Iu4B7bIfMsK+tMm+IVX0m2Ne/u6/KRSiUOyj9uGLm7cXowYTT52avfWEMR2EgtGLejUPtHPQkCHFaMZpp8/qMPWJzzlHBALDSAVTnThP2h7tKxQKhWE0lVAgAqdPnpyd9Pa3F3HosGG1aUUk47OmTCk+P/Wkk7Kjhw/Ptn3+87VtfDbuhBOyMW99a3buGWcUbf7T009nQw8+uEMi/8H587NPLV9enIv2+IxzHHP00cV7/oYMIBfzZs0q2pw2cWLRn5gmxT6Txo0rzsm2t4wcme1+8MG9hOJvt20r9iNoJ0/+O8iHQtH/QkHSSxJMos9IQ1roHFNz0s8iEUYUEIe0PX6Jv/2z9xTtxrYzZryrSPARBt5zLhJsEu5IsLs6DagzoYhf/knkkRTeR+E2oxVIRiTykcDTB/ob05zSKU+cgz7HORjVQHziPZJC/xEwRCMtFKdNBI3tSEmcj3sY1+eUJ1EouiYUvEcKmO60/bmXOkgDUZaPVCg4jtELRh2uXfu5YvutX/pqdtKkUzscw6hHTI2a0/aeDttoQ6FQKAyj6YSCpJ1f83l/2yc+USTivP7MihVFMh7HIQVzpk0rXv/hokW1NkjWkZJ4jxB8duXKmiBE+6lQIAUhJ2yLdtln4ezZtXNuWru2EJroN/KBtPD+jtWrC6kpCwWyccPSpbW+0V68VygGhlCQ9DI9h8SXaUBpsXC9xDeEgvOkSXZMPyIZZxoPv/6TRCMNJPIk2vzaz1/2JeFO6zd6IhQxvSraiKLtiBAKrhcBeOPwo4q2kJvOhCK9j3FdZaGIkYzy+WIEplzwrlCIQtE9oaAYOxUAahu6KhSxjeJqpjnxOVOoDj5kaLE9pkkx6kG7bGe0IsSFkRGnPCkUhtGUQhFJfhQ3Hz96dO09QvDs/fcX+zEKEfvyy/+TGzfW9iO5jzYZfSCpj/Y5rnwuRi1og77suu++vaZCcU5kAqGJ/rDvle99b4f9+B9eBCOE4t+ee674DBnifATHpNeoUAyMKU/xHrEgQY7Eel9CwQhF+is+gZDEsdQjMDoQIxUIBtN/QkIOhFAgMrxP6xJ4LO6TX/9WMSLBaExap5H2txGhYFoXx6X9QZo4v0IhCkXPhYI6BhJ+iqqZ8kRBNe+pd+iqUBAUc8fUJ0YpGHmgtoKibp72FKMUjGTwGduoreC1QqFQGEbLCAUjCIwI8Av/xz/0oezqiy+u7cs+6VOV0hoKRgWYHvWD7duLkYctn/3sXudinxAG9mUUAhlAJHiPhHBO+poKxcorr+xwLfwPOfUUIRS85rN4HxEjJgrFwBMKgiQZqSAB35dQhHxEfQJtIQ2xfgX1CGyPWgrkg+lIJNwHSihiilUUgdMXRkSQH86LUMS6G/SXY1OhQHaQga4KBe2nAvaVe7fVRnz2JRQx/Ymidh4hq1CIQtF5kOyT1KePdz2QbTJq0WwSoVAoFIZC0SWhYOoTU6BiG7/6x778ZVQitjGlKC3KRgaYFoUcRGF1ei62R50FckE9BE+BQiSYWpWKSioUMdpBUD9x5OGHd5jyRFtMsUJMYj/EqCePq1UoelcokIGYDpQGTyGi5oGEufwLPO9DGjieX/lJnHlKEwly+vQj9o2nHlFXQPF0+kt+eu565yoHfSo/2jXtT4xSUA9Cn6gJYZQk6hiQAj6LJzdRoM0TothG7QdF4UxX4hxISLTJ6/S89DvEiBEPRmM4H/cinoJVvr7oa3qPOQb56IlQHH/cCa/m/9kn+y9fWlUoDIVCoTAUil4SCqYlMcLA1CbkgaQ/6hn4jNGLL15/fbENcUiF4sVHHsmGHHRQMaqRykGc671z5xa1FiT7iArHM3WJ/ZkuFedEajhP9BuBQEYY9aAOg2PLNRTIDdOpGAGhf7QdoyQKRf8LhdH8MWni5B/m/9nvzWN9HkP9BohCoVD4L1uhMAbxwnblxeaYMpQWVMfIA8k9IwoxCsB2RgEQgFVLltRddI5knycu1VvYjrYZ/aBtpjFx3qiL4Dg+ZzvToDgn+3MORIPPqYuIou56C9uxjb4R5RoNhUKhMHqthmJ2HjvzaPNbIAqFQiEKhTGIhMJQKBQKoxdrKBihWJvH5jxG+G0QhUKhkK4zavSoZ0gODaM7ccrUP/imQqFQKBRGKwlFMD6PJ/JY4jdCFAqFQkQGOAqFQqFQGANQKIIl7WIx3m+GKBQKhYgoFIZCMSCFgtWpeVISTy3iyUkPPfB4SyXsXF/5UbVNJBTFKH6lOgXqxopF26JQKBQiolAYCsVAEgoeecpq0yxed8Pq9UXizSrUAzkB72705iJ0/SQUAcXaFG3P9lsiCoVCISItIhQ8TYknKPFYVR4Py8JyLEDXSsn+ssWLiydKKRStKRSs21CWB9ZfIAFP11dg8TYS81gPol7SzmJvvGafzvZljYl0FeyIOCba6E6whkW9NhmZYFs9oWBxvHrHDHChqLSPUGyoVB8za9G2KBQKhYg0s1CwNgSLvvGYVh7nSrCmA+s8vPLUUy0jFKx1kT5CVqFoHaFgQTdWvq6XxKcyweJxjFqw+NuIESOLBe5ipWwWmItF4Vhl+9b1GwtJYT9GPmLBOrazSByrXvOaawzh2HjHA8W+kydNKc7DatedjSxwLJ8THMNCe3zG6tZM14r9WAyPPrBQHStvRzuIBH3mcxbIY6G6RiSmH4UiYCE8aisu9RujUJiEKxQi0qRCwSrT6UJzEQtnzy4WgIv3rC/BWhAsBherXMdaD6wLwb6sJ8E2RIR1K1iDItanQFRYpI7P2FYeAWGUhLUkaIf90nUqaD/e006sT0Gf2PbAZz5Tt01W2eZzpCkVCo6hr2xLV89WKJpTKFg5mmR8X/tQT0FiHmLA6MUhhxxSJPQIBYn6k1//VrHtskuWdNiXRH7VyptqIsAq2TEagVggH4wSIAO0FSMY7Iu07E8o2Mbq2HxOH3jP8eU+I0TRDq+pFYn2uNdx7iYTChiSx7I8SD7G+s1RKAyFQkSaTChYuXp/STWL1DEdir+sZs1q1CxoxzYSnNMnTy5GOE496aQiced9HMMieOzHlCpW1f7DRYuyTy1fXqxuzYJ0bEMyeE8byA2rWO9+8MG6Iwu0E6tfMz2Lc3IMnzPSErLBKAsreLMvq2zTJu2wGB79YAoUfWQkBiFRKFpbKPjVP03ACX7Vv/n6DUUinh5Pe23nLuyQrMd0KvYL8SAQDUYsEAfkIm2f0YWLLry0S0KRTqviPZ9zfNpnRiCinbu/8NVCYGifc/f36EQPhSI4No+H81jTLhmiUBgKhYg0g1CQoEQSXi8YbUA60ulP82bNKpLxOJ6RgBhN4H2MMDDagBCECFCbEW2wDfHgNQk+Ix+xDeGYM21al4SCUY3Yhjgw8kBfhx58cK0fjEggG7TDCtnIBWIRoxy9NRVKoegfoXjs4ac7nfJ0zYrritEIEu+YghRBATdCUE8o0r6XhYJkP7YhJExX4hgEJW2fYzi2nlAw8pAKRbothAKZQCrK29JRF0ZTmJqFXHzl3m3NLhTBBZVq0fYMv0UKhaFQiEiTCAXTiDrbzugBv/Snn5HEM1WqLCT85X3sR3KfCkU6hYrpSZH0c0wk+CEmjFh0RSjSbezLOfmMbfVqKJiSxWsEg2vgWtJzKxTNJxQE9QTlomxGEhANhIInPzF1KS2eRg74pb+7QrHpS1tr20JUkBpqLyj6jm2MXLCNomr+jfM3iqxDGvYlFDwCN5UU6kFiX0Yl0n4gFv297kcvCgUclsftedyVx3C/TQqFoVCIyAAWCqYv3bF69V6fM/2IaUOMPrBPuo3aA0YpuisU6Xmoa0AamDrFMWmdBKMGTEUKEYipUe1Je4+EIj0/IyHIUoyGKBTNKxQUZvMrPUk8iTgCQIIfoxIk8RQ/U/+ARLAfRdiIRXeFghEBEnpGP2iTAumotWC0gkSfKVaMQsQ2hOf897y/aHvWmWcXfd2fUDDiwrloiz4jF7EvNRe0T/0GfWE/XreQUAQz2kcrFvmNUigMhUJEBqhQkOQz5SgtaGaEgF/wt33+80XCz0gCCTjbKLJmqhLJeHeFIiSEoLaCeox6UoPIUBTOa5J9BIbXjCQgCvsTCvZL+8woSEx5Qk7SfvCeWg+FormFIh67SpLPefnFvlykTKFzTENiqlKMJpC8r1m1rsPjZnliU7zndbSFUCAstM90pHT6E3JCuyEgUUwdT2Vif45DfjgfklNvsTrex2gGfUaKmP7EKEi6L5JBe2zjdQvUUHQG9RQrK9X6ihP8ZikUhkIhIgNMKGI0ggQcUaAOgdchDCEd1B18cP78ogiaJD+mCXVHKBAX3iMLyEBIDCMStI9gMA2JBD+20QYywMjEpHHjiu37E4qo0WCUg/MyCsG5Y8oT18C1so026o3QKBTNJxR9EQhFfz9NqQUWtmv4f+bapWJlxaJthcJQKERkYAlF/Iofv+DHE5zKxdlsLy8Oh0TEo2H5mxZ4Ix1RGNvYgccAABWHSURBVB21D4waRGKftsO+fI5cRHtpvQXbaIupUTE9ij6l7bA9rYeIPvM5EfvSfhRj9+ZaGwqFQqFQ9AkfqFSnQZ3mt0yhMBQKERlAQnGgIy2mbtVQKFpfKIwBIRRAoTYF2xRuH+a3TaEwFAoRGQRCwRQknhilUCgUhkLRi1C0vatSfdSsKBSGQiEirSwUgyEUCoVCoegXqKdgMbzNlerieKJQGAqFiCgUCoVCYSgU3WZsHiQwyyoWbSsUhkIhIgqFQqFQGApFg1yRxxN5TPZbqFAYCoWIKBQKhUJhKBSNMCKPe/NYn8dQv40KhaFQiIhCoVAoFIZC0VCeWqk+YrbNb6RCYSgUIqJQKBQKhaFQNAIjFGsr1aLtEX4zFQpDoRARhUKhUCgMhaIRxleqtRVL/HYqFIZCISIKhUKhUBgKRaMsaReL8X5LFQpDoRARhUKhUCgMhaIRRuVxfx43VizaHhCMOXHCtydPPf27rR4TT5n6z4PhOolhww67x3/ZIgqFoVAoFEarCkVAsTZF27P9xkofcb+3QEQUCkOhUCiM1hGKSvsIxYZK9TGzw/3mikIhIgqFoVAoFIZC0QgshEdtxaV+e0WhEJFByWFveMP2k8eN+yuj/2LSO97xlP8Sf8+sM+f+xzlz5v3UGBwxaeKpu1rgn+2QPJblQTHpWL/FolCIiIiISCMcm8fDeaxqlwwRhUJEREREus0FlWrR9gxvhSgUIiIiItIIh+Vxex53VSzaFoVCRERERBqEUQqKthd5K0ShEBEREZFGoJ5iZaVaX3GCt0MUChERERFpBGTi0Xa5sGhbFAoRERERaYgPVKrToE7zVohCISIiIiKNQKE2BdsUbh/m7RCFQkREREQaYWYeLO63wFshCoWIiIiINAL1FGvy2FypLo4nolCIiIiISLcZm8f2PJZVLNoWhUJEREREGuSKSrVo+2RvhSgUIiIiItIII/K4N4/1eQz1digU3gIRERERaYTZlWrRdpu3QqEQEREREWkERijWtieVI7wdCoWIiIiISCOMr1RrK5Z4KxQKEREREZFGubpdLMZ7KxQKEREREZFGGNWeZN5YsWhboRARERERaRCKtXdWqsXbolCIiIiIiHSbw/LYUKk+Zna4t0OhEBERERFphMmVam3Fpd4KhUJEREREpBGG5LEsj+15jPV2KBQiIiIiIo1wbB4P57GqXTJEoZBBykkTJzy14H3z/sdorVj4/gX/vXHzXef7L1xERA40F1SqRdszvBUKhQxOJrzzHX/1yn/+MDNaK3bueTybMWv675QKERHpCyjavqs9LNpWKEShMFok9vzdc9nU06f87tp111o7JyIifQKjFBRtL/JWKBSiUBitEd/++93ZufPn/vbyj1y61H/tIiLSF1BPsbJSra84wduhUIhCYTR/fPcnLxRScdFlF33cf/EiItJXIBOPtsuFRdsKhSgURpPHy//+vezd57f99ryF56zxX72IiPQlH6hUp0Gd5q0YsCB+e/LY5K0QhcLYX1z5R5f/Zsr0U+7wX76IiPQlFGpTsH17pVrALQOLh/LI8njBWyEKhdGV+NiqZb8+aeIEf4QQEZE+Z2Yeu/JY4K0YUMzN49d5fNBbIQqF0dVY8+lr/+/t497ODxJOaxURkT6F/+Nh/u3mSnVxPBkY/02+420QhcLobtxx763/O2r0qGeUChER6Q/G5rE9j2VN+H9E9P3Ggw8++NHhw4dvz+PRZo8jjzxyZytcxxFHHPF4fi38YnpFHkP9mikUxoGPBx7b9Ks3jXzT7opTWkVEpJ8g8aNo++Qm6Ovwww8//P6zzjrrOzt27PjXn//855kx8OLVV1/N7rvvvt9Mmzbtp/Pnz/8zv2IKhXHgY+uTm3917PHHPuG3QURE+osRedybx/rKwP1VedSb3/zml5955plfmrQ3T2zYsCE755xzXlu3bt1b/JopFMaBjTNnn/GPfhtERKS/mV2pFm23DbB+DRk7duwPX3zxRZP0JoydO3dmbW1tv1QqFApDoRARkcEBIxRrK9WF1kYMhA5NmTLlvq1bt/7O5Ly5pYKRCr9eCoWhUIiIyOBhfKVaW7Gkn/sxfM6cOb8wKW+N6U/nn3/+rX61FApDoRARkcHF1e1iMb4/Tj537txPb9myxYS8RWL69OmvV3z6k0JhKBQiIjLoGFWpToG6sa+TwalTp/7gtddeMxlvkeDpT5Xqk8VEoTAUChERGYRQrL2zUi3e7hNmzJjxExPx1nqk7FFHHbXVr5JCYSgUIiIyeGHhpA2V6mNmhx9wg2lre91EvLWCxe/8GikUhkIhIiIyuVKtrbj0QJ5k/vz5PzUJb61gRW2/PgqFoVCIiIjAkDyW5bE9j7EKhaFQKBSGQiEiItIIx+bxcB6r2iVDoTAUCoXCUChERES6zQWVatH2DIXCUCgUCkOhEBERaQSKtu9qjx4XbSsUCoUoFIZCISIigxNGKSjaXqRQGAqFQmEoFCIiIo1APcXKSrW+4gSFwlAoFApDoRAREWkEZOLRdrnoVtG2QqFQSO8LxbQzp+4Vly25JHv2pad7lNDuePbRbMH75vU4MaY/e/7uubrb/uYfn8+u+tiS7MTxY7O3vHV0Nue8s7JHdm7p9eT8iqs/lG165Ev77A+fsa0r7X3lsfsUChERkV7gA5XqNKjTFAqFQvpPKPJDsjXrVmWbt3+5CBJnEvPj33Zc9vK/f6/hhJa2SPJ7mhjTv3pyg0yMOfFtWdvC87LHvrE1+8YLf5Gtuuma7JBDDul1qUAUbrlrXfF6+Z8uLc5d3oc+0tf9tfWt7z3Tpf0UChERka5BoTYF27dXqgXcCoVCIf0gFCT/6Wff/ckLHRJ5xOLuLV8skurb79lQS6h/8K/fKUYi+HWebXd++bbis3pC8eTu7UXEe5J+jqHdVFx4vfHBO4tttNuZUKz45PJs8pRJe32+ZOmVRaTnpS0iPT/95jrjXOVzPPTEA8Xn7JcKBdcV18hfrvnWjbcU+6WiENvK18j5yvc8+pjeP4VCRESke8zMY1ceCxQKhUL6XyiQBn7pRxxIhEncz5l3dvHrPMk1U4ziV3lGMiacPL6YesTfWWfP3EsoSJRHjT4m27nn8VrSTxu0x/5nvGtGLeGOaVdL/+Tqor3OhIJtN9yyep/XdvOGG4r+0RbTuNLRC87BdV102aLswg9ekA07dFgxysE29uc4+sc+bzzqjTWhiP6Q+E+ZfmoxmsO1s38Ixbf/fndxvbRLG/SV/dh2yRUXF/uxLfrIvrRx/vvfU9yXeiMgCoWIiMj+oZ5iTR6bK9XF8RQKhUL6SChIeCORZxrRiJEjil/S2U6STRKc/vIeSXVM82EaT3naTwhFWSb4S/KeJs0nT35nsR+1BRwTcsFUps6Egv2irqGzIEmnjXhPwk6CH0LBKEdsQ2wQFPp10JCDaudkFKOeUDAqwX1L6yLi2pGWOE9cM22W7xFtcy8Y3Uj7mPZLoRAREek+Y/PYnseyPIa2C8aQngjFj3/84+z73/9+h+Cz3kiIf/SjH2U/+9nP9vr8lVdeyV577bVeT8Cff/757IknnsieffbZuudVKKQnNRSfvv3mInkOmYiI+gTEguQ/FQpkodwegkF7jAgQJMmxncScc/ALfUSMBpBIp/sS7FtPKDiGpH5f14b8cD5GRBghIHlPhSIVkhhNqFf7wbFloaBQm0inalWSKU9IwjXX/3Ft1CG2pUKBeFTaRysiuL8xmqFQiIiI9Iwr8rg7j9fzuKknQrF48eLsyCOPzI477rhakOTMnTu3x0k5bSEo5c9nzpyZbdy4sdcSb+SE/o4ePbpoe8yYMUW8+OKLDbe5ZcuW7JFHHlEoFIoOU56QCX5Nj1/2SYyPOPLwItlmW1rXQJST79hGmxzHr/NIAXUEbEcCSLCjCDyCY0jAy0+G6kwoSNTTkZN0uhaF2ryOKUlRCxHSEEKRXndso3aiLElM9yoLBZLCNKp6QsF9YpSH6+G60/qKslAgOeV7kY5YKBQiIiI945U8fpPHz/N4Z0+E4tprr91rBGHkyJHZnXfeeUCEordHKDZs2JCddtppHQRo+fLl2YwZMxpuk/vSm9KjUPQbX8vj45X2qYK9UUNBss50HpJkRg3Sx6GScHdVKMo1FEwnYrQDoU8LvqmhIPEmwSYRZyrQ/qY80Q/aSfuO7MRoR4hP1EVwnqjb2JdQcG5EKISqsylP9JdzRRE170MUaCuVDY6tJxQcy7nSkRIkiREjhUJERKR3YKrTeXl8PY9dvSkUBMn4ddddVxOAD3/4w9mECROyiRMnZitWrKgl7xdeeGHxaz4jA2y/8cYb6woFST9tcNxHP/rRbNu2bbXjec35aJv94nhGGBYsWJCdeOKJhSB85CMfyXbv3r1XX+nn7Nmz95pu9cADD9SucceOHR2mRl188cW1fp1yyim163r99dcLkUCoOG9IBaMVcY30P4SI7bRx+eWXF/vTx5deeqnod/l+dDeOOOKIPfl/2/uNHsUP8/jPPH6dx+Njx415oadCQVExSTS/sPMEIpJeipdJdknESfpJ/rsqFPErfxQik7jTBu8peqbNSMyZRkQdB9uQms5GKKKgGamIkQj6yXFpgTftU0vBPryPUY3OhCIEIPrHFCRel4WC14ymICkIWEwF43MEgb4gFbRB3xj14b5G3QT7Iz3IFtdIG9RxICmdrbuhUIiIiPRQLnoiFAS1BxEkwSQiJN7sQ7JOEo0ckNAztWjTpk01aUAG+Hznzp3F9KlI3kMo1q9fXyTbiEl5yhP7tLW1FeciaY/zkthzHpJ12rjmmmuKhIT+la+B7ezLNCfEA8FJR0AQjgsuuKDD6AXyQFscgwAgIFwH1/7qq68W+69du7Z4zXUhGOzPNSAP0R4yduihhxbnpN/0AznZtWtXcVx6Hx2h6BdezuPHlepDDYZ2d4QinlhU/pzkN4qtI/GNJyTxnsSYxD32Sdvjc9pMt7F/KgaMHKRtlhfFY9oQIxq0sa/1MNiHBJ6pTjEakU5Dolia0YNI5iNZ52963WxPC8XpK33gb1xven2xHyMZ7Edb6fXxmuuL6UtcR5yP9pCZaJP3tJE+klahEBEROQD0RChI6qP2gKSdX9cpbI59eE2Cz2uSbwQjRi84Nq01KMsCIkIyHjJRbx8S79jG1CVGLBhdIDEvT6GqJxQEiT9TtBjxOProowuxiSlbyAKJPZLBCAn9YfQD8WHfe+65pyhEp416U55ok5GHKFpHELhPHINQcL/S45CfrvRZoeh7uisURmuGQiEiItLLQpFOeeJXeRJuxCE+QxiYFkTyza/4jDbEMeWEuSwL7Etyv6990jqL2EbwulzMXS85RxjKNRkcP2TIkJrIIEEIBrKCtKT1F4gLgsC1MbJQFgrOy7WnhesE5+U+sG9n91OhUCgMhUJERGRQCQXBFKQocuZXe37dj5oHgl/kuyoU/JrPe15H0t8VoUBiqEFI+xXTjsrXgBDcdtttHT6j70xFipEWpmghFdROxL4IQTwJCvFgNAVxKgsF1xsjMtE2/eCvQqFQGAqFiIiIQlESChJtRhX49Z5pPXnztWJoxALB6KpQhCzwOdOGuioUTLFiG+dhtIS6h0onNRTsjzwgCggCfeW6EJIoHqc9RhmQkpjahGTE+dmPugpkKu4L/UU0kBuOi/Ut6BPTwxQKhcJQKERERAa9UFCEXO/xqHxGck0iTqLO1CWSaJJs3scv9tQXpE9eKj/BKaYckbQjC/ztbJ/y8YgEIwocR2H3vpJz5IApSzEdicLptF2Czzhf+fq5No6h0DqOoQ8ISdRDcD94z36seREjG3yePsmpfD/L90ehGNxCQVExT4YqF0gbCoWIiEjTCsVADWQCuUiLrhmFYPSk0TYRjnTqlitlKxR9GaxZwSNReVwsj1rlEaisF9FKiXqlk3UxFAoRERGFos+DkRFqIxgNYJSA0QHWsWikLZ4YxShH1EcoFApFXwdrOLB+RDoyseqma4r1GHpjXQWFQqEQERFRKDqRCuoXmEKUPsa2u8GoBo+GTR8Lq1AoFH0VrKdA3RFrPpS3Lf2Tq7Odex6vrcXAwnUsKseib7FOBWtAsIgea0mwuBuLzyEhN9yyulhFm4XpYu0H9mPUo23hecWCcekq0/SDURKOYaG4dI0LFpjjPPF+ydIra/1iG2tAsPgekV4HgsR2+sW6EqlQsNgdfSBYZE+hEBERUSgMhUKhaCBI8FkJen8L0I0afUwxksFib7FaNp+ToDNVCgkgsSd5j31J7hn5QC5ihWtWp+acbGOV6ZhWxXEIAe2T7DM6ElJRKY0sMC0rVspmG8fS3pp1qwo5ol8EfaQfLGBH29EO+9IP2uf8tIcQKRQiIiIKhaFQKBTdDBJzBGBf+5DgT54yqcNnyAG/7JOgk6jHKtHsS7KejnJcdNmi2jG3brylw7SqBe+bV4w2IALpStOMbDC60BWhoJA8tiERbOM8aZ8Z4Yh2kAdEJ2SGz9KVthUKERERhcJQKBSKLga/3qdCkAbTmhi54Ff+SO7TaUh8TjJOgp/KB+KQ1mfEsXyeFnrHvghA2ka5nf0JRb1t9frMNvblmpi2xSgIwejKQKoVUShEREQUCoVCmkYoSK75Vb885YfPGWlgGhFBrUG6nToIaiK6KxRp3QRToWgXqWH6U9o+oxdxzrI0MKKyP6GgbaZCpdfD1Cz2ZbQCgeAzpj2xH9ejUIiIiCgUhkKhUDQQn7795kIq7t7yxSLJJuGmuJrkPK2TiCQeAeA9U426KxRIAuegXYSF/XnPY2qj1oKREd6zLSSBPvJ644N3FhKxP6GgDfoYIyJMz4p9kRX6EqMyFHkz9UqhEBERUSgMhUKh6IFUUFdA0k09A4l/mqgjGyTrBMk+7yP5nzL91Np+PE0pTc4Z3SBhD6FgehEjDFEwHftRR0HNA5+zndGPtE1GMAjapsA6CrbpTzxxiqAvsY0+0hb7IDW0z76IBCMStMf5eLKUU55EREQUCkOhUCgGeES9hKthKxQiIiIKhaFQKBQKhUIhIiKiUBgKhULRd0FBdiutvK1QiIiIKBSGQqFQGAqFiIiIQmEoFAqFoVCIiIgoFIZCoVAoFIZCISIiolAoFKJQGAqFiIiIQmEoFAqFoVCIiIgoFIZCoVAYCoWIiEiT09bW9vrixYszo3XimGOOucd/2QqFoVCIiIiIiEJhKBQiIiIiolAYCoWIiIiIKBSGQiEiIiIiolAYCoWIiIiIKBSGQiEiIiIiCoWhUIiIiIiIQmEoFCIiIiIiCoWhUIiIiIiIQmEoFCIiIiKiUBgKhYiIiIg0Nccef+xfnjPv7J8agzumzZy6p7N/I/8PRFkpD3XHgdI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data:image/png;base64,iVBORw0KGgoAAAANSUhEUgAAAxQAAAHFCAYAAABrfr8yAACAAElEQVR42uy9DdhcVXmvv3tMNYUAASIECPACgQQIMYQkBEjghQBBglAMFjTW4EmP9EgrrdRSpYoVOVhRU00RFDQoavAET9SoEUFTQIQUOMGDGmusqWKLyv8UW2qpR3vNf+7JevKud2fm/f6Yj/t3Xc81M/tj7T0za6/13OtZH0WhRlSnLDjhq+eetXC71j521BHT1pizlVKq+bTfAQef+pK58z80a868e4+dNefbJy868+9OOf2s7dro2IzjZ393xnEnPH70cSd8ctKkvS+r/gXTzIVKjYJwQCv/+lhFax87ouvgTeZspZRqGk2dOesln3/JvIVP/f7V1/7yk1+4v3Lf49+vbP3Rc9oY2GM/eLayYfPjlZtu+fj/O+u8l/39gQcd8jfV/+SKqk00ayolUGgChVJKNbMmHXPs8beddsY5P11/7xad+yYCjHeuvu27++y73zeq/9FKs6lSAoUmUCilVDOq64jpM75326e/pBPfvPariy97zWer/9Va4M8sq5RAoQkUSinVFNpn/wPPmn3i/H+0W1Nr2E23fuKe3/iN37hbqFBKoNAECqWUagZNP2HO/B9v2f6MznoL2bs/+LGNxc5IhVJKoNAECqWUGjdNOuKoY/7OyERr2oWXrFhfOKZCKYFCEyiUUmq8dNAh0z7+iY33/1rnvDXtiR899/yekybdXzj7k1IChSZQKKXUOGj6mede8EMd89a2t75rzSPFzilllVIChUBhzi6mFDtD12t+a489N+6zz+T12u621957f37PSZO++l8mTLih+lvNM9uMiKZOnPhbn27nfLPvvvvdVTiAtZcOPfzIDZ9/4Js65W0wpew+++53jzlaKYFCoOhsoJizx6S97p49d8Fj16/+8Hfsy9y/PbTtJ5W7Nn391y9/1eX/RP/vk05dvMyScegwsfc+k+/7yt9+76ftnGdYJGzWifO/J1Ts0sQT5i7YbnnSHrbwjLOeKFxRWymBQqDoSKCYsMcekz54avc5j933+Pb/sFIcOly88r/+9191n3P+I2s3bJhsCSlMCBUD0tI3v/O9/2wZ0h72Pz7w0Z9W/9PlZmulBAqBogMduTV33P0jK8ORsQ/ccXfl9LNf+s9/9ZH/OcNSUpgQKvr58w85dN2Xt3zXsqON8vXkfff/gMWaUgKFQNFBkYl99t33/s989W//1YpwZO3jn/1apfuc85//4Kc+N9uSUpgQKhrroIMPfcAyo73GURx8yGFfs2hTSqAQKDpEe+09+WMfvPNzT1sJjh5UnHHO+T+3+5MwIVQ01pFHH/uI5UV72WFd0x+3eFNKoBAoOkOLXnbJq7ZZ+Y1+96dzll38hKWlMCFU1NcJcxd80zzQXnbMcbMetIhTSqAQKDpA+734gPsf+NaPrfzGwF71X1//n+decNEllpjChFCxu+bMP2Wr/79AoZRAoRMuULSepp9/0SuMTozh7E9Vp+l7lpjCRBNABd3vVlXtuvQ67t3xBAqBQimBQqAQKPpXV9W602tT6IUvnHjtR9Zv+ncrvrGz11xx1b9Uf/qZwoQwMY5QMb1qO6p2Y7Fz4cob0+dxzZcChUChlEAhUAgUjYUzsL5qT1ZtbXpdXzRBd4b9Dzjwq1Z6Y2vr791SOazrqL8SJoSJcYSKexNI5LqiapvTe8Biano/sWoLs+NmpXO7cxZI56wodq4UPzXbx/YpAoVAoZQSKASK4em2qq0pbbslbR9oZGNiaduEUqU9tJDJ9BnfsNIbe5t22BFfFibMB+MIFc+nMqRcpjyXnP+1GXB0pegFYpGyh4udXaTWVe36tB0QwXG8s2rXlMo2GlAGtFqyQCFQKCVQCBQCRWM9V8cRmJIq9Ymp8u6uU3nPTJXxuvS6LKu8sadTBX5tlu6DqQVxQDr2hBMfs9Kzkh0r7bHnXl8QJoYOFSctXPy/R+iv2NHH9q4+gOLJrHyZkMqgSak8Wp5FZJ9OZRvRigGXowKFZZ1SAoVAIVAMr/KuBxQUxEuiZTfbvjl1T4jjt2fvHx3MjVmBW8mOpQ4+tGuT///QrXvpBU+PYISiHPWcmLZP7gMoKlmDRtjU9NqdpUVDx0VVW121Sy2PLOuUUgKFQDF8PdtH5GJKH0Dxq1LF/XzaX668N6eWQCIVVwkUVrIChUDRjxjDdV16350cf7ovbUjbcqCY1UeE4pr0Wi6TlqRrbK8DLpZHlnVKKYFCoBiCthY93ZXmpJa75Vk0YW3Wijc9q7yfKXoPZpzToPJemRyCbcUABz9agVvJChQdDRRTU/mzMYHFthR9WJH2r0jbrk7H7Mi2P5kipOtS2VXUKZMiAnuL5ZFlnR6iUgKFQDEyYoaUp1IlvCJVtEQflqb916fKeVaqgKPyvilV2NPTuY82qLwnpfQ3DPbGrMCtZAWKjgSKiDAsSQ0SS4qe7pfT0/5FqbyaUvSe5Wlmdk7e2FFex2Jj6TzLI8s6pZRAIVAMU1TSN6YKO+Z+BxCmJSAAKm5LlfRVWYV/ZTrnpiz6sLLYfS2LjSny0ZRA8Y733drLPvqZr1Qe+8Gzu/bf9/j3K++59RNWsgKFNnZAMVqaliIbD7dyAwfl0+rb76r8/h+/pfKGN7+jctemh3otUDna5RXlJNcZzvmWdUoJFFpnrJQ9YQTSmJRaB7cNJb2xqsDpTnH2+b9dufAVKyqnLzmvcvC0wyrTZxxX+eI3vl3b//HPfq1y4vxTBAqBQmsPoLi2GMICns0CFJ9/4JuVrqOOqZVJ/+0Nf1q57PIrKnvsuWflTW//y9p+yi3KsNG8B9L/8pbvDqvMtaxTSqDQOgMoRkJ0k9pc6n7QlEAR8BCtf2cuvaAy75TFdgMYmtYVPYP1N6YI1+QxzneDvp5A0RFAMWQ1C1CcMHd+5ZJXr+q17bZPf6nyggkTauXYWADFSJS5AoVSAoUmULRVBV4GCozWt9ieRyiYb5/WQSrsyfvtX3nt69+465zr3n1zZf8XH1jbd2jXkbWuUwEoOAAHHnTIrvMi5E9r43Gz59a2c27uKNClge1hH7jj7lapZBlnw0D+7mR0l1s/hlln81BaoAUKgaLZgYKV7CmXNj/xD7vto7yhGxJlFmXJ0gsvqZU5RC/+7Pr37jru2hvfv6ssoiyLcopuUkRpKeuiHKPMIVq719771MqpB771490iFI3Kvbz84vxlL79sV1dSgUIpgUITKDoCKDAqQVr+sGjxo2vUG//8hl1jK2YcP7tWsdKHmeMBjmgx5HP0Z+a4Ldufqe1718131Cpe3gMQASUcS2VOGtwPjgAOBPtIHxDhmi0CFLlDn88OxlSejMO5M30GPDakqMa8tI0Bt1ekY9Zn29GKFPXIB+helKVDNOTpdN6lRc/MQHHcEoGipYEin6qaPMM4rrw7Jd0s6dLEGDBmsLuxGKEVvJsBKG54/+39Rh8oOyjTOJbPH1q3sfLCF03c1X2TciTKO/YBA5RNNHIQ5YjxGJR17KN8AwSAD8quvMykfMrLKdLgONLjmpEWIEJ5yPUFCqUECq3zgGJlyWbWOWZRqsCvS+/bGihw/oEBBkJ+8gv37zqWvswnLzpz1/FxTkQVqJCpmG++c0Pt2EiPfs+8v/JNb9tV2cZ2WgTz9GgpDCehBYBiUYIKbHWCALQtOXlELpiu+OF0zKIMRFam9wDDnPR+cgYTUxMYxDoC5D3ueWk65+GU3vSiZ2HFIjmY0wSKlgaKShb5WpLBZQ4ca1IemTKS0bFmAAoc9oEABWVXvTLuNVdctVs5BTTwStqUOXEOA76JWMRn3kdkNdKjcQXwyLuLRhQjQIJyjShGlKcChVIChdZ5QFFJztp1yQncUfSsgl2kbY8mB3BFctiubgegIBLAdrok5UBBhUnleGr3ObWWOVrjOPfiV66sOfxUurkR/icNIIT9dEMAHnKngFY/KmUqXI7jeCpz3tdLr0WA4qn0+mSKNEzN9kWL8bqi9+xfN6XoxcoUaQhxPmujbErHBOA+mcDhuqL3ool5lyfeL0xgstkuT20BFLkAymcSPC4tdp+9aWIqpya0SnnUl9GIQRSh3gxLOPtECuqNoYgyjjKEaGm9coXz83FjAwGK8jE5WLAdWGGiC44jMiJQKCVQaJ0LFLlw0p4temZv2lHqTjCtGMJ0jM0IFEQiqHij+1JU0MAEDj/vCevTRYloBS11QEaeBtsBE7o1ARyxnSgFfZgDJqK7AJUwaVD5llsLo+9zvUhKC3R5Ku8LbSx1Qbo+RbtWlgAhVkbenI7Jo2ZTE1CsbAAUK1OL9U2lYwSK9gCKyEeXpnxw02hduFkGZdPQEN0u86gEXYwAg76AgjKpUTk1FKAonxPdNonMAhABPpRtAoVSAoUmUOR6OHVVuSZ1ZRk1jSVQrFh1Za0CpTsSFS7Rguj/mwMFUzTSZYC+xww6pJIkpE+FTGsc53M8XQs4B+gAToAD0qOi5X1UqFyTWVuADAxngWPoKsD53BfpcRzp590J2gAorknOfpFakB8uehYz25ht35ZaoFcnpzG2b0zXqQcUMb4C4N2eohmTBIq2BIoNKUJ6XSmy1ZZAATRQPtFQQYME3SNpoIhGi76AIsopyhPKFdKIMQ9DAQrKI64d6RFpJQpLJAXAoYyk3ONcIrp8FiiUEig0gSKctZVFT1eolgcKKsPciATkg5+pOGOOd1raaNGLdSuAgPw4QIIpZ3mNWVBopSNdzmE7x9HtiZlaSI8ZWNjHLCj5TE7sB0bYB1iMRXRijIFiUnIGAYmtmTO4Mm17OIHAlWn7lJT/4vjIf2WgAFKezu5hbdG7n71A0V5AATDOSlGKjXX2ryl6Ft5seaCI2eEoS+hORLkRg6Vj3EKUV3kZF40RUU5FeRQzRuH45wvOAQgBADFrUzSy5OlRzkV6lI0x+QSTUeTlJJ+jyybnCxRKCRRaZwMFjtyiomeV7LKWFW00q4rrUIyJJhW9+7gHsE5MVtbkYnB94hmr0d2MQIFTRpe3sZi9qw2BgrxxbdHTzXJiAtbl2TFXpAiX5ZEmUCglUGhNAhQ4ZU8lZ25aagWemu1nes9nGziBVuBWsgPVyhGKfpE3Hyz6GYw9HkBBCzNd5+gGEvP0M2YnnzlMoGhYJoXF9MB5GcRMdI8miNiWYGOm5ZEmUCglUGjjCxTRXeTBBBP51LCr0rbVWTeTi0bq4lbgHVvJTipGbmXtWQMF3LECiuh3znic6B5C1ze6wbE9tgkUw9LkYoRXZ7c8sqxTSqAQKASKoak7szkNuplMS10MsClW4FayraqxAgr6mccMYmUDMvKxN0AGkQz6ocfsYhh91pkYgPE6GO/zsTfsZ4Atr2PVncqVsjXLOqUECk2gsALXBIox+H2ZRQxQ6O84QIIBt4yxYKIAZucJOKCrFOkAEgAKM+oQ+SC6waw9DOZnAC2DX2MWH4HC8kizrFOq7YDiXX/xh5XLV7xsl/3eyt+u3LX2f/Q65k/e8LuVbY/dLUAIFONqOGrRUoxzRotwPhuTlaxAMRgjcpDPpsPMN+VFxoAIxlXQFSqfthN4iGk3N2x+fNc+YIPpi5lJpxz9YJpitgsUY18e8f8x4xLwR9nBrEf8T+1UXjD7Uz4bVNnIy0xpSz4kb/I+z7uWdUoJFMOy7sUn1SDijlvfXjMAY+qB+1d+f9VygUKgaBqgoPtIDhE4A9FanDuFAoVAMVBjqk/WK8kHaJOXMPIar0wDStSBAdu50YWp3jz+7Iv1SmKgd25MTSxQjG15BEywyFss9EbZwYJ0/K+xwFs7WEy3XW8f35vvS34HlPkNyMPk0bwLn2WdUgLFsIACkMi3AQ8TJ76w8vBX19Y+8/rsU5tr73m9+8531+zp7ff0Om/Htz5f+cTt11fu+/wHK7/65y299j35yKdr1/nsuvdWnnv6gV3bec82oiJPbftSr3NIn+1f3rBmt/QEis4CClrTyivLRqvc9BnH9dqGk4AzmLe+0UWFz7ze8P7bd3MkcDqYo5190XfeSra9gQLnngUM63VDiugFXZliNfUcbmPNgEZAQdrl/Eq+ihWLBYqxK4/ify7/9jjXRCryCCgRJCxfuJIua3zmfwUweU95gZPOsZF/ooyJlauJCOTX47h6ZQzHl8uqWGciyizSKpdpcSzpAQiNgIJ7peGFBpjyPqJtdMvL75EytfwbxH0w+xn3UV6Lh+eBczh3KN36BAql2hQosPPOPrXy9je/rva+67CDK5u/+KGagz/tkANq0Ys/eN3vVCbvs1dl69c/VTvm9r9+ay2yQTSDc0n3+Z99o7aPrlRzZh9T23f2mQtqaQASwAlpEyGJ9IARzgEySI/tv31Bd2XWcUftghqBYtR1T9X+otg50LspgIKWtHzxuryyjO4ovNLqzIrXVJJ5izCVIGF+jEqUlbWjIqXiZDsOIK12OJB9dR0QKEZcX6zauyO/jRVQ4PiQV4AHWm3JP7TWRnQhnKM8CoZTRb7CiesLKHC4SCPANbpOjcV0tG0IFMMqj3iu80hUPcMhp0ygbGC8DP95OPXkD/IJ0VG6WwInlDOsRE1jBu+jjGEfZQnXy8sf8k0cy4B/rhXd38orYecrZbM9oitcL1/lGtglHdLjeKJq9YCCPMh5ebe9vPzMI3TcM9dh5W5+g8iv3Af3z/dnP9GOWByP345jOYd9/AaDbZQRKJRqY6CIMRU5UHDcolPm7DqG6AHbgQMiGgEXASR//Z4/re0DCHIYABQ4DwMUIvpA1OML6/+q9pljAi6wV196fuXP/3RV0wHFlCmTHy96pnRtF/t+sXOq2l9XbcNxLznpW+PtXHM/easYLWZUlGE4fjh5VOZRSVKpUZHSekYljUMXrZRUylSe9Voqo4Ic7+889eBDvtOGeauebUv57T+r9uUDD572tbH6jckPgCX/N/eAo4TTlMMr+YF+5xyDA5c7bZGHwnD8om8+Ldg4VwAqVq+FeDTs+JfM/ec2yx87hlMe8R/11y2SciPvjkaXKP7LAAoipOGAU45c9+6bdznhAZVcg/wRZQz7yE98xtnOoQFnnHQot/oDiniPkVfjWCAn7iPyXj2gID3ybxkywiK/Ugbm4EXa8RtwTWAhnwUNi98uADvuMX4vgUIpgaLmwBMdqBehmH7kobUoRTj8D95ze2XChBf0GtxNRCKABJigK9SfvfHyGlxwLOmxfeYxXbU0iVIQlQAmtj+xoVZI5+kBMkQ3jFCMib5VNb7XOc0SoShKg18ZFEtFiwVsUGnjwOUDayOykVfSeWtczOJD5ZyfVwYYIxSjKlZ9/5ti5+ru47JSdjtZG0YohlUe4Uz3N3alXoPFCyZMqDt4P6JQ0V0pB4q8YQIDJIGHegPygQ8iAP0BRe7ksy+OLd9zoy5POPtEL8pd+iKqEeUgr0Rzogzku8RvwOc87bhnYIn74Ng4LybNsKxTSqCoGdBAN6YcKHhPNyaiCMDGlP0n17oxsY/3EXUIYywGEEK0ASi49a/eUoti5OkBEIyR+KPXv6p2HGDBeRRS5fTyCIhAMXZqBqAAFBq18EbFSqsYrWh56xtGd4MyUHB8VKSxTkD5vPFe2MwxFJpAMfzyKLrilLfj6NONaSSBonwdgCIiXGWgiC5w/QFF7sgPBSgiilKvGxLp5UDBTFjlcrAvoKC7KGkT8a0X9bCsU6rDgeKdb319zbmPbkp5lyeiDHEcgMD5HEeXp0fv/3ivmaHYT2SC82M7A685lvTo4pTPJgWoELEAWhhPAWjEPsZzvOeGPxIoOhQoojtBuQ86/YijYiVEn3d5orIjZB+DJBsBBSH66AcdzgTnCRQChUDR+uURYyHKMzrRss4zHs455Ubefajc5WmgQJGvsM51o5slUJN3A8Lhju5QTIUdYBMTUAwEKMpdnoguNJrlifKN75MPtOY+ua8oBzkmH6ANJAQgNQIK3seMaLGPhp+YBc2yTqkOAwqceF7ppkSkgegE3ZjimAAKZnGiexLRBsCC9wADxzBeIgZlX3bJubV9wAM2ac89apEHxkDQdYn0GH/xzI77asdxPPu4LhBCesAL90LkguuRNl2hBIrOBIro5kQlTGtfDIikwqbyjwoyBlDSTYD9DLAst/qVgSKmpKVCjsHcjSpmgUKgECharzzCyY1FCCkTcPwpD2K8A9GKGOCMQ58PSB4MUJBGTAqRj5shOhADnnG2ST9gAPDg3rgvug7h+A8EKGKsF/cMkPC+UbnF9yRtrgM4cDz3SuQ3nziANLgP7pGyNQaA9wUUdCmN3w5A4TwjFEp1IFDQjSjvVsT0ruVj6k0bi8MPYOTH4fCznf0xw1NM/wp4sJ1B2nRpCjjI0yuvdRHT0LK/GWd4EijGZz0KKjkqVga9lqeCJDpB1IL9MQtJeSrGgI+80uMz6dWb7lGgECgEitYvjygD6HbEM15v/Qn2My1svWljY2X0cORjP+VGpBWNFo2meI0pWRnTUB6fFVFU0iLtfNrY/NiYmrY8bWzMLNbfuC+6P3E816rn9MfUueV7LN9Hvalu+e2w/LeyrFOqg4BCEyhaCSg6yQSKkbcYT1PP6k1LPBpWb/pOgaL1y6NyFFSzrFNKoNAECoHCSrYNgYKW33yGG7rQxecVq64c9f+UVuG8v7xA0T7lEUA6FnnIsk4pJVAIFFbgmpXsOAJFoxlu2qkVW6DQLOuUEig0gcIKXBMoxgEoYuAqg2kZZEoEI/qZM0iV1mcGtTLPPt2WYgAqxzMIN2YFYh/HMsAVYyAwXa0YmEu6REXqTWMqUFgeWdYppQQKgcIKXLOSbWGgABpw9GOMA1AQ3ZOY0YZjGXDLgFRmFotZghhsy8w5kRb7mOknJgwg3VjwzAiF5ZFmWaeUQKEJFEPoV1xNote0i2Np5SkfGxkzm8TsTuUpEq1kOwMoYiYeIgnkW6bPzKfvzOfWZ+piZrTJ83mkxb58oURmzGGRNEBFoGg9oChKC8g1MmZwGqsZ4shL+Qra+VS2AoVSAoUmULRdBU7LLK23tNiOR0VVnvKxkeUVcnmKRCvZzgAKphumixJAAEwQrWi0HgDncXw+2DpfcZhuTpyTG1MeCxTtCxRj6dTn61+Up7IVKJQSKDSBoq0qcBwo+pwz9zl9zfNVrmlhY9EnHC36oudrRrAeBItLsY/W3fycP7v+vbXtLKKUz4NO9xIWvouW5IAIHLiY0537iQWZ8mvSssj9sZ1j+RyOQfmaeQvkm97+l7XvFIthlR1MrsF5nD+UqUIFirEFChZCjIXIYiHFRkABKLM/PrNIWaTFGAvyRj5VbXwWKFobKMgDlDux8nU88+UyJBbLi+Mo0/JIBhEt9kW+YH+UF+SrfH0dyqJyOnTH474iT5JO3CPlHNEL0uKVz7HGREyPTFqUW5TNcR3KWs4p369AoZRAoQkU41qB40jTUst7KkQs9tHPHMeLCpmKDPCgQqQSxjGjQsN4H11LSItoB+dwPhV4QAX76O/OPoAC5xAnPro88Z5tDJ6lgqYCphsK3VtilVz2UcHmziPvGWxLJYyzyXEBRtwbrdl0lyI9Bttyfgy+5b65H6IzV77pbVayTQ4U5BX+b/5D/lP2xUDrMlAAjLFKO/89Kw5HWpwb/z/Hkc9jEDbbGMTNMQJF6wEF78kT/H/8943KEMoL/mf+b8oxBvhH10vyEpEwjqXs4xjyD8dxHuVFlJVch2M5BhDhPcdx7SLrShrREbrscS1ggc+88hmY4Dtwj5ShXIf74LoBE5RlbI/8mzfyCBRKCRSaQDFuFfiM42fvggGccKAhwvJUdAAAlXF0TaIy5Hgc/4gEUDnTwstnzueYSJ9KN6IGOHf5Ppw8WvkCKHifj6XgWCr8iETk3RXCeeS6VNrRwofhBIRzGOBT7lfPd+V+okImnaF0oRIoRtf4f/JxEfxHtM4CALTskq/CsSMCgUNX7k7H+cAi/zv5PR9TQT4BdGlxjrxJPqR1mXwrULQmUOTdmvjP65UhQEce7YqGkihf8v+ffXn0loaYiGLxmqdDA0Wsil1kXZ7i2pRxlEP5/QMo5F/OAYDyvEgaEd3lWhGxIO+PZRcqgUIpgUKgECjqGhUklRWVWSwcxmcqS/YDEjhubAMgcMqIIlDZUeHS2o/Dj0OHQ44zx3H15vRnX6MxGvmgbJw8IIZ0aJnjGn0BBZ/Lg3bzLivsy7sM5NfCIQWAaOmjP35+nJVscwDFcIz8kTt6gAX/czPcm0AxukCRNw7wzNcrQ3hPNIFXjLIsAKAc7cJxj2mHOY7j8zKm3riMRkARXTrzY+N6nFMuz+L70GhC2QhwUDaSn/NuVwKFUgKFJlCMSwUeEYiY6QaLrkjROgY8UJFFyJ+oAlBBBcs+AADoIB1a8aig82vQqkZf9rz1L++nTNrh5NOaDEDEdo7pL0LBOUQa8nRxIrmnOKfsXARQcA2+C2niaOat11ayrQ8UADP/PyBLizDdSpphIL9A0RxAQXlG+ZWP/4oW/3rjcTCiAhxHNCGAgvIyj4LSMEF51wgo6ApVXok9xvv0BRSUt5TJGF2eyNNjueq3QKGUQCFQCBS7GZUTjng+SDmcbFrAqBDpDpJ3N6FrSPRHpzKNQcxELqggSTP6pUdaOHH0/aUS5Hr5LE18JrIRTn5AS6Qb09nmzkBU3FHhcyznUMEHBFHRxkDKRkARU4hGCx/X5l6tZNsHKMJJxAkcSvRJoGg/oKDRIB80TcNDdC+iPImuSGWgABqijOF4zgugiDVMyGsYZSFlYgBFlDEBFNE1NLqMxmcaR/oCiliDJe9OKlAoJVBoAsW4VuAx8LTePipEKi6cMCpgjiPywEDBaCHjGOCByo/KNgZeAyIx+JVz8ko5ohTRvSAGvYaTT0UNtESrMvdAxR3dVuhyQOUaM09F2lTEwEDcJ5GXgJK+IhRUyPEdsKEMcBQoNIFi/IGC5zfGeuXvMcqRWE2dMoMyhIaRWHWdMoCyg7IuyjGc93wWMKKmHEeXJ44DGKILZ54OxnvKMsogjuV6lKWcG/cBnER3K14DVrjvmGSg/N0imsvx3C/XH8h02wKFUgKFJlA0RQVON4B6fXWjO1S9c6joGk3D2l8lSJr54O3BTIE72KlfOX44lbJAoQkU4w8Uw7G+yrHBlF3R2DKYaw+l7OEa47GehUChlEAhUAgUmpWsQCFQWB5plnVKCRSaQGEFbiUrUAgUlkeaZZ1SAoUmUFiBW8kKFAKF5ZFmWaeUQKEJFM2k2Sed/LiVnpWsQCFQCBSaZZ1SAoUmUAxJXUce87dWemNvBx96+NcFCk2gECgECqWUQCFQtLymHjTtfiu9sTVmaDnk0K5PCxSaQCFQCBRKKYFCoGh57bnXXjfetenrv7biGzt7z4c/+fwee+z1ewKFJlAIFAKFUkqgECjaog5/xe/+3g+s+MbOTj1jyferv/sUgUITKAQKgUIpJVAIFG3i5B3++FAWhNOG1t3p4EMO+0qnlpMChUAhUAgUSimBQqBoTy1b9Qdv+kcrv9G3l154yQ/xmwQKTaAQKAQKpZRAIVC0lV58wIH3/M97HvmFFeDo2Qc/8dnnXnzA1LWdXE4KFAJFXzrq6JlOY91mdvgR0x/RQ1RKoBAoOkeTDjrk0CfokmMlOPL2v7722K8POOhgpoqdIFCYHwSK+jrksK6H/J/bq4tn11HH/C89RKUECoGiszQTqDBSMbJ267qNzx0w9SBa6aZ2ejkpUAgUfeaPw7v+1+Yn/sH/uk3sk1+4v3LgQYf8Dz1EpQQKgaLzNGn/Fx/w5dde+cYfOlB7ePbAt35cWb7itT/cb8oBn+r0yIRAIVAMqPCZtPdl17/vw8/7X7eHve6qa/6l+rfOs+RTSqAQKDpXy6YefOijy1/12u/d9aWHfmnlOHD7yPpN/37B8su2H3jQIQ9Vf8dFlo4ChUAxcKY4eVG301i3iR3/kpP+3lJPKYFCoOhsoAjN2WPSpBtePPWgzQyuY8YObXebPuP4hw47cvrX+Z1e+MKJ11Z/t+lmnd31W3tM2mB+GbodNeO4z7V7HjniqBkPOJar9W39vVsqRx49c72lnlIChUAhUCil1Jhqj332OeniS1f+TKe8te20M875aeG4MaUECk2gUEqp8dARRx395c8/8E0d8xa12z79pcoxxx5/mzlZKYFCEyiUUmq8NPW4l8z9p4e2/UQHvQWnip1x3Aks4DnJbKyUQKEJFEopNW464uijT1+8ZOn/1UlvHWNmwBMXnPrMPgcccJQ5WCmBQhMolFJq/KFi+oxVZ5y77F+MVLRGZGL+Kaf//Ng5c5aZc5USKDSBQimlmgcqjj769Nlz5z/jmIrmXsCOLmqz5s6dbY5VSqDQBAqllGo6HTJ9+rTZJ538yKWXX/EfTinbPAbkveySV/373AWn3lc4ZkIpgUITKJRSqtk1e/bcxSfOX/jtcy+4+Bc3vP/2yuYn/kHHfozty1u+W7nu3TdXTj/7pf82/9QzHjUqodQI65STT9h22SXnPtfOtvTshb84Zvphvzx/6am/aPfvik0/cpqL8iilVPNp0pnnXfDmeQsXb5kz/5QdCxef+bNzX/byny+98JLnWsVOnH/K861yr2ctfdmzp3af/RN+6wWndT+8ZNlFr6/+BxPNhkqpoejqqt1ZtaPS6zVVm+DPopRSSg1aa/0JlFKdpGlV21C1FaXty6t2b9Xm+BMppZRSAoVSStXTRVXbWLWuBvunVI3VMK8rjFYopZRSAoVSSiUxW8Oaql0/QFBYlsDDaIVSSiklUCilOlxAAbMbLRrkeZOLnmiFg7WUUkopgUIp1YGKgdeTh5EG0QrGViz051RKKaUECqVUZ2hq1ZgideUIpQeQ0GXqpsJohVJKKSVQKKXaWkQU6OI0fRTS7k5pG61QSimlBAqlWlo4yzelB/jGUXKeW01EDlan32M0Z2ialK5zU3qvlFJKCRRKqZYSg4u3V21VsbPF/IqqPV10dqt5DLzuHsNrcq3NY3xNpZRSSqBQSg1b2+o4sSzK9mgGHFPT+0lpX4h1GJi1iLEF0Yq/tGpLqnZtsbO70PSS0zy1yX+Pq4rhD7weqvh9iVSsLoxWKKWUEiiUUi2iZ+psAw6eL3YuzLY2A46uqu1I768pdq4Q3Z0c4FvS9s3JmBFpVVYokOb2JnaUY+D1qia4F6JDYx0hUUoppQQKpdSQtKPB9qcSQDQCCrpFLU/7sGcTLAATS9MxE9NxE9O2O5v0N1hajN7A66GK3yyiFZPNpkoppQQKpVSz6rli96gBkQkiFBP6AIpK2pfblGL3cQAs5raiauuKnV2hmkkx8PqmYnQHXg9HRCtYt2KZWVUppZRAoZRqRuHwR3clnFa6MRFJWJM91CvS+0UZUDxZ9AzcnlT07vKUAwXn0Pq/vcm+96yqbWxCyGkEPten/8pohVJKKYFCKdVUAgbWJ0BYm4CBbkoMTqbVnoHXT6V96zOgWJoggdb9rcXOQdj1gKJIx13fRN/5ymJnxGRKi/1XcxIEGa1QSinVSCtLNmcc/AqBQqkOVVfRMwsThcF1Rc+MTNOKndGICel9Xmh0p3NDnFNe/RnIaIbxCVMSSFzRwv/ThPTf3NaCQKSUUmr0VUn1BEZj3o4EFmOlrQKFUmokNavoiWyMt2Lg9cw2+W1pcWJsxfImv0+6vG1IFRpgucLHQimlRh0ocl2U6ouoOyiXI9I9PcEGx8RYwq5kl6Y6ZkKpXl9Z9Ey+UqR6tSttJ216OXSn7VNLxw106niBQim1S5NTgTSeU8W2wsDroYrvw/S9jHlpxmgF41OeKnrGqVARPVzsnFJYKaXU2AAF3Xw3pPc4+3SdvS6VzaxFdUWqJzcXPVHwpxIgUHduSucCIXSPjinhb8ucf8r2W1Kd/0w6d0XRe3ZHzp0mUCilWk0zU0G4pAO+JxVEs0UrqGCWlrZ1FTunGAb0aBFbVKcCmZAqwHvTtqiAVqXtmxJIXZqdu6KUllJKdTJQxJpQdD/aXvRE558veroll8fkUeZ2J6C4ugQCM1OZflHRE8EAHGK9qrxLVYy1zKeOj6j6QCVQKKWaQrS4tOLA66FqQqoAaA1qltXIK8Xu42miclpY9Kyynh9fZN9jUgKSrVkFszkB4sKidz/d7YVjSpRSKsrScPrLEYEdpXKzq+TEr0xlc95AFZOt7EhQsTmzmUXv6eXL14ip41cXg+vyKlAo1UbakdnWVCDk3ZemJqed/U+l9+PtzMbA6ys79D+LqMzKJriXSoPtjxY9rWD1gGJrtm9lyl9zit5TGEc60R94g4+rUkr1WfaWnX3KzTxC8XAqT8sRigCP2B+6JvkEfQFFlM90rZooUChlodSVWhqiL+XEVEDkDiGF0L3jeL+0XBPCndXh/xvRiqsSWE0bx/ugElqY3RN5hnE1z6XXRkCxPVVm+bSHU+tUWkDjjSlfXuTjqpRSgwKKeVl5e2eqP6Mufzptpx7J16ralsre9WlfUadsfrLoPXZiW9Ez3kKgUMpCqeYUUsgwK8SKDC7y/ePRMs51GTi2uhhcC0i7CwjcUIxftII88nCCASCPiMLmrHK6NgFBVGyR3+4seiJMk9I59VrBJqeKa1vRfgPulVJqqOruY9/C0mfKZ8aj5WMNAQrGrC0vdh+D2JXK9nz7zKL3oqvT0j1EuUw9NNgxbgKFUm3eyrE5FTIxx/V4K7r4LPXvaqhYyK9rHK4NzNACFgsm3lv0RE66Egw8nCqcR7MK7sG0PWYgKRI0livDdQkklVJKjYzK0eOhijL+2lSWD1YChVIdABQXFT0L5oynOm3g9XAL9o1Fc4wt6S5GrisW32mOf69SSo2YKFNHYjHaKQkougQKpQSKXHQnejYVDvlCOSHCm7QsTx7l+yL9O4vOHXg9HBHG3lCMT7RipAEpIhtKKaXaSwKFUm0GFF3JZiUnfl0GD/Rfv6roGXC7pth9XMVIqztdw1bpoWta0fozYU1I+dKxE0opJVAopZpYm0t2bdF70DOOKTM9RP94ZnEYrVWxcRwZwOvA65ETfWRp4Z/uT6GUUkqgUEq1s3B4iUos86cYcQUUXl00Z2s/A7S7CiMRSiklUCil1BC1Kjm8U/0pRlVMA8gA55ljdL1YDDGiW8zwNC/bz308nOzBdNwi/yallBIolFJqoIqB11f5U4yZpqTffCyiFQBCV/b50gQYE5Oxf3m2v7tqzxR2d1NKKYFCKaUGIFqiHXg9fsKRH+0Vx8tAge5N16ZrW715y2cJFEopJVAopVRfolWctS3W6DiOu4hWMBPUdcXoRCvqAQUVyDXFztmnrEyUUkqgUEqpQQnnklbxi/wpmkoXFaOzeFw9oKC7FYsVrih6picuA6dSSimBQimldhMOJNOXTvOnaEoxnoUpgUcyWlEGCtJ9quhZoZWB2hNL+7cXo9sNSymllEChlGpBRzUGAavmF2MbiFbMGyGgYCB2d3q9N+WF0G3ZtYCIdemzUkopgUIppWpy4HXrQiDO/k3F8Ma53JQqDOyWBBV59IP3VyaIADauLRxXo5RSAoVSShW9B15P8udoWS1NQLjQn0IppZRAoZQaK3UVO8dKOPC6PQQQri6GH61QSimlBAqlVL+6tHDgdbuqu9gZrXAla6WUUgKFUmrENanoWV/AaT/b+39eU9iVTSml1NC1vmr/VLVnUn2ilFK1/vUMqJ3nT9ExisH23f4USimlBqnlVXuy2Dkhx7X+HEp1tiakgoDZe2yt7jwxnoJxFav9/5VSSg1S91ftG8XONYmUUh2qrmJny8Jyf4qOFxEqohVL/CmUUkoNUIcUO3s3KKU6VA68VmVFtIK1Kyb7cyil1NA0a868e7uXXvB0J9iiJS/9Savc60kLF//vwmi8UiMiHiS6NznwWjUS0QoiV8v8KZRSavCaM/+UrVt/9FxFay7bsPnxyqwT539PqFBqeGLA9b2FC5yp/gVsXlcYrVBKKYFCqFBKJeeQiMRaHyA12Hqx2BmtcIFDpZQSKIQKpTpUjJFgrMSl/hRqGEBKtGJd1ab4cyillEAhVCjVOWL2JlqXu/wp1AhoVuGsYEopJVAIFUp1hGLgNetLOPBajaTIT1dX7c7CaIVSSgkUQoVSbensfb1qnykceK1GVzOLndEKu9IppZRAIVQo1Ub646o9X7X/V7VPFTvXFVBqNAGWaMX6wvVMlFJKoBAqlGoL525b1b5YtfP8OdQYimgFA/9X+lMopZRAIVSottd5L3/FxUvOv/CzC08/62+rD/yOM85Z9o/tsFLlGecua4sVNxeffd6PZs9d8MMT5i74zpx5p3z2iOkzVhW2freKrix2zgTl/6WUEih00IUK1V46/+JLjznl9LMeOq37nH+78k1vq3zyC/dX7nv8+z44TWyP/eDZ2kP9nls/UTnvwkuePvyI6Y/8l9/8zf9e2I2r2dVV7IxWrPKnUEoJFJpQoVr/ge7unnzmuRfcc86y3/7l+nu3+JC0OGC8668/+tT+Uw7YUti1phVEtMIpi5VSAoUmVKjW1csvvXz+nPkL//m2T3/JB6PN7LKVV9zzX17wgo/5kDe9gIl1CS6UUkqg0IQK1To694KLVyxcdNYv7NbUvva+29dt/o3f+I27fchbQkSUNhRGK5RSAoUmVKhW0AUXv/KUU05f8vyW7c/4ILS5vfdDn7yv+pevNde3hBioHdEKF1tUSgkUWktBxdEzjrvPnN0pD3B392S6ORmZ6By78JIV6wvHVLSS+K82FTunmlVKKYFCawk75rhZD5qzO0QLTut+gBmczPidY0/86Lnn95w06f7C2Z9aSUQr7ix2Loo3Mb03aqGUEig0gUKNrxYuPmvuha949S/N9J1nb33XmkeqWeAKn4KW0/KqfahqP6raW/w5lFIChSZQqHHVgtO6H/v8A98003folLJ777Pvl30KWlJ/X7VK1X5a2A1KKSVQaAKFGkdNXLzkvOfM8J1rAGXR/is0Tyl2jkFYUzXGjqxtA2P6369W7R+r9k/p89o2MwajsybH9VWbZ3GtlEChCRSqCXVa99Lfu+7dN5vhO9je+Vcf/nGxswtNW9ZNv/nCF67rmn7MV99yw/v+ZtPD39my9Uf/tqP6vX/VbpEmrA3z5zNf/87TP/zo+k0PLV6y9KG99933oep/utCSWymBQhMoVBNp7oLTHvjylu+a4Tt8Src9J01a3WZZe8Jv/uaL1iw4rfvhrzy6/V/8n9vDHtr2k8oFy1/11OFHHv2JwsHoSgkUmkChmkPHz567zczuOIoXH3jQV9ooW0/dZ/J+X11zx2ee9v9tT/vAHXdXjj3hxG8WLpaklEChCRRq/DVv4eIfmNm1qYcc+nC7RCb2P+DAb3zmq4/+wv+1ve3jn/1a5aSTT/sRa+hYkislUGgChRpHnb7kpT8xs2vt8rBPefGB6z60buO/+592DlScMHfBdwq7PyklUGj6GGr81L30AruFaG3xsE+cNOmMSy9/3c/8Pzuw+9Osl3zG0lwpgULTx1AChebDPiwdefSMbz7wrR/7f3agLV/x2md/a6+9TrNEV0qg0PQxlECh+bAPVdNf9dr//m/+l507+9PhRx3zkCW6UgKFpo+hBIq69sVvfLuy7OWXVSbvt3/lhS+aWDlx/imV2z79pV37+Uxf6tG6/muuuKryprf/5ZDPX3rhJZX33PoJH/ZR1KyXnHTLRz/zFQvuDraLX3n5dwtXDFdKoND0MZRAUQ8m9n/xgZX/9oY/rbBeBi2R1974/hpY3LXpodoxB087rBdgjLThqMa1hmLzTllcecf7bvVhH0W1wvTHTM/7rpvvqFx2+RVV53dlhQUl88XogNbR7LK1+va7hpWPycM8j836+/7Pex75RTUrXGuprpRAMRyjzs7tzKUX1MrugZx73+Pfrwx3bS/qhWgkpcymUXIg5XMz+xkChUAx7kZkAitvX7HqyhpYBFAwMPPPrn9v5co3vW03pwkg+P0/fkttf+6w8fBtfuIfKm/88xtqxr7PP/DNWhqkHc5eGSj4zDHl9D75hfsrb3jzO2rXuvnODQLFGGr+qaf/sNm75JAPjps9twYO5B3eE13bsv2ZXfl4NB128maeL4dSyY4muI+E7bPP5PWW6koJFMOx6i3UfIJw0imz99hzzwHV4ycvOnPY5ST+xYWvWLGrUXUgPSTwOzB9DCVQNLC99t6n1rLa1zE4Yod2HVmLYtA9iejF+nu31PaxjX0AAi3DXUcdU4OIKDRw6DgmnD1eeSg57rWvf2PtOB7seFBxykgPhzDSwyGkoOE+2E5BRFQlgEegGH01+/THADD5II9IABnkpagsAijIn/VauDiX/Y2iGJwTeTsqor4iHn2lx/Yy3LQCUEw9ZNoXLNWVEiiGCxTl8g/f4vQl5+36jI9BvU535mgU2rD58cqM42fXynQiFWyjfCW6UY7wcizH0EDJPhok43h8jlO7z6k1ZPI579LNOZHeh9ZtFCiUQDGYB7s/JyYc+fjMg8jDxoP4ggkTejlnRDug/0g7WmwpHPgchQDn40DlQIEDRitFPPgY0EHBwPF5H34gJVoYBIrR19ILL3mu2cG43jga8mYeoSC0PX3GcZUDDzqklm9iH/mUbQAwr+SvSIPPhOSpyMif5G+OA5CB66h0yI+RD3mm6qVHxQXknDB3/q77IGrXKkBx8KFdmyzVlRIoRhooKD+j6xH+AOU15SaQQVmJv0E3VhoT8UHwByg7KUPp4oqvwPvwOUiP8zifBifKbuqIgBLKYRowKXO5VvgppM/xpMf2gAiBQgkU/RgPWU7hjYAid3TCcWIbQJH3heTYcPTzQoNXPufdocpAUT4mNxw/oIaCA2cMB1KgECj6qqDq5WNawSJ6EZUP78lPkccjshHPBWlH/rrh/bfXPucRuqgE47kAjKmUomIDokmf++NYKsW4J0AlAFygUEp1ClDgtIeTTrmIL0GDC41ANNTkDZVAQTTK5OUkDZjR0yHWzAEiojymfM0bJ8Nn4JrxPgcKyve8fM79FIFCCRQD6I+YP5D1+hg2AgoefmaGiu4bYXmXp6EARd5thdYEWiYoUDAKDFol8gJBoBAoBgoUeWg78g15inwc/XkjbwZ8kHZ0W8orn3r5OELrpNfXoEJgg7A9lV9UUgKFUqoTgYJIAXU9+2jIyctYjO7N+CrlcpKGHz5T9mJnn//bu/yMvCt1GSIaAUVEq6OhiO0ChRIoBmg8PEQpckeGfoW0qELrfQEFUQOOywei4vRHn/XBAkU+ADz6oDOGgvTzriVsJ0ohUAgUYUQE6nV5YnxQzB5SHpQd+YZ8TrQiKoywGFuU59uBAEX5mPLAPu6VyoqxQFSSAoVSqtOAolEDUL3yk94JMb6iDBTRbSm3oQIF22MMJ9t5FSiUQDEIg/4BA1pL6Rce/cT76/LEe5w4HKToY46jH625QwEK+kWSHi0NwETMQEVrcXSnol8614vzBQqBgtYu8sVABmWXgYLuS+T5fPA0zn6M2RksUBCBIHyfp0ef3+giGN2lAsAFCqWUQLHT6OGQT/wSPSkAhygnoxET/+CSV6/q1UBaz68YKFDgv+RdnpgYRqBQAsUgjWgD3UFwosqz0uQDW+OBx1nLHbd6a0lQYISDFzPe5OfEAG3Sy68Z6cVg1bz7E9vZz/1EeqST348Pe+cBBf8/MAzUAgNUPgBpPvNTI6CIxRGpTABkKo0Y8zAUoNi5CNzKGuCQHjAMrJNnOZdKimgb2+kaxbEChVJKoOiJSNCwSJlKuUzZGHU8EEE5SmSZNHgPcMTivBFZ7gsoKJdpRAJG8jKdeoPr0g2cxh4agvgsUCiBQvNh7xCgCCimksFhp6Kgq1NfC9vh/AcEcxyfOY/+s3lll1ci5TnLOT8gIl/YjvS4F9Kjkorrcj6VFffI8bTCxfTHzb6wnUChlEAxUgvq5mVzo2m6cfzzWR+jnKdhMcpKPgMFlKf5QO5yQyXv82m/KatJm/Pz89hO3UGDZjSE8sr5o7kwqkChBApNoNA6xgQKpQQKTR9DCRSaD7tAoQkUSgkUlmn6GEqg0HzYBQpNoFBKCRSaQCFQjHMfRvodlvsntoOV+0T6sAsUmkChlBIoBAolUIyQMSMSMyIwGwIzJzCtJrPhxKIy7WB9rQPgwy5QaAKFUgLF2JcfDGpm0HPM8KjpY6gWBopYEC6fBpYZZ4CK/mZdECgEimYx8ipTCzJVLP8107Iy+1K75OGYbYT1NQQKpVQrAwWzKzE1N1O1Ul4zLTcNmyMNFsyUF1PDlqeNzW2ga1flM/cJFEqgyIy573mgc5iIOfzzqS05jjmYcdaY9jKmWmOqNpw2nBz2MX8+Xadiruh8MbyYk5/jSIs1LmIf07FRuLCP14iO8Mrc/HkhFIUD+7hHLNLMu2sxzRuFRCyAI1C0N1Aw53isok4eJM/yudkc8OGCcaxxIVAopVoVKFiTh8Vqw8fAB8kXpx0NoMBnaDQN90CBohXWBhIoBIpxMRx+Huy+jgEa6A6Fo4bjDzQAC/GwsoIlrzystArjuOPMcR6tDgEO1a9eKzCAgg/ccXdtH+MaaJEgfebe52Hnlc9sL0cW8tW1Y5Vh1gjgvnAccSDze47F9aLV2oe9PYGCPEY+LI+T4f/nv48oBZUXq56y0F3eysR7jON5JiLPMuc5x8aCioA22/jM9vK6FrynBYs0YuXW6FaYfyadqLxIK/Ip4Ev6eZqcC7RzfL7qq0ChlGpFoIiGzPLis5R11OPRwImfQAMjZR7bI3pBGUs5STlLgyH78vUkWO+HBsZY8yeAgrI/Frnj2qz/Q9ocgx8UZTJpsY+08Vko5+N8FrVjcTvK7Pgu3CPXy1fU1sdQHQcUhP94EPo6hoeRhyt3moABogE8gAEXcWzeIpxTPyCQO3y0TuCUARBlJ4kHme4r/QEF0FBvH9CT3zOOmEDRvkABVFLI93UMjjuVAXmD4w886JBaHovngLFDVB7kX+CE9KiQOJ78TgVEHqMiZPVt8i3HRN6lEqRSYhvpRbStXmQhz6s8H1yb/XEfdDmMFjXyOJ+5L+5ZoFBKtTJQUP7253cAE5R31N34GvgLUcZTTlIm4z/g0OODUE4HTFCGUuYCApSf9bo8kR7lPWmzjfI4fBXKbvwHGnlIj/qA95THlP008EQjEXUK90ojFOV/3itDH0N1FFDgUPGA1NsXK0bWCwXinPPAsj13cMp9FMtAkafBA4uTxPHxwJfT6Q8oGu0r3zP7BIr2BQrySzkP1TsGQMjzNxUFoEBey8GYiiY/loqN/BZ5LCIWwHVE5GidoiLKoxBUZpzXH1BQKUVUIodfKskc0KmsBAqlVCsDBWVrf+U1ZWzeLRo4iHKR8ppGx3xcQ5SLlONAQF5mloGCCATlb77KNWU3ZTHlcB4lphzHR4ooRd7liffRKBV1St7IqY+hOgoocGzoNlSe0YmHme3r791Sa2UtD2TioeFhHyxQ5CHOiFBA++XWZVov2FeGBu5rIEDBfdAKkneJESjaFyhwuiMa0MioFKgo8m048uSNMtSW83EANHkMuCiP3SBkTiWZR8UCTMjf/QFFvi/P12UwdgyFUqrVgYLyslE5FmMc8BUYP0m5TZkb3akDKPLyOi8Xo6zua1B2vUlaYoxnPmaU69KNGn8n9uVAQRrUIbzmpo+hOhIo8hmdYjArfQP5HA9hhB6BDqg9umXwfrBAwbU4jweSkCXXI3TI++hjzivdSoCHaEngeAoYnLaBAAX7eNC5Z6IsFA4CRfsCBaBAHi3P6ET+Ia+Sl2i5ilamMPIdoezBAAX5Kk8DMI6JCcoDwAFlukZxbj5WiXwpUCilOhEoKHOJDpdndIoGQ8pHorPU2xENziO3fQEF4IHPEvsof8tAQZpcP68vaPyhrI19RD2iARSoqQcUXCtvpMLXaDToWx9DdQRQ8FARDeDhwMECJnjo8oeNhylaCHCg8oc8d6JoecgdIPYFKFBQkC5pEF7MB6lG/0P28Zq3MFAgxNoY+XgLCqW8VZrCKXe2uA/O4VzCnv21YPuwty5QUJCTd8hvkW955T+Prky0dpF383E15HfOHQxQkI9jNjGAhdYrInlULOS1qIQYLwQYsy8mCYh7I0w+EKAgypbfM99BoFBKtTJQhANP2Uz5GI0sfI56GpiIiG+5UbAvoIjuUJxDWYyvUW8MBdvxV3jPPcTkMvgiMWYun/wlBwr8kOgqSzrRdYryulEXcn0M1RFAMVZWlMZQuOiMQDGSRoUEQMbAZV4p7KMVDOefzwArlRaRhpjxY7BAAVzT1Yntedc6tgEVnM/1Iw0qN86hsqFi5PoDAYqoELlnzuP7CRRKqVYHiujShPNOWcgrn8ORj27KUY5HwyJlKRHhfDp5jg0QodGGngzRFYkyOY7llXNzgOE4Xjkuog2U3zQARVlOz4o4j1caimKNo7gWRjndTAsCCxQChUAhUAgUwzCiBzjl+Zok9fbn43loYcqnHeR9PmCPaEOEs8nHvCeNiNSVwYZ95SlsqXyIVMR95X2F89A/aefnch4VZkyS0GwrygoUSgkUmj6GEijGdFEuH3KBopUtH6ejCRRKCRSaPoYSKDQfdoFiUJav1K4JFEoJFJo+hhIoNB92gUITKJQSKAQKfQwlUIx2Fw8GloYxgJTZcfIZoJhtqbzwnSZQaAKFUkqg0PQxlEBRG/dQveVdKxHHzDbMVhODWJkZodmmZPVhFyjK08oCx2H5gOtGA7M1gUIpgWJkjMkkrnv3zbsaJimT26kcpGGVSTf0MZRA0Q9QlGerYerKRn3J2Y/TVq/AYEab8uw3uUPHeeXFySJSks/K06wLyQgUzZ2Pc2OaP6YijGPKU8dqAoVSAsXw7Yb3316bFpaGR8pZpldlOth6s+S1qjVj/SFQCBRNDxSxPVaazOfRZ15/CgoKDOZxjoVjYg5onDjmlGZ+55ivmVZhFqJhG5EPCp5Y6ZLrRHqcm8/5zwPMNZhDmnObrXVAoGiufFxeKZ08xnzisXq2EQqBQimBYmQtFo0r188439T7AoU+hupwoIjpM3nNgSJf9p5IBCAAdNBCwb6IMvAZCOA9q3TnqwEDIVHQ8BoOHyFT0sPxYxwHDmLMyc99AhytFEYVKMYXKCLvAbgBw4TkeU/LGd37IhKXt6R9aN3G2iJz5E3yar4yNytgn9p9Tu08Vu2OrlXk04tfubK2nVa6fI0MKlryP/tY0b3VugIIFEoJFI2MhkTKy3pdoFhfJ3ouUM5Sh9NISHkYdTvnU5biL9AAxD66WVOeAyrRyEhalL2Uy+xjEdAcYihbaZyMRs1o0OxrkTz2sXAdDZ3cF2lG2c09cy+xAB7XDqCgjuAeYmG+8RpjKlAIFC0NFDyIPHQ8vFFYYGcuvaBmHBvG+fFQ40TxoAIPFD6RHgVJrEZM4RDOGw85BUeeHpGN/JoChUDRH1CQ5yJ/5y1MVCDAQUxKQJ6OioIKAqCl5Y28yiqqAcJEy+hLy76AigDj177+jbX0SJdKLfrdkm+pIHkWgJhWG48kUCglUDQyykHK0L6OoQylLMUPoI6n8SUaGSmTaYykcQajvGQfx1HOUn6zPXwVymbO4xVnnzRpwKT8j+7WdHWlHGdfObJAOuF/sI+yOhqU8DvivrhnfBrug+tTR0Q6vI91t/BJqE/0MZRA0QAocKxoLSh3eeIBpZWXh44HPwoC9vPw5TNGYThYRDR4aCF8HDAe2kiP9IEMnKxoCaDlggc3CqpyegKFQDFQoAgwprUpr1gCYmMsUFRE5GGiGvn5tJJxDJVbDshANXmaz7SIUQFF/oxXKs6Ajmj14n5aqeuVQKGUQDEcoKD+z6MJOPAvmDChVv9TJuddnemlQDQ5PkfDJmV82XHHX8BXodzOu19j+BM4+/0BRd7Ak/s61BH5Yr1EMyIdGpC4T3yhRmNG9TGUQJGcfB6YeHjyh4xW2HCGcKp46AAGnClAIR+AzbE4ULTq8jDmD2akh1MWDyTXBVC4XvlBZx+FToRJBQqBYiBAQSsWYFyOUFDRUCFQqdHaFIO3eU/lF+HsMPIolSB5kkqM1i8qt8jHRCJ4ZkiP/QEl7KdiK6fH8QKFUqrVgYK6v97YAvwEylX8BHyMvFtpbIvGwxxIKDNzRz4Hiihvc/igQZLt5W5HAQT9AUW+L/d1aEiKBqTYF8fi3+C74NtQ5kf0RR9DCRTZtLERfsQCHPKHjJYAHh4cNQoLohQUCjx4vKeVgH0cE623dPPgPdeC6HHYSD9acHHEOIfr4HxR8JAmx9H3kRYIHDlagevNECVQCBSNgALIJc/mlQd5KBx6KgbyHZUHEQjyIl2WcpBlO69UXuTHGDeRgzHpcQwATesaEMM91Ws5i2MFCqVUqwMF5Rx1f7mlnnIvxlFS39PtMx9XFg09gwGKvIynDOW6lM/4Efk4CZx70mcf5XQ+hhO/ZSBAgb8R4zvLx5JmAAR+En5Lfs/6GKojgaK8sB3UTcQhp+18YTscJlpfebB4gHOCBwSISrAvf+A4h+hCbAcWuBYFAsYDzj66hlAARHoUUHEe16w3raxAIVDkg/Z5xYBQ8ieVSsBDVAjky3ymMfIZn8m/wASVYFSOPA8xvoLXgA32U0lG5cM5MeCb/E0Fw3WpkPLpE/O+vQKFUqrVgSIaDXH2KR9pHKTspZGGcjgcdcpIylzKZ8rSgIjBAAXviYgwNo7zotESv4EynDKYfTTkxMQvnBez/QE1eWS5L6Dg+OhSxXmU6XEskQkghmsxfoN949F7QqAQKDQXthMoRtjowpR3KaLSoJLLATWf7YNKj2Oie1PAQD5Qj0qCyiWgmcqQY6lk2A4cELWIFjdatKJ7U97FDxhmW0yBnM8AJVAopVodKGJmR3oSUDbi9Odlb8yyF5O3cGxsp+zNx0wQ2cgbKnHiiQJEhCJm2qOczhsZc8ggjbzRhuvRa4KINQ09ETXOZ/6LcjyPKMckMsADUJE3GlGXRNfw8SrTBQqBQhMoBApNoFBKtQ1QjFe3Vn0MJVBoPuwChSZQKKUECoFCoFAChSZQaAKFUkqg0PQxlECh+bALFJpAoZRAoeljqPYGCmaWYVARMyQQ+mMAVD54aTjpDmVxFmZEKE+JORCLqWVj5e3hzMnP4KgY/DXU+/FhFyg0gUIpgUITKFTbAwXTpjHzTMyeAEgwRSvToQ139WhmrRnKHMqck8/OMFBjVoSYhpbZcIZz/8yyEGkN9X582JsbKGKNknqWL5Y0EjaW07m2yloUAoVSAoUmUKg2AQoWZmEazPJ2WvjzKSqBDRwtpjjLnSOcbT4zDRpTqMWcyYAJoBLrQ/CZaAXnxxzSTNnGeaQb2wJyIkJClIEFv8L5K08Zx7SebOe4HCjYHguFYaRfvk5+Pvce0RSuz9SfgBXv8/uJ/ZzDvefX4B5iATL2DxfIBIrRNaJOsegieZWpWuMz0/yN5DM2VosT8UzFlLMChVJKoNAECjUmQEEkIhbiamRAAYtm4WDjHNE1Kla7rt5WbQ58IhzMA41jhpPNvMqkzdzNOGc4aTjpzKnPe8CA+fNZdI5F5uhqFXP554vCMPd0zP1PtywWtQEC8sW8OB8nivcBFKQXThxwRBqky/W5V7ZzvdjO9SIqAxCEg8n7/H74zEI3nMv9cM2AHO4VY27pSG8kuo4JFKNv/G+Rd8pWXvgw8n4jh74cIcjzYm45jMZq2I3SbHS9PI2A3fKMJaRdPk6gUEoJFJpAIVCMmBVptci+HJYXTJjQqwsIDno4/5yfLyaTO0/5exzsWCkSyxdzicW9AJN6QBEAENeO1bBx7AMu+Mz1ykDBwjCASzhrREsAH47nGvkqlFw/vkvuYOb3A2jk3Z+AGRaoiXPylTmBqTzK48PeOkBBtAqg5D8kj5OXgENWsQYiyQesdp2P+4nF78iXkV+IggDBgGus9ApE0x2Q4+haR57jMwAKpEaaAcykCcRH1IQ8T/rcX1yP5ynyMNeLZ41GgFhkjzSaafE7gUIpgUITKFQbAUVfTka9OZrzZeTLQJIvb18GCpzvctpsAxJwqOI6ZaDIHT22sx/A4dqNxlDEtfmMU9gIlnDaABYcOxyxOL8eUOBkcs28BTr/fTgnj/bEvfqwtx5QkKf5r1mNmv8dIM1Xvibv4KADCewDBiJSRUSBz/FclZ8DoITzOQ9gIOpHnor8BeQGCMezBUwADpxDWkB+pE8e5l7KEQrSi3PKK3oLFEopgUITKASKETO6ANVrRceRonUTRwanJ9+HU4UDPligyJ1rWm6BCJa75xhaWAcDFOHwDQQo4l7z1udw5uiexFgIWp/za9UDChw9rpmPIWFMRg4UedcWgaL1gSK6CuG8B3CGEZnKIwqABM8LeRpHvtFzwHPV6LrxPAHaRBvy6xFpAFhJi4hHfq8ARhkoyOPcB8BOFKSvrlMChVJKoNAECoFiyIajQUtoPtgZ55pt7MMpwZHKoxg4UhFt6AsoaDWNQdBl55rjcLziMy2ngwGK6H4UEQGc/HpdnhgozXcJxxCY4PvQbYlW5DxawXF9AUXMXBXdSzCiGzhsAsXAde7LXv7zVgGKPBJFfolB22HANdEFutEBqLwCy+SlgYB1I6CISEb5egALaeXdB/N7LY+hIJLHswqAAB3lKKFAoZQSKDSBQqAYEaPFFCeblnwMxylvRcVpwkFiYDT9tmk5DQe9L6CIrkw44GVHiqgIQMB1cMLolsQ1BgMUwETcF5EWrlVvUDbXYB/nsh2QAUAAHq4LzPCdSIPIDOfEgGvSy+8Hh4775rtxLunF+BKBYmBauPjMn7UaUPAf84zkg5uBUoCZ/E3+iq5wMb5nOEBBPix31QNUAOKBAgX3THeoHIoiktEMtt/+U+61VFdKoNAECtUmQBEt9zjoOEf1FqOLKV9jEHTuzORjCugWFF2CeMWJ4Vy6W5RnmiEqQprhkEdaHBfdM0gvn/2mnA77cew4l31xLNfMuyYRdcmvFffHd6YfPO/z63IfwAPH59sjmsF5OJONvnu9e/Vh31UB7Wg1oIjIHMBNfgGygQbyCM8EsEGe4D2ADJTHIotEGgBU8uBAgYK8FMDNM0QkDACOZ6oRUEQEDmiOMRTAO+dwD80ypSzfb699Jn/EUl0pgUITKFQbAYXmwz5WWnLehfcOZxXz0bBYyySHxnJ0CXjEUQcKcM7ztSoiChfbGZcT8I0zz1idWCAxj2KVr8s1A0IBBaJnMaFBQG2sg9LoXgEIzmE70A6MRBrNMn3sTbfc+c/VrLDSUl0pgULTx1AChebDPmhd8DuvfFkz9eXXxt5OXnTm31WzwhRLdaUECk0fQwkUmg/7kDT/lNN/nncP0zrH6O500MGH3mOJrpRAoeljqHHQ3AWn/tDMrh140CF/0+p5+aLfec1bGGTs/9l5dt5Fr/gRfoglulIChSZQqHHQ8bPnbjOz27p7wIEHfaId8vPJi7qfyqcr1trfPvjJz/37QYdM+7iluVIChSZQqPF6cOct/HqzLU6lja2xHsjekye/vR3y8+9dddWBJy1c9ByQ5H/b/sYsV9MOO+Jvq3/9BEtzpQQKTaBQ46SFi8/8YxabM8N3rq38/T/6cTUrzGuXPH32eRcvmrvg1H8xUtHedtunv/jrQ4848pvVv3yqJblSAoUmUKjx1aQl51/0r2b4jn7Qv9NumXpnpGLxDsZUOFC7vYxpal+16vU/P+yI6Z8zMqFU++nIo499hAlj2tnOOPf8n56+5KX/uvispf+2+Ozz/uXMcy/4aTt/36NmHPc5c3YH6MT5C79tF5HONFrxDzjokI+1a94+e9nL/+jE+af87Pf+8E3/2WzrVGiDM9bieOXlV/zrUTOOfXKf/Q88y5JbKdVimli1S6u2vmq3VW1JahRZWrW1VdtQtRU09PpTqZbU7NlzF196+RX/odPSeTZv4eIfFB3QZWTewkXdJy868zPHzprzbVbVPuX0s7a3mx1z7PH/1G7faf5p3d+ffdLJ2445dtY3j5456/3Vv3K6JbZSqsXUnQCiP2AI4FiX7KK0TanW0YkLTn308w98Uye7k/qg3/WFXx407bD3m/vbRmv9CZRSqilE48f1VdtYtWuqNm2Q50+u2qoEIXk0Q6nm1rEnnnr4ifNPefahbT/R2e6QqWIP65r+ncLQqkChlFJqJDSlalckCFhdjNxkJ/QiuCpLd5E/tWpqLVh85tIlL73weR3u9jYGKR//kpNYCKzLXC9QKKWUGrKIGtA16c5kFxWjG0kg8nFtsTPyQQTEBT1Vc4ppZIEKIxXtG5mYfdLJT0+cNOkMc7tAoZRSakgi+kC0gKgBUYnJ43APc4qeblXXFo4xU80mIhV0f3JMRfstYHfk0TO3W+gIFEoppQYtxkEwHmJTcuSbqS6lG9SaBDh0j3J9HtUcqo2pWHDqo8z+5JSyrW2A4dKXLf//jpxx3N2FYyYECqWUUgMVdeaKomdwdLOPX6C71ZKiZ1apVdb7qinEdJusU8Hid6yovfmJf9BJbwH78pbvVt72l3/9nwsXn/mz42fP/VphVEKgUEopNVAtSWUqa0YwlWsrTt/KPTOmI6ahXV44Da1qBko/tfucq09ccOo3jp8z7+/mLjj1h+2yguNL5p/yf9vheyw689x/ZF0J1lqYNWfevUfMmPEKCw+BQiml1IA0s2o3FjvHJLRbtyGiFCuLnVEL6goW03MaWqV0xJQyHyul1DA1JcEDEHFT0RmzJsV3Bi5uKZyGVikdMaXMx0opNSgRuaf7z7rC1noGmsc0tDcWTkOrlI6YMh/7EyilVEPREk+LPOMiHKy8u2YVTkOrlI6YMh/7EyilVC91Jed4U3rt8icZMHzFOht0j5rmT6KUjpgyHyulVKeIyAMRCCIRRCQW+pMMWfWmoZ3iz6KUjpgyHyulVDs6voyFuLNwitTRUkxDuzb9xiv8jZXSEVPmY6WUanUxiJjZmej3f2Vh6/lYKRb8W5/qnmWF09AqpSOmzMdKKdUiYn2Iq4uemYlm+pOMq4C4K4rWWU1cKR0xpczHSqkOFF1rWLF6fXJalwzi3GuqtrlkLPI2J+0r0ra4zqwxcMAZ2/Fk1R4udg567q91f116XZms6MNxX1f0vyjfklH6btPSbwrsrS6chlbpiCllPlZKqXFWd9EzIJguNkOZ6pWy8caUVlhXcrrDKa9kDvt1w7xn7nFpP3BwfboHoivMQHVlP2nuSK9zMie90sexXX2k1ZWlN5qamb7npvSbOg2t0hFTynyslFJjoulFz3oItHYPd8rStUVPq37Z4V2VOedEDh6s2tZi5+DjIjn6OMRrip5Wf865NEFOVwOHfXMf97Ot6D3z1MyUXpG+77J0zRszgAoAuCjZqnTPN/UBFKR7RebUB7Tw+bmiJzqzLH2XdcXozYg1r9gZseA/dRpapSOmlPlYKaVGXHk//NXJAR3JsvG2oqe7UMBFd1Zu4pzT7ejqdP3JyeFem5xfZo16NEsPx3hp0TtiMjmleWmCEt7X6/JDWs8WPWs85FACiNyS0r02u78AiuuSTUn3PK0PoOhO4LAs3cdTxc7uXPPSewBpSbrX2L6jGP0xKTENbSww6EB6pSOmlPlYKaWGJBx4WtvvTHZRMTozBa1Nzvt1mdUDiqLo3eXpyeTUB4Q8nRz1tUVPBCPXzLRvfTp2bdETBagHUCvTMc8kmAqgiK5BExMQ1AOK/J77AooHS79Dd9G7y9Mt2bXRjX3c80ir3jS0rl6udMSUMh8rpVS/iu4vG5IzO3kMysZ6XZ76Awqc7quL3pGNqZlj3khdReMuT5MTpJRB5KkMKHKn+lfDBIrN/QBF+be5uhj+GJKhqDwN7UWFa1woHTGlzMdKKZUpZv+hLz99+MdygO5ggeLG9D665ITDuym99gcUUxMw1dOEBA95hIMuSQ9nQLE8vV+UAUE9oHh+BICCcRW3Zcfcm11/vDSl6FnpfLAzeimlI6aU+Vgp1UaKVufxXp9gMEDBoGTGN1yboAdHn25D24qeQc39AUV/WpjSezrBBWMYZmZAcW96zbfXA4qN6fwJgwQKjt+erjMxOe5ciy5ea5oQRK8qeqahnedjpXTElDIfK6XaX0uKnrEElxat33VlSjE6YzsmF7sPSN6cYGDyGH/HSS3wP01PMBVRLhc0VDpiSpmPlVJtJJw7ugrFtKBT/UmGpAAK1beYtSqmoR2JqYWV0hFTynyslBoHTSl6uqPcVLgq8kgIEJvgzzAo0ZUuFj+8onAaWqUjppT5WCnV1KJbDIN216UyZ6kOsGoSkQ+XFT3d7ZyGVumIKTVC+ZjBhDsyo+/pWLYidhf2c1WqHUQr8C1Fz8xHOmpDE2MjugqnRB0L8F2Rga/T0CqBQqlh5OOY7QPRekM4eNsY3tPmYnizoSilxk+UHcx2tCm9drXxd11e9DS8sPbD0+n9uhH8Le9N5S/l4lPF7utRqNFRTEMbs40tKYyqKYFCqSEDBaKFJqZHpKK8PlVwtDayoNHDyWKKRboz3JgqwoeL3iuqXpO2UTkuS9tiUaht6X6YfpHpCC8qeuZ2RyuSKaWaS5OKnjUAiEgs7MDfgHKzewTTw3l9suhZ0wJNTtsWmeXGVDENLXCx2t9fCRRKDRwoLk2VY0zluDHbF3OtX5TAYGJyKB5NMAEg0JI2NW2nApyTYGBjqignJ4DoSjDxaEpzctEToSDdp4uebhIPF2O7sJVSqm+Hl+f9ztTQsLzo7O4hOVDgfEZDyqVZ+Umr973pPWs3bE1Wbx2HJalcLGtW0TMb1qOpfH00lZ3rUzmZg8hVRe9F52JtiptS2f5gOj6OWZnSI51Nhd3Uypqe6kD+0+vT/6GUQKHMxw0qxvVp39rk8E/O9oVTf0vRO/pwZaqkqJDyFV8pdK9OTseGomeRpa0JMq5Lx4TyLk+3pPSmp4pPKTU+OjOVB3PSc74xPfPOjrM7UMzLwIFy76lUhlLe3ZggY1OCsgnptyxHX68ulc8zU/rdRc8Ys0pyaCeksjIWr5tU9ESaryt6L9BXycr+W9L7qekeAcLtWRl/lQ5zn5pT9Ex7DGRMS//FOkFMCRTKfLx7l6dG+6iMVjUAipvqAMX6VOh2Zza16L2KaxkoFqaK+frStZRSYyOczA9W7SdV+2FyoJw0oW+gKJJjzm9Haz8NLER0iebQXWZNqTxblTn3eXl6Z+mYiChEuf10tv/RkvO/tuhpsGkEFEtL5S7lLd1Sny16Fhh03MDAFBMQfKhq/1q1+4WKsde6lJHD1hZj261h1hCvJ1CoTgeKvro8UZlOTtu3pueMaEZ0eYquULPqAAUAsSz7zHHbirFfBVapRlpT9ETw2tlwKv+xav9RtX+v2s+b/H5vG0cnrgwUtyTnfG0qz9YUPZNb0OByVQkeVtfxTZ6u831WZuX2jmw7oDGv5FstLwHFhBJQLKsDJFNSWQtMPJy+g8/DwO3/pmeFZ+bHVftYh33/8XwGd/XX7ip6wnNbx/D6Q51RRqBQ7QoUVERT+2gAyPfFIGvs6qzCezCBwaNFTyifyuzGtO3Roqe71MpSC1oASbS2XVuM3KwpSg1b3UsveHrrj56raM1lq29b96liZ1ei8RjLUQYKxkA8k/wbHKxnk7OFFia4mJbsyQZ+yE2pbF2S/KNL07HX1QEKyt8N6VqAxVNFzyKCdyZI4JhfZWX/vWn7sqJnvMb2dC8TEuT0CxTHHj/jwb/72ZMVTfvi1z/3iwOnHrh5vKCi/BDmM8rclMg9BgZFv8NNRc8AokXJMVlXp2VzZdq2seiZdYJW1VVp+42pBWBTemDzFoOl6ViBQnUaUAxXK0c43TuL3qF5pQQKra7d8IGPfDqVP2PdVQd/ZWbJl1mbNcBcX4ogLK/jz9TTpQkUNic/Z2npmkXWYHN1Om59di18p1vS9rw7aoyh2JTK2K60fV46f3Pykfr9HQUKrVmgIo9QTE8P3cPZvpuKnv7WT6aHc1qi+4XpAXkmnT8la9lcllpJJ6d0txc9/bW3JoCYnq51aTru6axlA+CYI1AogWLQWl6q6Iajp1JlqpRAoQ3IrnnHTZ8tjGoOpOxfORIJCRRas0DFjuTgxxiKWzKi35ER/+oUrQhdVfQMAM0HM92YKP22ZNGdAriIAUr53PZ5l6e1CS6mFf13uxIolEChlEChNaFd9eZ3bBzBho12FF2ZRiTyK1BozQIVfS0G09eMMnRzWlPsPqPMdUXPQKg1GVDE1JN9zSjTnVpDryl6+oPriCmBQiklULSYveZ1b7hPqBh9CRRas0DFQIEiXxQLo0vSpQkUtmbb6cJEV6h8yrWY53leUX9GmSXZ520pvak6YkqgUEoJFK1rl13+ur8peo+PVAKF1qZQ8WDRM2C63r5pGRQQcXgyOfyxEFYARawOeU12/C1Fz0qUARFXlQoX3j9V9Axguq7oWdVSR0wJFEopgaKF7ezzL/7boneXaSVQaB00+9NANdIzygAty3XElEChlBIo2sPOeumFjw2wblcChdahUDGSQME8zEQ6BjLdnI6YEiiUEii0FrG5J59Gl+aLzMEChSZUjLamFQOfu1pHTAkUSgkUWovYYz94tjL/lMXfLnauX6UECk2o0BFTynyslEChDR4qjp55PBO+LDQnCxTa+EHFtMOnbfTp0RFT5mOlBAqtJe2hbT+pzDpx/veK3itbK4FCG0M7rfvU7T49OmLKfKyUQKG1rD3wrR9Xjph+DDM8TjdHCxSaQKEjppT5WCmBQhu03ff49yvHz577/aL/daeUQKEJFDpiSpmPlRIotN3ti9/4dkQqppizBQpNoNARU8p8rJRAoQ3aNmx+vLLvvvvdZc4WKDSBQkdMKfOxUgKFNiTbZ5/J683ZAoUmUOiIKWU+Vkqg0AQKgUITKHTElDIfKyVQaAKFQKEJFDpiSpmPlRIoNIFCoNA0gUJHTJmPlVIChUChBApNoNARU8p8rJRAoQkUAoUmUOiIKWU+Vkqg0AQKgUITKHTElDIfKyVQaAJFBwLF/3nqscrXHr9nt+1bd2ypPPStzWPm0D66/RuVR777wLDS4Lvc/8R9/R7zma/cVfn0pk/WvuNofBd+z+/80xM1a3Q/A7lXgUJHTCnzsVIChSZQND1Q3Lnho5Xqabttf9ead1YWnDZ/zBzaP3zT6ysvv+yiYaXBdznk0IMb7v+Lm95W2XufvSrHzppZM97fsPovRvy78HsCFVij++nvXnM44bcRKHTElDIfKyVQaAKFQDGOQPGeD76rMuWAKZXPfm19r+NfMOEFlU9t/NioAEVfEYqBAsVY/Q8ChY6Yah99rmoPVe1WfwqlBAqBQjULUOBw07qP08+2Cy+5YFd3qA9+/AM1Z33ZxS+tbWfbhz55c+Xsl56169ivbPliv+nkQMG2V7x6+S7nf9NDn68dyzkrr/jdXl2j7vjM7ZUzzz2jZn/y1j9u6KQffsRhtWuXtxOhCKAAAl696pW16yw+a1Hte8Vx3Ftci318x9jH9+P7n3r6wto5ARTc56rXX77ruNUfvql2Lr/Nte+8pte9cm+kzbVfufJ3ar8B55908twaCEU6bGd//H71uqsJFAKF6mx9n0Koan/pT6GUQCFQqGYBCt7Tkn/N2/+kNv4gHPgAgT323KPmzOMwk96+++1be8XRxvmdNef4hungXOdAgcN85NFH1BzucKBJD4eb9F73hlWVOSfNru0jDbot4dzznm5M9YCCNPiOgElfvwXQwX3gpJPmi170osoXHtiwK+rA/TL2gnvhe5AuYz9w+PlOpL/0ZefW7fL0kU/fWjsOKCENvmPsA2qOnjm99h24HtABLDDOgu/L9+IcPnMe98hvwX1MPfjA2j0IFAKFUqG3VO2XVZvuT6GUQCFQqGYCioCCiAqEM4xziwOc9/nHMc7TiWP7SwdnHMf6j978h7uOwVEP6AjDMecaRBOIWNRLrzwOIZz8vgZr51EHYAHA4PcJoAi4wHDk2UdEIgAnBpcDG2WgIIKRfy/Oi32ASMAO3aQ4Lv/t4z33x++T3zdREY4RKAQKpUITq7bVn0EpgUKgECjGGyhoNa/n1Jb7/5fHPjBzEk4+Lek4/gBEDhR9pcN94DADFnlXI6IQHJfbBz76vpoznQ+qbjQIGljAyc/HT+TnRAs/EZboYsR9E3nJgSIHEq7DvnpjP9hXBgq+d+74598deCENAIZtRCTq/fZEbbin8m8R0RyBYvhaV7WvVm2NP0V7aP99X/wxKpROs7322mtTu3yXvffe51PVv3KSuVkJFJpA0bxAEd2BylO20vofjv1ggIIuOkQsYmxEHjXoLx2uF12IAAa2M3ag7LATKQASGGfx+jdesWs7wNBoDAXwkR8bRjcmumURIaCLUz5AO6ChL6AAaEg7thNhwOkvAwXXedu73rLrOLpAxT5+L75jgE0jmAN48ghPjN+wy9PI6bvFzr7nH/anaA+9/KLLKn/3f36qtbBt+tzXK8ccfdwTQoUSKDSBonmBAsNJpVsRjjpOMI5rjE0YLFDQtSc+4/STLmMgBpMOMME5QA6QwL1ENyoABYcdYOE9XY+YSQlHnms3AgrGIAAMtObHmhcARjj/gATXyaMV+JYMOu8LKLgPzgvwYCxJUWcMBekRgeBe+V0AjNjH7x/dobg+n4mUxHlEbTiPa3G/bAuw4tp8N4FiZPTGqv26sO+5QKEJFUqg0AQKgaIy2CgF0QGcU5xhuivl3XNw8HHWc+c8HF4c9HwmI1r6GVNAlIFX0sGRxoEfTDrARXxmvAH3BGTgXOdjHWJgMkZ0JNJr1L2L/YAFRmQgukEBJEQquG+uxbWJgMTMUDj/+RSwpBOOPOlyX5zLOXxvjsXy+wEaOIa0iADFPmAmujsBXEQo6PbEPfHf8D7GTnBNgCO6gY3UOhoCxU5NqNp3/BkECk2oUAKFJlAIFE9WNG08gIKxB2tb3D7TxPd2m86UQCFUCBVKoNAECoFCa1ug6Dr44E3/9thjFW107K/f+tbVxc6B4xMs6gQKoUKoUAKFJlAIFJpAoQ3a3vEHf3BLilQogUKoECqUQKEJFAKFJlBog7crX/Wqj1d/7hst7gQKoUKoUGMPFHdteqhyyatXVeadsrhy5tILKu+6+Y4Rd4Q/+pmvVN7w5nfU3q++/a7Kde++ue5xbGd/f+k99oNnK1/e8t0Ruz/S++I3vj3o8y58xYrK5if+QaAQKDSBQqBoBrtk6dLPVn/yqyzyBAqhQqhQYwcU77n1E5W99t6n8vt//JbKbZ/+UuUd77u1sv+LD6y89vVvHFFHmHQBlv6AAgede+kvPcCHNEfq/lasunJA1y1b9WceEogIFAJFPqMTsxwxPSxTsTKDUTs55KwrwZoQAoXO/pjZmQsWsAjfcos9gUKoECrU6APFA9/6cQ0mPnDH3b22f/IL91de+KKJlfse/36vbQDH+nu37Nr20Laf1FrnMfZt2Px4r3S2bH+mFpkgApIDBdfNW/XjfCIOZaCIfRjXi/NPmDu/8sY/v6H2vnyPcVwY6bKd/fV+B44/+/zfrkFFfl+RXl8RCIDi8w98s/Y966Uf1+YYgUKgyC1fH4KpWFn7gSlQmR6V9RjaBSjKK2ELFNqY2AlHH/149adfZNEnUAgVQoUaXaC44f23Vw486JC6+4CBcN5nHD+7BgPLXn5ZLXpx2eVX7Io6sG/6jONqDjlwgpPPPmCk66hjKqd2n1Mz3gdQAAyAA++Bmcn77V9ZeuEltbQO7TpyF1Bce+P7a/fHsScvOrN2bRx0rsu1SJP3AAFpnzj/lFo6nIODH/d48LTDamkcN3tuLZ3yd735zg21tDmOblmRHseTHvdHJKcRUPD94/75rnSfYt+b3v6Xu+6fe33NFVcJFALFLmOhN9Z12Lpjy65tvGfdBfblx7KoW6PIBfCRA0hfx5ZX/c6vm9/HYKzRatSxvQwU3Fuj+xAotBGzn2/ZUjnm8MO/Vf35Z1n8CRSdDhUzjjnuq+Z6NVpAgeMeTn4jw+G/+JUrd33++Ge/VnO8w1nH2Y6IAGMvcJyjC1F+XozRKAMFaYWzTjp8DqA4fcl5vVr9iUpENyfSivccz7H5PQMmcVyMCQGSuI88qlGvq9WVb3pbDQzy77zHnnvuFvkIoAB8YhwGUMH16AbFOTHOI74b0QqBQqCIBeHqLb7GAngs2sZ7Fpdj8TYWp2PxupVX/O4uWGDxN7pJsY9Voq95+5/UFr3jM4vTxSJ3LIxHJAR4IQLC4m+RPq8sYkfaGIv4BVhwDgvuxX0RRSGt2Me98B1YSI57CYBgMTq2YyxkxzUDKFhgLxaw435ilW+BQhsV++kDD1SmH3YYC/J1WQQKFJ1sJ524YKu5Xo0WUBBNoFW/PycWpxgnGYcbRzsHihxIcJZjH637eas+UYAyUJAuDnm06GNEP8KxZztp0tLPdqIS9YCC9wAF54WRLunzHem+xZgLHP+8G1cjoCCKEZAQRqShHgxwnRw0GHsCtET0J78nYANYESgECoy8E6tRN+oSBRwEdOCw45y/7V1v2QUksWI2K1KTXjjuOP6x2jTQwbEBETj1Z7/0rF1gAIRwLYz3sWJ3ObLAPtKKfYBIREe4r1g5mwhLnMf3A274zOrYwEcAS3kFcIFCGxX7+3vuiUjFVItBgUKgUGrkgQIHmVb06N6UG114GPvwoXUba1EInOQ/u/69tQHVAwEKugHlszWxrwwUtOLjBOXXpVsQ+4EJYIeoBE44aTWKUPCeaAifcwtHn3EfpEF6fN98HEg9oMjTDmsUXSgD0X97w5/WfivOjy5ZufGbChQCxUCAgtZ7HPB8GzCBIx9AES38X3v8nlp6Eb0AMNgfQAFE5BEQnHze8/qFBzbs2sf9EO0YCFDU28f55Xs+9fSFtWMBCfYBLO/54LtaptuTQNEG9r/vvruy4IQTHrYYFCgECqVGHihwhOkahBNcnpGJaABdg3C0877/tLy/YMKEfoECp5puT7EPh75elyfGLgAtebcm9jPAO3fWeSXtcPSJIsR7rhXpYQyAJiLBOezLnXigot7sUDlQ8H0ZL5Knx3euF93gHvP7J31msKKrFvCSd68CeuzyJFDkXZ5Wf/im3bbTZYjZnnIoCMMxx5mP8wGJHCjiuDJQBAiUj+U10ijvGwpQ1Ltn9sWxzPbE4HO6cb1gwgtq7wUKbWymkz333OcsBgUKgUKpkQeKaL2naw6OPN116DqEIxzRBaISOP284nBzHA4HUY2+gILoA+kGWPC+HlBE1yCgJgZ2s5/oAttxwul+xLm0+IfTTxeofLwC9wgEsB9IimlvAZkY6B33UQ8MOJ7jgAG6SnEc6XFf+biOekBB9664f4AiIj6cT6SGc9nH/dcbvyFQdCZQEDWgW1I+gJr3bKMrEF2EcLrzQc+cE12SBgMUr3j18l7AEvt4ZVrX2Me4i9hHZCG6MWFnnntGv0BB1IH7yKMPwAPHAhN5etwj30+g0AQKgUITKFSLA0UMGGa8A44vDnXZ4Wb8Q3Q7otUfJ56pVGm5Z18cx3n5uAmOAQYAD5z+OJaIQczCFJ+ZXYmW/phmNtIDZDDOB34iGsA9AyORDo46n0knTztAh7EU9b5b/hvwvSKCEOlxHoOy+1pfgzQZ58Hx5e5j3C/3VG+fQNHZQEEXIMYeABA42oyVwFFnsHJABI46jv0dn7m9tp+B09HNaTBAQdcmrgE8kH449oxj4DMRESwfKE70gH2cw6xTdFfqDyh4D7zQLYt7BoDoQsWxjOEgDa7J/b1y5e/sirYIFJpAIVBoAoVqcaDQWscEivYBioAKHGwccgzHPZ++lYgF4ybY9+pVr+w13oHzAjx4LXdrihmZ2E7EA+eedPKZmyIqAQRgMTNUTEfL/XAOM0gBCIBAdL3Kx39EF6245/hOvHK9OJb753uwD2BpNOWsQKEJFAKFJlAogUITKASKJrHyGApNoBAolEAhUCglUAgUSqAQKAQKTaAQKDSBQgkUmkAhUGgChSZQCBSaQKEECk2gECg0gUKgECgECk2gUAJF6xizLg1khe/+jOlgmSJWoBAoNE2gECgEiga29ZEfVO6/d+tu2x/62pM1awaH+ZEHtlW+9uXH6hr3L1AIFEqgqLfCd6x3MRyr/kS16WgFCoFC0wQKgUKgaGDveucHKoccfGivbR9430cqe++1T+VTH/t8UzjMqy5/fe0eMebJ5t7iM/c6Ute54e2rKx98/8fG5Dv9n0d/VLnwgksECiVQlAznnXUbWJOB1ahZ64G1KljrgYXuWByOtS1iHQiOJRrx/7d3NkB2leUBvjNkIIa/CDHEiIAxxARJGgj5ARJJCLAmMaBEUAICTirUZKJpQw0m/JpoqEEQ0Iz8RIQYCBJMCpQMBqGmDSNU6l9lSmsrndJKa2e0dsbWn5nT85y77/Xbk7vJ7t3N7t67zzPzzt57zznf+c4hV9/nft97PhaxY+G5GE0oCwX7sYZErKjNehMsiMf6D+lCcpyLtTZoj3YVCoXCMJpCKHbefXe29XOf69UE+/mHHtpvm+xz9003HZB+s41QKJpPKAaaTJRj2tQzsuUf/dMD1jb3oy+ug9EVEhWFQhSKvUcWWAl7+sw5xQraJPusSI1cIAQk+sOPOrpYAC5Wv2ZfhCFWmi4LBQvKsWJ2LFjXdv77i9W+WYSPdjmGRetok1WrEReEhilTCoVCYRhNIRSrr7oqu2zhwl5NsBGF/bW54667smWLFx+QfrONUCiaSyjqyQTTjRghYL+T3zk5T16nZ3d/4au17Y89/HTWdu7C7Pjj3pYtePd7s288+e3i88suWVIkzbzmM/oU05Me+epT2ZpV67Kdf/7X2TUrrivixLHjs1lnnl1s665Q0DajC/Rv05e2Fue5asnHsgnjTy72T0cx6AsjA5yP/VetvKn4nJGJESNGFtfH9fP+1vUbs4suvLTYl3tAf7lW3sdx0SbXPuZtJ3a4B3F97Bt9ieu75OIrikSFvnOPFQpRKH4vFMMOPbS2YnSsMB3bGV2IJJ/gdYwwIAW8Z5QhhIJjEQO2xYrbCEu6IjVCwojFnV/ZVhMSgtEOhUKhMIymFoofPf549h+7d+/1+b8880yx7b+ef36vba889VRxTFeEohy0151zRr/juF+88MI+hYK+0Y5CMTCFgqT7oIOGFEl0+Zd0PiexJlG++foNxbQjknbeIyC0wX4kz6OOGZ39zZ5/yM45e16xL23wOf+nTLLPe9pCKDZv2l60vfSqPy6Ov+Kyq4qkvLtCQdtzzjq3kIBI7kn8eU0Cz/XFuZGBFcs/WZwPcaD/9IM+T540pUj+uTbOMWzYoUWbO772zeK6OJb2OI57QPsch4jcsHp90Sb3Iu4B7bIfMsK+tMm+IVX0m2Ne/u6/KRSiUOyj9uGLm7cXowYTT52avfWEMR2EgtGLejUPtHPQkCHFaMZpp8/qMPWJzzlHBALDSAVTnThP2h7tKxQKhWE0lVAgAqdPnpyd9Pa3F3HosGG1aUUk47OmTCk+P/Wkk7Kjhw/Ptn3+87VtfDbuhBOyMW99a3buGWcUbf7T009nQw8+uEMi/8H587NPLV9enIv2+IxzHHP00cV7/oYMIBfzZs0q2pw2cWLRn5gmxT6Txo0rzsm2t4wcme1+8MG9hOJvt20r9iNoJ0/+O8iHQtH/QkHSSxJMos9IQ1roHFNz0s8iEUYUEIe0PX6Jv/2z9xTtxrYzZryrSPARBt5zLhJsEu5IsLs6DagzoYhf/knkkRTeR+E2oxVIRiTykcDTB/ob05zSKU+cgz7HORjVQHziPZJC/xEwRCMtFKdNBI3tSEmcj3sY1+eUJ1EouiYUvEcKmO60/bmXOkgDUZaPVCg4jtELRh2uXfu5YvutX/pqdtKkUzscw6hHTI2a0/aeDttoQ6FQKAyj6YSCpJ1f83l/2yc+USTivP7MihVFMh7HIQVzpk0rXv/hokW1NkjWkZJ4jxB8duXKmiBE+6lQIAUhJ2yLdtln4ezZtXNuWru2EJroN/KBtPD+jtWrC6kpCwWyccPSpbW+0V68VygGhlCQ9DI9h8SXaUBpsXC9xDeEgvOkSXZMPyIZZxoPv/6TRCMNJPIk2vzaz1/2JeFO6zd6IhQxvSraiKLtiBAKrhcBeOPwo4q2kJvOhCK9j3FdZaGIkYzy+WIEplzwrlCIQtE9oaAYOxUAahu6KhSxjeJqpjnxOVOoDj5kaLE9pkkx6kG7bGe0IsSFkRGnPCkUhtGUQhFJfhQ3Hz96dO09QvDs/fcX+zEKEfvyy/+TGzfW9iO5jzYZfSCpj/Y5rnwuRi1og77suu++vaZCcU5kAqGJ/rDvle99b4f9+B9eBCOE4t+ee674DBnifATHpNeoUAyMKU/xHrEgQY7Eel9CwQhF+is+gZDEsdQjMDoQIxUIBtN/QkIOhFAgMrxP6xJ4LO6TX/9WMSLBaExap5H2txGhYFoXx6X9QZo4v0IhCkXPhYI6BhJ+iqqZ8kRBNe+pd+iqUBAUc8fUJ0YpGHmgtoKibp72FKMUjGTwGduoreC1QqFQGEbLCAUjCIwI8Av/xz/0oezqiy+u7cs+6VOV0hoKRgWYHvWD7duLkYctn/3sXudinxAG9mUUAhlAJHiPhHBO+poKxcorr+xwLfwPOfUUIRS85rN4HxEjJgrFwBMKgiQZqSAB35dQhHxEfQJtIQ2xfgX1CGyPWgrkg+lIJNwHSihiilUUgdMXRkSQH86LUMS6G/SXY1OhQHaQga4KBe2nAvaVe7fVRnz2JRQx/Ymidh4hq1CIQtF5kOyT1KePdz2QbTJq0WwSoVAoFIZC0SWhYOoTU6BiG7/6x778ZVQitjGlKC3KRgaYFoUcRGF1ei62R50FckE9BE+BQiSYWpWKSioUMdpBUD9x5OGHd5jyRFtMsUJMYj/EqCePq1UoelcokIGYDpQGTyGi5oGEufwLPO9DGjieX/lJnHlKEwly+vQj9o2nHlFXQPF0+kt+eu565yoHfSo/2jXtT4xSUA9Cn6gJYZQk6hiQAj6LJzdRoM0TothG7QdF4UxX4hxISLTJ6/S89DvEiBEPRmM4H/cinoJVvr7oa3qPOQb56IlQHH/cCa/m/9kn+y9fWlUoDIVCoTAUil4SCqYlMcLA1CbkgaQ/6hn4jNGLL15/fbENcUiF4sVHHsmGHHRQMaqRykGc671z5xa1FiT7iArHM3WJ/ZkuFedEajhP9BuBQEYY9aAOg2PLNRTIDdOpGAGhf7QdoyQKRf8LhdH8MWni5B/m/9nvzWN9HkP9BohCoVD4L1uhMAbxwnblxeaYMpQWVMfIA8k9IwoxCsB2RgEQgFVLltRddI5knycu1VvYjrYZ/aBtpjFx3qiL4Dg+ZzvToDgn+3MORIPPqYuIou56C9uxjb4R5RoNhUKhMHqthmJ2HjvzaPNbIAqFQiEKhTGIhMJQKBQKoxdrKBihWJvH5jxG+G0QhUKhkK4zavSoZ0gODaM7ccrUP/imQqFQKBRGKwlFMD6PJ/JY4jdCFAqFQkQGOAqFQqFQGANQKIIl7WIx3m+GKBQKhYgoFIZCMSCFgtWpeVISTy3iyUkPPfB4SyXsXF/5UbVNJBTFKH6lOgXqxopF26JQKBQiolAYCsVAEgoeecpq0yxed8Pq9UXizSrUAzkB72705iJ0/SQUAcXaFG3P9lsiCoVCISItIhQ8TYknKPFYVR4Py8JyLEDXSsn+ssWLiydKKRStKRSs21CWB9ZfIAFP11dg8TYS81gPol7SzmJvvGafzvZljYl0FeyIOCba6E6whkW9NhmZYFs9oWBxvHrHDHChqLSPUGyoVB8za9G2KBQKhYg0s1CwNgSLvvGYVh7nSrCmA+s8vPLUUy0jFKx1kT5CVqFoHaFgQTdWvq6XxKcyweJxjFqw+NuIESOLBe5ipWwWmItF4Vhl+9b1GwtJYT9GPmLBOrazSByrXvOaawzh2HjHA8W+kydNKc7DatedjSxwLJ8THMNCe3zG6tZM14r9WAyPPrBQHStvRzuIBH3mcxbIY6G6RiSmH4UiYCE8aisu9RujUJiEKxQi0qRCwSrT6UJzEQtnzy4WgIv3rC/BWhAsBherXMdaD6wLwb6sJ8E2RIR1K1iDItanQFRYpI7P2FYeAWGUhLUkaIf90nUqaD/e006sT0Gf2PbAZz5Tt01W2eZzpCkVCo6hr2xLV89WKJpTKFg5mmR8X/tQT0FiHmLA6MUhhxxSJPQIBYn6k1//VrHtskuWdNiXRH7VyptqIsAq2TEagVggH4wSIAO0FSMY7Iu07E8o2Mbq2HxOH3jP8eU+I0TRDq+pFYn2uNdx7iYTChiSx7I8SD7G+s1RKAyFQkSaTChYuXp/STWL1DEdir+sZs1q1CxoxzYSnNMnTy5GOE496aQiced9HMMieOzHlCpW1f7DRYuyTy1fXqxuzYJ0bEMyeE8byA2rWO9+8MG6Iwu0E6tfMz2Lc3IMnzPSErLBKAsreLMvq2zTJu2wGB79YAoUfWQkBiFRKFpbKPjVP03ACX7Vv/n6DUUinh5Pe23nLuyQrMd0KvYL8SAQDUYsEAfkIm2f0YWLLry0S0KRTqviPZ9zfNpnRiCinbu/8NVCYGifc/f36EQPhSI4No+H81jTLhmiUBgKhYg0g1CQoEQSXi8YbUA60ulP82bNKpLxOJ6RgBhN4H2MMDDagBCECFCbEW2wDfHgNQk+Ix+xDeGYM21al4SCUY3Yhjgw8kBfhx58cK0fjEggG7TDCtnIBWIRoxy9NRVKoegfoXjs4ac7nfJ0zYrritEIEu+YghRBATdCUE8o0r6XhYJkP7YhJExX4hgEJW2fYzi2nlAw8pAKRbothAKZQCrK29JRF0ZTmJqFXHzl3m3NLhTBBZVq0fYMv0UKhaFQiEiTCAXTiDrbzugBv/Snn5HEM1WqLCT85X3sR3KfCkU6hYrpSZH0c0wk+CEmjFh0RSjSbezLOfmMbfVqKJiSxWsEg2vgWtJzKxTNJxQE9QTlomxGEhANhIInPzF1KS2eRg74pb+7QrHpS1tr20JUkBpqLyj6jm2MXLCNomr+jfM3iqxDGvYlFDwCN5UU6kFiX0Yl0n4gFv297kcvCgUclsftedyVx3C/TQqFoVCIyAAWCqYv3bF69V6fM/2IaUOMPrBPuo3aA0YpuisU6Xmoa0AamDrFMWmdBKMGTEUKEYipUe1Je4+EIj0/IyHIUoyGKBTNKxQUZvMrPUk8iTgCQIIfoxIk8RQ/U/+ARLAfRdiIRXeFghEBEnpGP2iTAumotWC0gkSfKVaMQsQ2hOf897y/aHvWmWcXfd2fUDDiwrloiz4jF7EvNRe0T/0GfWE/XreQUAQz2kcrFvmNUigMhUJEBqhQkOQz5SgtaGaEgF/wt33+80XCz0gCCTjbKLJmqhLJeHeFIiSEoLaCeox6UoPIUBTOa5J9BIbXjCQgCvsTCvZL+8woSEx5Qk7SfvCeWg+FormFIh67SpLPefnFvlykTKFzTENiqlKMJpC8r1m1rsPjZnliU7zndbSFUCAstM90pHT6E3JCuyEgUUwdT2Vif45DfjgfklNvsTrex2gGfUaKmP7EKEi6L5JBe2zjdQvUUHQG9RQrK9X6ihP8ZikUhkIhIgNMKGI0ggQcUaAOgdchDCEd1B18cP78ogiaJD+mCXVHKBAX3iMLyEBIDCMStI9gMA2JBD+20QYywMjEpHHjiu37E4qo0WCUg/MyCsG5Y8oT18C1so026o3QKBTNJxR9EQhFfz9NqQUWtmv4f+bapWJlxaJthcJQKERkYAlF/Iofv+DHE5zKxdlsLy8Oh0TEo2H5mxZ4Ix1RGNvYgccAABWHSURBVB21D4waRGKftsO+fI5cRHtpvQXbaIupUTE9ij6l7bA9rYeIPvM5EfvSfhRj9+ZaGwqFQqFQ9AkfqFSnQZ3mt0yhMBQKERlAQnGgIy2mbtVQKFpfKIwBIRRAoTYF2xRuH+a3TaEwFAoRGQRCwRQknhilUCgUhkLRi1C0vatSfdSsKBSGQiEirSwUgyEUCoVCoegXqKdgMbzNlerieKJQGAqFiCgUCoVCYSgU3WZsHiQwyyoWbSsUhkIhIgqFQqFQGApFg1yRxxN5TPZbqFAYCoWIKBQKhUJhKBSNMCKPe/NYn8dQv40KhaFQiIhCoVAoFIZC0VCeWqk+YrbNb6RCYSgUIqJQKBQKhaFQNAIjFGsr1aLtEX4zFQpDoRARhUKhUCgMhaIRxleqtRVL/HYqFIZCISIKhUKhUBgKRaMsaReL8X5LFQpDoRARhUKhUCgMhaIRRuVxfx43VizaHhCMOXHCtydPPf27rR4TT5n6z4PhOolhww67x3/ZIgqFoVAoFEarCkVAsTZF27P9xkofcb+3QEQUCkOhUCiM1hGKSvsIxYZK9TGzw/3mikIhIgqFoVAoFIZC0QgshEdtxaV+e0WhEJFByWFveMP2k8eN+yuj/2LSO97xlP8Sf8+sM+f+xzlz5v3UGBwxaeKpu1rgn+2QPJblQTHpWL/FolCIiIiISCMcm8fDeaxqlwwRhUJEREREus0FlWrR9gxvhSgUIiIiItIIh+Vxex53VSzaFoVCRERERBqEUQqKthd5K0ShEBEREZFGoJ5iZaVaX3GCt0MUChERERFpBGTi0Xa5sGhbFAoRERERaYgPVKrToE7zVohCISIiIiKNQKE2BdsUbh/m7RCFQkREREQaYWYeLO63wFshCoWIiIiINAL1FGvy2FypLo4nolCIiIiISLcZm8f2PJZVLNoWhUJEREREGuSKSrVo+2RvhSgUIiIiItIII/K4N4/1eQz1digU3gIRERERaYTZlWrRdpu3QqEQEREREWkERijWtieVI7wdCoWIiIiISCOMr1RrK5Z4KxQKEREREZFGubpdLMZ7KxQKEREREZFGGNWeZN5YsWhboRARERERaRCKtXdWqsXbolCIiIiIiHSbw/LYUKk+Zna4t0OhEBERERFphMmVam3Fpd4KhUJEREREpBGG5LEsj+15jPV2KBQiIiIiIo1wbB4P57GqXTJEoZBBykkTJzy14H3z/sdorVj4/gX/vXHzXef7L1xERA40F1SqRdszvBUKhQxOJrzzHX/1yn/+MDNaK3bueTybMWv675QKERHpCyjavqs9LNpWKEShMFok9vzdc9nU06f87tp111o7JyIifQKjFBRtL/JWKBSiUBitEd/++93ZufPn/vbyj1y61H/tIiLSF1BPsbJSra84wduhUIhCYTR/fPcnLxRScdFlF33cf/EiItJXIBOPtsuFRdsKhSgURpPHy//+vezd57f99ryF56zxX72IiPQlH6hUp0Gd5q0YsCB+e/LY5K0QhcLYX1z5R5f/Zsr0U+7wX76IiPQlFGpTsH17pVrALQOLh/LI8njBWyEKhdGV+NiqZb8+aeIEf4QQEZE+Z2Yeu/JY4K0YUMzN49d5fNBbIQqF0dVY8+lr/+/t497ODxJOaxURkT6F/+Nh/u3mSnVxPBkY/02+420QhcLobtxx763/O2r0qGeUChER6Q/G5rE9j2VN+H9E9P3Ggw8++NHhw4dvz+PRZo8jjzxyZytcxxFHHPF4fi38YnpFHkP9mikUxoGPBx7b9Ks3jXzT7opTWkVEpJ8g8aNo++Qm6Ovwww8//P6zzjrrOzt27PjXn//855kx8OLVV1/N7rvvvt9Mmzbtp/Pnz/8zv2IKhXHgY+uTm3917PHHPuG3QURE+osRedybx/rKwP1VedSb3/zml5955plfmrQ3T2zYsCE755xzXlu3bt1b/JopFMaBjTNnn/GPfhtERKS/mV2pFm23DbB+DRk7duwPX3zxRZP0JoydO3dmbW1tv1QqFApDoRARkcEBIxRrK9WF1kYMhA5NmTLlvq1bt/7O5Ly5pYKRCr9eCoWhUIiIyOBhfKVaW7Gkn/sxfM6cOb8wKW+N6U/nn3/+rX61FApDoRARkcHF1e1iMb4/Tj537txPb9myxYS8RWL69OmvV3z6k0JhKBQiIjLoGFWpToG6sa+TwalTp/7gtddeMxlvkeDpT5Xqk8VEoTAUChERGYRQrL2zUi3e7hNmzJjxExPx1nqk7FFHHbXVr5JCYSgUIiIyeGHhpA2V6mNmhx9wg2lre91EvLWCxe/8GikUhkIhIiIyuVKtrbj0QJ5k/vz5PzUJb61gRW2/PgqFoVCIiIjAkDyW5bE9j7EKhaFQKBSGQiEiItIIx+bxcB6r2iVDoTAUCoXCUChERES6zQWVatH2DIXCUCgUCkOhEBERaQSKtu9qjx4XbSsUCoUoFIZCISIigxNGKSjaXqRQGAqFQmEoFCIiIo1APcXKSrW+4gSFwlAoFApDoRAREWkEZOLRdrnoVtG2QqFQSO8LxbQzp+4Vly25JHv2pad7lNDuePbRbMH75vU4MaY/e/7uubrb/uYfn8+u+tiS7MTxY7O3vHV0Nue8s7JHdm7p9eT8iqs/lG165Ev77A+fsa0r7X3lsfsUChERkV7gA5XqNKjTFAqFQvpPKPJDsjXrVmWbt3+5CBJnEvPj33Zc9vK/f6/hhJa2SPJ7mhjTv3pyg0yMOfFtWdvC87LHvrE1+8YLf5Gtuuma7JBDDul1qUAUbrlrXfF6+Z8uLc5d3oc+0tf9tfWt7z3Tpf0UChERka5BoTYF27dXqgXcCoVCIf0gFCT/6Wff/ckLHRJ5xOLuLV8skurb79lQS6h/8K/fKUYi+HWebXd++bbis3pC8eTu7UXEe5J+jqHdVFx4vfHBO4tttNuZUKz45PJs8pRJe32+ZOmVRaTnpS0iPT/95jrjXOVzPPTEA8Xn7JcKBdcV18hfrvnWjbcU+6WiENvK18j5yvc8+pjeP4VCRESke8zMY1ceCxQKhUL6XyiQBn7pRxxIhEncz5l3dvHrPMk1U4ziV3lGMiacPL6YesTfWWfP3EsoSJRHjT4m27nn8VrSTxu0x/5nvGtGLeGOaVdL/+Tqor3OhIJtN9yyep/XdvOGG4r+0RbTuNLRC87BdV102aLswg9ekA07dFgxysE29uc4+sc+bzzqjTWhiP6Q+E+ZfmoxmsO1s38Ixbf/fndxvbRLG/SV/dh2yRUXF/uxLfrIvrRx/vvfU9yXeiMgCoWIiMj+oZ5iTR6bK9XF8RQKhUL6SChIeCORZxrRiJEjil/S2U6STRKc/vIeSXVM82EaT3naTwhFWSb4S/KeJs0nT35nsR+1BRwTcsFUps6Egv2irqGzIEmnjXhPwk6CH0LBKEdsQ2wQFPp10JCDaudkFKOeUDAqwX1L6yLi2pGWOE9cM22W7xFtcy8Y3Uj7mPZLoRAREek+Y/PYnseyPIa2C8aQngjFj3/84+z73/9+h+Cz3kiIf/SjH2U/+9nP9vr8lVdeyV577bVeT8Cff/757IknnsieffbZuudVKKQnNRSfvv3mInkOmYiI+gTEguQ/FQpkodwegkF7jAgQJMmxncScc/ALfUSMBpBIp/sS7FtPKDiGpH5f14b8cD5GRBghIHlPhSIVkhhNqFf7wbFloaBQm0inalWSKU9IwjXX/3Ft1CG2pUKBeFTaRysiuL8xmqFQiIiI9Iwr8rg7j9fzuKknQrF48eLsyCOPzI477rhakOTMnTu3x0k5bSEo5c9nzpyZbdy4sdcSb+SE/o4ePbpoe8yYMUW8+OKLDbe5ZcuW7JFHHlEoFIoOU56QCX5Nj1/2SYyPOPLwItlmW1rXQJST79hGmxzHr/NIAXUEbEcCSLCjCDyCY0jAy0+G6kwoSNTTkZN0uhaF2ryOKUlRCxHSEEKRXndso3aiLElM9yoLBZLCNKp6QsF9YpSH6+G60/qKslAgOeV7kY5YKBQiIiI945U8fpPHz/N4Z0+E4tprr91rBGHkyJHZnXfeeUCEordHKDZs2JCddtppHQRo+fLl2YwZMxpuk/vSm9KjUPQbX8vj45X2qYK9UUNBss50HpJkRg3Sx6GScHdVKMo1FEwnYrQDoU8LvqmhIPEmwSYRZyrQ/qY80Q/aSfuO7MRoR4hP1EVwnqjb2JdQcG5EKISqsylP9JdzRRE170MUaCuVDY6tJxQcy7nSkRIkiREjhUJERKR3YKrTeXl8PY9dvSkUBMn4ddddVxOAD3/4w9mECROyiRMnZitWrKgl7xdeeGHxaz4jA2y/8cYb6woFST9tcNxHP/rRbNu2bbXjec35aJv94nhGGBYsWJCdeOKJhSB85CMfyXbv3r1XX+nn7Nmz95pu9cADD9SucceOHR2mRl188cW1fp1yyim163r99dcLkUCoOG9IBaMVcY30P4SI7bRx+eWXF/vTx5deeqnod/l+dDeOOOKIPfl/2/uNHsUP8/jPPH6dx+Njx415oadCQVExSTS/sPMEIpJeipdJdknESfpJ/rsqFPErfxQik7jTBu8peqbNSMyZRkQdB9uQms5GKKKgGamIkQj6yXFpgTftU0vBPryPUY3OhCIEIPrHFCRel4WC14ymICkIWEwF43MEgb4gFbRB3xj14b5G3QT7Iz3IFtdIG9RxICmdrbuhUIiIiPRQLnoiFAS1BxEkwSQiJN7sQ7JOEo0ckNAztWjTpk01aUAG+Hznzp3F9KlI3kMo1q9fXyTbiEl5yhP7tLW1FeciaY/zkthzHpJ12rjmmmuKhIT+la+B7ezLNCfEA8FJR0AQjgsuuKDD6AXyQFscgwAgIFwH1/7qq68W+69du7Z4zXUhGOzPNSAP0R4yduihhxbnpN/0AznZtWtXcVx6Hx2h6BdezuPHlepDDYZ2d4QinlhU/pzkN4qtI/GNJyTxnsSYxD32Sdvjc9pMt7F/KgaMHKRtlhfFY9oQIxq0sa/1MNiHBJ6pTjEakU5Dolia0YNI5iNZ52963WxPC8XpK33gb1xven2xHyMZ7Edb6fXxmuuL6UtcR5yP9pCZaJP3tJE+klahEBEROQD0RChI6qP2gKSdX9cpbI59eE2Cz2uSbwQjRi84Nq01KMsCIkIyHjJRbx8S79jG1CVGLBhdIDEvT6GqJxQEiT9TtBjxOProowuxiSlbyAKJPZLBCAn9YfQD8WHfe+65pyhEp416U55ok5GHKFpHELhPHINQcL/S45CfrvRZoeh7uisURmuGQiEiItLLQpFOeeJXeRJuxCE+QxiYFkTyza/4jDbEMeWEuSwL7Etyv6990jqL2EbwulzMXS85RxjKNRkcP2TIkJrIIEEIBrKCtKT1F4gLgsC1MbJQFgrOy7WnhesE5+U+sG9n91OhUCgMhUJERGRQCQXBFKQocuZXe37dj5oHgl/kuyoU/JrPe15H0t8VoUBiqEFI+xXTjsrXgBDcdtttHT6j70xFipEWpmghFdROxL4IQTwJCvFgNAVxKgsF1xsjMtE2/eCvQqFQGAqFiIiIQlESChJtRhX49Z5pPXnztWJoxALB6KpQhCzwOdOGuioUTLFiG+dhtIS6h0onNRTsjzwgCggCfeW6EJIoHqc9RhmQkpjahGTE+dmPugpkKu4L/UU0kBuOi/Ut6BPTwxQKhcJQKERERAa9UFCEXO/xqHxGck0iTqLO1CWSaJJs3scv9tQXpE9eKj/BKaYckbQjC/ztbJ/y8YgEIwocR2H3vpJz5IApSzEdicLptF2Czzhf+fq5No6h0DqOoQ8ISdRDcD94z36seREjG3yePsmpfD/L90ehGNxCQVExT4YqF0gbCoWIiEjTCsVADWQCuUiLrhmFYPSk0TYRjnTqlitlKxR9GaxZwSNReVwsj1rlEaisF9FKiXqlk3UxFAoRERGFos+DkRFqIxgNYJSA0QHWsWikLZ4YxShH1EcoFApFXwdrOLB+RDoyseqma4r1GHpjXQWFQqEQERFRKDqRCuoXmEKUPsa2u8GoBo+GTR8Lq1AoFH0VrKdA3RFrPpS3Lf2Tq7Odex6vrcXAwnUsKseib7FOBWtAsIgea0mwuBuLzyEhN9yyulhFm4XpYu0H9mPUo23hecWCcekq0/SDURKOYaG4dI0LFpjjPPF+ydIra/1iG2tAsPgekV4HgsR2+sW6EqlQsNgdfSBYZE+hEBERUSgMhUKhaCBI8FkJen8L0I0afUwxksFib7FaNp+ToDNVCgkgsSd5j31J7hn5QC5ihWtWp+acbGOV6ZhWxXEIAe2T7DM6ElJRKY0sMC0rVspmG8fS3pp1qwo5ol8EfaQfLGBH29EO+9IP2uf8tIcQKRQiIiIKhaFQKBTdDBJzBGBf+5DgT54yqcNnyAG/7JOgk6jHKtHsS7KejnJcdNmi2jG3brylw7SqBe+bV4w2IALpStOMbDC60BWhoJA8tiERbOM8aZ8Z4Yh2kAdEJ2SGz9KVthUKERERhcJQKBSKLga/3qdCkAbTmhi54Ff+SO7TaUh8TjJOgp/KB+KQ1mfEsXyeFnrHvghA2ka5nf0JRb1t9frMNvblmpi2xSgIwejKQKoVUShEREQUCoVCmkYoSK75Vb885YfPGWlgGhFBrUG6nToIaiK6KxRp3QRToWgXqWH6U9o+oxdxzrI0MKKyP6GgbaZCpdfD1Cz2ZbQCgeAzpj2xH9ejUIiIiCgUhkKhUDQQn7795kIq7t7yxSLJJuGmuJrkPK2TiCQeAeA9U426KxRIAuegXYSF/XnPY2qj1oKREd6zLSSBPvJ644N3FhKxP6GgDfoYIyJMz4p9kRX6EqMyFHkz9UqhEBERUSgMhUKh6IFUUFdA0k09A4l/mqgjGyTrBMk+7yP5nzL91Np+PE0pTc4Z3SBhD6FgehEjDFEwHftRR0HNA5+zndGPtE1GMAjapsA6CrbpTzxxiqAvsY0+0hb7IDW0z76IBCMStMf5eLKUU55EREQUCkOhUCgGeES9hKthKxQiIiIKhaFQKBQKhUIhIiKiUBgKhULRd0FBdiutvK1QiIiIKBSGQqFQGAqFiIiIQmEoFAqFoVCIiIgoFIZCoVAoFIZCISIiolAoFKJQGAqFiIiIQmEoFAqFoVCIiIgoFIZCoVAYCoWIiEiT09bW9vrixYszo3XimGOOucd/2QqFoVCIiIiIiEJhKBQiIiIiolAYCoWIiIiIKBSGQiEiIiIiolAYCoWIiIiIKBSGQiEiIiIiCoWhUIiIiIiIQmEoFCIiIiIiCoWhUIiIiIiIQmEoFCIiIiKiUBgKhYiIiIg0Nccef+xfnjPv7J8agzumzZy6p7N/I/8PRFkpD3XHgdI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descr="data:image/png;base64,iVBORw0KGgoAAAANSUhEUgAAAxQAAAHFCAYAAABrfr8yAACAAElEQVR42uy9DdhcVXmvv3tMNYUAASIECPACgQQIMYQkBEjghQBBglAMFjTW4EmP9EgrrdRSpYoVOVhRU00RFDQoavAET9SoEUFTQIQUOMGDGmusqWKLyv8UW2qpR3vNf+7JevKud2fm/f6Yj/t3Xc81M/tj7T0za6/13OtZH0WhRlSnLDjhq+eetXC71j521BHT1pizlVKq+bTfAQef+pK58z80a868e4+dNefbJy868+9OOf2s7dro2IzjZ393xnEnPH70cSd8ctKkvS+r/gXTzIVKjYJwQCv/+lhFax87ouvgTeZspZRqGk2dOesln3/JvIVP/f7V1/7yk1+4v3Lf49+vbP3Rc9oY2GM/eLayYfPjlZtu+fj/O+u8l/39gQcd8jfV/+SKqk00ayolUGgChVJKNbMmHXPs8beddsY5P11/7xad+yYCjHeuvu27++y73zeq/9FKs6lSAoUmUCilVDOq64jpM75326e/pBPfvPariy97zWer/9Va4M8sq5RAoQkUSinVFNpn/wPPmn3i/H+0W1Nr2E23fuKe3/iN37hbqFBKoNAECqWUagZNP2HO/B9v2f6MznoL2bs/+LGNxc5IhVJKoNAECqWUGjdNOuKoY/7OyERr2oWXrFhfOKZCKYFCEyiUUmq8dNAh0z7+iY33/1rnvDXtiR899/yekybdXzj7k1IChSZQKKXUOGj6mede8EMd89a2t75rzSPFzilllVIChUBhzi6mFDtD12t+a489N+6zz+T12u621957f37PSZO++l8mTLih+lvNM9uMiKZOnPhbn27nfLPvvvvdVTiAtZcOPfzIDZ9/4Js65W0wpew+++53jzlaKYFCoOhsoJizx6S97p49d8Fj16/+8Hfsy9y/PbTtJ5W7Nn391y9/1eX/RP/vk05dvMyScegwsfc+k+/7yt9+76ftnGdYJGzWifO/J1Ts0sQT5i7YbnnSHrbwjLOeKFxRWymBQqDoSKCYsMcekz54avc5j933+Pb/sFIcOly88r/+9191n3P+I2s3bJhsCSlMCBUD0tI3v/O9/2wZ0h72Pz7w0Z9W/9PlZmulBAqBogMduTV33P0jK8ORsQ/ccXfl9LNf+s9/9ZH/OcNSUpgQKvr58w85dN2Xt3zXsqON8vXkfff/gMWaUgKFQNFBkYl99t33/s989W//1YpwZO3jn/1apfuc85//4Kc+N9uSUpgQKhrroIMPfcAyo73GURx8yGFfs2hTSqAQKDpEe+09+WMfvPNzT1sJjh5UnHHO+T+3+5MwIVQ01pFHH/uI5UV72WFd0x+3eFNKoBAoOkOLXnbJq7ZZ+Y1+96dzll38hKWlMCFU1NcJcxd80zzQXnbMcbMetIhTSqAQKDpA+734gPsf+NaPrfzGwF71X1//n+decNEllpjChFCxu+bMP2Wr/79AoZRAoRMuULSepp9/0SuMTozh7E9Vp+l7lpjCRBNABd3vVlXtuvQ67t3xBAqBQimBQqAQKPpXV9W602tT6IUvnHjtR9Zv+ncrvrGz11xx1b9Uf/qZwoQwMY5QMb1qO6p2Y7Fz4cob0+dxzZcChUChlEAhUAgUjYUzsL5qT1ZtbXpdXzRBd4b9Dzjwq1Z6Y2vr791SOazrqL8SJoSJcYSKexNI5LqiapvTe8Biano/sWoLs+NmpXO7cxZI56wodq4UPzXbx/YpAoVAoZQSKASK4em2qq0pbbslbR9oZGNiaduEUqU9tJDJ9BnfsNIbe5t22BFfFibMB+MIFc+nMqRcpjyXnP+1GXB0pegFYpGyh4udXaTWVe36tB0QwXG8s2rXlMo2GlAGtFqyQCFQKCVQCBQCRWM9V8cRmJIq9Ymp8u6uU3nPTJXxuvS6LKu8sadTBX5tlu6DqQVxQDr2hBMfs9Kzkh0r7bHnXl8QJoYOFSctXPy/R+iv2NHH9q4+gOLJrHyZkMqgSak8Wp5FZJ9OZRvRigGXowKFZZ1SAoVAIVAMr/KuBxQUxEuiZTfbvjl1T4jjt2fvHx3MjVmBW8mOpQ4+tGuT///QrXvpBU+PYISiHPWcmLZP7gMoKlmDRtjU9NqdpUVDx0VVW121Sy2PLOuUUgKFQDF8PdtH5GJKH0Dxq1LF/XzaX668N6eWQCIVVwkUVrIChUDRjxjDdV16350cf7ovbUjbcqCY1UeE4pr0Wi6TlqRrbK8DLpZHlnVKKYFCoBiCthY93ZXmpJa75Vk0YW3Wijc9q7yfKXoPZpzToPJemRyCbcUABz9agVvJChQdDRRTU/mzMYHFthR9WJH2r0jbrk7H7Mi2P5kipOtS2VXUKZMiAnuL5ZFlnR6iUgKFQDEyYoaUp1IlvCJVtEQflqb916fKeVaqgKPyvilV2NPTuY82qLwnpfQ3DPbGrMCtZAWKjgSKiDAsSQ0SS4qe7pfT0/5FqbyaUvSe5Wlmdk7e2FFex2Jj6TzLI8s6pZRAIVAMU1TSN6YKO+Z+BxCmJSAAKm5LlfRVWYV/ZTrnpiz6sLLYfS2LjSny0ZRA8Y733drLPvqZr1Qe+8Gzu/bf9/j3K++59RNWsgKFNnZAMVqaliIbD7dyAwfl0+rb76r8/h+/pfKGN7+jctemh3otUDna5RXlJNcZzvmWdUoJFFpnrJQ9YQTSmJRaB7cNJb2xqsDpTnH2+b9dufAVKyqnLzmvcvC0wyrTZxxX+eI3vl3b//HPfq1y4vxTBAqBQmsPoLi2GMICns0CFJ9/4JuVrqOOqZVJ/+0Nf1q57PIrKnvsuWflTW//y9p+yi3KsNG8B9L/8pbvDqvMtaxTSqDQOgMoRkJ0k9pc6n7QlEAR8BCtf2cuvaAy75TFdgMYmtYVPYP1N6YI1+QxzneDvp5A0RFAMWQ1C1CcMHd+5ZJXr+q17bZPf6nyggkTauXYWADFSJS5AoVSAoUmULRVBV4GCozWt9ieRyiYb5/WQSrsyfvtX3nt69+465zr3n1zZf8XH1jbd2jXkbWuUwEoOAAHHnTIrvMi5E9r43Gz59a2c27uKNClge1hH7jj7lapZBlnw0D+7mR0l1s/hlln81BaoAUKgaLZgYKV7CmXNj/xD7vto7yhGxJlFmXJ0gsvqZU5RC/+7Pr37jru2hvfv6ssoiyLcopuUkRpKeuiHKPMIVq719771MqpB771490iFI3Kvbz84vxlL79sV1dSgUIpgUITKDoCKDAqQVr+sGjxo2vUG//8hl1jK2YcP7tWsdKHmeMBjmgx5HP0Z+a4Ldufqe1718131Cpe3gMQASUcS2VOGtwPjgAOBPtIHxDhmi0CFLlDn88OxlSejMO5M30GPDakqMa8tI0Bt1ekY9Zn29GKFPXIB+helKVDNOTpdN6lRc/MQHHcEoGipYEin6qaPMM4rrw7Jd0s6dLEGDBmsLuxGKEVvJsBKG54/+39Rh8oOyjTOJbPH1q3sfLCF03c1X2TciTKO/YBA5RNNHIQ5YjxGJR17KN8AwSAD8quvMykfMrLKdLgONLjmpEWIEJ5yPUFCqUECq3zgGJlyWbWOWZRqsCvS+/bGihw/oEBBkJ+8gv37zqWvswnLzpz1/FxTkQVqJCpmG++c0Pt2EiPfs+8v/JNb9tV2cZ2WgTz9GgpDCehBYBiUYIKbHWCALQtOXlELpiu+OF0zKIMRFam9wDDnPR+cgYTUxMYxDoC5D3ueWk65+GU3vSiZ2HFIjmY0wSKlgaKShb5WpLBZQ4ca1IemTKS0bFmAAoc9oEABWVXvTLuNVdctVs5BTTwStqUOXEOA76JWMRn3kdkNdKjcQXwyLuLRhQjQIJyjShGlKcChVIChdZ5QFFJztp1yQncUfSsgl2kbY8mB3BFctiubgegIBLAdrok5UBBhUnleGr3ObWWOVrjOPfiV66sOfxUurkR/icNIIT9dEMAHnKngFY/KmUqXI7jeCpz3tdLr0WA4qn0+mSKNEzN9kWL8bqi9+xfN6XoxcoUaQhxPmujbErHBOA+mcDhuqL3ool5lyfeL0xgstkuT20BFLkAymcSPC4tdp+9aWIqpya0SnnUl9GIQRSh3gxLOPtECuqNoYgyjjKEaGm9coXz83FjAwGK8jE5WLAdWGGiC44jMiJQKCVQaJ0LFLlw0p4temZv2lHqTjCtGMJ0jM0IFEQiqHij+1JU0MAEDj/vCevTRYloBS11QEaeBtsBE7o1ARyxnSgFfZgDJqK7AJUwaVD5llsLo+9zvUhKC3R5Ku8LbSx1Qbo+RbtWlgAhVkbenI7Jo2ZTE1CsbAAUK1OL9U2lYwSK9gCKyEeXpnxw02hduFkGZdPQEN0u86gEXYwAg76AgjKpUTk1FKAonxPdNonMAhABPpRtAoVSAoUmUOR6OHVVuSZ1ZRk1jSVQrFh1Za0CpTsSFS7Rguj/mwMFUzTSZYC+xww6pJIkpE+FTGsc53M8XQs4B+gAToAD0qOi5X1UqFyTWVuADAxngWPoKsD53BfpcRzp590J2gAorknOfpFakB8uehYz25ht35ZaoFcnpzG2b0zXqQcUMb4C4N2eohmTBIq2BIoNKUJ6XSmy1ZZAATRQPtFQQYME3SNpoIhGi76AIsopyhPKFdKIMQ9DAQrKI64d6RFpJQpLJAXAoYyk3ONcIrp8FiiUEig0gSKctZVFT1eolgcKKsPciATkg5+pOGOOd1raaNGLdSuAgPw4QIIpZ3mNWVBopSNdzmE7x9HtiZlaSI8ZWNjHLCj5TE7sB0bYB1iMRXRijIFiUnIGAYmtmTO4Mm17OIHAlWn7lJT/4vjIf2WgAFKezu5hbdG7n71A0V5AATDOSlGKjXX2ryl6Ft5seaCI2eEoS+hORLkRg6Vj3EKUV3kZF40RUU5FeRQzRuH45wvOAQgBADFrUzSy5OlRzkV6lI0x+QSTUeTlJJ+jyybnCxRKCRRaZwMFjtyiomeV7LKWFW00q4rrUIyJJhW9+7gHsE5MVtbkYnB94hmr0d2MQIFTRpe3sZi9qw2BgrxxbdHTzXJiAtbl2TFXpAiX5ZEmUCglUGhNAhQ4ZU8lZ25aagWemu1nes9nGziBVuBWsgPVyhGKfpE3Hyz6GYw9HkBBCzNd5+gGEvP0M2YnnzlMoGhYJoXF9MB5GcRMdI8miNiWYGOm5ZEmUCglUGjjCxTRXeTBBBP51LCr0rbVWTeTi0bq4lbgHVvJTipGbmXtWQMF3LECiuh3znic6B5C1ze6wbE9tgkUw9LkYoRXZ7c8sqxTSqAQKASKoak7szkNuplMS10MsClW4FayraqxAgr6mccMYmUDMvKxN0AGkQz6ocfsYhh91pkYgPE6GO/zsTfsZ4Atr2PVncqVsjXLOqUECk2gsALXBIox+H2ZRQxQ6O84QIIBt4yxYKIAZucJOKCrFOkAEgAKM+oQ+SC6waw9DOZnAC2DX2MWH4HC8kizrFOq7YDiXX/xh5XLV7xsl/3eyt+u3LX2f/Q65k/e8LuVbY/dLUAIFONqOGrRUoxzRotwPhuTlaxAMRgjcpDPpsPMN+VFxoAIxlXQFSqfthN4iGk3N2x+fNc+YIPpi5lJpxz9YJpitgsUY18e8f8x4xLwR9nBrEf8T+1UXjD7Uz4bVNnIy0xpSz4kb/I+z7uWdUoJFMOy7sUn1SDijlvfXjMAY+qB+1d+f9VygUKgaBqgoPtIDhE4A9FanDuFAoVAMVBjqk/WK8kHaJOXMPIar0wDStSBAdu50YWp3jz+7Iv1SmKgd25MTSxQjG15BEywyFss9EbZwYJ0/K+xwFs7WEy3XW8f35vvS34HlPkNyMPk0bwLn2WdUgLFsIACkMi3AQ8TJ76w8vBX19Y+8/rsU5tr73m9+8531+zp7ff0Om/Htz5f+cTt11fu+/wHK7/65y299j35yKdr1/nsuvdWnnv6gV3bec82oiJPbftSr3NIn+1f3rBmt/QEis4CClrTyivLRqvc9BnH9dqGk4AzmLe+0UWFz7ze8P7bd3MkcDqYo5190XfeSra9gQLnngUM63VDiugFXZliNfUcbmPNgEZAQdrl/Eq+ihWLBYqxK4/ify7/9jjXRCryCCgRJCxfuJIua3zmfwUweU95gZPOsZF/ooyJlauJCOTX47h6ZQzHl8uqWGciyizSKpdpcSzpAQiNgIJ7peGFBpjyPqJtdMvL75EytfwbxH0w+xn3UV6Lh+eBczh3KN36BAql2hQosPPOPrXy9je/rva+67CDK5u/+KGagz/tkANq0Ys/eN3vVCbvs1dl69c/VTvm9r9+ay2yQTSDc0n3+Z99o7aPrlRzZh9T23f2mQtqaQASwAlpEyGJ9IARzgEySI/tv31Bd2XWcUftghqBYtR1T9X+otg50LspgIKWtHzxuryyjO4ovNLqzIrXVJJ5izCVIGF+jEqUlbWjIqXiZDsOIK12OJB9dR0QKEZcX6zauyO/jRVQ4PiQV4AHWm3JP7TWRnQhnKM8CoZTRb7CiesLKHC4SCPANbpOjcV0tG0IFMMqj3iu80hUPcMhp0ygbGC8DP95OPXkD/IJ0VG6WwInlDOsRE1jBu+jjGEfZQnXy8sf8k0cy4B/rhXd38orYecrZbM9oitcL1/lGtglHdLjeKJq9YCCPMh5ebe9vPzMI3TcM9dh5W5+g8iv3Af3z/dnP9GOWByP345jOYd9/AaDbZQRKJRqY6CIMRU5UHDcolPm7DqG6AHbgQMiGgEXASR//Z4/re0DCHIYABQ4DwMUIvpA1OML6/+q9pljAi6wV196fuXP/3RV0wHFlCmTHy96pnRtF/t+sXOq2l9XbcNxLznpW+PtXHM/easYLWZUlGE4fjh5VOZRSVKpUZHSekYljUMXrZRUylSe9Voqo4Ic7+889eBDvtOGeauebUv57T+r9uUDD572tbH6jckPgCX/N/eAo4TTlMMr+YF+5xyDA5c7bZGHwnD8om8+Ldg4VwAqVq+FeDTs+JfM/ec2yx87hlMe8R/11y2SciPvjkaXKP7LAAoipOGAU45c9+6bdznhAZVcg/wRZQz7yE98xtnOoQFnnHQot/oDiniPkVfjWCAn7iPyXj2gID3ybxkywiK/Ugbm4EXa8RtwTWAhnwUNi98uADvuMX4vgUIpgaLmwBMdqBehmH7kobUoRTj8D95ze2XChBf0GtxNRCKABJigK9SfvfHyGlxwLOmxfeYxXbU0iVIQlQAmtj+xoVZI5+kBMkQ3jFCMib5VNb7XOc0SoShKg18ZFEtFiwVsUGnjwOUDayOykVfSeWtczOJD5ZyfVwYYIxSjKlZ9/5ti5+ru47JSdjtZG0YohlUe4Uz3N3alXoPFCyZMqDt4P6JQ0V0pB4q8YQIDJIGHegPygQ8iAP0BRe7ksy+OLd9zoy5POPtEL8pd+iKqEeUgr0Rzogzku8RvwOc87bhnYIn74Ng4LybNsKxTSqCoGdBAN6YcKHhPNyaiCMDGlP0n17oxsY/3EXUIYywGEEK0ASi49a/eUoti5OkBEIyR+KPXv6p2HGDBeRRS5fTyCIhAMXZqBqAAFBq18EbFSqsYrWh56xtGd4MyUHB8VKSxTkD5vPFe2MwxFJpAMfzyKLrilLfj6NONaSSBonwdgCIiXGWgiC5w/QFF7sgPBSgiilKvGxLp5UDBTFjlcrAvoKC7KGkT8a0X9bCsU6rDgeKdb319zbmPbkp5lyeiDHEcgMD5HEeXp0fv/3ivmaHYT2SC82M7A685lvTo4pTPJgWoELEAWhhPAWjEPsZzvOeGPxIoOhQoojtBuQ86/YijYiVEn3d5orIjZB+DJBsBBSH66AcdzgTnCRQChUDR+uURYyHKMzrRss4zHs455Ubefajc5WmgQJGvsM51o5slUJN3A8Lhju5QTIUdYBMTUAwEKMpdnoguNJrlifKN75MPtOY+ua8oBzkmH6ANJAQgNQIK3seMaLGPhp+YBc2yTqkOAwqceF7ppkSkgegE3ZjimAAKZnGiexLRBsCC9wADxzBeIgZlX3bJubV9wAM2ac89apEHxkDQdYn0GH/xzI77asdxPPu4LhBCesAL90LkguuRNl2hBIrOBIro5kQlTGtfDIikwqbyjwoyBlDSTYD9DLAst/qVgSKmpKVCjsHcjSpmgUKgECharzzCyY1FCCkTcPwpD2K8A9GKGOCMQ58PSB4MUJBGTAqRj5shOhADnnG2ST9gAPDg3rgvug7h+A8EKGKsF/cMkPC+UbnF9yRtrgM4cDz3SuQ3nziANLgP7pGyNQaA9wUUdCmN3w5A4TwjFEp1IFDQjSjvVsT0ruVj6k0bi8MPYOTH4fCznf0xw1NM/wp4sJ1B2nRpCjjI0yuvdRHT0LK/GWd4EijGZz0KKjkqVga9lqeCJDpB1IL9MQtJeSrGgI+80uMz6dWb7lGgECgEitYvjygD6HbEM15v/Qn2My1svWljY2X0cORjP+VGpBWNFo2meI0pWRnTUB6fFVFU0iLtfNrY/NiYmrY8bWzMLNbfuC+6P3E816rn9MfUueV7LN9Hvalu+e2w/LeyrFOqg4BCEyhaCSg6yQSKkbcYT1PP6k1LPBpWb/pOgaL1y6NyFFSzrFNKoNAECoHCSrYNgYKW33yGG7rQxecVq64c9f+UVuG8v7xA0T7lEUA6FnnIsk4pJVAIFFbgmpXsOAJFoxlu2qkVW6DQLOuUEig0gcIKXBMoxgEoYuAqg2kZZEoEI/qZM0iV1mcGtTLPPt2WYgAqxzMIN2YFYh/HMsAVYyAwXa0YmEu6REXqTWMqUFgeWdYppQQKgcIKXLOSbWGgABpw9GOMA1AQ3ZOY0YZjGXDLgFRmFotZghhsy8w5kRb7mOknJgwg3VjwzAiF5ZFmWaeUQKEJFEPoV1xNote0i2Np5SkfGxkzm8TsTuUpEq1kOwMoYiYeIgnkW6bPzKfvzOfWZ+piZrTJ83mkxb58oURmzGGRNEBFoGg9oChKC8g1MmZwGqsZ4shL+Qra+VS2AoVSAoUmULRdBU7LLK23tNiOR0VVnvKxkeUVcnmKRCvZzgAKphumixJAAEwQrWi0HgDncXw+2DpfcZhuTpyTG1MeCxTtCxRj6dTn61+Up7IVKJQSKDSBoq0qcBwo+pwz9zl9zfNVrmlhY9EnHC36oudrRrAeBItLsY/W3fycP7v+vbXtLKKUz4NO9xIWvouW5IAIHLiY0537iQWZ8mvSssj9sZ1j+RyOQfmaeQvkm97+l7XvFIthlR1MrsF5nD+UqUIFirEFChZCjIXIYiHFRkABKLM/PrNIWaTFGAvyRj5VbXwWKFobKMgDlDux8nU88+UyJBbLi+Mo0/JIBhEt9kW+YH+UF+SrfH0dyqJyOnTH474iT5JO3CPlHNEL0uKVz7HGREyPTFqUW5TNcR3KWs4p369AoZRAoQkU41qB40jTUst7KkQs9tHPHMeLCpmKDPCgQqQSxjGjQsN4H11LSItoB+dwPhV4QAX76O/OPoAC5xAnPro88Z5tDJ6lgqYCphsK3VtilVz2UcHmziPvGWxLJYyzyXEBRtwbrdl0lyI9Bttyfgy+5b65H6IzV77pbVayTQ4U5BX+b/5D/lP2xUDrMlAAjLFKO/89Kw5HWpwb/z/Hkc9jEDbbGMTNMQJF6wEF78kT/H/8943KEMoL/mf+b8oxBvhH10vyEpEwjqXs4xjyD8dxHuVFlJVch2M5BhDhPcdx7SLrShrREbrscS1ggc+88hmY4Dtwj5ShXIf74LoBE5RlbI/8mzfyCBRKCRSaQDFuFfiM42fvggGccKAhwvJUdAAAlXF0TaIy5Hgc/4gEUDnTwstnzueYSJ9KN6IGOHf5Ppw8WvkCKHifj6XgWCr8iETk3RXCeeS6VNrRwofhBIRzGOBT7lfPd+V+okImnaF0oRIoRtf4f/JxEfxHtM4CALTskq/CsSMCgUNX7k7H+cAi/zv5PR9TQT4BdGlxjrxJPqR1mXwrULQmUOTdmvjP65UhQEce7YqGkihf8v+ffXn0loaYiGLxmqdDA0Wsil1kXZ7i2pRxlEP5/QMo5F/OAYDyvEgaEd3lWhGxIO+PZRcqgUIpgUKgECjqGhUklRWVWSwcxmcqS/YDEjhubAMgcMqIIlDZUeHS2o/Dj0OHQ44zx3H15vRnX6MxGvmgbJw8IIZ0aJnjGn0BBZ/Lg3bzLivsy7sM5NfCIQWAaOmjP35+nJVscwDFcIz8kTt6gAX/czPcm0AxukCRNw7wzNcrQ3hPNIFXjLIsAKAc7cJxj2mHOY7j8zKm3riMRkARXTrzY+N6nFMuz+L70GhC2QhwUDaSn/NuVwKFUgKFJlCMSwUeEYiY6QaLrkjROgY8UJFFyJ+oAlBBBcs+AADoIB1a8aig82vQqkZf9rz1L++nTNrh5NOaDEDEdo7pL0LBOUQa8nRxIrmnOKfsXARQcA2+C2niaOat11ayrQ8UADP/PyBLizDdSpphIL9A0RxAQXlG+ZWP/4oW/3rjcTCiAhxHNCGAgvIyj4LSMEF51wgo6ApVXok9xvv0BRSUt5TJGF2eyNNjueq3QKGUQCFQCBS7GZUTjng+SDmcbFrAqBDpDpJ3N6FrSPRHpzKNQcxELqggSTP6pUdaOHH0/aUS5Hr5LE18JrIRTn5AS6Qb09nmzkBU3FHhcyznUMEHBFHRxkDKRkARU4hGCx/X5l6tZNsHKMJJxAkcSvRJoGg/oKDRIB80TcNDdC+iPImuSGWgABqijOF4zgugiDVMyGsYZSFlYgBFlDEBFNE1NLqMxmcaR/oCiliDJe9OKlAoJVBoAsW4VuAx8LTePipEKi6cMCpgjiPywEDBaCHjGOCByo/KNgZeAyIx+JVz8ko5ohTRvSAGvYaTT0UNtESrMvdAxR3dVuhyQOUaM09F2lTEwEDcJ5GXgJK+IhRUyPEdsKEMcBQoNIFi/IGC5zfGeuXvMcqRWE2dMoMyhIaRWHWdMoCyg7IuyjGc93wWMKKmHEeXJ44DGKILZ54OxnvKMsogjuV6lKWcG/cBnER3K14DVrjvmGSg/N0imsvx3C/XH8h02wKFUgKFJlA0RQVON4B6fXWjO1S9c6joGk3D2l8lSJr54O3BTIE72KlfOX44lbJAoQkU4w8Uw7G+yrHBlF3R2DKYaw+l7OEa47GehUChlEAhUAgUmpWsQCFQWB5plnVKCRSaQGEFbiUrUAgUlkeaZZ1SAoUmUFiBW8kKFAKF5ZFmWaeUQKEJFM2k2Sed/LiVnpWsQCFQCBSaZZ1SAoUmUAxJXUce87dWemNvBx96+NcFCk2gECgECqWUQCFQtLymHjTtfiu9sTVmaDnk0K5PCxSaQCFQCBRKKYFCoGh57bnXXjfetenrv7biGzt7z4c/+fwee+z1ewKFJlAIFAKFUkqgECjaog5/xe/+3g+s+MbOTj1jyferv/sUgUITKAQKgUIpJVAIFG3i5B3++FAWhNOG1t3p4EMO+0qnlpMChUAhUAgUSimBQqBoTy1b9Qdv+kcrv9G3l154yQ/xmwQKTaAQKAQKpZRAIVC0lV58wIH3/M97HvmFFeDo2Qc/8dnnXnzA1LWdXE4KFAJFXzrq6JlOY91mdvgR0x/RQ1RKoBAoOkeTDjrk0CfokmMlOPL2v7722K8POOhgpoqdIFCYHwSK+jrksK6H/J/bq4tn11HH/C89RKUECoGiszQTqDBSMbJ267qNzx0w9SBa6aZ2ejkpUAgUfeaPw7v+1+Yn/sH/uk3sk1+4v3LgQYf8Dz1EpQQKgaLzNGn/Fx/w5dde+cYfOlB7ePbAt35cWb7itT/cb8oBn+r0yIRAIVAMqPCZtPdl17/vw8/7X7eHve6qa/6l+rfOs+RTSqAQKDpXy6YefOijy1/12u/d9aWHfmnlOHD7yPpN/37B8su2H3jQIQ9Vf8dFlo4ChUAxcKY4eVG301i3iR3/kpP+3lJPKYFCoOhsoAjN2WPSpBtePPWgzQyuY8YObXebPuP4hw47cvrX+Z1e+MKJ11Z/t+lmnd31W3tM2mB+GbodNeO4z7V7HjniqBkPOJar9W39vVsqRx49c72lnlIChUAhUCil1Jhqj332OeniS1f+TKe8te20M875aeG4MaUECk2gUEqp8dARRx395c8/8E0d8xa12z79pcoxxx5/mzlZKYFCEyiUUmq8NPW4l8z9p4e2/UQHvQWnip1x3Aks4DnJbKyUQKEJFEopNW464uijT1+8ZOn/1UlvHWNmwBMXnPrMPgcccJQ5WCmBQhMolFJq/KFi+oxVZ5y77F+MVLRGZGL+Kaf//Ng5c5aZc5USKDSBQimlmgcqjj769Nlz5z/jmIrmXsCOLmqz5s6dbY5VSqDQBAqllGo6HTJ9+rTZJ538yKWXX/EfTinbPAbkveySV/373AWn3lc4ZkIpgUITKJRSqtk1e/bcxSfOX/jtcy+4+Bc3vP/2yuYn/kHHfozty1u+W7nu3TdXTj/7pf82/9QzHjUqodQI65STT9h22SXnPtfOtvTshb84Zvphvzx/6am/aPfvik0/cpqL8iilVPNp0pnnXfDmeQsXb5kz/5QdCxef+bNzX/byny+98JLnWsVOnH/K861yr2ctfdmzp3af/RN+6wWndT+8ZNlFr6/+BxPNhkqpoejqqt1ZtaPS6zVVm+DPopRSSg1aa/0JlFKdpGlV21C1FaXty6t2b9Xm+BMppZRSAoVSStXTRVXbWLWuBvunVI3VMK8rjFYopZRSAoVSSiUxW8Oaql0/QFBYlsDDaIVSSiklUCilOlxAAbMbLRrkeZOLnmiFg7WUUkopgUIp1YGKgdeTh5EG0QrGViz051RKKaUECqVUZ2hq1ZgideUIpQeQ0GXqpsJohVJKKSVQKKXaWkQU6OI0fRTS7k5pG61QSimlBAqlWlo4yzelB/jGUXKeW01EDlan32M0Z2ialK5zU3qvlFJKCRRKqZYSg4u3V21VsbPF/IqqPV10dqt5DLzuHsNrcq3NY3xNpZRSSqBQSg1b2+o4sSzK9mgGHFPT+0lpX4h1GJi1iLEF0Yq/tGpLqnZtsbO70PSS0zy1yX+Pq4rhD7weqvh9iVSsLoxWKKWUEiiUUi2iZ+psAw6eL3YuzLY2A46uqu1I768pdq4Q3Z0c4FvS9s3JmBFpVVYokOb2JnaUY+D1qia4F6JDYx0hUUoppQQKpdSQtKPB9qcSQDQCCrpFLU/7sGcTLAATS9MxE9NxE9O2O5v0N1hajN7A66GK3yyiFZPNpkoppQQKpVSz6rli96gBkQkiFBP6AIpK2pfblGL3cQAs5raiauuKnV2hmkkx8PqmYnQHXg9HRCtYt2KZWVUppZRAoZRqRuHwR3clnFa6MRFJWJM91CvS+0UZUDxZ9AzcnlT07vKUAwXn0Pq/vcm+96yqbWxCyGkEPten/8pohVJKKYFCKdVUAgbWJ0BYm4CBbkoMTqbVnoHXT6V96zOgWJoggdb9rcXOQdj1gKJIx13fRN/5ymJnxGRKi/1XcxIEGa1QSinVSCtLNmcc/AqBQqkOVVfRMwsThcF1Rc+MTNOKndGICel9Xmh0p3NDnFNe/RnIaIbxCVMSSFzRwv/ThPTf3NaCQKSUUmr0VUn1BEZj3o4EFmOlrQKFUmokNavoiWyMt2Lg9cw2+W1pcWJsxfImv0+6vG1IFRpgucLHQimlRh0ocl2U6ouoOyiXI9I9PcEGx8RYwq5kl6Y6ZkKpXl9Z9Ey+UqR6tSttJ216OXSn7VNLxw106niBQim1S5NTgTSeU8W2wsDroYrvw/S9jHlpxmgF41OeKnrGqVARPVzsnFJYKaXU2AAF3Xw3pPc4+3SdvS6VzaxFdUWqJzcXPVHwpxIgUHduSucCIXSPjinhb8ucf8r2W1Kd/0w6d0XRe3ZHzp0mUCilWk0zU0G4pAO+JxVEs0UrqGCWlrZ1FTunGAb0aBFbVKcCmZAqwHvTtqiAVqXtmxJIXZqdu6KUllJKdTJQxJpQdD/aXvRE558veroll8fkUeZ2J6C4ugQCM1OZflHRE8EAHGK9qrxLVYy1zKeOj6j6QCVQKKWaQrS4tOLA66FqQqoAaA1qltXIK8Xu42miclpY9Kyynh9fZN9jUgKSrVkFszkB4sKidz/d7YVjSpRSKsrScPrLEYEdpXKzq+TEr0xlc95AFZOt7EhQsTmzmUXv6eXL14ip41cXg+vyKlAo1UbakdnWVCDk3ZemJqed/U+l9+PtzMbA6ys79D+LqMzKJriXSoPtjxY9rWD1gGJrtm9lyl9zit5TGEc60R94g4+rUkr1WfaWnX3KzTxC8XAqT8sRigCP2B+6JvkEfQFFlM90rZooUChlodSVWhqiL+XEVEDkDiGF0L3jeL+0XBPCndXh/xvRiqsSWE0bx/ugElqY3RN5hnE1z6XXRkCxPVVm+bSHU+tUWkDjjSlfXuTjqpRSgwKKeVl5e2eqP6Mufzptpx7J16ralsre9WlfUadsfrLoPXZiW9Ez3kKgUMpCqeYUUsgwK8SKDC7y/ePRMs51GTi2uhhcC0i7CwjcUIxftII88nCCASCPiMLmrHK6NgFBVGyR3+4seiJMk9I59VrBJqeKa1vRfgPulVJqqOruY9/C0mfKZ8aj5WMNAQrGrC0vdh+D2JXK9nz7zKL3oqvT0j1EuUw9NNgxbgKFUm3eyrE5FTIxx/V4K7r4LPXvaqhYyK9rHK4NzNACFgsm3lv0RE66Egw8nCqcR7MK7sG0PWYgKRI0livDdQkklVJKjYzK0eOhijL+2lSWD1YChVIdABQXFT0L5oynOm3g9XAL9o1Fc4wt6S5GrisW32mOf69SSo2YKFNHYjHaKQkougQKpQSKXHQnejYVDvlCOSHCm7QsTx7l+yL9O4vOHXg9HBHG3lCMT7RipAEpIhtKKaXaSwKFUm0GFF3JZiUnfl0GD/Rfv6roGXC7pth9XMVIqztdw1bpoWta0fozYU1I+dKxE0opJVAopZpYm0t2bdF70DOOKTM9RP94ZnEYrVWxcRwZwOvA65ETfWRp4Z/uT6GUUkqgUEq1s3B4iUos86cYcQUUXl00Z2s/A7S7CiMRSiklUCil1BC1Kjm8U/0pRlVMA8gA55ljdL1YDDGiW8zwNC/bz308nOzBdNwi/yallBIolFJqoIqB11f5U4yZpqTffCyiFQBCV/b50gQYE5Oxf3m2v7tqzxR2d1NKKYFCKaUGIFqiHXg9fsKRH+0Vx8tAge5N16ZrW715y2cJFEopJVAopVRfolWctS3W6DiOu4hWMBPUdcXoRCvqAQUVyDXFztmnrEyUUkqgUEqpQQnnklbxi/wpmkoXFaOzeFw9oKC7FYsVrih6picuA6dSSimBQimldhMOJNOXTvOnaEoxnoUpgUcyWlEGCtJ9quhZoZWB2hNL+7cXo9sNSymllEChlGpBRzUGAavmF2MbiFbMGyGgYCB2d3q9N+WF0G3ZtYCIdemzUkopgUIppWpy4HXrQiDO/k3F8Ma53JQqDOyWBBV59IP3VyaIADauLRxXo5RSAoVSShW9B15P8udoWS1NQLjQn0IppZRAoZQaK3UVO8dKOPC6PQQQri6GH61QSimlBAqlVL+6tHDgdbuqu9gZrXAla6WUUgKFUmrENanoWV/AaT/b+39eU9iVTSml1NC1vmr/VLVnUn2ilFK1/vUMqJ3nT9ExisH23f4USimlBqnlVXuy2Dkhx7X+HEp1tiakgoDZe2yt7jwxnoJxFav9/5VSSg1S91ftG8XONYmUUh2qrmJny8Jyf4qOFxEqohVL/CmUUkoNUIcUO3s3KKU6VA68VmVFtIK1Kyb7cyil1NA0a868e7uXXvB0J9iiJS/9Savc60kLF//vwmi8UiMiHiS6NznwWjUS0QoiV8v8KZRSavCaM/+UrVt/9FxFay7bsPnxyqwT539PqFBqeGLA9b2FC5yp/gVsXlcYrVBKKYFCqFBKJeeQiMRaHyA12Hqx2BmtcIFDpZQSKIQKpTpUjJFgrMSl/hRqGEBKtGJd1ab4cyillEAhVCjVOWL2JlqXu/wp1AhoVuGsYEopJVAIFUp1hGLgNetLOPBajaTIT1dX7c7CaIVSSgkUQoVSbensfb1qnykceK1GVzOLndEKu9IppZRAIVQo1Ub646o9X7X/V7VPFTvXFVBqNAGWaMX6wvVMlFJKoBAqlGoL525b1b5YtfP8OdQYimgFA/9X+lMopZRAIVSottd5L3/FxUvOv/CzC08/62+rD/yOM85Z9o/tsFLlGecua4sVNxeffd6PZs9d8MMT5i74zpx5p3z2iOkzVhW2freKrix2zgTl/6WUEih00IUK1V46/+JLjznl9LMeOq37nH+78k1vq3zyC/dX7nv8+z44TWyP/eDZ2kP9nls/UTnvwkuePvyI6Y/8l9/8zf9e2I2r2dVV7IxWrPKnUEoJFJpQoVr/ge7unnzmuRfcc86y3/7l+nu3+JC0OGC8668/+tT+Uw7YUti1phVEtMIpi5VSAoUmVKjW1csvvXz+nPkL//m2T3/JB6PN7LKVV9zzX17wgo/5kDe9gIl1CS6UUkqg0IQK1To694KLVyxcdNYv7NbUvva+29dt/o3f+I27fchbQkSUNhRGK5RSAoUmVKhW0AUXv/KUU05f8vyW7c/4ILS5vfdDn7yv+pevNde3hBioHdEKF1tUSgkUWktBxdEzjrvPnN0pD3B392S6ORmZ6By78JIV6wvHVLSS+K82FTunmlVKKYFCawk75rhZD5qzO0QLTut+gBmczPidY0/86Lnn95w06f7C2Z9aSUQr7ix2Loo3Mb03aqGUEig0gUKNrxYuPmvuha949S/N9J1nb33XmkeqWeAKn4KW0/KqfahqP6raW/w5lFIChSZQqHHVgtO6H/v8A98003folLJ777Pvl30KWlJ/X7VK1X5a2A1KKSVQaAKFGkdNXLzkvOfM8J1rAGXR/is0Tyl2jkFYUzXGjqxtA2P6369W7R+r9k/p89o2MwajsybH9VWbZ3GtlEChCRSqCXVa99Lfu+7dN5vhO9je+Vcf/nGxswtNW9ZNv/nCF67rmn7MV99yw/v+ZtPD39my9Uf/tqP6vX/VbpEmrA3z5zNf/87TP/zo+k0PLV6y9KG99933oep/utCSWymBQhMoVBNp7oLTHvjylu+a4Tt8Src9J01a3WZZe8Jv/uaL1iw4rfvhrzy6/V/8n9vDHtr2k8oFy1/11OFHHv2JwsHoSgkUmkChmkPHz567zczuOIoXH3jQV9ooW0/dZ/J+X11zx2ee9v9tT/vAHXdXjj3hxG8WLpaklEChCRRq/DVv4eIfmNm1qYcc+nC7RCb2P+DAb3zmq4/+wv+1ve3jn/1a5aSTT/sRa+hYkislUGgChRpHnb7kpT8xs2vt8rBPefGB6z60buO/+592DlScMHfBdwq7PyklUGj6GGr81L30AruFaG3xsE+cNOmMSy9/3c/8Pzuw+9Osl3zG0lwpgULTx1AChebDPiwdefSMbz7wrR/7f3agLV/x2md/a6+9TrNEV0qg0PQxlECh+bAPVdNf9dr//m/+l507+9PhRx3zkCW6UgKFpo+hBIq69sVvfLuy7OWXVSbvt3/lhS+aWDlx/imV2z79pV37+Uxf6tG6/muuuKryprf/5ZDPX3rhJZX33PoJH/ZR1KyXnHTLRz/zFQvuDraLX3n5dwtXDFdKoND0MZRAUQ8m9n/xgZX/9oY/rbBeBi2R1974/hpY3LXpodoxB087rBdgjLThqMa1hmLzTllcecf7bvVhH0W1wvTHTM/7rpvvqFx2+RVV53dlhQUl88XogNbR7LK1+va7hpWPycM8j836+/7Pex75RTUrXGuprpRAMRyjzs7tzKUX1MrugZx73+Pfrwx3bS/qhWgkpcymUXIg5XMz+xkChUAx7kZkAitvX7HqyhpYBFAwMPPPrn9v5co3vW03pwkg+P0/fkttf+6w8fBtfuIfKm/88xtqxr7PP/DNWhqkHc5eGSj4zDHl9D75hfsrb3jzO2rXuvnODQLFGGr+qaf/sNm75JAPjps9twYO5B3eE13bsv2ZXfl4NB128maeL4dSyY4muI+E7bPP5PWW6koJFMOx6i3UfIJw0imz99hzzwHV4ycvOnPY5ST+xYWvWLGrUXUgPSTwOzB9DCVQNLC99t6n1rLa1zE4Yod2HVmLYtA9iejF+nu31PaxjX0AAi3DXUcdU4OIKDRw6DgmnD1eeSg57rWvf2PtOB7seFBxykgPhzDSwyGkoOE+2E5BRFQlgEegGH01+/THADD5II9IABnkpagsAijIn/VauDiX/Y2iGJwTeTsqor4iHn2lx/Yy3LQCUEw9ZNoXLNWVEiiGCxTl8g/f4vQl5+36jI9BvU535mgU2rD58cqM42fXynQiFWyjfCW6UY7wcizH0EDJPhok43h8jlO7z6k1ZPI579LNOZHeh9ZtFCiUQDGYB7s/JyYc+fjMg8jDxoP4ggkTejlnRDug/0g7WmwpHPgchQDn40DlQIEDRitFPPgY0EHBwPF5H34gJVoYBIrR19ILL3mu2cG43jga8mYeoSC0PX3GcZUDDzqklm9iH/mUbQAwr+SvSIPPhOSpyMif5G+OA5CB66h0yI+RD3mm6qVHxQXknDB3/q77IGrXKkBx8KFdmyzVlRIoRhooKD+j6xH+AOU15SaQQVmJv0E3VhoT8UHwByg7KUPp4oqvwPvwOUiP8zifBifKbuqIgBLKYRowKXO5VvgppM/xpMf2gAiBQgkU/RgPWU7hjYAid3TCcWIbQJH3heTYcPTzQoNXPufdocpAUT4mNxw/oIaCA2cMB1KgECj6qqDq5WNawSJ6EZUP78lPkccjshHPBWlH/rrh/bfXPucRuqgE47kAjKmUomIDokmf++NYKsW4J0AlAFygUEp1ClDgtIeTTrmIL0GDC41ANNTkDZVAQTTK5OUkDZjR0yHWzAEiojymfM0bJ8Nn4JrxPgcKyve8fM79FIFCCRQD6I+YP5D1+hg2AgoefmaGiu4bYXmXp6EARd5thdYEWiYoUDAKDFol8gJBoBAoBgoUeWg78g15inwc/XkjbwZ8kHZ0W8orn3r5OELrpNfXoEJgg7A9lV9UUgKFUqoTgYJIAXU9+2jIyctYjO7N+CrlcpKGHz5T9mJnn//bu/yMvCt1GSIaAUVEq6OhiO0ChRIoBmg8PEQpckeGfoW0qELrfQEFUQOOywei4vRHn/XBAkU+ADz6oDOGgvTzriVsJ0ohUAgUYUQE6nV5YnxQzB5SHpQd+YZ8TrQiKoywGFuU59uBAEX5mPLAPu6VyoqxQFSSAoVSqtOAolEDUL3yk94JMb6iDBTRbSm3oQIF22MMJ9t5FSiUQDEIg/4BA1pL6Rce/cT76/LEe5w4HKToY46jH625QwEK+kWSHi0NwETMQEVrcXSnol8614vzBQqBgtYu8sVABmWXgYLuS+T5fPA0zn6M2RksUBCBIHyfp0ef3+giGN2lAsAFCqWUQLHT6OGQT/wSPSkAhygnoxET/+CSV6/q1UBaz68YKFDgv+RdnpgYRqBQAsUgjWgD3UFwosqz0uQDW+OBx1nLHbd6a0lQYISDFzPe5OfEAG3Sy68Z6cVg1bz7E9vZz/1EeqST348Pe+cBBf8/MAzUAgNUPgBpPvNTI6CIxRGpTABkKo0Y8zAUoNi5CNzKGuCQHjAMrJNnOZdKimgb2+kaxbEChVJKoOiJSNCwSJlKuUzZGHU8EEE5SmSZNHgPcMTivBFZ7gsoKJdpRAJG8jKdeoPr0g2cxh4agvgsUCiBQvNh7xCgCCimksFhp6Kgq1NfC9vh/AcEcxyfOY/+s3lll1ci5TnLOT8gIl/YjvS4F9Kjkorrcj6VFffI8bTCxfTHzb6wnUChlEAxUgvq5mVzo2m6cfzzWR+jnKdhMcpKPgMFlKf5QO5yQyXv82m/KatJm/Pz89hO3UGDZjSE8sr5o7kwqkChBApNoNA6xgQKpQQKTR9DCRSaD7tAoQkUSgkUlmn6GEqg0HzYBQpNoFBKCRSaQCFQjHMfRvodlvsntoOV+0T6sAsUmkChlBIoBAolUIyQMSMSMyIwGwIzJzCtJrPhxKIy7WB9rQPgwy5QaAKFUgLF2JcfDGpm0HPM8KjpY6gWBopYEC6fBpYZZ4CK/mZdECgEimYx8ipTCzJVLP8107Iy+1K75OGYbYT1NQQKpVQrAwWzKzE1N1O1Ul4zLTcNmyMNFsyUF1PDlqeNzW2ga1flM/cJFEqgyIy573mgc5iIOfzzqS05jjmYcdaY9jKmWmOqNpw2nBz2MX8+Xadiruh8MbyYk5/jSIs1LmIf07FRuLCP14iO8Mrc/HkhFIUD+7hHLNLMu2sxzRuFRCyAI1C0N1Aw53isok4eJM/yudkc8OGCcaxxIVAopVoVKFiTh8Vqw8fAB8kXpx0NoMBnaDQN90CBohXWBhIoBIpxMRx+Huy+jgEa6A6Fo4bjDzQAC/GwsoIlrzystArjuOPMcR6tDgEO1a9eKzCAgg/ccXdtH+MaaJEgfebe52Hnlc9sL0cW8tW1Y5Vh1gjgvnAccSDze47F9aLV2oe9PYGCPEY+LI+T4f/nv48oBZUXq56y0F3eysR7jON5JiLPMuc5x8aCioA22/jM9vK6FrynBYs0YuXW6FaYfyadqLxIK/Ip4Ev6eZqcC7RzfL7qq0ChlGpFoIiGzPLis5R11OPRwImfQAMjZR7bI3pBGUs5STlLgyH78vUkWO+HBsZY8yeAgrI/Frnj2qz/Q9ocgx8UZTJpsY+08Vko5+N8FrVjcTvK7Pgu3CPXy1fU1sdQHQcUhP94EPo6hoeRhyt3moABogE8gAEXcWzeIpxTPyCQO3y0TuCUARBlJ4kHme4r/QEF0FBvH9CT3zOOmEDRvkABVFLI93UMjjuVAXmD4w886JBaHovngLFDVB7kX+CE9KiQOJ78TgVEHqMiZPVt8i3HRN6lEqRSYhvpRbStXmQhz6s8H1yb/XEfdDmMFjXyOJ+5L+5ZoFBKtTJQUP7253cAE5R31N34GvgLUcZTTlIm4z/g0OODUE4HTFCGUuYCApSf9bo8kR7lPWmzjfI4fBXKbvwHGnlIj/qA95THlP008EQjEXUK90ojFOV/3itDH0N1FFDgUPGA1NsXK0bWCwXinPPAsj13cMp9FMtAkafBA4uTxPHxwJfT6Q8oGu0r3zP7BIr2BQrySzkP1TsGQMjzNxUFoEBey8GYiiY/loqN/BZ5LCIWwHVE5GidoiLKoxBUZpzXH1BQKUVUIodfKskc0KmsBAqlVCsDBWVrf+U1ZWzeLRo4iHKR8ppGx3xcQ5SLlONAQF5mloGCCATlb77KNWU3ZTHlcB4lphzHR4ooRd7liffRKBV1St7IqY+hOgoocGzoNlSe0YmHme3r791Sa2UtD2TioeFhHyxQ5CHOiFBA++XWZVov2FeGBu5rIEDBfdAKkneJESjaFyhwuiMa0MioFKgo8m048uSNMtSW83EANHkMuCiP3SBkTiWZR8UCTMjf/QFFvi/P12UwdgyFUqrVgYLyslE5FmMc8BUYP0m5TZkb3akDKPLyOi8Xo6zua1B2vUlaYoxnPmaU69KNGn8n9uVAQRrUIbzmpo+hOhIo8hmdYjArfQP5HA9hhB6BDqg9umXwfrBAwbU4jweSkCXXI3TI++hjzivdSoCHaEngeAoYnLaBAAX7eNC5Z6IsFA4CRfsCBaBAHi3P6ET+Ia+Sl2i5ilamMPIdoezBAAX5Kk8DMI6JCcoDwAFlukZxbj5WiXwpUCilOhEoKHOJDpdndIoGQ8pHorPU2xENziO3fQEF4IHPEvsof8tAQZpcP68vaPyhrI19RD2iARSoqQcUXCtvpMLXaDToWx9DdQRQ8FARDeDhwMECJnjo8oeNhylaCHCg8oc8d6JoecgdIPYFKFBQkC5pEF7MB6lG/0P28Zq3MFAgxNoY+XgLCqW8VZrCKXe2uA/O4VzCnv21YPuwty5QUJCTd8hvkW955T+Prky0dpF383E15HfOHQxQkI9jNjGAhdYrInlULOS1qIQYLwQYsy8mCYh7I0w+EKAgypbfM99BoFBKtTJQhANP2Uz5GI0sfI56GpiIiG+5UbAvoIjuUJxDWYyvUW8MBdvxV3jPPcTkMvgiMWYun/wlBwr8kOgqSzrRdYryulEXcn0M1RFAMVZWlMZQuOiMQDGSRoUEQMbAZV4p7KMVDOefzwArlRaRhpjxY7BAAVzT1Yntedc6tgEVnM/1Iw0qN86hsqFi5PoDAYqoELlnzuP7CRRKqVYHiujShPNOWcgrn8ORj27KUY5HwyJlKRHhfDp5jg0QodGGngzRFYkyOY7llXNzgOE4Xjkuog2U3zQARVlOz4o4j1caimKNo7gWRjndTAsCCxQChUAhUAgUwzCiBzjl+Zok9fbn43loYcqnHeR9PmCPaEOEs8nHvCeNiNSVwYZ95SlsqXyIVMR95X2F89A/aefnch4VZkyS0GwrygoUSgkUmj6GEijGdFEuH3KBopUtH6ejCRRKCRSaPoYSKDQfdoFiUJav1K4JFEoJFJo+hhIoNB92gUITKJQSKAQKfQwlUIx2Fw8GloYxgJTZcfIZoJhtqbzwnSZQaAKFUkqg0PQxlEBRG/dQveVdKxHHzDbMVhODWJkZodmmZPVhFyjK08oCx2H5gOtGA7M1gUIpgWJkjMkkrnv3zbsaJimT26kcpGGVSTf0MZRA0Q9QlGerYerKRn3J2Y/TVq/AYEab8uw3uUPHeeXFySJSks/K06wLyQgUzZ2Pc2OaP6YijGPKU8dqAoVSAsXw7Yb3316bFpaGR8pZpldlOth6s+S1qjVj/SFQCBRNDxSxPVaazOfRZ15/CgoKDOZxjoVjYg5onDjmlGZ+55ivmVZhFqJhG5EPCp5Y6ZLrRHqcm8/5zwPMNZhDmnObrXVAoGiufFxeKZ08xnzisXq2EQqBQimBYmQtFo0r188439T7AoU+hupwoIjpM3nNgSJf9p5IBCAAdNBCwb6IMvAZCOA9q3TnqwEDIVHQ8BoOHyFT0sPxYxwHDmLMyc99AhytFEYVKMYXKCLvAbgBw4TkeU/LGd37IhKXt6R9aN3G2iJz5E3yar4yNytgn9p9Tu08Vu2OrlXk04tfubK2nVa6fI0MKlryP/tY0b3VugIIFEoJFI2MhkTKy3pdoFhfJ3ouUM5Sh9NISHkYdTvnU5biL9AAxD66WVOeAyrRyEhalL2Uy+xjEdAcYihbaZyMRs1o0OxrkTz2sXAdDZ3cF2lG2c09cy+xAB7XDqCgjuAeYmG+8RpjKlAIFC0NFDyIPHQ8vFFYYGcuvaBmHBvG+fFQ40TxoAIPFD6RHgVJrEZM4RDOGw85BUeeHpGN/JoChUDRH1CQ5yJ/5y1MVCDAQUxKQJ6OioIKAqCl5Y28yiqqAcJEy+hLy76AigDj177+jbX0SJdKLfrdkm+pIHkWgJhWG48kUCglUDQyykHK0L6OoQylLMUPoI6n8SUaGSmTaYykcQajvGQfx1HOUn6zPXwVymbO4xVnnzRpwKT8j+7WdHWlHGdfObJAOuF/sI+yOhqU8DvivrhnfBrug+tTR0Q6vI91t/BJqE/0MZRA0QAocKxoLSh3eeIBpZWXh44HPwoC9vPw5TNGYThYRDR4aCF8HDAe2kiP9IEMnKxoCaDlggc3CqpyegKFQDFQoAgwprUpr1gCYmMsUFRE5GGiGvn5tJJxDJVbDshANXmaz7SIUQFF/oxXKs6Ajmj14n5aqeuVQKGUQDEcoKD+z6MJOPAvmDChVv9TJuddnemlQDQ5PkfDJmV82XHHX8BXodzOu19j+BM4+/0BRd7Ak/s61BH5Yr1EMyIdGpC4T3yhRmNG9TGUQJGcfB6YeHjyh4xW2HCGcKp46AAGnClAIR+AzbE4ULTq8jDmD2akh1MWDyTXBVC4XvlBZx+FToRJBQqBYiBAQSsWYFyOUFDRUCFQqdHaFIO3eU/lF+HsMPIolSB5kkqM1i8qt8jHRCJ4ZkiP/QEl7KdiK6fH8QKFUqrVgYK6v97YAvwEylX8BHyMvFtpbIvGwxxIKDNzRz4Hiihvc/igQZLt5W5HAQT9AUW+L/d1aEiKBqTYF8fi3+C74NtQ5kf0RR9DCRTZtLERfsQCHPKHjJYAHh4cNQoLohQUCjx4vKeVgH0cE623dPPgPdeC6HHYSD9acHHEOIfr4HxR8JAmx9H3kRYIHDlagevNECVQCBSNgALIJc/mlQd5KBx6KgbyHZUHEQjyIl2WcpBlO69UXuTHGDeRgzHpcQwATesaEMM91Ws5i2MFCqVUqwMF5Rx1f7mlnnIvxlFS39PtMx9XFg09gwGKvIynDOW6lM/4Efk4CZx70mcf5XQ+hhO/ZSBAgb8R4zvLx5JmAAR+En5Lfs/6GKojgaK8sB3UTcQhp+18YTscJlpfebB4gHOCBwSISrAvf+A4h+hCbAcWuBYFAsYDzj66hlAARHoUUHEe16w3raxAIVDkg/Z5xYBQ8ieVSsBDVAjky3ymMfIZn8m/wASVYFSOPA8xvoLXgA32U0lG5cM5MeCb/E0Fw3WpkPLpE/O+vQKFUqrVgSIaDXH2KR9pHKTspZGGcjgcdcpIylzKZ8rSgIjBAAXviYgwNo7zotESv4EynDKYfTTkxMQvnBez/QE1eWS5L6Dg+OhSxXmU6XEskQkghmsxfoN949F7QqAQKDQXthMoRtjowpR3KaLSoJLLATWf7YNKj2Oie1PAQD5Qj0qCyiWgmcqQY6lk2A4cELWIFjdatKJ7U97FDxhmW0yBnM8AJVAopVodKGJmR3oSUDbi9Odlb8yyF5O3cGxsp+zNx0wQ2cgbKnHiiQJEhCJm2qOczhsZc8ggjbzRhuvRa4KINQ09ETXOZ/6LcjyPKMckMsADUJE3GlGXRNfw8SrTBQqBQhMoBApNoFBKtQ1QjFe3Vn0MJVBoPuwChSZQKKUECoFCoFAChSZQaAKFUkqg0PQxlECh+bALFJpAoZRAoeljqPYGCmaWYVARMyQQ+mMAVD54aTjpDmVxFmZEKE+JORCLqWVj5e3hzMnP4KgY/DXU+/FhFyg0gUIpgUITKFTbAwXTpjHzTMyeAEgwRSvToQ139WhmrRnKHMqck8/OMFBjVoSYhpbZcIZz/8yyEGkN9X582JsbKGKNknqWL5Y0EjaW07m2yloUAoVSAoUmUKg2AQoWZmEazPJ2WvjzKSqBDRwtpjjLnSOcbT4zDRpTqMWcyYAJoBLrQ/CZaAXnxxzSTNnGeaQb2wJyIkJClIEFv8L5K08Zx7SebOe4HCjYHguFYaRfvk5+Pvce0RSuz9SfgBXv8/uJ/ZzDvefX4B5iATL2DxfIBIrRNaJOsegieZWpWuMz0/yN5DM2VosT8UzFlLMChVJKoNAECjUmQEEkIhbiamRAAYtm4WDjHNE1Kla7rt5WbQ58IhzMA41jhpPNvMqkzdzNOGc4aTjpzKnPe8CA+fNZdI5F5uhqFXP554vCMPd0zP1PtywWtQEC8sW8OB8nivcBFKQXThxwRBqky/W5V7ZzvdjO9SIqAxCEg8n7/H74zEI3nMv9cM2AHO4VY27pSG8kuo4JFKNv/G+Rd8pWXvgw8n4jh74cIcjzYm45jMZq2I3SbHS9PI2A3fKMJaRdPk6gUEoJFJpAIVCMmBVptci+HJYXTJjQqwsIDno4/5yfLyaTO0/5exzsWCkSyxdzicW9AJN6QBEAENeO1bBx7AMu+Mz1ykDBwjCASzhrREsAH47nGvkqlFw/vkvuYOb3A2jk3Z+AGRaoiXPylTmBqTzK48PeOkBBtAqg5D8kj5OXgENWsQYiyQesdp2P+4nF78iXkV+IggDBgGus9ApE0x2Q4+haR57jMwAKpEaaAcykCcRH1IQ8T/rcX1yP5ynyMNeLZ41GgFhkjzSaafE7gUIpgUITKFQbAUVfTka9OZrzZeTLQJIvb18GCpzvctpsAxJwqOI6ZaDIHT22sx/A4dqNxlDEtfmMU9gIlnDaABYcOxyxOL8eUOBkcs28BTr/fTgnj/bEvfqwtx5QkKf5r1mNmv8dIM1Xvibv4KADCewDBiJSRUSBz/FclZ8DoITzOQ9gIOpHnor8BeQGCMezBUwADpxDWkB+pE8e5l7KEQrSi3PKK3oLFEopgUITKASKETO6ANVrRceRonUTRwanJ9+HU4UDPligyJ1rWm6BCJa75xhaWAcDFOHwDQQo4l7z1udw5uiexFgIWp/za9UDChw9rpmPIWFMRg4UedcWgaL1gSK6CuG8B3CGEZnKIwqABM8LeRpHvtFzwHPV6LrxPAHaRBvy6xFpAFhJi4hHfq8ARhkoyOPcB8BOFKSvrlMChVJKoNAECoFiyIajQUtoPtgZ55pt7MMpwZHKoxg4UhFt6AsoaDWNQdBl55rjcLziMy2ngwGK6H4UEQGc/HpdnhgozXcJxxCY4PvQbYlW5DxawXF9AUXMXBXdSzCiGzhsAsXAde7LXv7zVgGKPBJFfolB22HANdEFutEBqLwCy+SlgYB1I6CISEb5egALaeXdB/N7LY+hIJLHswqAAB3lKKFAoZQSKDSBQqAYEaPFFCeblnwMxylvRcVpwkFiYDT9tmk5DQe9L6CIrkw44GVHiqgIQMB1cMLolsQ1BgMUwETcF5EWrlVvUDbXYB/nsh2QAUAAHq4LzPCdSIPIDOfEgGvSy+8Hh4775rtxLunF+BKBYmBauPjMn7UaUPAf84zkg5uBUoCZ/E3+iq5wMb5nOEBBPix31QNUAOKBAgX3THeoHIoiktEMtt/+U+61VFdKoNAECtUmQBEt9zjoOEf1FqOLKV9jEHTuzORjCugWFF2CeMWJ4Vy6W5RnmiEqQprhkEdaHBfdM0gvn/2mnA77cew4l31xLNfMuyYRdcmvFffHd6YfPO/z63IfwAPH59sjmsF5OJONvnu9e/Vh31UB7Wg1oIjIHMBNfgGygQbyCM8EsEGe4D2ADJTHIotEGgBU8uBAgYK8FMDNM0QkDACOZ6oRUEQEDmiOMRTAO+dwD80ypSzfb699Jn/EUl0pgUITKFQbAYXmwz5WWnLehfcOZxXz0bBYyySHxnJ0CXjEUQcKcM7ztSoiChfbGZcT8I0zz1idWCAxj2KVr8s1A0IBBaJnMaFBQG2sg9LoXgEIzmE70A6MRBrNMn3sTbfc+c/VrLDSUl0pgULTx1AChebDPmhd8DuvfFkz9eXXxt5OXnTm31WzwhRLdaUECk0fQwkUmg/7kDT/lNN/nncP0zrH6O500MGH3mOJrpRAoeljqHHQ3AWn/tDMrh140CF/0+p5+aLfec1bGGTs/9l5dt5Fr/gRfoglulIChSZQqHHQ8bPnbjOz27p7wIEHfaId8vPJi7qfyqcr1trfPvjJz/37QYdM+7iluVIChSZQqPF6cOct/HqzLU6lja2xHsjekye/vR3y8+9dddWBJy1c9ByQ5H/b/sYsV9MOO+Jvq3/9BEtzpQQKTaBQ46SFi8/8YxabM8N3rq38/T/6cTUrzGuXPH32eRcvmrvg1H8xUtHedtunv/jrQ4848pvVv3yqJblSAoUmUKjx1aQl51/0r2b4jn7Qv9NumXpnpGLxDsZUOFC7vYxpal+16vU/P+yI6Z8zMqFU++nIo499hAlj2tnOOPf8n56+5KX/uvispf+2+Ozz/uXMcy/4aTt/36NmHPc5c3YH6MT5C79tF5HONFrxDzjokI+1a94+e9nL/+jE+af87Pf+8E3/2WzrVGiDM9bieOXlV/zrUTOOfXKf/Q88y5JbKdVimli1S6u2vmq3VW1JahRZWrW1VdtQtRU09PpTqZbU7NlzF196+RX/odPSeTZv4eIfFB3QZWTewkXdJy868zPHzprzbVbVPuX0s7a3mx1z7PH/1G7faf5p3d+ffdLJ2445dtY3j5456/3Vv3K6JbZSqsXUnQCiP2AI4FiX7KK0TanW0YkLTn308w98Uye7k/qg3/WFXx407bD3m/vbRmv9CZRSqilE48f1VdtYtWuqNm2Q50+u2qoEIXk0Q6nm1rEnnnr4ifNPefahbT/R2e6QqWIP65r+ncLQqkChlFJqJDSlalckCFhdjNxkJ/QiuCpLd5E/tWpqLVh85tIlL73weR3u9jYGKR//kpNYCKzLXC9QKKWUGrKIGtA16c5kFxWjG0kg8nFtsTPyQQTEBT1Vc4ppZIEKIxXtG5mYfdLJT0+cNOkMc7tAoZRSakgi+kC0gKgBUYnJ43APc4qeblXXFo4xU80mIhV0f3JMRfstYHfk0TO3W+gIFEoppQYtxkEwHmJTcuSbqS6lG9SaBDh0j3J9HtUcqo2pWHDqo8z+5JSyrW2A4dKXLf//jpxx3N2FYyYECqWUUgMVdeaKomdwdLOPX6C71ZKiZ1apVdb7qinEdJusU8Hid6yovfmJf9BJbwH78pbvVt72l3/9nwsXn/mz42fP/VphVEKgUEopNVAtSWUqa0YwlWsrTt/KPTOmI6ahXV44Da1qBko/tfucq09ccOo3jp8z7+/mLjj1h+2yguNL5p/yf9vheyw689x/ZF0J1lqYNWfevUfMmPEKCw+BQiml1IA0s2o3FjvHJLRbtyGiFCuLnVEL6goW03MaWqV0xJQyHyul1DA1JcEDEHFT0RmzJsV3Bi5uKZyGVikdMaXMx0opNSgRuaf7z7rC1noGmsc0tDcWTkOrlI6YMh/7EyilVEPREk+LPOMiHKy8u2YVTkOrlI6YMh/7EyilVC91Jed4U3rt8icZMHzFOht0j5rmT6KUjpgyHyulVKeIyAMRCCIRRCQW+pMMWfWmoZ3iz6KUjpgyHyulVDs6voyFuLNwitTRUkxDuzb9xiv8jZXSEVPmY6WUanUxiJjZmej3f2Vh6/lYKRb8W5/qnmWF09AqpSOmzMdKKdUiYn2Iq4uemYlm+pOMq4C4K4rWWU1cKR0xpczHSqkOFF1rWLF6fXJalwzi3GuqtrlkLPI2J+0r0ra4zqwxcMAZ2/Fk1R4udg567q91f116XZms6MNxX1f0vyjfklH6btPSbwrsrS6chlbpiCllPlZKqXFWd9EzIJguNkOZ6pWy8caUVlhXcrrDKa9kDvt1w7xn7nFpP3BwfboHoivMQHVlP2nuSK9zMie90sexXX2k1ZWlN5qamb7npvSbOg2t0hFTynyslFJjoulFz3oItHYPd8rStUVPq37Z4V2VOedEDh6s2tZi5+DjIjn6OMRrip5Wf865NEFOVwOHfXMf97Ot6D3z1MyUXpG+77J0zRszgAoAuCjZqnTPN/UBFKR7RebUB7Tw+bmiJzqzLH2XdcXozYg1r9gZseA/dRpapSOmlPlYKaVGXHk//NXJAR3JsvG2oqe7UMBFd1Zu4pzT7ejqdP3JyeFem5xfZo16NEsPx3hp0TtiMjmleWmCEt7X6/JDWs8WPWs85FACiNyS0r02u78AiuuSTUn3PK0PoOhO4LAs3cdTxc7uXPPSewBpSbrX2L6jGP0xKTENbSww6EB6pSOmlPlYKaWGJBx4WtvvTHZRMTozBa1Nzvt1mdUDiqLo3eXpyeTUB4Q8nRz1tUVPBCPXzLRvfTp2bdETBagHUCvTMc8kmAqgiK5BExMQ1AOK/J77AooHS79Dd9G7y9Mt2bXRjX3c80ir3jS0rl6udMSUMh8rpVS/iu4vG5IzO3kMysZ6XZ76Awqc7quL3pGNqZlj3khdReMuT5MTpJRB5KkMKHKn+lfDBIrN/QBF+be5uhj+GJKhqDwN7UWFa1woHTGlzMdKKZUpZv+hLz99+MdygO5ggeLG9D665ITDuym99gcUUxMw1dOEBA95hIMuSQ9nQLE8vV+UAUE9oHh+BICCcRW3Zcfcm11/vDSl6FnpfLAzeimlI6aU+Vgp1UaKVufxXp9gMEDBoGTGN1yboAdHn25D24qeQc39AUV/WpjSezrBBWMYZmZAcW96zbfXA4qN6fwJgwQKjt+erjMxOe5ciy5ea5oQRK8qeqahnedjpXTElDIfK6XaX0uKnrEElxat33VlSjE6YzsmF7sPSN6cYGDyGH/HSS3wP01PMBVRLhc0VDpiSpmPlVJtJJw7ugrFtKBT/UmGpAAK1beYtSqmoR2JqYWV0hFTynyslBoHTSl6uqPcVLgq8kgIEJvgzzAo0ZUuFj+8onAaWqUjppT5WCnV1KJbDIN216UyZ6kOsGoSkQ+XFT3d7ZyGVumIKTVC+ZjBhDsyo+/pWLYidhf2c1WqHUQr8C1Fz8xHOmpDE2MjugqnRB0L8F2Rga/T0CqBQqlh5OOY7QPRekM4eNsY3tPmYnizoSilxk+UHcx2tCm9drXxd11e9DS8sPbD0+n9uhH8Le9N5S/l4lPF7utRqNFRTEMbs40tKYyqKYFCqSEDBaKFJqZHpKK8PlVwtDayoNHDyWKKRboz3JgqwoeL3iuqXpO2UTkuS9tiUaht6X6YfpHpCC8qeuZ2RyuSKaWaS5OKnjUAiEgs7MDfgHKzewTTw3l9suhZ0wJNTtsWmeXGVDENLXCx2t9fCRRKDRwoLk2VY0zluDHbF3OtX5TAYGJyKB5NMAEg0JI2NW2nApyTYGBjqignJ4DoSjDxaEpzctEToSDdp4uebhIPF2O7sJVSqm+Hl+f9ztTQsLzo7O4hOVDgfEZDyqVZ+Umr973pPWs3bE1Wbx2HJalcLGtW0TMb1qOpfH00lZ3rUzmZg8hVRe9F52JtiptS2f5gOj6OWZnSI51Nhd3Uypqe6kD+0+vT/6GUQKHMxw0qxvVp39rk8E/O9oVTf0vRO/pwZaqkqJDyFV8pdK9OTseGomeRpa0JMq5Lx4TyLk+3pPSmp4pPKTU+OjOVB3PSc74xPfPOjrM7UMzLwIFy76lUhlLe3ZggY1OCsgnptyxHX68ulc8zU/rdRc8Ys0pyaCeksjIWr5tU9ESaryt6L9BXycr+W9L7qekeAcLtWRl/lQ5zn5pT9Ex7DGRMS//FOkFMCRTKfLx7l6dG+6iMVjUAipvqAMX6VOh2Zza16L2KaxkoFqaK+frStZRSYyOczA9W7SdV+2FyoJw0oW+gKJJjzm9Haz8NLER0iebQXWZNqTxblTn3eXl6Z+mYiChEuf10tv/RkvO/tuhpsGkEFEtL5S7lLd1Sny16Fhh03MDAFBMQfKhq/1q1+4WKsde6lJHD1hZj261h1hCvJ1CoTgeKvro8UZlOTtu3pueMaEZ0eYquULPqAAUAsSz7zHHbirFfBVapRlpT9ETw2tlwKv+xav9RtX+v2s+b/H5vG0cnrgwUtyTnfG0qz9YUPZNb0OByVQkeVtfxTZ6u831WZuX2jmw7oDGv5FstLwHFhBJQLKsDJFNSWQtMPJy+g8/DwO3/pmeFZ+bHVftYh33/8XwGd/XX7ip6wnNbx/D6Q51RRqBQ7QoUVERT+2gAyPfFIGvs6qzCezCBwaNFTyifyuzGtO3Roqe71MpSC1oASbS2XVuM3KwpSg1b3UsveHrrj56raM1lq29b96liZ1ei8RjLUQYKxkA8k/wbHKxnk7OFFia4mJbsyQZ+yE2pbF2S/KNL07HX1QEKyt8N6VqAxVNFzyKCdyZI4JhfZWX/vWn7sqJnvMb2dC8TEuT0CxTHHj/jwb/72ZMVTfvi1z/3iwOnHrh5vKCi/BDmM8rclMg9BgZFv8NNRc8AokXJMVlXp2VzZdq2seiZdYJW1VVp+42pBWBTemDzFoOl6ViBQnUaUAxXK0c43TuL3qF5pQQKra7d8IGPfDqVP2PdVQd/ZWbJl1mbNcBcX4ogLK/jz9TTpQkUNic/Z2npmkXWYHN1Om59di18p1vS9rw7aoyh2JTK2K60fV46f3Pykfr9HQUKrVmgIo9QTE8P3cPZvpuKnv7WT6aHc1qi+4XpAXkmnT8la9lcllpJJ6d0txc9/bW3JoCYnq51aTru6axlA+CYI1AogWLQWl6q6Iajp1JlqpRAoQ3IrnnHTZ8tjGoOpOxfORIJCRRas0DFjuTgxxiKWzKi35ER/+oUrQhdVfQMAM0HM92YKP22ZNGdAriIAUr53PZ5l6e1CS6mFf13uxIolEChlEChNaFd9eZ3bBzBho12FF2ZRiTyK1BozQIVfS0G09eMMnRzWlPsPqPMdUXPQKg1GVDE1JN9zSjTnVpDryl6+oPriCmBQiklULSYveZ1b7hPqBh9CRRas0DFQIEiXxQLo0vSpQkUtmbb6cJEV6h8yrWY53leUX9GmSXZ520pvak6YkqgUEoJFK1rl13+ur8peo+PVAKF1qZQ8WDRM2C63r5pGRQQcXgyOfyxEFYARawOeU12/C1Fz0qUARFXlQoX3j9V9Axguq7oWdVSR0wJFEopgaKF7ezzL/7boneXaSVQaB00+9NANdIzygAty3XElEChlBIo2sPOeumFjw2wblcChdahUDGSQME8zEQ6BjLdnI6YEiiUEii0FrG5J59Gl+aLzMEChSZUjLamFQOfu1pHTAkUSgkUWovYYz94tjL/lMXfLnauX6UECk2o0BFTynyslEChDR4qjp55PBO+LDQnCxTa+EHFtMOnbfTp0RFT5mOlBAqtJe2hbT+pzDpx/veK3itbK4FCG0M7rfvU7T49OmLKfKyUQKG1rD3wrR9Xjph+DDM8TjdHCxSaQKEjppT5WCmBQhu03ff49yvHz577/aL/daeUQKEJFDpiSpmPlRIotN3ti9/4dkQqppizBQpNoNARU8p8rJRAoQ3aNmx+vLLvvvvdZc4WKDSBQkdMKfOxUgKFNiTbZ5/J683ZAoUmUOiIKWU+Vkqg0AQKgUITKHTElDIfKyVQaAKFQKEJFDpiSpmPlRIoNIFCoNA0gUJHTJmPlVIChUChBApNoNARU8p8rJRAoQkUAoUmUOiIKWU+Vkqg0AQKgUITKHTElDIfKyVQaAJFBwLF/3nqscrXHr9nt+1bd2ypPPStzWPm0D66/RuVR777wLDS4Lvc/8R9/R7zma/cVfn0pk/WvuNofBd+z+/80xM1a3Q/A7lXgUJHTCnzsVIChSZQND1Q3Lnho5Xqabttf9ead1YWnDZ/zBzaP3zT6ysvv+yiYaXBdznk0IMb7v+Lm95W2XufvSrHzppZM97fsPovRvy78HsCFVij++nvXnM44bcRKHTElDIfKyVQaAKFQDGOQPGeD76rMuWAKZXPfm19r+NfMOEFlU9t/NioAEVfEYqBAsVY/Q8ChY6Yah99rmoPVe1WfwqlBAqBQjULUOBw07qP08+2Cy+5YFd3qA9+/AM1Z33ZxS+tbWfbhz55c+Xsl56169ivbPliv+nkQMG2V7x6+S7nf9NDn68dyzkrr/jdXl2j7vjM7ZUzzz2jZn/y1j9u6KQffsRhtWuXtxOhCKAAAl696pW16yw+a1Hte8Vx3Ftci318x9jH9+P7n3r6wto5ARTc56rXX77ruNUfvql2Lr/Nte+8pte9cm+kzbVfufJ3ar8B55908twaCEU6bGd//H71uqsJFAKF6mx9n0Koan/pT6GUQCFQqGYBCt7Tkn/N2/+kNv4gHPgAgT323KPmzOMwk96+++1be8XRxvmdNef4hungXOdAgcN85NFH1BzucKBJD4eb9F73hlWVOSfNru0jDbot4dzznm5M9YCCNPiOgElfvwXQwX3gpJPmi170osoXHtiwK+rA/TL2gnvhe5AuYz9w+PlOpL/0ZefW7fL0kU/fWjsOKCENvmPsA2qOnjm99h24HtABLDDOgu/L9+IcPnMe98hvwX1MPfjA2j0IFAKFUqG3VO2XVZvuT6GUQCFQqGYCioCCiAqEM4xziwOc9/nHMc7TiWP7SwdnHMf6j978h7uOwVEP6AjDMecaRBOIWNRLrzwOIZz8vgZr51EHYAHA4PcJoAi4wHDk2UdEIgAnBpcDG2WgIIKRfy/Oi32ASMAO3aQ4Lv/t4z33x++T3zdREY4RKAQKpUITq7bVn0EpgUKgECjGGyhoNa/n1Jb7/5fHPjBzEk4+Lek4/gBEDhR9pcN94DADFnlXI6IQHJfbBz76vpoznQ+qbjQIGljAyc/HT+TnRAs/EZboYsR9E3nJgSIHEq7DvnpjP9hXBgq+d+74598deCENAIZtRCTq/fZEbbin8m8R0RyBYvhaV7WvVm2NP0V7aP99X/wxKpROs7322mtTu3yXvffe51PVv3KSuVkJFJpA0bxAEd2BylO20vofjv1ggIIuOkQsYmxEHjXoLx2uF12IAAa2M3ag7LATKQASGGfx+jdesWs7wNBoDAXwkR8bRjcmumURIaCLUz5AO6ChL6AAaEg7thNhwOkvAwXXedu73rLrOLpAxT5+L75jgE0jmAN48ghPjN+wy9PI6bvFzr7nH/anaA+9/KLLKn/3f36qtbBt+tzXK8ccfdwTQoUSKDSBonmBAsNJpVsRjjpOMI5rjE0YLFDQtSc+4/STLmMgBpMOMME5QA6QwL1ENyoABYcdYOE9XY+YSQlHnms3AgrGIAAMtObHmhcARjj/gATXyaMV+JYMOu8LKLgPzgvwYCxJUWcMBekRgeBe+V0AjNjH7x/dobg+n4mUxHlEbTiPa3G/bAuw4tp8N4FiZPTGqv26sO+5QKEJFUqg0AQKgaIy2CgF0QGcU5xhuivl3XNw8HHWc+c8HF4c9HwmI1r6GVNAlIFX0sGRxoEfTDrARXxmvAH3BGTgXOdjHWJgMkZ0JNJr1L2L/YAFRmQgukEBJEQquG+uxbWJgMTMUDj/+RSwpBOOPOlyX5zLOXxvjsXy+wEaOIa0iADFPmAmujsBXEQo6PbEPfHf8D7GTnBNgCO6gY3UOhoCxU5NqNp3/BkECk2oUAKFJlAIFE9WNG08gIKxB2tb3D7TxPd2m86UQCFUCBVKoNAECoFCa1ug6Dr44E3/9thjFW107K/f+tbVxc6B4xMs6gQKoUKoUAKFJlAIFJpAoQ3a3vEHf3BLilQogUKoECqUQKEJFAKFJlBog7crX/Wqj1d/7hst7gQKoUKoUGMPFHdteqhyyatXVeadsrhy5tILKu+6+Y4Rd4Q/+pmvVN7w5nfU3q++/a7Kde++ue5xbGd/f+k99oNnK1/e8t0Ruz/S++I3vj3o8y58xYrK5if+QaAQKDSBQqBoBrtk6dLPVn/yqyzyBAqhQqhQYwcU77n1E5W99t6n8vt//JbKbZ/+UuUd77u1sv+LD6y89vVvHFFHmHQBlv6AAgede+kvPcCHNEfq/lasunJA1y1b9WceEogIFAJFPqMTsxwxPSxTsTKDUTs55KwrwZoQAoXO/pjZmQsWsAjfcos9gUKoECrU6APFA9/6cQ0mPnDH3b22f/IL91de+KKJlfse/36vbQDH+nu37Nr20Laf1FrnMfZt2Px4r3S2bH+mFpkgApIDBdfNW/XjfCIOZaCIfRjXi/NPmDu/8sY/v6H2vnyPcVwY6bKd/fV+B44/+/zfrkFFfl+RXl8RCIDi8w98s/Y966Uf1+YYgUKgyC1fH4KpWFn7gSlQmR6V9RjaBSjKK2ELFNqY2AlHH/149adfZNEnUAgVQoUaXaC44f23Vw486JC6+4CBcN5nHD+7BgPLXn5ZLXpx2eVX7Io6sG/6jONqDjlwgpPPPmCk66hjKqd2n1Mz3gdQAAyAA++Bmcn77V9ZeuEltbQO7TpyF1Bce+P7a/fHsScvOrN2bRx0rsu1SJP3AAFpnzj/lFo6nIODH/d48LTDamkcN3tuLZ3yd735zg21tDmOblmRHseTHvdHJKcRUPD94/75rnSfYt+b3v6Xu+6fe33NFVcJFALFLmOhN9Z12Lpjy65tvGfdBfblx7KoW6PIBfCRA0hfx5ZX/c6vm9/HYKzRatSxvQwU3Fuj+xAotBGzn2/ZUjnm8MO/Vf35Z1n8CRSdDhUzjjnuq+Z6NVpAgeMeTn4jw+G/+JUrd33++Ge/VnO8w1nH2Y6IAGMvcJyjC1F+XozRKAMFaYWzTjp8DqA4fcl5vVr9iUpENyfSivccz7H5PQMmcVyMCQGSuI88qlGvq9WVb3pbDQzy77zHnnvuFvkIoAB8YhwGUMH16AbFOTHOI74b0QqBQqCIBeHqLb7GAngs2sZ7Fpdj8TYWp2PxupVX/O4uWGDxN7pJsY9Voq95+5/UFr3jM4vTxSJ3LIxHJAR4IQLC4m+RPq8sYkfaGIv4BVhwDgvuxX0RRSGt2Me98B1YSI57CYBgMTq2YyxkxzUDKFhgLxaw435ilW+BQhsV++kDD1SmH3YYC/J1WQQKFJ1sJ524YKu5Xo0WUBBNoFW/PycWpxgnGYcbRzsHihxIcJZjH637eas+UYAyUJAuDnm06GNEP8KxZztp0tLPdqIS9YCC9wAF54WRLunzHem+xZgLHP+8G1cjoCCKEZAQRqShHgxwnRw0GHsCtET0J78nYANYESgECoy8E6tRN+oSBRwEdOCw45y/7V1v2QUksWI2K1KTXjjuOP6x2jTQwbEBETj1Z7/0rF1gAIRwLYz3sWJ3ObLAPtKKfYBIREe4r1g5mwhLnMf3A274zOrYwEcAS3kFcIFCGxX7+3vuiUjFVItBgUKgUGrkgQIHmVb06N6UG114GPvwoXUba1EInOQ/u/69tQHVAwEKugHlszWxrwwUtOLjBOXXpVsQ+4EJYIeoBE44aTWKUPCeaAifcwtHn3EfpEF6fN98HEg9oMjTDmsUXSgD0X97w5/WfivOjy5ZufGbChQCxUCAgtZ7HPB8GzCBIx9AES38X3v8nlp6Eb0AMNgfQAFE5BEQnHze8/qFBzbs2sf9EO0YCFDU28f55Xs+9fSFtWMBCfYBLO/54LtaptuTQNEG9r/vvruy4IQTHrYYFCgECqVGHihwhOkahBNcnpGJaABdg3C0877/tLy/YMKEfoECp5puT7EPh75elyfGLgAtebcm9jPAO3fWeSXtcPSJIsR7rhXpYQyAJiLBOezLnXigot7sUDlQ8H0ZL5Knx3euF93gHvP7J31msKKrFvCSd68CeuzyJFDkXZ5Wf/im3bbTZYjZnnIoCMMxx5mP8wGJHCjiuDJQBAiUj+U10ijvGwpQ1Ltn9sWxzPbE4HO6cb1gwgtq7wUKbWymkz333OcsBgUKgUKpkQeKaL2naw6OPN116DqEIxzRBaISOP284nBzHA4HUY2+gILoA+kGWPC+HlBE1yCgJgZ2s5/oAttxwul+xLm0+IfTTxeofLwC9wgEsB9IimlvAZkY6B33UQ8MOJ7jgAG6SnEc6XFf+biOekBB9664f4AiIj6cT6SGc9nH/dcbvyFQdCZQEDWgW1I+gJr3bKMrEF2EcLrzQc+cE12SBgMUr3j18l7AEvt4ZVrX2Me4i9hHZCG6MWFnnntGv0BB1IH7yKMPwAPHAhN5etwj30+g0AQKgUITKFSLA0UMGGa8A44vDnXZ4Wb8Q3Q7otUfJ56pVGm5Z18cx3n5uAmOAQYAD5z+OJaIQczCFJ+ZXYmW/phmNtIDZDDOB34iGsA9AyORDo46n0knTztAh7EU9b5b/hvwvSKCEOlxHoOy+1pfgzQZ58Hx5e5j3C/3VG+fQNHZQEEXIMYeABA42oyVwFFnsHJABI46jv0dn7m9tp+B09HNaTBAQdcmrgE8kH449oxj4DMRESwfKE70gH2cw6xTdFfqDyh4D7zQLYt7BoDoQsWxjOEgDa7J/b1y5e/sirYIFJpAIVBoAoVqcaDQWscEivYBioAKHGwccgzHPZ++lYgF4ybY9+pVr+w13oHzAjx4LXdrihmZ2E7EA+eedPKZmyIqAQRgMTNUTEfL/XAOM0gBCIBAdL3Kx39EF6245/hOvHK9OJb753uwD2BpNOWsQKEJFAKFJlAogUITKASKJrHyGApNoBAolEAhUCglUAgUSqAQKAQKTaAQKDSBQgkUmkAhUGgChSZQCBSaQKEECk2gECg0gUKgECgECk2gUAJF6xizLg1khe/+jOlgmSJWoBAoNE2gECgEiga29ZEfVO6/d+tu2x/62pM1awaH+ZEHtlW+9uXH6hr3L1AIFEqgqLfCd6x3MRyr/kS16WgFCoFC0wQKgUKgaGDveucHKoccfGivbR9430cqe++1T+VTH/t8UzjMqy5/fe0eMebJ5t7iM/c6Ute54e2rKx98/8fG5Dv9n0d/VLnwgksECiVQlAznnXUbWJOB1ahZ64G1KljrgYXuWByOtS1iHQiOJRrx/7d3NkB2leUBvjNkIIa/CDHEiIAxxARJGgj5ARJJCLAmMaBEUAICTirUZKJpQw0m/JpoqEEQ0Iz8RIQYCBJMCpQMBqGmDSNU6l9lSmsrndJKa2e0dsbWn5nT85y77/Xbk7vJ7t3N7t67zzPzzt57zznf+c4hV9/nft97PhaxY+G5GE0oCwX7sYZErKjNehMsiMf6D+lCcpyLtTZoj3YVCoXCMJpCKHbefXe29XOf69UE+/mHHtpvm+xz9003HZB+s41QKJpPKAaaTJRj2tQzsuUf/dMD1jb3oy+ug9EVEhWFQhSKvUcWWAl7+sw5xQraJPusSI1cIAQk+sOPOrpYAC5Wv2ZfhCFWmi4LBQvKsWJ2LFjXdv77i9W+WYSPdjmGRetok1WrEReEhilTCoVCYRhNIRSrr7oqu2zhwl5NsBGF/bW54667smWLFx+QfrONUCiaSyjqyQTTjRghYL+T3zk5T16nZ3d/4au17Y89/HTWdu7C7Pjj3pYtePd7s288+e3i88suWVIkzbzmM/oU05Me+epT2ZpV67Kdf/7X2TUrrivixLHjs1lnnl1s665Q0DajC/Rv05e2Fue5asnHsgnjTy72T0cx6AsjA5yP/VetvKn4nJGJESNGFtfH9fP+1vUbs4suvLTYl3tAf7lW3sdx0SbXPuZtJ3a4B3F97Bt9ieu75OIrikSFvnOPFQpRKH4vFMMOPbS2YnSsMB3bGV2IJJ/gdYwwIAW8Z5QhhIJjEQO2xYrbCEu6IjVCwojFnV/ZVhMSgtEOhUKhMIymFoofPf549h+7d+/1+b8880yx7b+ef36vba889VRxTFeEohy0151zRr/juF+88MI+hYK+0Y5CMTCFgqT7oIOGFEl0+Zd0PiexJlG++foNxbQjknbeIyC0wX4kz6OOGZ39zZ5/yM45e16xL23wOf+nTLLPe9pCKDZv2l60vfSqPy6Ov+Kyq4qkvLtCQdtzzjq3kIBI7kn8eU0Cz/XFuZGBFcs/WZwPcaD/9IM+T540pUj+uTbOMWzYoUWbO772zeK6OJb2OI57QPsch4jcsHp90Sb3Iu4B7bIfMsK+tMm+IVX0m2Ne/u6/KRSiUOyj9uGLm7cXowYTT52avfWEMR2EgtGLejUPtHPQkCHFaMZpp8/qMPWJzzlHBALDSAVTnThP2h7tKxQKhWE0lVAgAqdPnpyd9Pa3F3HosGG1aUUk47OmTCk+P/Wkk7Kjhw/Ptn3+87VtfDbuhBOyMW99a3buGWcUbf7T009nQw8+uEMi/8H587NPLV9enIv2+IxzHHP00cV7/oYMIBfzZs0q2pw2cWLRn5gmxT6Txo0rzsm2t4wcme1+8MG9hOJvt20r9iNoJ0/+O8iHQtH/QkHSSxJMos9IQ1roHFNz0s8iEUYUEIe0PX6Jv/2z9xTtxrYzZryrSPARBt5zLhJsEu5IsLs6DagzoYhf/knkkRTeR+E2oxVIRiTykcDTB/ob05zSKU+cgz7HORjVQHziPZJC/xEwRCMtFKdNBI3tSEmcj3sY1+eUJ1EouiYUvEcKmO60/bmXOkgDUZaPVCg4jtELRh2uXfu5YvutX/pqdtKkUzscw6hHTI2a0/aeDttoQ6FQKAyj6YSCpJ1f83l/2yc+USTivP7MihVFMh7HIQVzpk0rXv/hokW1NkjWkZJ4jxB8duXKmiBE+6lQIAUhJ2yLdtln4ezZtXNuWru2EJroN/KBtPD+jtWrC6kpCwWyccPSpbW+0V68VygGhlCQ9DI9h8SXaUBpsXC9xDeEgvOkSXZMPyIZZxoPv/6TRCMNJPIk2vzaz1/2JeFO6zd6IhQxvSraiKLtiBAKrhcBeOPwo4q2kJvOhCK9j3FdZaGIkYzy+WIEplzwrlCIQtE9oaAYOxUAahu6KhSxjeJqpjnxOVOoDj5kaLE9pkkx6kG7bGe0IsSFkRGnPCkUhtGUQhFJfhQ3Hz96dO09QvDs/fcX+zEKEfvyy/+TGzfW9iO5jzYZfSCpj/Y5rnwuRi1og77suu++vaZCcU5kAqGJ/rDvle99b4f9+B9eBCOE4t+ee674DBnifATHpNeoUAyMKU/xHrEgQY7Eel9CwQhF+is+gZDEsdQjMDoQIxUIBtN/QkIOhFAgMrxP6xJ4LO6TX/9WMSLBaExap5H2txGhYFoXx6X9QZo4v0IhCkXPhYI6BhJ+iqqZ8kRBNe+pd+iqUBAUc8fUJ0YpGHmgtoKibp72FKMUjGTwGduoreC1QqFQGEbLCAUjCIwI8Av/xz/0oezqiy+u7cs+6VOV0hoKRgWYHvWD7duLkYctn/3sXudinxAG9mUUAhlAJHiPhHBO+poKxcorr+xwLfwPOfUUIRS85rN4HxEjJgrFwBMKgiQZqSAB35dQhHxEfQJtIQ2xfgX1CGyPWgrkg+lIJNwHSihiilUUgdMXRkSQH86LUMS6G/SXY1OhQHaQga4KBe2nAvaVe7fVRnz2JRQx/Ymidh4hq1CIQtF5kOyT1KePdz2QbTJq0WwSoVAoFIZC0SWhYOoTU6BiG7/6x778ZVQitjGlKC3KRgaYFoUcRGF1ei62R50FckE9BE+BQiSYWpWKSioUMdpBUD9x5OGHd5jyRFtMsUJMYj/EqCePq1UoelcokIGYDpQGTyGi5oGEufwLPO9DGjieX/lJnHlKEwly+vQj9o2nHlFXQPF0+kt+eu565yoHfSo/2jXtT4xSUA9Cn6gJYZQk6hiQAj6LJzdRoM0TothG7QdF4UxX4hxISLTJ6/S89DvEiBEPRmM4H/cinoJVvr7oa3qPOQb56IlQHH/cCa/m/9kn+y9fWlUoDIVCoTAUil4SCqYlMcLA1CbkgaQ/6hn4jNGLL15/fbENcUiF4sVHHsmGHHRQMaqRykGc671z5xa1FiT7iArHM3WJ/ZkuFedEajhP9BuBQEYY9aAOg2PLNRTIDdOpGAGhf7QdoyQKRf8LhdH8MWni5B/m/9nvzWN9HkP9BohCoVD4L1uhMAbxwnblxeaYMpQWVMfIA8k9IwoxCsB2RgEQgFVLltRddI5knycu1VvYjrYZ/aBtpjFx3qiL4Dg+ZzvToDgn+3MORIPPqYuIou56C9uxjb4R5RoNhUKhMHqthmJ2HjvzaPNbIAqFQiEKhTGIhMJQKBQKoxdrKBihWJvH5jxG+G0QhUKhkK4zavSoZ0gODaM7ccrUP/imQqFQKBRGKwlFMD6PJ/JY4jdCFAqFQkQGOAqFQqFQGANQKIIl7WIx3m+GKBQKhYgoFIZCMSCFgtWpeVISTy3iyUkPPfB4SyXsXF/5UbVNJBTFKH6lOgXqxopF26JQKBQiolAYCsVAEgoeecpq0yxed8Pq9UXizSrUAzkB72705iJ0/SQUAcXaFG3P9lsiCoVCISItIhQ8TYknKPFYVR4Py8JyLEDXSsn+ssWLiydKKRStKRSs21CWB9ZfIAFP11dg8TYS81gPol7SzmJvvGafzvZljYl0FeyIOCba6E6whkW9NhmZYFs9oWBxvHrHDHChqLSPUGyoVB8za9G2KBQKhYg0s1CwNgSLvvGYVh7nSrCmA+s8vPLUUy0jFKx1kT5CVqFoHaFgQTdWvq6XxKcyweJxjFqw+NuIESOLBe5ipWwWmItF4Vhl+9b1GwtJYT9GPmLBOrazSByrXvOaawzh2HjHA8W+kydNKc7DatedjSxwLJ8THMNCe3zG6tZM14r9WAyPPrBQHStvRzuIBH3mcxbIY6G6RiSmH4UiYCE8aisu9RujUJiEKxQi0qRCwSrT6UJzEQtnzy4WgIv3rC/BWhAsBherXMdaD6wLwb6sJ8E2RIR1K1iDItanQFRYpI7P2FYeAWGUhLUkaIf90nUqaD/e006sT0Gf2PbAZz5Tt01W2eZzpCkVCo6hr2xLV89WKJpTKFg5mmR8X/tQT0FiHmLA6MUhhxxSJPQIBYn6k1//VrHtskuWdNiXRH7VyptqIsAq2TEagVggH4wSIAO0FSMY7Iu07E8o2Mbq2HxOH3jP8eU+I0TRDq+pFYn2uNdx7iYTChiSx7I8SD7G+s1RKAyFQkSaTChYuXp/STWL1DEdir+sZs1q1CxoxzYSnNMnTy5GOE496aQiced9HMMieOzHlCpW1f7DRYuyTy1fXqxuzYJ0bEMyeE8byA2rWO9+8MG6Iwu0E6tfMz2Lc3IMnzPSErLBKAsreLMvq2zTJu2wGB79YAoUfWQkBiFRKFpbKPjVP03ACX7Vv/n6DUUinh5Pe23nLuyQrMd0KvYL8SAQDUYsEAfkIm2f0YWLLry0S0KRTqviPZ9zfNpnRiCinbu/8NVCYGifc/f36EQPhSI4No+H81jTLhmiUBgKhYg0g1CQoEQSXi8YbUA60ulP82bNKpLxOJ6RgBhN4H2MMDDagBCECFCbEW2wDfHgNQk+Ix+xDeGYM21al4SCUY3Yhjgw8kBfhx58cK0fjEggG7TDCtnIBWIRoxy9NRVKoegfoXjs4ac7nfJ0zYrritEIEu+YghRBATdCUE8o0r6XhYJkP7YhJExX4hgEJW2fYzi2nlAw8pAKRbothAKZQCrK29JRF0ZTmJqFXHzl3m3NLhTBBZVq0fYMv0UKhaFQiEiTCAXTiDrbzugBv/Snn5HEM1WqLCT85X3sR3KfCkU6hYrpSZH0c0wk+CEmjFh0RSjSbezLOfmMbfVqKJiSxWsEg2vgWtJzKxTNJxQE9QTlomxGEhANhIInPzF1KS2eRg74pb+7QrHpS1tr20JUkBpqLyj6jm2MXLCNomr+jfM3iqxDGvYlFDwCN5UU6kFiX0Yl0n4gFv297kcvCgUclsftedyVx3C/TQqFoVCIyAAWCqYv3bF69V6fM/2IaUOMPrBPuo3aA0YpuisU6Xmoa0AamDrFMWmdBKMGTEUKEYipUe1Je4+EIj0/IyHIUoyGKBTNKxQUZvMrPUk8iTgCQIIfoxIk8RQ/U/+ARLAfRdiIRXeFghEBEnpGP2iTAumotWC0gkSfKVaMQsQ2hOf897y/aHvWmWcXfd2fUDDiwrloiz4jF7EvNRe0T/0GfWE/XreQUAQz2kcrFvmNUigMhUJEBqhQkOQz5SgtaGaEgF/wt33+80XCz0gCCTjbKLJmqhLJeHeFIiSEoLaCeox6UoPIUBTOa5J9BIbXjCQgCvsTCvZL+8woSEx5Qk7SfvCeWg+FormFIh67SpLPefnFvlykTKFzTENiqlKMJpC8r1m1rsPjZnliU7zndbSFUCAstM90pHT6E3JCuyEgUUwdT2Vif45DfjgfklNvsTrex2gGfUaKmP7EKEi6L5JBe2zjdQvUUHQG9RQrK9X6ihP8ZikUhkIhIgNMKGI0ggQcUaAOgdchDCEd1B18cP78ogiaJD+mCXVHKBAX3iMLyEBIDCMStI9gMA2JBD+20QYywMjEpHHjiu37E4qo0WCUg/MyCsG5Y8oT18C1so026o3QKBTNJxR9EQhFfz9NqQUWtmv4f+bapWJlxaJthcJQKERkYAlF/Iofv+DHE5zKxdlsLy8Oh0TEo2H5mxZ4Ix1RGNvYgccAABWHSURBVB21D4waRGKftsO+fI5cRHtpvQXbaIupUTE9ij6l7bA9rYeIPvM5EfvSfhRj9+ZaGwqFQqFQ9AkfqFSnQZ3mt0yhMBQKERlAQnGgIy2mbtVQKFpfKIwBIRRAoTYF2xRuH+a3TaEwFAoRGQRCwRQknhilUCgUhkLRi1C0vatSfdSsKBSGQiEirSwUgyEUCoVCoegXqKdgMbzNlerieKJQGAqFiCgUCoVCYSgU3WZsHiQwyyoWbSsUhkIhIgqFQqFQGApFg1yRxxN5TPZbqFAYCoWIKBQKhUJhKBSNMCKPe/NYn8dQv40KhaFQiIhCoVAoFIZC0VCeWqk+YrbNb6RCYSgUIqJQKBQKhaFQNAIjFGsr1aLtEX4zFQpDoRARhUKhUCgMhaIRxleqtRVL/HYqFIZCISIKhUKhUBgKRaMsaReL8X5LFQpDoRARhUKhUCgMhaIRRuVxfx43VizaHhCMOXHCtydPPf27rR4TT5n6z4PhOolhww67x3/ZIgqFoVAoFEarCkVAsTZF27P9xkofcb+3QEQUCkOhUCiM1hGKSvsIxYZK9TGzw/3mikIhIgqFoVAoFIZC0QgshEdtxaV+e0WhEJFByWFveMP2k8eN+yuj/2LSO97xlP8Sf8+sM+f+xzlz5v3UGBwxaeKpu1rgn+2QPJblQTHpWL/FolCIiIiISCMcm8fDeaxqlwwRhUJEREREus0FlWrR9gxvhSgUIiIiItIIh+Vxex53VSzaFoVCRERERBqEUQqKthd5K0ShEBEREZFGoJ5iZaVaX3GCt0MUChERERFpBGTi0Xa5sGhbFAoRERERaYgPVKrToE7zVohCISIiIiKNQKE2BdsUbh/m7RCFQkREREQaYWYeLO63wFshCoWIiIiINAL1FGvy2FypLo4nolCIiIiISLcZm8f2PJZVLNoWhUJEREREGuSKSrVo+2RvhSgUIiIiItIII/K4N4/1eQz1digU3gIRERERaYTZlWrRdpu3QqEQEREREWkERijWtieVI7wdCoWIiIiISCOMr1RrK5Z4KxQKEREREZFGubpdLMZ7KxQKEREREZFGGNWeZN5YsWhboRARERERaRCKtXdWqsXbolCIiIiIiHSbw/LYUKk+Zna4t0OhEBERERFphMmVam3Fpd4KhUJEREREpBGG5LEsj+15jPV2KBQiIiIiIo1wbB4P57GqXTJEoZBBykkTJzy14H3z/sdorVj4/gX/vXHzXef7L1xERA40F1SqRdszvBUKhQxOJrzzHX/1yn/+MDNaK3bueTybMWv675QKERHpCyjavqs9LNpWKEShMFok9vzdc9nU06f87tp111o7JyIifQKjFBRtL/JWKBSiUBitEd/++93ZufPn/vbyj1y61H/tIiLSF1BPsbJSra84wduhUIhCYTR/fPcnLxRScdFlF33cf/EiItJXIBOPtsuFRdsKhSgURpPHy//+vezd57f99ryF56zxX72IiPQlH6hUp0Gd5q0YsCB+e/LY5K0QhcLYX1z5R5f/Zsr0U+7wX76IiPQlFGpTsH17pVrALQOLh/LI8njBWyEKhdGV+NiqZb8+aeIEf4QQEZE+Z2Yeu/JY4K0YUMzN49d5fNBbIQqF0dVY8+lr/+/t497ODxJOaxURkT6F/+Nh/u3mSnVxPBkY/02+420QhcLobtxx763/O2r0qGeUChER6Q/G5rE9j2VN+H9E9P3Ggw8++NHhw4dvz+PRZo8jjzxyZytcxxFHHPF4fi38YnpFHkP9mikUxoGPBx7b9Ks3jXzT7opTWkVEpJ8g8aNo++Qm6Ovwww8//P6zzjrrOzt27PjXn//855kx8OLVV1/N7rvvvt9Mmzbtp/Pnz/8zv2IKhXHgY+uTm3917PHHPuG3QURE+osRedybx/rKwP1VedSb3/zml5955plfmrQ3T2zYsCE755xzXlu3bt1b/JopFMaBjTNnn/GPfhtERKS/mV2pFm23DbB+DRk7duwPX3zxRZP0JoydO3dmbW1tv1QqFApDoRARkcEBIxRrK9WF1kYMhA5NmTLlvq1bt/7O5Ly5pYKRCr9eCoWhUIiIyOBhfKVaW7Gkn/sxfM6cOb8wKW+N6U/nn3/+rX61FApDoRARkcHF1e1iMb4/Tj537txPb9myxYS8RWL69OmvV3z6k0JhKBQiIjLoGFWpToG6sa+TwalTp/7gtddeMxlvkeDpT5Xqk8VEoTAUChERGYRQrL2zUi3e7hNmzJjxExPx1nqk7FFHHbXVr5JCYSgUIiIyeGHhpA2V6mNmhx9wg2lre91EvLWCxe/8GikUhkIhIiIyuVKtrbj0QJ5k/vz5PzUJb61gRW2/PgqFoVCIiIjAkDyW5bE9j7EKhaFQKBSGQiEiItIIx+bxcB6r2iVDoTAUCoXCUChERES6zQWVatH2DIXCUCgUCkOhEBERaQSKtu9qjx4XbSsUCoUoFIZCISIigxNGKSjaXqRQGAqFQmEoFCIiIo1APcXKSrW+4gSFwlAoFApDoRAREWkEZOLRdrnoVtG2QqFQSO8LxbQzp+4Vly25JHv2pad7lNDuePbRbMH75vU4MaY/e/7uubrb/uYfn8+u+tiS7MTxY7O3vHV0Nue8s7JHdm7p9eT8iqs/lG165Ev77A+fsa0r7X3lsfsUChERkV7gA5XqNKjTFAqFQvpPKPJDsjXrVmWbt3+5CBJnEvPj33Zc9vK/f6/hhJa2SPJ7mhjTv3pyg0yMOfFtWdvC87LHvrE1+8YLf5Gtuuma7JBDDul1qUAUbrlrXfF6+Z8uLc5d3oc+0tf9tfWt7z3Tpf0UChERka5BoTYF27dXqgXcCoVCIf0gFCT/6Wff/ckLHRJ5xOLuLV8skurb79lQS6h/8K/fKUYi+HWebXd++bbis3pC8eTu7UXEe5J+jqHdVFx4vfHBO4tttNuZUKz45PJs8pRJe32+ZOmVRaTnpS0iPT/95jrjXOVzPPTEA8Xn7JcKBdcV18hfrvnWjbcU+6WiENvK18j5yvc8+pjeP4VCRESke8zMY1ceCxQKhUL6XyiQBn7pRxxIhEncz5l3dvHrPMk1U4ziV3lGMiacPL6YesTfWWfP3EsoSJRHjT4m27nn8VrSTxu0x/5nvGtGLeGOaVdL/+Tqor3OhIJtN9yyep/XdvOGG4r+0RbTuNLRC87BdV102aLswg9ekA07dFgxysE29uc4+sc+bzzqjTWhiP6Q+E+ZfmoxmsO1s38Ixbf/fndxvbRLG/SV/dh2yRUXF/uxLfrIvrRx/vvfU9yXeiMgCoWIiMj+oZ5iTR6bK9XF8RQKhUL6SChIeCORZxrRiJEjil/S2U6STRKc/vIeSXVM82EaT3naTwhFWSb4S/KeJs0nT35nsR+1BRwTcsFUps6Egv2irqGzIEmnjXhPwk6CH0LBKEdsQ2wQFPp10JCDaudkFKOeUDAqwX1L6yLi2pGWOE9cM22W7xFtcy8Y3Uj7mPZLoRAREek+Y/PYnseyPIa2C8aQngjFj3/84+z73/9+h+Cz3kiIf/SjH2U/+9nP9vr8lVdeyV577bVeT8Cff/757IknnsieffbZuudVKKQnNRSfvv3mInkOmYiI+gTEguQ/FQpkodwegkF7jAgQJMmxncScc/ALfUSMBpBIp/sS7FtPKDiGpH5f14b8cD5GRBghIHlPhSIVkhhNqFf7wbFloaBQm0inalWSKU9IwjXX/3Ft1CG2pUKBeFTaRysiuL8xmqFQiIiI9Iwr8rg7j9fzuKknQrF48eLsyCOPzI477rhakOTMnTu3x0k5bSEo5c9nzpyZbdy4sdcSb+SE/o4ePbpoe8yYMUW8+OKLDbe5ZcuW7JFHHlEoFIoOU56QCX5Nj1/2SYyPOPLwItlmW1rXQJST79hGmxzHr/NIAXUEbEcCSLCjCDyCY0jAy0+G6kwoSNTTkZN0uhaF2ryOKUlRCxHSEEKRXndso3aiLElM9yoLBZLCNKp6QsF9YpSH6+G60/qKslAgOeV7kY5YKBQiIiI945U8fpPHz/N4Z0+E4tprr91rBGHkyJHZnXfeeUCEordHKDZs2JCddtppHQRo+fLl2YwZMxpuk/vSm9KjUPQbX8vj45X2qYK9UUNBss50HpJkRg3Sx6GScHdVKMo1FEwnYrQDoU8LvqmhIPEmwSYRZyrQ/qY80Q/aSfuO7MRoR4hP1EVwnqjb2JdQcG5EKISqsylP9JdzRRE170MUaCuVDY6tJxQcy7nSkRIkiREjhUJERKR3YKrTeXl8PY9dvSkUBMn4ddddVxOAD3/4w9mECROyiRMnZitWrKgl7xdeeGHxaz4jA2y/8cYb6woFST9tcNxHP/rRbNu2bbXjec35aJv94nhGGBYsWJCdeOKJhSB85CMfyXbv3r1XX+nn7Nmz95pu9cADD9SucceOHR2mRl188cW1fp1yyim163r99dcLkUCoOG9IBaMVcY30P4SI7bRx+eWXF/vTx5deeqnod/l+dDeOOOKIPfl/2/uNHsUP8/jPPH6dx+Njx415oadCQVExSTS/sPMEIpJeipdJdknESfpJ/rsqFPErfxQik7jTBu8peqbNSMyZRkQdB9uQms5GKKKgGamIkQj6yXFpgTftU0vBPryPUY3OhCIEIPrHFCRel4WC14ymICkIWEwF43MEgb4gFbRB3xj14b5G3QT7Iz3IFtdIG9RxICmdrbuhUIiIiPRQLnoiFAS1BxEkwSQiJN7sQ7JOEo0ckNAztWjTpk01aUAG+Hznzp3F9KlI3kMo1q9fXyTbiEl5yhP7tLW1FeciaY/zkthzHpJ12rjmmmuKhIT+la+B7ezLNCfEA8FJR0AQjgsuuKDD6AXyQFscgwAgIFwH1/7qq68W+69du7Z4zXUhGOzPNSAP0R4yduihhxbnpN/0AznZtWtXcVx6Hx2h6BdezuPHlepDDYZ2d4QinlhU/pzkN4qtI/GNJyTxnsSYxD32Sdvjc9pMt7F/KgaMHKRtlhfFY9oQIxq0sa/1MNiHBJ6pTjEakU5Dolia0YNI5iNZ52963WxPC8XpK33gb1xven2xHyMZ7Edb6fXxmuuL6UtcR5yP9pCZaJP3tJE+klahEBEROQD0RChI6qP2gKSdX9cpbI59eE2Cz2uSbwQjRi84Nq01KMsCIkIyHjJRbx8S79jG1CVGLBhdIDEvT6GqJxQEiT9TtBjxOProowuxiSlbyAKJPZLBCAn9YfQD8WHfe+65pyhEp416U55ok5GHKFpHELhPHINQcL/S45CfrvRZoeh7uisURmuGQiEiItLLQpFOeeJXeRJuxCE+QxiYFkTyza/4jDbEMeWEuSwL7Etyv6990jqL2EbwulzMXS85RxjKNRkcP2TIkJrIIEEIBrKCtKT1F4gLgsC1MbJQFgrOy7WnhesE5+U+sG9n91OhUCgMhUJERGRQCQXBFKQocuZXe37dj5oHgl/kuyoU/JrPe15H0t8VoUBiqEFI+xXTjsrXgBDcdtttHT6j70xFipEWpmghFdROxL4IQTwJCvFgNAVxKgsF1xsjMtE2/eCvQqFQGAqFiIiIQlESChJtRhX49Z5pPXnztWJoxALB6KpQhCzwOdOGuioUTLFiG+dhtIS6h0onNRTsjzwgCggCfeW6EJIoHqc9RhmQkpjahGTE+dmPugpkKu4L/UU0kBuOi/Ut6BPTwxQKhcJQKERERAa9UFCEXO/xqHxGck0iTqLO1CWSaJJs3scv9tQXpE9eKj/BKaYckbQjC/ztbJ/y8YgEIwocR2H3vpJz5IApSzEdicLptF2Czzhf+fq5No6h0DqOoQ8ISdRDcD94z36seREjG3yePsmpfD/L90ehGNxCQVExT4YqF0gbCoWIiEjTCsVADWQCuUiLrhmFYPSk0TYRjnTqlitlKxR9GaxZwSNReVwsj1rlEaisF9FKiXqlk3UxFAoRERGFos+DkRFqIxgNYJSA0QHWsWikLZ4YxShH1EcoFApFXwdrOLB+RDoyseqma4r1GHpjXQWFQqEQERFRKDqRCuoXmEKUPsa2u8GoBo+GTR8Lq1AoFH0VrKdA3RFrPpS3Lf2Tq7Odex6vrcXAwnUsKseib7FOBWtAsIgea0mwuBuLzyEhN9yyulhFm4XpYu0H9mPUo23hecWCcekq0/SDURKOYaG4dI0LFpjjPPF+ydIra/1iG2tAsPgekV4HgsR2+sW6EqlQsNgdfSBYZE+hEBERUSgMhUKhaCBI8FkJen8L0I0afUwxksFib7FaNp+ToDNVCgkgsSd5j31J7hn5QC5ihWtWp+acbGOV6ZhWxXEIAe2T7DM6ElJRKY0sMC0rVspmG8fS3pp1qwo5ol8EfaQfLGBH29EO+9IP2uf8tIcQKRQiIiIKhaFQKBTdDBJzBGBf+5DgT54yqcNnyAG/7JOgk6jHKtHsS7KejnJcdNmi2jG3brylw7SqBe+bV4w2IALpStOMbDC60BWhoJA8tiERbOM8aZ8Z4Yh2kAdEJ2SGz9KVthUKERERhcJQKBSKLga/3qdCkAbTmhi54Ff+SO7TaUh8TjJOgp/KB+KQ1mfEsXyeFnrHvghA2ka5nf0JRb1t9frMNvblmpi2xSgIwejKQKoVUShEREQUCoVCmkYoSK75Vb885YfPGWlgGhFBrUG6nToIaiK6KxRp3QRToWgXqWH6U9o+oxdxzrI0MKKyP6GgbaZCpdfD1Cz2ZbQCgeAzpj2xH9ejUIiIiCgUhkKhUDQQn7795kIq7t7yxSLJJuGmuJrkPK2TiCQeAeA9U426KxRIAuegXYSF/XnPY2qj1oKREd6zLSSBPvJ644N3FhKxP6GgDfoYIyJMz4p9kRX6EqMyFHkz9UqhEBERUSgMhUKh6IFUUFdA0k09A4l/mqgjGyTrBMk+7yP5nzL91Np+PE0pTc4Z3SBhD6FgehEjDFEwHftRR0HNA5+zndGPtE1GMAjapsA6CrbpTzxxiqAvsY0+0hb7IDW0z76IBCMStMf5eLKUU55EREQUCkOhUCgGeES9hKthKxQiIiIKhaFQKBQKhUIhIiKiUBgKhULRd0FBdiutvK1QiIiIKBSGQqFQGAqFiIiIQmEoFAqFoVCIiIgoFIZCoVAoFIZCISIiolAoFKJQGAqFiIiIQmEoFAqFoVCIiIgoFIZCoVAYCoWIiEiT09bW9vrixYszo3XimGOOucd/2QqFoVCIiIiIiEJhKBQiIiIiolAYCoWIiIiIKBSGQiEiIiIiolAYCoWIiIiIKBSGQiEiIiIiCoWhUIiIiIiIQmEoFCIiIiIiCoWhUIiIiIiIQmEoFCIiIiKiUBgKhYiIiIg0Nccef+xfnjPv7J8agzumzZy6p7N/I/8PRFkpD3XHgdIAAAAASUVORK5CYII="/>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0" descr="data:image/png;base64,iVBORw0KGgoAAAANSUhEUgAAAxQAAAHFCAYAAABrfr8yAACAAElEQVR42uy9DdhcVXmvv3tMNYUAASIECPACgQQIMYQkBEjghQBBglAMFjTW4EmP9EgrrdRSpYoVOVhRU00RFDQoavAET9SoEUFTQIQUOMGDGmusqWKLyv8UW2qpR3vNf+7JevKud2fm/f6Yj/t3Xc81M/tj7T0za6/13OtZH0WhRlSnLDjhq+eetXC71j521BHT1pizlVKq+bTfAQef+pK58z80a868e4+dNefbJy868+9OOf2s7dro2IzjZ393xnEnPH70cSd8ctKkvS+r/gXTzIVKjYJwQCv/+lhFax87ouvgTeZspZRqGk2dOesln3/JvIVP/f7V1/7yk1+4v3Lf49+vbP3Rc9oY2GM/eLayYfPjlZtu+fj/O+u8l/39gQcd8jfV/+SKqk00ayolUGgChVJKNbMmHXPs8beddsY5P11/7xad+yYCjHeuvu27++y73zeq/9FKs6lSAoUmUCilVDOq64jpM75326e/pBPfvPariy97zWer/9Va4M8sq5RAoQkUSinVFNpn/wPPmn3i/H+0W1Nr2E23fuKe3/iN37hbqFBKoNAECqWUagZNP2HO/B9v2f6MznoL2bs/+LGNxc5IhVJKoNAECqWUGjdNOuKoY/7OyERr2oWXrFhfOKZCKYFCEyiUUmq8dNAh0z7+iY33/1rnvDXtiR899/yekybdXzj7k1IChSZQKKXUOGj6mede8EMd89a2t75rzSPFzilllVIChUBhzi6mFDtD12t+a489N+6zz+T12u621957f37PSZO++l8mTLih+lvNM9uMiKZOnPhbn27nfLPvvvvdVTiAtZcOPfzIDZ9/4Js65W0wpew+++53jzlaKYFCoOhsoJizx6S97p49d8Fj16/+8Hfsy9y/PbTtJ5W7Nn391y9/1eX/RP/vk05dvMyScegwsfc+k+/7yt9+76ftnGdYJGzWifO/J1Ts0sQT5i7YbnnSHrbwjLOeKFxRWymBQqDoSKCYsMcekz54avc5j933+Pb/sFIcOly88r/+9191n3P+I2s3bJhsCSlMCBUD0tI3v/O9/2wZ0h72Pz7w0Z9W/9PlZmulBAqBogMduTV33P0jK8ORsQ/ccXfl9LNf+s9/9ZH/OcNSUpgQKvr58w85dN2Xt3zXsqON8vXkfff/gMWaUgKFQNFBkYl99t33/s989W//1YpwZO3jn/1apfuc85//4Kc+N9uSUpgQKhrroIMPfcAyo73GURx8yGFfs2hTSqAQKDpEe+09+WMfvPNzT1sJjh5UnHHO+T+3+5MwIVQ01pFHH/uI5UV72WFd0x+3eFNKoBAoOkOLXnbJq7ZZ+Y1+96dzll38hKWlMCFU1NcJcxd80zzQXnbMcbMetIhTSqAQKDpA+734gPsf+NaPrfzGwF71X1//n+decNEllpjChFCxu+bMP2Wr/79AoZRAoRMuULSepp9/0SuMTozh7E9Vp+l7lpjCRBNABd3vVlXtuvQ67t3xBAqBQimBQqAQKPpXV9W602tT6IUvnHjtR9Zv+ncrvrGz11xx1b9Uf/qZwoQwMY5QMb1qO6p2Y7Fz4cob0+dxzZcChUChlEAhUAgUjYUzsL5qT1ZtbXpdXzRBd4b9Dzjwq1Z6Y2vr791SOazrqL8SJoSJcYSKexNI5LqiapvTe8Biano/sWoLs+NmpXO7cxZI56wodq4UPzXbx/YpAoVAoZQSKASK4em2qq0pbbslbR9oZGNiaduEUqU9tJDJ9BnfsNIbe5t22BFfFibMB+MIFc+nMqRcpjyXnP+1GXB0pegFYpGyh4udXaTWVe36tB0QwXG8s2rXlMo2GlAGtFqyQCFQKCVQCBQCRWM9V8cRmJIq9Ymp8u6uU3nPTJXxuvS6LKu8sadTBX5tlu6DqQVxQDr2hBMfs9Kzkh0r7bHnXl8QJoYOFSctXPy/R+iv2NHH9q4+gOLJrHyZkMqgSak8Wp5FZJ9OZRvRigGXowKFZZ1SAoVAIVAMr/KuBxQUxEuiZTfbvjl1T4jjt2fvHx3MjVmBW8mOpQ4+tGuT///QrXvpBU+PYISiHPWcmLZP7gMoKlmDRtjU9NqdpUVDx0VVW121Sy2PLOuUUgKFQDF8PdtH5GJKH0Dxq1LF/XzaX668N6eWQCIVVwkUVrIChUDRjxjDdV16350cf7ovbUjbcqCY1UeE4pr0Wi6TlqRrbK8DLpZHlnVKKYFCoBiCthY93ZXmpJa75Vk0YW3Wijc9q7yfKXoPZpzToPJemRyCbcUABz9agVvJChQdDRRTU/mzMYHFthR9WJH2r0jbrk7H7Mi2P5kipOtS2VXUKZMiAnuL5ZFlnR6iUgKFQDEyYoaUp1IlvCJVtEQflqb916fKeVaqgKPyvilV2NPTuY82qLwnpfQ3DPbGrMCtZAWKjgSKiDAsSQ0SS4qe7pfT0/5FqbyaUvSe5Wlmdk7e2FFex2Jj6TzLI8s6pZRAIVAMU1TSN6YKO+Z+BxCmJSAAKm5LlfRVWYV/ZTrnpiz6sLLYfS2LjSny0ZRA8Y733drLPvqZr1Qe+8Gzu/bf9/j3K++59RNWsgKFNnZAMVqaliIbD7dyAwfl0+rb76r8/h+/pfKGN7+jctemh3otUDna5RXlJNcZzvmWdUoJFFpnrJQ9YQTSmJRaB7cNJb2xqsDpTnH2+b9dufAVKyqnLzmvcvC0wyrTZxxX+eI3vl3b//HPfq1y4vxTBAqBQmsPoLi2GMICns0CFJ9/4JuVrqOOqZVJ/+0Nf1q57PIrKnvsuWflTW//y9p+yi3KsNG8B9L/8pbvDqvMtaxTSqDQOgMoRkJ0k9pc6n7QlEAR8BCtf2cuvaAy75TFdgMYmtYVPYP1N6YI1+QxzneDvp5A0RFAMWQ1C1CcMHd+5ZJXr+q17bZPf6nyggkTauXYWADFSJS5AoVSAoUmULRVBV4GCozWt9ieRyiYb5/WQSrsyfvtX3nt69+465zr3n1zZf8XH1jbd2jXkbWuUwEoOAAHHnTIrvMi5E9r43Gz59a2c27uKNClge1hH7jj7lapZBlnw0D+7mR0l1s/hlln81BaoAUKgaLZgYKV7CmXNj/xD7vto7yhGxJlFmXJ0gsvqZU5RC/+7Pr37jru2hvfv6ssoiyLcopuUkRpKeuiHKPMIVq719771MqpB771490iFI3Kvbz84vxlL79sV1dSgUIpgUITKDoCKDAqQVr+sGjxo2vUG//8hl1jK2YcP7tWsdKHmeMBjmgx5HP0Z+a4Ldufqe1718131Cpe3gMQASUcS2VOGtwPjgAOBPtIHxDhmi0CFLlDn88OxlSejMO5M30GPDakqMa8tI0Bt1ekY9Zn29GKFPXIB+helKVDNOTpdN6lRc/MQHHcEoGipYEin6qaPMM4rrw7Jd0s6dLEGDBmsLuxGKEVvJsBKG54/+39Rh8oOyjTOJbPH1q3sfLCF03c1X2TciTKO/YBA5RNNHIQ5YjxGJR17KN8AwSAD8quvMykfMrLKdLgONLjmpEWIEJ5yPUFCqUECq3zgGJlyWbWOWZRqsCvS+/bGihw/oEBBkJ+8gv37zqWvswnLzpz1/FxTkQVqJCpmG++c0Pt2EiPfs+8v/JNb9tV2cZ2WgTz9GgpDCehBYBiUYIKbHWCALQtOXlELpiu+OF0zKIMRFam9wDDnPR+cgYTUxMYxDoC5D3ueWk65+GU3vSiZ2HFIjmY0wSKlgaKShb5WpLBZQ4ca1IemTKS0bFmAAoc9oEABWVXvTLuNVdctVs5BTTwStqUOXEOA76JWMRn3kdkNdKjcQXwyLuLRhQjQIJyjShGlKcChVIChdZ5QFFJztp1yQncUfSsgl2kbY8mB3BFctiubgegIBLAdrok5UBBhUnleGr3ObWWOVrjOPfiV66sOfxUurkR/icNIIT9dEMAHnKngFY/KmUqXI7jeCpz3tdLr0WA4qn0+mSKNEzN9kWL8bqi9+xfN6XoxcoUaQhxPmujbErHBOA+mcDhuqL3ool5lyfeL0xgstkuT20BFLkAymcSPC4tdp+9aWIqpya0SnnUl9GIQRSh3gxLOPtECuqNoYgyjjKEaGm9coXz83FjAwGK8jE5WLAdWGGiC44jMiJQKCVQaJ0LFLlw0p4temZv2lHqTjCtGMJ0jM0IFEQiqHij+1JU0MAEDj/vCevTRYloBS11QEaeBtsBE7o1ARyxnSgFfZgDJqK7AJUwaVD5llsLo+9zvUhKC3R5Ku8LbSx1Qbo+RbtWlgAhVkbenI7Jo2ZTE1CsbAAUK1OL9U2lYwSK9gCKyEeXpnxw02hduFkGZdPQEN0u86gEXYwAg76AgjKpUTk1FKAonxPdNonMAhABPpRtAoVSAoUmUOR6OHVVuSZ1ZRk1jSVQrFh1Za0CpTsSFS7Rguj/mwMFUzTSZYC+xww6pJIkpE+FTGsc53M8XQs4B+gAToAD0qOi5X1UqFyTWVuADAxngWPoKsD53BfpcRzp590J2gAorknOfpFakB8uehYz25ht35ZaoFcnpzG2b0zXqQcUMb4C4N2eohmTBIq2BIoNKUJ6XSmy1ZZAATRQPtFQQYME3SNpoIhGi76AIsopyhPKFdKIMQ9DAQrKI64d6RFpJQpLJAXAoYyk3ONcIrp8FiiUEig0gSKctZVFT1eolgcKKsPciATkg5+pOGOOd1raaNGLdSuAgPw4QIIpZ3mNWVBopSNdzmE7x9HtiZlaSI8ZWNjHLCj5TE7sB0bYB1iMRXRijIFiUnIGAYmtmTO4Mm17OIHAlWn7lJT/4vjIf2WgAFKezu5hbdG7n71A0V5AATDOSlGKjXX2ryl6Ft5seaCI2eEoS+hORLkRg6Vj3EKUV3kZF40RUU5FeRQzRuH45wvOAQgBADFrUzSy5OlRzkV6lI0x+QSTUeTlJJ+jyybnCxRKCRRaZwMFjtyiomeV7LKWFW00q4rrUIyJJhW9+7gHsE5MVtbkYnB94hmr0d2MQIFTRpe3sZi9qw2BgrxxbdHTzXJiAtbl2TFXpAiX5ZEmUCglUGhNAhQ4ZU8lZ25aagWemu1nes9nGziBVuBWsgPVyhGKfpE3Hyz6GYw9HkBBCzNd5+gGEvP0M2YnnzlMoGhYJoXF9MB5GcRMdI8miNiWYGOm5ZEmUCglUGjjCxTRXeTBBBP51LCr0rbVWTeTi0bq4lbgHVvJTipGbmXtWQMF3LECiuh3znic6B5C1ze6wbE9tgkUw9LkYoRXZ7c8sqxTSqAQKASKoak7szkNuplMS10MsClW4FayraqxAgr6mccMYmUDMvKxN0AGkQz6ocfsYhh91pkYgPE6GO/zsTfsZ4Atr2PVncqVsjXLOqUECk2gsALXBIox+H2ZRQxQ6O84QIIBt4yxYKIAZucJOKCrFOkAEgAKM+oQ+SC6waw9DOZnAC2DX2MWH4HC8kizrFOq7YDiXX/xh5XLV7xsl/3eyt+u3LX2f/Q65k/e8LuVbY/dLUAIFONqOGrRUoxzRotwPhuTlaxAMRgjcpDPpsPMN+VFxoAIxlXQFSqfthN4iGk3N2x+fNc+YIPpi5lJpxz9YJpitgsUY18e8f8x4xLwR9nBrEf8T+1UXjD7Uz4bVNnIy0xpSz4kb/I+z7uWdUoJFMOy7sUn1SDijlvfXjMAY+qB+1d+f9VygUKgaBqgoPtIDhE4A9FanDuFAoVAMVBjqk/WK8kHaJOXMPIar0wDStSBAdu50YWp3jz+7Iv1SmKgd25MTSxQjG15BEywyFss9EbZwYJ0/K+xwFs7WEy3XW8f35vvS34HlPkNyMPk0bwLn2WdUgLFsIACkMi3AQ8TJ76w8vBX19Y+8/rsU5tr73m9+8531+zp7ff0Om/Htz5f+cTt11fu+/wHK7/65y299j35yKdr1/nsuvdWnnv6gV3bec82oiJPbftSr3NIn+1f3rBmt/QEis4CClrTyivLRqvc9BnH9dqGk4AzmLe+0UWFz7ze8P7bd3MkcDqYo5190XfeSra9gQLnngUM63VDiugFXZliNfUcbmPNgEZAQdrl/Eq+ihWLBYqxK4/ify7/9jjXRCryCCgRJCxfuJIua3zmfwUweU95gZPOsZF/ooyJlauJCOTX47h6ZQzHl8uqWGciyizSKpdpcSzpAQiNgIJ7peGFBpjyPqJtdMvL75EytfwbxH0w+xn3UV6Lh+eBczh3KN36BAql2hQosPPOPrXy9je/rva+67CDK5u/+KGagz/tkANq0Ys/eN3vVCbvs1dl69c/VTvm9r9+ay2yQTSDc0n3+Z99o7aPrlRzZh9T23f2mQtqaQASwAlpEyGJ9IARzgEySI/tv31Bd2XWcUftghqBYtR1T9X+otg50LspgIKWtHzxuryyjO4ovNLqzIrXVJJ5izCVIGF+jEqUlbWjIqXiZDsOIK12OJB9dR0QKEZcX6zauyO/jRVQ4PiQV4AHWm3JP7TWRnQhnKM8CoZTRb7CiesLKHC4SCPANbpOjcV0tG0IFMMqj3iu80hUPcMhp0ygbGC8DP95OPXkD/IJ0VG6WwInlDOsRE1jBu+jjGEfZQnXy8sf8k0cy4B/rhXd38orYecrZbM9oitcL1/lGtglHdLjeKJq9YCCPMh5ebe9vPzMI3TcM9dh5W5+g8iv3Af3z/dnP9GOWByP345jOYd9/AaDbZQRKJRqY6CIMRU5UHDcolPm7DqG6AHbgQMiGgEXASR//Z4/re0DCHIYABQ4DwMUIvpA1OML6/+q9pljAi6wV196fuXP/3RV0wHFlCmTHy96pnRtF/t+sXOq2l9XbcNxLznpW+PtXHM/easYLWZUlGE4fjh5VOZRSVKpUZHSekYljUMXrZRUylSe9Voqo4Ic7+889eBDvtOGeauebUv57T+r9uUDD572tbH6jckPgCX/N/eAo4TTlMMr+YF+5xyDA5c7bZGHwnD8om8+Ldg4VwAqVq+FeDTs+JfM/ec2yx87hlMe8R/11y2SciPvjkaXKP7LAAoipOGAU45c9+6bdznhAZVcg/wRZQz7yE98xtnOoQFnnHQot/oDiniPkVfjWCAn7iPyXj2gID3ybxkywiK/Ugbm4EXa8RtwTWAhnwUNi98uADvuMX4vgUIpgaLmwBMdqBehmH7kobUoRTj8D95ze2XChBf0GtxNRCKABJigK9SfvfHyGlxwLOmxfeYxXbU0iVIQlQAmtj+xoVZI5+kBMkQ3jFCMib5VNb7XOc0SoShKg18ZFEtFiwVsUGnjwOUDayOykVfSeWtczOJD5ZyfVwYYIxSjKlZ9/5ti5+ru47JSdjtZG0YohlUe4Uz3N3alXoPFCyZMqDt4P6JQ0V0pB4q8YQIDJIGHegPygQ8iAP0BRe7ksy+OLd9zoy5POPtEL8pd+iKqEeUgr0Rzogzku8RvwOc87bhnYIn74Ng4LybNsKxTSqCoGdBAN6YcKHhPNyaiCMDGlP0n17oxsY/3EXUIYywGEEK0ASi49a/eUoti5OkBEIyR+KPXv6p2HGDBeRRS5fTyCIhAMXZqBqAAFBq18EbFSqsYrWh56xtGd4MyUHB8VKSxTkD5vPFe2MwxFJpAMfzyKLrilLfj6NONaSSBonwdgCIiXGWgiC5w/QFF7sgPBSgiilKvGxLp5UDBTFjlcrAvoKC7KGkT8a0X9bCsU6rDgeKdb319zbmPbkp5lyeiDHEcgMD5HEeXp0fv/3ivmaHYT2SC82M7A685lvTo4pTPJgWoELEAWhhPAWjEPsZzvOeGPxIoOhQoojtBuQ86/YijYiVEn3d5orIjZB+DJBsBBSH66AcdzgTnCRQChUDR+uURYyHKMzrRss4zHs455Ubefajc5WmgQJGvsM51o5slUJN3A8Lhju5QTIUdYBMTUAwEKMpdnoguNJrlifKN75MPtOY+ua8oBzkmH6ANJAQgNQIK3seMaLGPhp+YBc2yTqkOAwqceF7ppkSkgegE3ZjimAAKZnGiexLRBsCC9wADxzBeIgZlX3bJubV9wAM2ac89apEHxkDQdYn0GH/xzI77asdxPPu4LhBCesAL90LkguuRNl2hBIrOBIro5kQlTGtfDIikwqbyjwoyBlDSTYD9DLAst/qVgSKmpKVCjsHcjSpmgUKgECharzzCyY1FCCkTcPwpD2K8A9GKGOCMQ58PSB4MUJBGTAqRj5shOhADnnG2ST9gAPDg3rgvug7h+A8EKGKsF/cMkPC+UbnF9yRtrgM4cDz3SuQ3nziANLgP7pGyNQaA9wUUdCmN3w5A4TwjFEp1IFDQjSjvVsT0ruVj6k0bi8MPYOTH4fCznf0xw1NM/wp4sJ1B2nRpCjjI0yuvdRHT0LK/GWd4EijGZz0KKjkqVga9lqeCJDpB1IL9MQtJeSrGgI+80uMz6dWb7lGgECgEitYvjygD6HbEM15v/Qn2My1svWljY2X0cORjP+VGpBWNFo2meI0pWRnTUB6fFVFU0iLtfNrY/NiYmrY8bWzMLNbfuC+6P3E816rn9MfUueV7LN9Hvalu+e2w/LeyrFOqg4BCEyhaCSg6yQSKkbcYT1PP6k1LPBpWb/pOgaL1y6NyFFSzrFNKoNAECoHCSrYNgYKW33yGG7rQxecVq64c9f+UVuG8v7xA0T7lEUA6FnnIsk4pJVAIFFbgmpXsOAJFoxlu2qkVW6DQLOuUEig0gcIKXBMoxgEoYuAqg2kZZEoEI/qZM0iV1mcGtTLPPt2WYgAqxzMIN2YFYh/HMsAVYyAwXa0YmEu6REXqTWMqUFgeWdYppQQKgcIKXLOSbWGgABpw9GOMA1AQ3ZOY0YZjGXDLgFRmFotZghhsy8w5kRb7mOknJgwg3VjwzAiF5ZFmWaeUQKEJFEPoV1xNote0i2Np5SkfGxkzm8TsTuUpEq1kOwMoYiYeIgnkW6bPzKfvzOfWZ+piZrTJ83mkxb58oURmzGGRNEBFoGg9oChKC8g1MmZwGqsZ4shL+Qra+VS2AoVSAoUmULRdBU7LLK23tNiOR0VVnvKxkeUVcnmKRCvZzgAKphumixJAAEwQrWi0HgDncXw+2DpfcZhuTpyTG1MeCxTtCxRj6dTn61+Up7IVKJQSKDSBoq0qcBwo+pwz9zl9zfNVrmlhY9EnHC36oudrRrAeBItLsY/W3fycP7v+vbXtLKKUz4NO9xIWvouW5IAIHLiY0537iQWZ8mvSssj9sZ1j+RyOQfmaeQvkm97+l7XvFIthlR1MrsF5nD+UqUIFirEFChZCjIXIYiHFRkABKLM/PrNIWaTFGAvyRj5VbXwWKFobKMgDlDux8nU88+UyJBbLi+Mo0/JIBhEt9kW+YH+UF+SrfH0dyqJyOnTH474iT5JO3CPlHNEL0uKVz7HGREyPTFqUW5TNcR3KWs4p369AoZRAoQkU41qB40jTUst7KkQs9tHPHMeLCpmKDPCgQqQSxjGjQsN4H11LSItoB+dwPhV4QAX76O/OPoAC5xAnPro88Z5tDJ6lgqYCphsK3VtilVz2UcHmziPvGWxLJYyzyXEBRtwbrdl0lyI9Bttyfgy+5b65H6IzV77pbVayTQ4U5BX+b/5D/lP2xUDrMlAAjLFKO/89Kw5HWpwb/z/Hkc9jEDbbGMTNMQJF6wEF78kT/H/8943KEMoL/mf+b8oxBvhH10vyEpEwjqXs4xjyD8dxHuVFlJVch2M5BhDhPcdx7SLrShrREbrscS1ggc+88hmY4Dtwj5ShXIf74LoBE5RlbI/8mzfyCBRKCRSaQDFuFfiM42fvggGccKAhwvJUdAAAlXF0TaIy5Hgc/4gEUDnTwstnzueYSJ9KN6IGOHf5Ppw8WvkCKHifj6XgWCr8iETk3RXCeeS6VNrRwofhBIRzGOBT7lfPd+V+okImnaF0oRIoRtf4f/JxEfxHtM4CALTskq/CsSMCgUNX7k7H+cAi/zv5PR9TQT4BdGlxjrxJPqR1mXwrULQmUOTdmvjP65UhQEce7YqGkihf8v+ffXn0loaYiGLxmqdDA0Wsil1kXZ7i2pRxlEP5/QMo5F/OAYDyvEgaEd3lWhGxIO+PZRcqgUIpgUKgECjqGhUklRWVWSwcxmcqS/YDEjhubAMgcMqIIlDZUeHS2o/Dj0OHQ44zx3H15vRnX6MxGvmgbJw8IIZ0aJnjGn0BBZ/Lg3bzLivsy7sM5NfCIQWAaOmjP35+nJVscwDFcIz8kTt6gAX/czPcm0AxukCRNw7wzNcrQ3hPNIFXjLIsAKAc7cJxj2mHOY7j8zKm3riMRkARXTrzY+N6nFMuz+L70GhC2QhwUDaSn/NuVwKFUgKFJlCMSwUeEYiY6QaLrkjROgY8UJFFyJ+oAlBBBcs+AADoIB1a8aig82vQqkZf9rz1L++nTNrh5NOaDEDEdo7pL0LBOUQa8nRxIrmnOKfsXARQcA2+C2niaOat11ayrQ8UADP/PyBLizDdSpphIL9A0RxAQXlG+ZWP/4oW/3rjcTCiAhxHNCGAgvIyj4LSMEF51wgo6ApVXok9xvv0BRSUt5TJGF2eyNNjueq3QKGUQCFQCBS7GZUTjng+SDmcbFrAqBDpDpJ3N6FrSPRHpzKNQcxELqggSTP6pUdaOHH0/aUS5Hr5LE18JrIRTn5AS6Qb09nmzkBU3FHhcyznUMEHBFHRxkDKRkARU4hGCx/X5l6tZNsHKMJJxAkcSvRJoGg/oKDRIB80TcNDdC+iPImuSGWgABqijOF4zgugiDVMyGsYZSFlYgBFlDEBFNE1NLqMxmcaR/oCiliDJe9OKlAoJVBoAsW4VuAx8LTePipEKi6cMCpgjiPywEDBaCHjGOCByo/KNgZeAyIx+JVz8ko5ohTRvSAGvYaTT0UNtESrMvdAxR3dVuhyQOUaM09F2lTEwEDcJ5GXgJK+IhRUyPEdsKEMcBQoNIFi/IGC5zfGeuXvMcqRWE2dMoMyhIaRWHWdMoCyg7IuyjGc93wWMKKmHEeXJ44DGKILZ54OxnvKMsogjuV6lKWcG/cBnER3K14DVrjvmGSg/N0imsvx3C/XH8h02wKFUgKFJlA0RQVON4B6fXWjO1S9c6joGk3D2l8lSJr54O3BTIE72KlfOX44lbJAoQkU4w8Uw7G+yrHBlF3R2DKYaw+l7OEa47GehUChlEAhUAgUmpWsQCFQWB5plnVKCRSaQGEFbiUrUAgUlkeaZZ1SAoUmUFiBW8kKFAKF5ZFmWaeUQKEJFM2k2Sed/LiVnpWsQCFQCBSaZZ1SAoUmUAxJXUce87dWemNvBx96+NcFCk2gECgECqWUQCFQtLymHjTtfiu9sTVmaDnk0K5PCxSaQCFQCBRKKYFCoGh57bnXXjfetenrv7biGzt7z4c/+fwee+z1ewKFJlAIFAKFUkqgECjaog5/xe/+3g+s+MbOTj1jyferv/sUgUITKAQKgUIpJVAIFG3i5B3++FAWhNOG1t3p4EMO+0qnlpMChUAhUAgUSimBQqBoTy1b9Qdv+kcrv9G3l154yQ/xmwQKTaAQKAQKpZRAIVC0lV58wIH3/M97HvmFFeDo2Qc/8dnnXnzA1LWdXE4KFAJFXzrq6JlOY91mdvgR0x/RQ1RKoBAoOkeTDjrk0CfokmMlOPL2v7722K8POOhgpoqdIFCYHwSK+jrksK6H/J/bq4tn11HH/C89RKUECoGiszQTqDBSMbJ267qNzx0w9SBa6aZ2ejkpUAgUfeaPw7v+1+Yn/sH/uk3sk1+4v3LgQYf8Dz1EpQQKgaLzNGn/Fx/w5dde+cYfOlB7ePbAt35cWb7itT/cb8oBn+r0yIRAIVAMqPCZtPdl17/vw8/7X7eHve6qa/6l+rfOs+RTSqAQKDpXy6YefOijy1/12u/d9aWHfmnlOHD7yPpN/37B8su2H3jQIQ9Vf8dFlo4ChUAxcKY4eVG301i3iR3/kpP+3lJPKYFCoOhsoAjN2WPSpBtePPWgzQyuY8YObXebPuP4hw47cvrX+Z1e+MKJ11Z/t+lmnd31W3tM2mB+GbodNeO4z7V7HjniqBkPOJar9W39vVsqRx49c72lnlIChUAhUCil1Jhqj332OeniS1f+TKe8te20M875aeG4MaUECk2gUEqp8dARRx395c8/8E0d8xa12z79pcoxxx5/mzlZKYFCEyiUUmq8NPW4l8z9p4e2/UQHvQWnip1x3Aks4DnJbKyUQKEJFEopNW464uijT1+8ZOn/1UlvHWNmwBMXnPrMPgcccJQ5WCmBQhMolFJq/KFi+oxVZ5y77F+MVLRGZGL+Kaf//Ng5c5aZc5USKDSBQimlmgcqjj769Nlz5z/jmIrmXsCOLmqz5s6dbY5VSqDQBAqllGo6HTJ9+rTZJ538yKWXX/EfTinbPAbkveySV/373AWn3lc4ZkIpgUITKJRSqtk1e/bcxSfOX/jtcy+4+Bc3vP/2yuYn/kHHfozty1u+W7nu3TdXTj/7pf82/9QzHjUqodQI65STT9h22SXnPtfOtvTshb84Zvphvzx/6am/aPfvik0/cpqL8iilVPNp0pnnXfDmeQsXb5kz/5QdCxef+bNzX/byny+98JLnWsVOnH/K861yr2ctfdmzp3af/RN+6wWndT+8ZNlFr6/+BxPNhkqpoejqqt1ZtaPS6zVVm+DPopRSSg1aa/0JlFKdpGlV21C1FaXty6t2b9Xm+BMppZRSAoVSStXTRVXbWLWuBvunVI3VMK8rjFYopZRSAoVSSiUxW8Oaql0/QFBYlsDDaIVSSiklUCilOlxAAbMbLRrkeZOLnmiFg7WUUkopgUIp1YGKgdeTh5EG0QrGViz051RKKaUECqVUZ2hq1ZgideUIpQeQ0GXqpsJohVJKKSVQKKXaWkQU6OI0fRTS7k5pG61QSimlBAqlWlo4yzelB/jGUXKeW01EDlan32M0Z2ialK5zU3qvlFJKCRRKqZYSg4u3V21VsbPF/IqqPV10dqt5DLzuHsNrcq3NY3xNpZRSSqBQSg1b2+o4sSzK9mgGHFPT+0lpX4h1GJi1iLEF0Yq/tGpLqnZtsbO70PSS0zy1yX+Pq4rhD7weqvh9iVSsLoxWKKWUEiiUUi2iZ+psAw6eL3YuzLY2A46uqu1I768pdq4Q3Z0c4FvS9s3JmBFpVVYokOb2JnaUY+D1qia4F6JDYx0hUUoppQQKpdSQtKPB9qcSQDQCCrpFLU/7sGcTLAATS9MxE9NxE9O2O5v0N1hajN7A66GK3yyiFZPNpkoppQQKpVSz6rli96gBkQkiFBP6AIpK2pfblGL3cQAs5raiauuKnV2hmkkx8PqmYnQHXg9HRCtYt2KZWVUppZRAoZRqRuHwR3clnFa6MRFJWJM91CvS+0UZUDxZ9AzcnlT07vKUAwXn0Pq/vcm+96yqbWxCyGkEPten/8pohVJKKYFCKdVUAgbWJ0BYm4CBbkoMTqbVnoHXT6V96zOgWJoggdb9rcXOQdj1gKJIx13fRN/5ymJnxGRKi/1XcxIEGa1QSinVSCtLNmcc/AqBQqkOVVfRMwsThcF1Rc+MTNOKndGICel9Xmh0p3NDnFNe/RnIaIbxCVMSSFzRwv/ThPTf3NaCQKSUUmr0VUn1BEZj3o4EFmOlrQKFUmokNavoiWyMt2Lg9cw2+W1pcWJsxfImv0+6vG1IFRpgucLHQimlRh0ocl2U6ouoOyiXI9I9PcEGx8RYwq5kl6Y6ZkKpXl9Z9Ey+UqR6tSttJ216OXSn7VNLxw106niBQim1S5NTgTSeU8W2wsDroYrvw/S9jHlpxmgF41OeKnrGqVARPVzsnFJYKaXU2AAF3Xw3pPc4+3SdvS6VzaxFdUWqJzcXPVHwpxIgUHduSucCIXSPjinhb8ucf8r2W1Kd/0w6d0XRe3ZHzp0mUCilWk0zU0G4pAO+JxVEs0UrqGCWlrZ1FTunGAb0aBFbVKcCmZAqwHvTtqiAVqXtmxJIXZqdu6KUllJKdTJQxJpQdD/aXvRE558veroll8fkUeZ2J6C4ugQCM1OZflHRE8EAHGK9qrxLVYy1zKeOj6j6QCVQKKWaQrS4tOLA66FqQqoAaA1qltXIK8Xu42miclpY9Kyynh9fZN9jUgKSrVkFszkB4sKidz/d7YVjSpRSKsrScPrLEYEdpXKzq+TEr0xlc95AFZOt7EhQsTmzmUXv6eXL14ip41cXg+vyKlAo1UbakdnWVCDk3ZemJqed/U+l9+PtzMbA6ys79D+LqMzKJriXSoPtjxY9rWD1gGJrtm9lyl9zit5TGEc60R94g4+rUkr1WfaWnX3KzTxC8XAqT8sRigCP2B+6JvkEfQFFlM90rZooUChlodSVWhqiL+XEVEDkDiGF0L3jeL+0XBPCndXh/xvRiqsSWE0bx/ugElqY3RN5hnE1z6XXRkCxPVVm+bSHU+tUWkDjjSlfXuTjqpRSgwKKeVl5e2eqP6Mufzptpx7J16ralsre9WlfUadsfrLoPXZiW9Ez3kKgUMpCqeYUUsgwK8SKDC7y/ePRMs51GTi2uhhcC0i7CwjcUIxftII88nCCASCPiMLmrHK6NgFBVGyR3+4seiJMk9I59VrBJqeKa1vRfgPulVJqqOruY9/C0mfKZ8aj5WMNAQrGrC0vdh+D2JXK9nz7zKL3oqvT0j1EuUw9NNgxbgKFUm3eyrE5FTIxx/V4K7r4LPXvaqhYyK9rHK4NzNACFgsm3lv0RE66Egw8nCqcR7MK7sG0PWYgKRI0livDdQkklVJKjYzK0eOhijL+2lSWD1YChVIdABQXFT0L5oynOm3g9XAL9o1Fc4wt6S5GrisW32mOf69SSo2YKFNHYjHaKQkougQKpQSKXHQnejYVDvlCOSHCm7QsTx7l+yL9O4vOHXg9HBHG3lCMT7RipAEpIhtKKaXaSwKFUm0GFF3JZiUnfl0GD/Rfv6roGXC7pth9XMVIqztdw1bpoWta0fozYU1I+dKxE0opJVAopZpYm0t2bdF70DOOKTM9RP94ZnEYrVWxcRwZwOvA65ETfWRp4Z/uT6GUUkqgUEq1s3B4iUos86cYcQUUXl00Z2s/A7S7CiMRSiklUCil1BC1Kjm8U/0pRlVMA8gA55ljdL1YDDGiW8zwNC/bz308nOzBdNwi/yallBIolFJqoIqB11f5U4yZpqTffCyiFQBCV/b50gQYE5Oxf3m2v7tqzxR2d1NKKYFCKaUGIFqiHXg9fsKRH+0Vx8tAge5N16ZrW715y2cJFEopJVAopVRfolWctS3W6DiOu4hWMBPUdcXoRCvqAQUVyDXFztmnrEyUUkqgUEqpQQnnklbxi/wpmkoXFaOzeFw9oKC7FYsVrih6picuA6dSSimBQimldhMOJNOXTvOnaEoxnoUpgUcyWlEGCtJ9quhZoZWB2hNL+7cXo9sNSymllEChlGpBRzUGAavmF2MbiFbMGyGgYCB2d3q9N+WF0G3ZtYCIdemzUkopgUIppWpy4HXrQiDO/k3F8Ma53JQqDOyWBBV59IP3VyaIADauLRxXo5RSAoVSShW9B15P8udoWS1NQLjQn0IppZRAoZQaK3UVO8dKOPC6PQQQri6GH61QSimlBAqlVL+6tHDgdbuqu9gZrXAla6WUUgKFUmrENanoWV/AaT/b+39eU9iVTSml1NC1vmr/VLVnUn2ilFK1/vUMqJ3nT9ExisH23f4USimlBqnlVXuy2Dkhx7X+HEp1tiakgoDZe2yt7jwxnoJxFav9/5VSSg1S91ftG8XONYmUUh2qrmJny8Jyf4qOFxEqohVL/CmUUkoNUIcUO3s3KKU6VA68VmVFtIK1Kyb7cyil1NA0a868e7uXXvB0J9iiJS/9Savc60kLF//vwmi8UiMiHiS6NznwWjUS0QoiV8v8KZRSavCaM/+UrVt/9FxFay7bsPnxyqwT539PqFBqeGLA9b2FC5yp/gVsXlcYrVBKKYFCqFBKJeeQiMRaHyA12Hqx2BmtcIFDpZQSKIQKpTpUjJFgrMSl/hRqGEBKtGJd1ab4cyillEAhVCjVOWL2JlqXu/wp1AhoVuGsYEopJVAIFUp1hGLgNetLOPBajaTIT1dX7c7CaIVSSgkUQoVSbensfb1qnykceK1GVzOLndEKu9IppZRAIVQo1Ub646o9X7X/V7VPFTvXFVBqNAGWaMX6wvVMlFJKoBAqlGoL525b1b5YtfP8OdQYimgFA/9X+lMopZRAIVSottd5L3/FxUvOv/CzC08/62+rD/yOM85Z9o/tsFLlGecua4sVNxeffd6PZs9d8MMT5i74zpx5p3z2iOkzVhW2freKrix2zgTl/6WUEih00IUK1V46/+JLjznl9LMeOq37nH+78k1vq3zyC/dX7nv8+z44TWyP/eDZ2kP9nls/UTnvwkuePvyI6Y/8l9/8zf9e2I2r2dVV7IxWrPKnUEoJFJpQoVr/ge7unnzmuRfcc86y3/7l+nu3+JC0OGC8668/+tT+Uw7YUti1phVEtMIpi5VSAoUmVKjW1csvvXz+nPkL//m2T3/JB6PN7LKVV9zzX17wgo/5kDe9gIl1CS6UUkqg0IQK1To694KLVyxcdNYv7NbUvva+29dt/o3f+I27fchbQkSUNhRGK5RSAoUmVKhW0AUXv/KUU05f8vyW7c/4ILS5vfdDn7yv+pevNde3hBioHdEKF1tUSgkUWktBxdEzjrvPnN0pD3B392S6ORmZ6By78JIV6wvHVLSS+K82FTunmlVKKYFCawk75rhZD5qzO0QLTut+gBmczPidY0/86Lnn95w06f7C2Z9aSUQr7ix2Loo3Mb03aqGUEig0gUKNrxYuPmvuha949S/N9J1nb33XmkeqWeAKn4KW0/KqfahqP6raW/w5lFIChSZQqHHVgtO6H/v8A98003folLJ777Pvl30KWlJ/X7VK1X5a2A1KKSVQaAKFGkdNXLzkvOfM8J1rAGXR/is0Tyl2jkFYUzXGjqxtA2P6369W7R+r9k/p89o2MwajsybH9VWbZ3GtlEChCRSqCXVa99Lfu+7dN5vhO9je+Vcf/nGxswtNW9ZNv/nCF67rmn7MV99yw/v+ZtPD39my9Uf/tqP6vX/VbpEmrA3z5zNf/87TP/zo+k0PLV6y9KG99933oep/utCSWymBQhMoVBNp7oLTHvjylu+a4Tt8Src9J01a3WZZe8Jv/uaL1iw4rfvhrzy6/V/8n9vDHtr2k8oFy1/11OFHHv2JwsHoSgkUmkChmkPHz567zczuOIoXH3jQV9ooW0/dZ/J+X11zx2ee9v9tT/vAHXdXjj3hxG8WLpaklEChCRRq/DVv4eIfmNm1qYcc+nC7RCb2P+DAb3zmq4/+wv+1ve3jn/1a5aSTT/sRa+hYkislUGgChRpHnb7kpT8xs2vt8rBPefGB6z60buO/+592DlScMHfBdwq7PyklUGj6GGr81L30AruFaG3xsE+cNOmMSy9/3c/8Pzuw+9Osl3zG0lwpgULTx1AChebDPiwdefSMbz7wrR/7f3agLV/x2md/a6+9TrNEV0qg0PQxlECh+bAPVdNf9dr//m/+l507+9PhRx3zkCW6UgKFpo+hBIq69sVvfLuy7OWXVSbvt3/lhS+aWDlx/imV2z79pV37+Uxf6tG6/muuuKryprf/5ZDPX3rhJZX33PoJH/ZR1KyXnHTLRz/zFQvuDraLX3n5dwtXDFdKoND0MZRAUQ8m9n/xgZX/9oY/rbBeBi2R1974/hpY3LXpodoxB087rBdgjLThqMa1hmLzTllcecf7bvVhH0W1wvTHTM/7rpvvqFx2+RVV53dlhQUl88XogNbR7LK1+va7hpWPycM8j836+/7Pex75RTUrXGuprpRAMRyjzs7tzKUX1MrugZx73+Pfrwx3bS/qhWgkpcymUXIg5XMz+xkChUAx7kZkAitvX7HqyhpYBFAwMPPPrn9v5co3vW03pwkg+P0/fkttf+6w8fBtfuIfKm/88xtqxr7PP/DNWhqkHc5eGSj4zDHl9D75hfsrb3jzO2rXuvnODQLFGGr+qaf/sNm75JAPjps9twYO5B3eE13bsv2ZXfl4NB128maeL4dSyY4muI+E7bPP5PWW6koJFMOx6i3UfIJw0imz99hzzwHV4ycvOnPY5ST+xYWvWLGrUXUgPSTwOzB9DCVQNLC99t6n1rLa1zE4Yod2HVmLYtA9iejF+nu31PaxjX0AAi3DXUcdU4OIKDRw6DgmnD1eeSg57rWvf2PtOB7seFBxykgPhzDSwyGkoOE+2E5BRFQlgEegGH01+/THADD5II9IABnkpagsAijIn/VauDiX/Y2iGJwTeTsqor4iHn2lx/Yy3LQCUEw9ZNoXLNWVEiiGCxTl8g/f4vQl5+36jI9BvU535mgU2rD58cqM42fXynQiFWyjfCW6UY7wcizH0EDJPhok43h8jlO7z6k1ZPI579LNOZHeh9ZtFCiUQDGYB7s/JyYc+fjMg8jDxoP4ggkTejlnRDug/0g7WmwpHPgchQDn40DlQIEDRitFPPgY0EHBwPF5H34gJVoYBIrR19ILL3mu2cG43jga8mYeoSC0PX3GcZUDDzqklm9iH/mUbQAwr+SvSIPPhOSpyMif5G+OA5CB66h0yI+RD3mm6qVHxQXknDB3/q77IGrXKkBx8KFdmyzVlRIoRhooKD+j6xH+AOU15SaQQVmJv0E3VhoT8UHwByg7KUPp4oqvwPvwOUiP8zifBifKbuqIgBLKYRowKXO5VvgppM/xpMf2gAiBQgkU/RgPWU7hjYAid3TCcWIbQJH3heTYcPTzQoNXPufdocpAUT4mNxw/oIaCA2cMB1KgECj6qqDq5WNawSJ6EZUP78lPkccjshHPBWlH/rrh/bfXPucRuqgE47kAjKmUomIDokmf++NYKsW4J0AlAFygUEp1ClDgtIeTTrmIL0GDC41ANNTkDZVAQTTK5OUkDZjR0yHWzAEiojymfM0bJ8Nn4JrxPgcKyve8fM79FIFCCRQD6I+YP5D1+hg2AgoefmaGiu4bYXmXp6EARd5thdYEWiYoUDAKDFol8gJBoBAoBgoUeWg78g15inwc/XkjbwZ8kHZ0W8orn3r5OELrpNfXoEJgg7A9lV9UUgKFUqoTgYJIAXU9+2jIyctYjO7N+CrlcpKGHz5T9mJnn//bu/yMvCt1GSIaAUVEq6OhiO0ChRIoBmg8PEQpckeGfoW0qELrfQEFUQOOywei4vRHn/XBAkU+ADz6oDOGgvTzriVsJ0ohUAgUYUQE6nV5YnxQzB5SHpQd+YZ8TrQiKoywGFuU59uBAEX5mPLAPu6VyoqxQFSSAoVSqtOAolEDUL3yk94JMb6iDBTRbSm3oQIF22MMJ9t5FSiUQDEIg/4BA1pL6Rce/cT76/LEe5w4HKToY46jH625QwEK+kWSHi0NwETMQEVrcXSnol8614vzBQqBgtYu8sVABmWXgYLuS+T5fPA0zn6M2RksUBCBIHyfp0ef3+giGN2lAsAFCqWUQLHT6OGQT/wSPSkAhygnoxET/+CSV6/q1UBaz68YKFDgv+RdnpgYRqBQAsUgjWgD3UFwosqz0uQDW+OBx1nLHbd6a0lQYISDFzPe5OfEAG3Sy68Z6cVg1bz7E9vZz/1EeqST348Pe+cBBf8/MAzUAgNUPgBpPvNTI6CIxRGpTABkKo0Y8zAUoNi5CNzKGuCQHjAMrJNnOZdKimgb2+kaxbEChVJKoOiJSNCwSJlKuUzZGHU8EEE5SmSZNHgPcMTivBFZ7gsoKJdpRAJG8jKdeoPr0g2cxh4agvgsUCiBQvNh7xCgCCimksFhp6Kgq1NfC9vh/AcEcxyfOY/+s3lll1ci5TnLOT8gIl/YjvS4F9Kjkorrcj6VFffI8bTCxfTHzb6wnUChlEAxUgvq5mVzo2m6cfzzWR+jnKdhMcpKPgMFlKf5QO5yQyXv82m/KatJm/Pz89hO3UGDZjSE8sr5o7kwqkChBApNoNA6xgQKpQQKTR9DCRSaD7tAoQkUSgkUlmn6GEqg0HzYBQpNoFBKCRSaQCFQjHMfRvodlvsntoOV+0T6sAsUmkChlBIoBAolUIyQMSMSMyIwGwIzJzCtJrPhxKIy7WB9rQPgwy5QaAKFUgLF2JcfDGpm0HPM8KjpY6gWBopYEC6fBpYZZ4CK/mZdECgEimYx8ipTCzJVLP8107Iy+1K75OGYbYT1NQQKpVQrAwWzKzE1N1O1Ul4zLTcNmyMNFsyUF1PDlqeNzW2ga1flM/cJFEqgyIy573mgc5iIOfzzqS05jjmYcdaY9jKmWmOqNpw2nBz2MX8+Xadiruh8MbyYk5/jSIs1LmIf07FRuLCP14iO8Mrc/HkhFIUD+7hHLNLMu2sxzRuFRCyAI1C0N1Aw53isok4eJM/yudkc8OGCcaxxIVAopVoVKFiTh8Vqw8fAB8kXpx0NoMBnaDQN90CBohXWBhIoBIpxMRx+Huy+jgEa6A6Fo4bjDzQAC/GwsoIlrzystArjuOPMcR6tDgEO1a9eKzCAgg/ccXdtH+MaaJEgfebe52Hnlc9sL0cW8tW1Y5Vh1gjgvnAccSDze47F9aLV2oe9PYGCPEY+LI+T4f/nv48oBZUXq56y0F3eysR7jON5JiLPMuc5x8aCioA22/jM9vK6FrynBYs0YuXW6FaYfyadqLxIK/Ip4Ev6eZqcC7RzfL7qq0ChlGpFoIiGzPLis5R11OPRwImfQAMjZR7bI3pBGUs5STlLgyH78vUkWO+HBsZY8yeAgrI/Frnj2qz/Q9ocgx8UZTJpsY+08Vko5+N8FrVjcTvK7Pgu3CPXy1fU1sdQHQcUhP94EPo6hoeRhyt3moABogE8gAEXcWzeIpxTPyCQO3y0TuCUARBlJ4kHme4r/QEF0FBvH9CT3zOOmEDRvkABVFLI93UMjjuVAXmD4w886JBaHovngLFDVB7kX+CE9KiQOJ78TgVEHqMiZPVt8i3HRN6lEqRSYhvpRbStXmQhz6s8H1yb/XEfdDmMFjXyOJ+5L+5ZoFBKtTJQUP7253cAE5R31N34GvgLUcZTTlIm4z/g0OODUE4HTFCGUuYCApSf9bo8kR7lPWmzjfI4fBXKbvwHGnlIj/qA95THlP008EQjEXUK90ojFOV/3itDH0N1FFDgUPGA1NsXK0bWCwXinPPAsj13cMp9FMtAkafBA4uTxPHxwJfT6Q8oGu0r3zP7BIr2BQrySzkP1TsGQMjzNxUFoEBey8GYiiY/loqN/BZ5LCIWwHVE5GidoiLKoxBUZpzXH1BQKUVUIodfKskc0KmsBAqlVCsDBWVrf+U1ZWzeLRo4iHKR8ppGx3xcQ5SLlONAQF5mloGCCATlb77KNWU3ZTHlcB4lphzHR4ooRd7liffRKBV1St7IqY+hOgoocGzoNlSe0YmHme3r791Sa2UtD2TioeFhHyxQ5CHOiFBA++XWZVov2FeGBu5rIEDBfdAKkneJESjaFyhwuiMa0MioFKgo8m048uSNMtSW83EANHkMuCiP3SBkTiWZR8UCTMjf/QFFvi/P12UwdgyFUqrVgYLyslE5FmMc8BUYP0m5TZkb3akDKPLyOi8Xo6zua1B2vUlaYoxnPmaU69KNGn8n9uVAQRrUIbzmpo+hOhIo8hmdYjArfQP5HA9hhB6BDqg9umXwfrBAwbU4jweSkCXXI3TI++hjzivdSoCHaEngeAoYnLaBAAX7eNC5Z6IsFA4CRfsCBaBAHi3P6ET+Ia+Sl2i5ilamMPIdoezBAAX5Kk8DMI6JCcoDwAFlukZxbj5WiXwpUCilOhEoKHOJDpdndIoGQ8pHorPU2xENziO3fQEF4IHPEvsof8tAQZpcP68vaPyhrI19RD2iARSoqQcUXCtvpMLXaDToWx9DdQRQ8FARDeDhwMECJnjo8oeNhylaCHCg8oc8d6JoecgdIPYFKFBQkC5pEF7MB6lG/0P28Zq3MFAgxNoY+XgLCqW8VZrCKXe2uA/O4VzCnv21YPuwty5QUJCTd8hvkW955T+Prky0dpF383E15HfOHQxQkI9jNjGAhdYrInlULOS1qIQYLwQYsy8mCYh7I0w+EKAgypbfM99BoFBKtTJQhANP2Uz5GI0sfI56GpiIiG+5UbAvoIjuUJxDWYyvUW8MBdvxV3jPPcTkMvgiMWYun/wlBwr8kOgqSzrRdYryulEXcn0M1RFAMVZWlMZQuOiMQDGSRoUEQMbAZV4p7KMVDOefzwArlRaRhpjxY7BAAVzT1Yntedc6tgEVnM/1Iw0qN86hsqFi5PoDAYqoELlnzuP7CRRKqVYHiujShPNOWcgrn8ORj27KUY5HwyJlKRHhfDp5jg0QodGGngzRFYkyOY7llXNzgOE4Xjkuog2U3zQARVlOz4o4j1caimKNo7gWRjndTAsCCxQChUAhUAgUwzCiBzjl+Zok9fbn43loYcqnHeR9PmCPaEOEs8nHvCeNiNSVwYZ95SlsqXyIVMR95X2F89A/aefnch4VZkyS0GwrygoUSgkUmj6GEijGdFEuH3KBopUtH6ejCRRKCRSaPoYSKDQfdoFiUJav1K4JFEoJFJo+hhIoNB92gUITKJQSKAQKfQwlUIx2Fw8GloYxgJTZcfIZoJhtqbzwnSZQaAKFUkqg0PQxlEBRG/dQveVdKxHHzDbMVhODWJkZodmmZPVhFyjK08oCx2H5gOtGA7M1gUIpgWJkjMkkrnv3zbsaJimT26kcpGGVSTf0MZRA0Q9QlGerYerKRn3J2Y/TVq/AYEab8uw3uUPHeeXFySJSks/K06wLyQgUzZ2Pc2OaP6YijGPKU8dqAoVSAsXw7Yb3316bFpaGR8pZpldlOth6s+S1qjVj/SFQCBRNDxSxPVaazOfRZ15/CgoKDOZxjoVjYg5onDjmlGZ+55ivmVZhFqJhG5EPCp5Y6ZLrRHqcm8/5zwPMNZhDmnObrXVAoGiufFxeKZ08xnzisXq2EQqBQimBYmQtFo0r188439T7AoU+hupwoIjpM3nNgSJf9p5IBCAAdNBCwb6IMvAZCOA9q3TnqwEDIVHQ8BoOHyFT0sPxYxwHDmLMyc99AhytFEYVKMYXKCLvAbgBw4TkeU/LGd37IhKXt6R9aN3G2iJz5E3yar4yNytgn9p9Tu08Vu2OrlXk04tfubK2nVa6fI0MKlryP/tY0b3VugIIFEoJFI2MhkTKy3pdoFhfJ3ouUM5Sh9NISHkYdTvnU5biL9AAxD66WVOeAyrRyEhalL2Uy+xjEdAcYihbaZyMRs1o0OxrkTz2sXAdDZ3cF2lG2c09cy+xAB7XDqCgjuAeYmG+8RpjKlAIFC0NFDyIPHQ8vFFYYGcuvaBmHBvG+fFQ40TxoAIPFD6RHgVJrEZM4RDOGw85BUeeHpGN/JoChUDRH1CQ5yJ/5y1MVCDAQUxKQJ6OioIKAqCl5Y28yiqqAcJEy+hLy76AigDj177+jbX0SJdKLfrdkm+pIHkWgJhWG48kUCglUDQyykHK0L6OoQylLMUPoI6n8SUaGSmTaYykcQajvGQfx1HOUn6zPXwVymbO4xVnnzRpwKT8j+7WdHWlHGdfObJAOuF/sI+yOhqU8DvivrhnfBrug+tTR0Q6vI91t/BJqE/0MZRA0QAocKxoLSh3eeIBpZWXh44HPwoC9vPw5TNGYThYRDR4aCF8HDAe2kiP9IEMnKxoCaDlggc3CqpyegKFQDFQoAgwprUpr1gCYmMsUFRE5GGiGvn5tJJxDJVbDshANXmaz7SIUQFF/oxXKs6Ajmj14n5aqeuVQKGUQDEcoKD+z6MJOPAvmDChVv9TJuddnemlQDQ5PkfDJmV82XHHX8BXodzOu19j+BM4+/0BRd7Ak/s61BH5Yr1EMyIdGpC4T3yhRmNG9TGUQJGcfB6YeHjyh4xW2HCGcKp46AAGnClAIR+AzbE4ULTq8jDmD2akh1MWDyTXBVC4XvlBZx+FToRJBQqBYiBAQSsWYFyOUFDRUCFQqdHaFIO3eU/lF+HsMPIolSB5kkqM1i8qt8jHRCJ4ZkiP/QEl7KdiK6fH8QKFUqrVgYK6v97YAvwEylX8BHyMvFtpbIvGwxxIKDNzRz4Hiihvc/igQZLt5W5HAQT9AUW+L/d1aEiKBqTYF8fi3+C74NtQ5kf0RR9DCRTZtLERfsQCHPKHjJYAHh4cNQoLohQUCjx4vKeVgH0cE623dPPgPdeC6HHYSD9acHHEOIfr4HxR8JAmx9H3kRYIHDlagevNECVQCBSNgALIJc/mlQd5KBx6KgbyHZUHEQjyIl2WcpBlO69UXuTHGDeRgzHpcQwATesaEMM91Ws5i2MFCqVUqwMF5Rx1f7mlnnIvxlFS39PtMx9XFg09gwGKvIynDOW6lM/4Efk4CZx70mcf5XQ+hhO/ZSBAgb8R4zvLx5JmAAR+En5Lfs/6GKojgaK8sB3UTcQhp+18YTscJlpfebB4gHOCBwSISrAvf+A4h+hCbAcWuBYFAsYDzj66hlAARHoUUHEe16w3raxAIVDkg/Z5xYBQ8ieVSsBDVAjky3ymMfIZn8m/wASVYFSOPA8xvoLXgA32U0lG5cM5MeCb/E0Fw3WpkPLpE/O+vQKFUqrVgSIaDXH2KR9pHKTspZGGcjgcdcpIylzKZ8rSgIjBAAXviYgwNo7zotESv4EynDKYfTTkxMQvnBez/QE1eWS5L6Dg+OhSxXmU6XEskQkghmsxfoN949F7QqAQKDQXthMoRtjowpR3KaLSoJLLATWf7YNKj2Oie1PAQD5Qj0qCyiWgmcqQY6lk2A4cELWIFjdatKJ7U97FDxhmW0yBnM8AJVAopVodKGJmR3oSUDbi9Odlb8yyF5O3cGxsp+zNx0wQ2cgbKnHiiQJEhCJm2qOczhsZc8ggjbzRhuvRa4KINQ09ETXOZ/6LcjyPKMckMsADUJE3GlGXRNfw8SrTBQqBQhMoBApNoFBKtQ1QjFe3Vn0MJVBoPuwChSZQKKUECoFCoFAChSZQaAKFUkqg0PQxlECh+bALFJpAoZRAoeljqPYGCmaWYVARMyQQ+mMAVD54aTjpDmVxFmZEKE+JORCLqWVj5e3hzMnP4KgY/DXU+/FhFyg0gUIpgUITKFTbAwXTpjHzTMyeAEgwRSvToQ139WhmrRnKHMqck8/OMFBjVoSYhpbZcIZz/8yyEGkN9X582JsbKGKNknqWL5Y0EjaW07m2yloUAoVSAoUmUKg2AQoWZmEazPJ2WvjzKSqBDRwtpjjLnSOcbT4zDRpTqMWcyYAJoBLrQ/CZaAXnxxzSTNnGeaQb2wJyIkJClIEFv8L5K08Zx7SebOe4HCjYHguFYaRfvk5+Pvce0RSuz9SfgBXv8/uJ/ZzDvefX4B5iATL2DxfIBIrRNaJOsegieZWpWuMz0/yN5DM2VosT8UzFlLMChVJKoNAECjUmQEEkIhbiamRAAYtm4WDjHNE1Kla7rt5WbQ58IhzMA41jhpPNvMqkzdzNOGc4aTjpzKnPe8CA+fNZdI5F5uhqFXP554vCMPd0zP1PtywWtQEC8sW8OB8nivcBFKQXThxwRBqky/W5V7ZzvdjO9SIqAxCEg8n7/H74zEI3nMv9cM2AHO4VY27pSG8kuo4JFKNv/G+Rd8pWXvgw8n4jh74cIcjzYm45jMZq2I3SbHS9PI2A3fKMJaRdPk6gUEoJFJpAIVCMmBVptci+HJYXTJjQqwsIDno4/5yfLyaTO0/5exzsWCkSyxdzicW9AJN6QBEAENeO1bBx7AMu+Mz1ykDBwjCASzhrREsAH47nGvkqlFw/vkvuYOb3A2jk3Z+AGRaoiXPylTmBqTzK48PeOkBBtAqg5D8kj5OXgENWsQYiyQesdp2P+4nF78iXkV+IggDBgGus9ApE0x2Q4+haR57jMwAKpEaaAcykCcRH1IQ8T/rcX1yP5ynyMNeLZ41GgFhkjzSaafE7gUIpgUITKFQbAUVfTka9OZrzZeTLQJIvb18GCpzvctpsAxJwqOI6ZaDIHT22sx/A4dqNxlDEtfmMU9gIlnDaABYcOxyxOL8eUOBkcs28BTr/fTgnj/bEvfqwtx5QkKf5r1mNmv8dIM1Xvibv4KADCewDBiJSRUSBz/FclZ8DoITzOQ9gIOpHnor8BeQGCMezBUwADpxDWkB+pE8e5l7KEQrSi3PKK3oLFEopgUITKASKETO6ANVrRceRonUTRwanJ9+HU4UDPligyJ1rWm6BCJa75xhaWAcDFOHwDQQo4l7z1udw5uiexFgIWp/za9UDChw9rpmPIWFMRg4UedcWgaL1gSK6CuG8B3CGEZnKIwqABM8LeRpHvtFzwHPV6LrxPAHaRBvy6xFpAFhJi4hHfq8ARhkoyOPcB8BOFKSvrlMChVJKoNAECoFiyIajQUtoPtgZ55pt7MMpwZHKoxg4UhFt6AsoaDWNQdBl55rjcLziMy2ngwGK6H4UEQGc/HpdnhgozXcJxxCY4PvQbYlW5DxawXF9AUXMXBXdSzCiGzhsAsXAde7LXv7zVgGKPBJFfolB22HANdEFutEBqLwCy+SlgYB1I6CISEb5egALaeXdB/N7LY+hIJLHswqAAB3lKKFAoZQSKDSBQqAYEaPFFCeblnwMxylvRcVpwkFiYDT9tmk5DQe9L6CIrkw44GVHiqgIQMB1cMLolsQ1BgMUwETcF5EWrlVvUDbXYB/nsh2QAUAAHq4LzPCdSIPIDOfEgGvSy+8Hh4775rtxLunF+BKBYmBauPjMn7UaUPAf84zkg5uBUoCZ/E3+iq5wMb5nOEBBPix31QNUAOKBAgX3THeoHIoiktEMtt/+U+61VFdKoNAECtUmQBEt9zjoOEf1FqOLKV9jEHTuzORjCugWFF2CeMWJ4Vy6W5RnmiEqQprhkEdaHBfdM0gvn/2mnA77cew4l31xLNfMuyYRdcmvFffHd6YfPO/z63IfwAPH59sjmsF5OJONvnu9e/Vh31UB7Wg1oIjIHMBNfgGygQbyCM8EsEGe4D2ADJTHIotEGgBU8uBAgYK8FMDNM0QkDACOZ6oRUEQEDmiOMRTAO+dwD80ypSzfb699Jn/EUl0pgUITKFQbAYXmwz5WWnLehfcOZxXz0bBYyySHxnJ0CXjEUQcKcM7ztSoiChfbGZcT8I0zz1idWCAxj2KVr8s1A0IBBaJnMaFBQG2sg9LoXgEIzmE70A6MRBrNMn3sTbfc+c/VrLDSUl0pgULTx1AChebDPmhd8DuvfFkz9eXXxt5OXnTm31WzwhRLdaUECk0fQwkUmg/7kDT/lNN/nncP0zrH6O500MGH3mOJrpRAoeljqHHQ3AWn/tDMrh140CF/0+p5+aLfec1bGGTs/9l5dt5Fr/gRfoglulIChSZQqHHQ8bPnbjOz27p7wIEHfaId8vPJi7qfyqcr1trfPvjJz/37QYdM+7iluVIChSZQqPF6cOct/HqzLU6lja2xHsjekye/vR3y8+9dddWBJy1c9ByQ5H/b/sYsV9MOO+Jvq3/9BEtzpQQKTaBQ46SFi8/8YxabM8N3rq38/T/6cTUrzGuXPH32eRcvmrvg1H8xUtHedtunv/jrQ4848pvVv3yqJblSAoUmUKjx1aQl51/0r2b4jn7Qv9NumXpnpGLxDsZUOFC7vYxpal+16vU/P+yI6Z8zMqFU++nIo499hAlj2tnOOPf8n56+5KX/uvispf+2+Ozz/uXMcy/4aTt/36NmHPc5c3YH6MT5C79tF5HONFrxDzjokI+1a94+e9nL/+jE+af87Pf+8E3/2WzrVGiDM9bieOXlV/zrUTOOfXKf/Q88y5JbKdVimli1S6u2vmq3VW1JahRZWrW1VdtQtRU09PpTqZbU7NlzF196+RX/odPSeTZv4eIfFB3QZWTewkXdJy868zPHzprzbVbVPuX0s7a3mx1z7PH/1G7faf5p3d+ffdLJ2445dtY3j5456/3Vv3K6JbZSqsXUnQCiP2AI4FiX7KK0TanW0YkLTn308w98Uye7k/qg3/WFXx407bD3m/vbRmv9CZRSqilE48f1VdtYtWuqNm2Q50+u2qoEIXk0Q6nm1rEnnnr4ifNPefahbT/R2e6QqWIP65r+ncLQqkChlFJqJDSlalckCFhdjNxkJ/QiuCpLd5E/tWpqLVh85tIlL73weR3u9jYGKR//kpNYCKzLXC9QKKWUGrKIGtA16c5kFxWjG0kg8nFtsTPyQQTEBT1Vc4ppZIEKIxXtG5mYfdLJT0+cNOkMc7tAoZRSakgi+kC0gKgBUYnJ43APc4qeblXXFo4xU80mIhV0f3JMRfstYHfk0TO3W+gIFEoppQYtxkEwHmJTcuSbqS6lG9SaBDh0j3J9HtUcqo2pWHDqo8z+5JSyrW2A4dKXLf//jpxx3N2FYyYECqWUUgMVdeaKomdwdLOPX6C71ZKiZ1apVdb7qinEdJusU8Hid6yovfmJf9BJbwH78pbvVt72l3/9nwsXn/mz42fP/VphVEKgUEopNVAtSWUqa0YwlWsrTt/KPTOmI6ahXV44Da1qBko/tfucq09ccOo3jp8z7+/mLjj1h+2yguNL5p/yf9vheyw689x/ZF0J1lqYNWfevUfMmPEKCw+BQiml1IA0s2o3FjvHJLRbtyGiFCuLnVEL6goW03MaWqV0xJQyHyul1DA1JcEDEHFT0RmzJsV3Bi5uKZyGVikdMaXMx0opNSgRuaf7z7rC1noGmsc0tDcWTkOrlI6YMh/7EyilVEPREk+LPOMiHKy8u2YVTkOrlI6YMh/7EyilVC91Jed4U3rt8icZMHzFOht0j5rmT6KUjpgyHyulVKeIyAMRCCIRRCQW+pMMWfWmoZ3iz6KUjpgyHyulVDs6voyFuLNwitTRUkxDuzb9xiv8jZXSEVPmY6WUanUxiJjZmej3f2Vh6/lYKRb8W5/qnmWF09AqpSOmzMdKKdUiYn2Iq4uemYlm+pOMq4C4K4rWWU1cKR0xpczHSqkOFF1rWLF6fXJalwzi3GuqtrlkLPI2J+0r0ra4zqwxcMAZ2/Fk1R4udg567q91f116XZms6MNxX1f0vyjfklH6btPSbwrsrS6chlbpiCllPlZKqXFWd9EzIJguNkOZ6pWy8caUVlhXcrrDKa9kDvt1w7xn7nFpP3BwfboHoivMQHVlP2nuSK9zMie90sexXX2k1ZWlN5qamb7npvSbOg2t0hFTynyslFJjoulFz3oItHYPd8rStUVPq37Z4V2VOedEDh6s2tZi5+DjIjn6OMRrip5Wf865NEFOVwOHfXMf97Ot6D3z1MyUXpG+77J0zRszgAoAuCjZqnTPN/UBFKR7RebUB7Tw+bmiJzqzLH2XdcXozYg1r9gZseA/dRpapSOmlPlYKaVGXHk//NXJAR3JsvG2oqe7UMBFd1Zu4pzT7ejqdP3JyeFem5xfZo16NEsPx3hp0TtiMjmleWmCEt7X6/JDWs8WPWs85FACiNyS0r02u78AiuuSTUn3PK0PoOhO4LAs3cdTxc7uXPPSewBpSbrX2L6jGP0xKTENbSww6EB6pSOmlPlYKaWGJBx4WtvvTHZRMTozBa1Nzvt1mdUDiqLo3eXpyeTUB4Q8nRz1tUVPBCPXzLRvfTp2bdETBagHUCvTMc8kmAqgiK5BExMQ1AOK/J77AooHS79Dd9G7y9Mt2bXRjX3c80ir3jS0rl6udMSUMh8rpVS/iu4vG5IzO3kMysZ6XZ76Awqc7quL3pGNqZlj3khdReMuT5MTpJRB5KkMKHKn+lfDBIrN/QBF+be5uhj+GJKhqDwN7UWFa1woHTGlzMdKKZUpZv+hLz99+MdygO5ggeLG9D665ITDuym99gcUUxMw1dOEBA95hIMuSQ9nQLE8vV+UAUE9oHh+BICCcRW3Zcfcm11/vDSl6FnpfLAzeimlI6aU+Vgp1UaKVufxXp9gMEDBoGTGN1yboAdHn25D24qeQc39AUV/WpjSezrBBWMYZmZAcW96zbfXA4qN6fwJgwQKjt+erjMxOe5ciy5ea5oQRK8qeqahnedjpXTElDIfK6XaX0uKnrEElxat33VlSjE6YzsmF7sPSN6cYGDyGH/HSS3wP01PMBVRLhc0VDpiSpmPlVJtJJw7ugrFtKBT/UmGpAAK1beYtSqmoR2JqYWV0hFTynyslBoHTSl6uqPcVLgq8kgIEJvgzzAo0ZUuFj+8onAaWqUjppT5WCnV1KJbDIN216UyZ6kOsGoSkQ+XFT3d7ZyGVumIKTVC+ZjBhDsyo+/pWLYidhf2c1WqHUQr8C1Fz8xHOmpDE2MjugqnRB0L8F2Rga/T0CqBQqlh5OOY7QPRekM4eNsY3tPmYnizoSilxk+UHcx2tCm9drXxd11e9DS8sPbD0+n9uhH8Le9N5S/l4lPF7utRqNFRTEMbs40tKYyqKYFCqSEDBaKFJqZHpKK8PlVwtDayoNHDyWKKRboz3JgqwoeL3iuqXpO2UTkuS9tiUaht6X6YfpHpCC8qeuZ2RyuSKaWaS5OKnjUAiEgs7MDfgHKzewTTw3l9suhZ0wJNTtsWmeXGVDENLXCx2t9fCRRKDRwoLk2VY0zluDHbF3OtX5TAYGJyKB5NMAEg0JI2NW2nApyTYGBjqignJ4DoSjDxaEpzctEToSDdp4uebhIPF2O7sJVSqm+Hl+f9ztTQsLzo7O4hOVDgfEZDyqVZ+Umr973pPWs3bE1Wbx2HJalcLGtW0TMb1qOpfH00lZ3rUzmZg8hVRe9F52JtiptS2f5gOj6OWZnSI51Nhd3Uypqe6kD+0+vT/6GUQKHMxw0qxvVp39rk8E/O9oVTf0vRO/pwZaqkqJDyFV8pdK9OTseGomeRpa0JMq5Lx4TyLk+3pPSmp4pPKTU+OjOVB3PSc74xPfPOjrM7UMzLwIFy76lUhlLe3ZggY1OCsgnptyxHX68ulc8zU/rdRc8Ys0pyaCeksjIWr5tU9ESaryt6L9BXycr+W9L7qekeAcLtWRl/lQ5zn5pT9Ex7DGRMS//FOkFMCRTKfLx7l6dG+6iMVjUAipvqAMX6VOh2Zza16L2KaxkoFqaK+frStZRSYyOczA9W7SdV+2FyoJw0oW+gKJJjzm9Haz8NLER0iebQXWZNqTxblTn3eXl6Z+mYiChEuf10tv/RkvO/tuhpsGkEFEtL5S7lLd1Sny16Fhh03MDAFBMQfKhq/1q1+4WKsde6lJHD1hZj261h1hCvJ1CoTgeKvro8UZlOTtu3pueMaEZ0eYquULPqAAUAsSz7zHHbirFfBVapRlpT9ETw2tlwKv+xav9RtX+v2s+b/H5vG0cnrgwUtyTnfG0qz9YUPZNb0OByVQkeVtfxTZ6u831WZuX2jmw7oDGv5FstLwHFhBJQLKsDJFNSWQtMPJy+g8/DwO3/pmeFZ+bHVftYh33/8XwGd/XX7ip6wnNbx/D6Q51RRqBQ7QoUVERT+2gAyPfFIGvs6qzCezCBwaNFTyifyuzGtO3Roqe71MpSC1oASbS2XVuM3KwpSg1b3UsveHrrj56raM1lq29b96liZ1ei8RjLUQYKxkA8k/wbHKxnk7OFFia4mJbsyQZ+yE2pbF2S/KNL07HX1QEKyt8N6VqAxVNFzyKCdyZI4JhfZWX/vWn7sqJnvMb2dC8TEuT0CxTHHj/jwb/72ZMVTfvi1z/3iwOnHrh5vKCi/BDmM8rclMg9BgZFv8NNRc8AokXJMVlXp2VzZdq2seiZdYJW1VVp+42pBWBTemDzFoOl6ViBQnUaUAxXK0c43TuL3qF5pQQKra7d8IGPfDqVP2PdVQd/ZWbJl1mbNcBcX4ogLK/jz9TTpQkUNic/Z2npmkXWYHN1Om59di18p1vS9rw7aoyh2JTK2K60fV46f3Pykfr9HQUKrVmgIo9QTE8P3cPZvpuKnv7WT6aHc1qi+4XpAXkmnT8la9lcllpJJ6d0txc9/bW3JoCYnq51aTru6axlA+CYI1AogWLQWl6q6Iajp1JlqpRAoQ3IrnnHTZ8tjGoOpOxfORIJCRRas0DFjuTgxxiKWzKi35ER/+oUrQhdVfQMAM0HM92YKP22ZNGdAriIAUr53PZ5l6e1CS6mFf13uxIolEChlEChNaFd9eZ3bBzBho12FF2ZRiTyK1BozQIVfS0G09eMMnRzWlPsPqPMdUXPQKg1GVDE1JN9zSjTnVpDryl6+oPriCmBQiklULSYveZ1b7hPqBh9CRRas0DFQIEiXxQLo0vSpQkUtmbb6cJEV6h8yrWY53leUX9GmSXZ520pvak6YkqgUEoJFK1rl13+ur8peo+PVAKF1qZQ8WDRM2C63r5pGRQQcXgyOfyxEFYARawOeU12/C1Fz0qUARFXlQoX3j9V9Axguq7oWdVSR0wJFEopgaKF7ezzL/7boneXaSVQaB00+9NANdIzygAty3XElEChlBIo2sPOeumFjw2wblcChdahUDGSQME8zEQ6BjLdnI6YEiiUEii0FrG5J59Gl+aLzMEChSZUjLamFQOfu1pHTAkUSgkUWovYYz94tjL/lMXfLnauX6UECk2o0BFTynyslEChDR4qjp55PBO+LDQnCxTa+EHFtMOnbfTp0RFT5mOlBAqtJe2hbT+pzDpx/veK3itbK4FCG0M7rfvU7T49OmLKfKyUQKG1rD3wrR9Xjph+DDM8TjdHCxSaQKEjppT5WCmBQhu03ff49yvHz577/aL/daeUQKEJFDpiSpmPlRIotN3ti9/4dkQqppizBQpNoNARU8p8rJRAoQ3aNmx+vLLvvvvdZc4WKDSBQkdMKfOxUgKFNiTbZ5/J683ZAoUmUOiIKWU+Vkqg0AQKgUITKHTElDIfKyVQaAKFQKEJFDpiSpmPlRIoNIFCoNA0gUJHTJmPlVIChUChBApNoNARU8p8rJRAoQkUAoUmUOiIKWU+Vkqg0AQKgUITKHTElDIfKyVQaAJFBwLF/3nqscrXHr9nt+1bd2ypPPStzWPm0D66/RuVR777wLDS4Lvc/8R9/R7zma/cVfn0pk/WvuNofBd+z+/80xM1a3Q/A7lXgUJHTCnzsVIChSZQND1Q3Lnho5Xqabttf9ead1YWnDZ/zBzaP3zT6ysvv+yiYaXBdznk0IMb7v+Lm95W2XufvSrHzppZM97fsPovRvy78HsCFVij++nvXnM44bcRKHTElDIfKyVQaAKFQDGOQPGeD76rMuWAKZXPfm19r+NfMOEFlU9t/NioAEVfEYqBAsVY/Q8ChY6Yah99rmoPVe1WfwqlBAqBQjULUOBw07qP08+2Cy+5YFd3qA9+/AM1Z33ZxS+tbWfbhz55c+Xsl56169ivbPliv+nkQMG2V7x6+S7nf9NDn68dyzkrr/jdXl2j7vjM7ZUzzz2jZn/y1j9u6KQffsRhtWuXtxOhCKAAAl696pW16yw+a1Hte8Vx3Ftci318x9jH9+P7n3r6wto5ARTc56rXX77ruNUfvql2Lr/Nte+8pte9cm+kzbVfufJ3ar8B55908twaCEU6bGd//H71uqsJFAKF6mx9n0Koan/pT6GUQCFQqGYBCt7Tkn/N2/+kNv4gHPgAgT323KPmzOMwk96+++1be8XRxvmdNef4hungXOdAgcN85NFH1BzucKBJD4eb9F73hlWVOSfNru0jDbot4dzznm5M9YCCNPiOgElfvwXQwX3gpJPmi170osoXHtiwK+rA/TL2gnvhe5AuYz9w+PlOpL/0ZefW7fL0kU/fWjsOKCENvmPsA2qOnjm99h24HtABLDDOgu/L9+IcPnMe98hvwX1MPfjA2j0IFAKFUqG3VO2XVZvuT6GUQCFQqGYCioCCiAqEM4xziwOc9/nHMc7TiWP7SwdnHMf6j978h7uOwVEP6AjDMecaRBOIWNRLrzwOIZz8vgZr51EHYAHA4PcJoAi4wHDk2UdEIgAnBpcDG2WgIIKRfy/Oi32ASMAO3aQ4Lv/t4z33x++T3zdREY4RKAQKpUITq7bVn0EpgUKgECjGGyhoNa/n1Jb7/5fHPjBzEk4+Lek4/gBEDhR9pcN94DADFnlXI6IQHJfbBz76vpoznQ+qbjQIGljAyc/HT+TnRAs/EZboYsR9E3nJgSIHEq7DvnpjP9hXBgq+d+74598deCENAIZtRCTq/fZEbbin8m8R0RyBYvhaV7WvVm2NP0V7aP99X/wxKpROs7322mtTu3yXvffe51PVv3KSuVkJFJpA0bxAEd2BylO20vofjv1ggIIuOkQsYmxEHjXoLx2uF12IAAa2M3ag7LATKQASGGfx+jdesWs7wNBoDAXwkR8bRjcmumURIaCLUz5AO6ChL6AAaEg7thNhwOkvAwXXedu73rLrOLpAxT5+L75jgE0jmAN48ghPjN+wy9PI6bvFzr7nH/anaA+9/KLLKn/3f36qtbBt+tzXK8ccfdwTQoUSKDSBonmBAsNJpVsRjjpOMI5rjE0YLFDQtSc+4/STLmMgBpMOMME5QA6QwL1ENyoABYcdYOE9XY+YSQlHnms3AgrGIAAMtObHmhcARjj/gATXyaMV+JYMOu8LKLgPzgvwYCxJUWcMBekRgeBe+V0AjNjH7x/dobg+n4mUxHlEbTiPa3G/bAuw4tp8N4FiZPTGqv26sO+5QKEJFUqg0AQKgaIy2CgF0QGcU5xhuivl3XNw8HHWc+c8HF4c9HwmI1r6GVNAlIFX0sGRxoEfTDrARXxmvAH3BGTgXOdjHWJgMkZ0JNJr1L2L/YAFRmQgukEBJEQquG+uxbWJgMTMUDj/+RSwpBOOPOlyX5zLOXxvjsXy+wEaOIa0iADFPmAmujsBXEQo6PbEPfHf8D7GTnBNgCO6gY3UOhoCxU5NqNp3/BkECk2oUAKFJlAIFE9WNG08gIKxB2tb3D7TxPd2m86UQCFUCBVKoNAECoFCa1ug6Dr44E3/9thjFW107K/f+tbVxc6B4xMs6gQKoUKoUAKFJlAIFJpAoQ3a3vEHf3BLilQogUKoECqUQKEJFAKFJlBog7crX/Wqj1d/7hst7gQKoUKoUGMPFHdteqhyyatXVeadsrhy5tILKu+6+Y4Rd4Q/+pmvVN7w5nfU3q++/a7Kde++ue5xbGd/f+k99oNnK1/e8t0Ruz/S++I3vj3o8y58xYrK5if+QaAQKDSBQqBoBrtk6dLPVn/yqyzyBAqhQqhQYwcU77n1E5W99t6n8vt//JbKbZ/+UuUd77u1sv+LD6y89vVvHFFHmHQBlv6AAgede+kvPcCHNEfq/lasunJA1y1b9WceEogIFAJFPqMTsxwxPSxTsTKDUTs55KwrwZoQAoXO/pjZmQsWsAjfcos9gUKoECrU6APFA9/6cQ0mPnDH3b22f/IL91de+KKJlfse/36vbQDH+nu37Nr20Laf1FrnMfZt2Px4r3S2bH+mFpkgApIDBdfNW/XjfCIOZaCIfRjXi/NPmDu/8sY/v6H2vnyPcVwY6bKd/fV+B44/+/zfrkFFfl+RXl8RCIDi8w98s/Y966Uf1+YYgUKgyC1fH4KpWFn7gSlQmR6V9RjaBSjKK2ELFNqY2AlHH/149adfZNEnUAgVQoUaXaC44f23Vw486JC6+4CBcN5nHD+7BgPLXn5ZLXpx2eVX7Io6sG/6jONqDjlwgpPPPmCk66hjKqd2n1Mz3gdQAAyAA++Bmcn77V9ZeuEltbQO7TpyF1Bce+P7a/fHsScvOrN2bRx0rsu1SJP3AAFpnzj/lFo6nIODH/d48LTDamkcN3tuLZ3yd735zg21tDmOblmRHseTHvdHJKcRUPD94/75rnSfYt+b3v6Xu+6fe33NFVcJFALFLmOhN9Z12Lpjy65tvGfdBfblx7KoW6PIBfCRA0hfx5ZX/c6vm9/HYKzRatSxvQwU3Fuj+xAotBGzn2/ZUjnm8MO/Vf35Z1n8CRSdDhUzjjnuq+Z6NVpAgeMeTn4jw+G/+JUrd33++Ge/VnO8w1nH2Y6IAGMvcJyjC1F+XozRKAMFaYWzTjp8DqA4fcl5vVr9iUpENyfSivccz7H5PQMmcVyMCQGSuI88qlGvq9WVb3pbDQzy77zHnnvuFvkIoAB8YhwGUMH16AbFOTHOI74b0QqBQqCIBeHqLb7GAngs2sZ7Fpdj8TYWp2PxupVX/O4uWGDxN7pJsY9Voq95+5/UFr3jM4vTxSJ3LIxHJAR4IQLC4m+RPq8sYkfaGIv4BVhwDgvuxX0RRSGt2Me98B1YSI57CYBgMTq2YyxkxzUDKFhgLxaw435ilW+BQhsV++kDD1SmH3YYC/J1WQQKFJ1sJ524YKu5Xo0WUBBNoFW/PycWpxgnGYcbRzsHihxIcJZjH637eas+UYAyUJAuDnm06GNEP8KxZztp0tLPdqIS9YCC9wAF54WRLunzHem+xZgLHP+8G1cjoCCKEZAQRqShHgxwnRw0GHsCtET0J78nYANYESgECoy8E6tRN+oSBRwEdOCw45y/7V1v2QUksWI2K1KTXjjuOP6x2jTQwbEBETj1Z7/0rF1gAIRwLYz3sWJ3ObLAPtKKfYBIREe4r1g5mwhLnMf3A274zOrYwEcAS3kFcIFCGxX7+3vuiUjFVItBgUKgUGrkgQIHmVb06N6UG114GPvwoXUba1EInOQ/u/69tQHVAwEKugHlszWxrwwUtOLjBOXXpVsQ+4EJYIeoBE44aTWKUPCeaAifcwtHn3EfpEF6fN98HEg9oMjTDmsUXSgD0X97w5/WfivOjy5ZufGbChQCxUCAgtZ7HPB8GzCBIx9AES38X3v8nlp6Eb0AMNgfQAFE5BEQnHze8/qFBzbs2sf9EO0YCFDU28f55Xs+9fSFtWMBCfYBLO/54LtaptuTQNEG9r/vvruy4IQTHrYYFCgECqVGHihwhOkahBNcnpGJaABdg3C0877/tLy/YMKEfoECp5puT7EPh75elyfGLgAtebcm9jPAO3fWeSXtcPSJIsR7rhXpYQyAJiLBOezLnXigot7sUDlQ8H0ZL5Knx3euF93gHvP7J31msKKrFvCSd68CeuzyJFDkXZ5Wf/im3bbTZYjZnnIoCMMxx5mP8wGJHCjiuDJQBAiUj+U10ijvGwpQ1Ltn9sWxzPbE4HO6cb1gwgtq7wUKbWymkz333OcsBgUKgUKpkQeKaL2naw6OPN116DqEIxzRBaISOP284nBzHA4HUY2+gILoA+kGWPC+HlBE1yCgJgZ2s5/oAttxwul+xLm0+IfTTxeofLwC9wgEsB9IimlvAZkY6B33UQ8MOJ7jgAG6SnEc6XFf+biOekBB9664f4AiIj6cT6SGc9nH/dcbvyFQdCZQEDWgW1I+gJr3bKMrEF2EcLrzQc+cE12SBgMUr3j18l7AEvt4ZVrX2Me4i9hHZCG6MWFnnntGv0BB1IH7yKMPwAPHAhN5etwj30+g0AQKgUITKFSLA0UMGGa8A44vDnXZ4Wb8Q3Q7otUfJ56pVGm5Z18cx3n5uAmOAQYAD5z+OJaIQczCFJ+ZXYmW/phmNtIDZDDOB34iGsA9AyORDo46n0knTztAh7EU9b5b/hvwvSKCEOlxHoOy+1pfgzQZ58Hx5e5j3C/3VG+fQNHZQEEXIMYeABA42oyVwFFnsHJABI46jv0dn7m9tp+B09HNaTBAQdcmrgE8kH449oxj4DMRESwfKE70gH2cw6xTdFfqDyh4D7zQLYt7BoDoQsWxjOEgDa7J/b1y5e/sirYIFJpAIVBoAoVqcaDQWscEivYBioAKHGwccgzHPZ++lYgF4ybY9+pVr+w13oHzAjx4LXdrihmZ2E7EA+eedPKZmyIqAQRgMTNUTEfL/XAOM0gBCIBAdL3Kx39EF6245/hOvHK9OJb753uwD2BpNOWsQKEJFAKFJlAogUITKASKJrHyGApNoBAolEAhUCglUAgUSqAQKAQKTaAQKDSBQgkUmkAhUGgChSZQCBSaQKEECk2gECg0gUKgECgECk2gUAJF6xizLg1khe/+jOlgmSJWoBAoNE2gECgEiga29ZEfVO6/d+tu2x/62pM1awaH+ZEHtlW+9uXH6hr3L1AIFEqgqLfCd6x3MRyr/kS16WgFCoFC0wQKgUKgaGDveucHKoccfGivbR9430cqe++1T+VTH/t8UzjMqy5/fe0eMebJ5t7iM/c6Ute54e2rKx98/8fG5Dv9n0d/VLnwgksECiVQlAznnXUbWJOB1ahZ64G1KljrgYXuWByOtS1iHQiOJRrx/7d3NkB2leUBvjNkIIa/CDHEiIAxxARJGgj5ARJJCLAmMaBEUAICTirUZKJpQw0m/JpoqEEQ0Iz8RIQYCBJMCpQMBqGmDSNU6l9lSmsrndJKa2e0dsbWn5nT85y77/Xbk7vJ7t3N7t67zzPzzt57zznf+c4hV9/nft97PhaxY+G5GE0oCwX7sYZErKjNehMsiMf6D+lCcpyLtTZoj3YVCoXCMJpCKHbefXe29XOf69UE+/mHHtpvm+xz9003HZB+s41QKJpPKAaaTJRj2tQzsuUf/dMD1jb3oy+ug9EVEhWFQhSKvUcWWAl7+sw5xQraJPusSI1cIAQk+sOPOrpYAC5Wv2ZfhCFWmi4LBQvKsWJ2LFjXdv77i9W+WYSPdjmGRetok1WrEReEhilTCoVCYRhNIRSrr7oqu2zhwl5NsBGF/bW54667smWLFx+QfrONUCiaSyjqyQTTjRghYL+T3zk5T16nZ3d/4au17Y89/HTWdu7C7Pjj3pYtePd7s288+e3i88suWVIkzbzmM/oU05Me+epT2ZpV67Kdf/7X2TUrrivixLHjs1lnnl1s665Q0DajC/Rv05e2Fue5asnHsgnjTy72T0cx6AsjA5yP/VetvKn4nJGJESNGFtfH9fP+1vUbs4suvLTYl3tAf7lW3sdx0SbXPuZtJ3a4B3F97Bt9ieu75OIrikSFvnOPFQpRKH4vFMMOPbS2YnSsMB3bGV2IJJ/gdYwwIAW8Z5QhhIJjEQO2xYrbCEu6IjVCwojFnV/ZVhMSgtEOhUKhMIymFoofPf549h+7d+/1+b8880yx7b+ef36vba889VRxTFeEohy0151zRr/juF+88MI+hYK+0Y5CMTCFgqT7oIOGFEl0+Zd0PiexJlG++foNxbQjknbeIyC0wX4kz6OOGZ39zZ5/yM45e16xL23wOf+nTLLPe9pCKDZv2l60vfSqPy6Ov+Kyq4qkvLtCQdtzzjq3kIBI7kn8eU0Cz/XFuZGBFcs/WZwPcaD/9IM+T540pUj+uTbOMWzYoUWbO772zeK6OJb2OI57QPsch4jcsHp90Sb3Iu4B7bIfMsK+tMm+IVX0m2Ne/u6/KRSiUOyj9uGLm7cXowYTT52avfWEMR2EgtGLejUPtHPQkCHFaMZpp8/qMPWJzzlHBALDSAVTnThP2h7tKxQKhWE0lVAgAqdPnpyd9Pa3F3HosGG1aUUk47OmTCk+P/Wkk7Kjhw/Ptn3+87VtfDbuhBOyMW99a3buGWcUbf7T009nQw8+uEMi/8H587NPLV9enIv2+IxzHHP00cV7/oYMIBfzZs0q2pw2cWLRn5gmxT6Txo0rzsm2t4wcme1+8MG9hOJvt20r9iNoJ0/+O8iHQtH/QkHSSxJMos9IQ1roHFNz0s8iEUYUEIe0PX6Jv/2z9xTtxrYzZryrSPARBt5zLhJsEu5IsLs6DagzoYhf/knkkRTeR+E2oxVIRiTykcDTB/ob05zSKU+cgz7HORjVQHziPZJC/xEwRCMtFKdNBI3tSEmcj3sY1+eUJ1EouiYUvEcKmO60/bmXOkgDUZaPVCg4jtELRh2uXfu5YvutX/pqdtKkUzscw6hHTI2a0/aeDttoQ6FQKAyj6YSCpJ1f83l/2yc+USTivP7MihVFMh7HIQVzpk0rXv/hokW1NkjWkZJ4jxB8duXKmiBE+6lQIAUhJ2yLdtln4ezZtXNuWru2EJroN/KBtPD+jtWrC6kpCwWyccPSpbW+0V68VygGhlCQ9DI9h8SXaUBpsXC9xDeEgvOkSXZMPyIZZxoPv/6TRCMNJPIk2vzaz1/2JeFO6zd6IhQxvSraiKLtiBAKrhcBeOPwo4q2kJvOhCK9j3FdZaGIkYzy+WIEplzwrlCIQtE9oaAYOxUAahu6KhSxjeJqpjnxOVOoDj5kaLE9pkkx6kG7bGe0IsSFkRGnPCkUhtGUQhFJfhQ3Hz96dO09QvDs/fcX+zEKEfvyy/+TGzfW9iO5jzYZfSCpj/Y5rnwuRi1og77suu++vaZCcU5kAqGJ/rDvle99b4f9+B9eBCOE4t+ee674DBnifATHpNeoUAyMKU/xHrEgQY7Eel9CwQhF+is+gZDEsdQjMDoQIxUIBtN/QkIOhFAgMrxP6xJ4LO6TX/9WMSLBaExap5H2txGhYFoXx6X9QZo4v0IhCkXPhYI6BhJ+iqqZ8kRBNe+pd+iqUBAUc8fUJ0YpGHmgtoKibp72FKMUjGTwGduoreC1QqFQGEbLCAUjCIwI8Av/xz/0oezqiy+u7cs+6VOV0hoKRgWYHvWD7duLkYctn/3sXudinxAG9mUUAhlAJHiPhHBO+poKxcorr+xwLfwPOfUUIRS85rN4HxEjJgrFwBMKgiQZqSAB35dQhHxEfQJtIQ2xfgX1CGyPWgrkg+lIJNwHSihiilUUgdMXRkSQH86LUMS6G/SXY1OhQHaQga4KBe2nAvaVe7fVRnz2JRQx/Ymidh4hq1CIQtF5kOyT1KePdz2QbTJq0WwSoVAoFIZC0SWhYOoTU6BiG7/6x778ZVQitjGlKC3KRgaYFoUcRGF1ei62R50FckE9BE+BQiSYWpWKSioUMdpBUD9x5OGHd5jyRFtMsUJMYj/EqCePq1UoelcokIGYDpQGTyGi5oGEufwLPO9DGjieX/lJnHlKEwly+vQj9o2nHlFXQPF0+kt+eu565yoHfSo/2jXtT4xSUA9Cn6gJYZQk6hiQAj6LJzdRoM0TothG7QdF4UxX4hxISLTJ6/S89DvEiBEPRmM4H/cinoJVvr7oa3qPOQb56IlQHH/cCa/m/9kn+y9fWlUoDIVCoTAUil4SCqYlMcLA1CbkgaQ/6hn4jNGLL15/fbENcUiF4sVHHsmGHHRQMaqRykGc671z5xa1FiT7iArHM3WJ/ZkuFedEajhP9BuBQEYY9aAOg2PLNRTIDdOpGAGhf7QdoyQKRf8LhdH8MWni5B/m/9nvzWN9HkP9BohCoVD4L1uhMAbxwnblxeaYMpQWVMfIA8k9IwoxCsB2RgEQgFVLltRddI5knycu1VvYjrYZ/aBtpjFx3qiL4Dg+ZzvToDgn+3MORIPPqYuIou56C9uxjb4R5RoNhUKhMHqthmJ2HjvzaPNbIAqFQiEKhTGIhMJQKBQKoxdrKBihWJvH5jxG+G0QhUKhkK4zavSoZ0gODaM7ccrUP/imQqFQKBRGKwlFMD6PJ/JY4jdCFAqFQkQGOAqFQqFQGANQKIIl7WIx3m+GKBQKhYgoFIZCMSCFgtWpeVISTy3iyUkPPfB4SyXsXF/5UbVNJBTFKH6lOgXqxopF26JQKBQiolAYCsVAEgoeecpq0yxed8Pq9UXizSrUAzkB72705iJ0/SQUAcXaFG3P9lsiCoVCISItIhQ8TYknKPFYVR4Py8JyLEDXSsn+ssWLiydKKRStKRSs21CWB9ZfIAFP11dg8TYS81gPol7SzmJvvGafzvZljYl0FeyIOCba6E6whkW9NhmZYFs9oWBxvHrHDHChqLSPUGyoVB8za9G2KBQKhYg0s1CwNgSLvvGYVh7nSrCmA+s8vPLUUy0jFKx1kT5CVqFoHaFgQTdWvq6XxKcyweJxjFqw+NuIESOLBe5ipWwWmItF4Vhl+9b1GwtJYT9GPmLBOrazSByrXvOaawzh2HjHA8W+kydNKc7DatedjSxwLJ8THMNCe3zG6tZM14r9WAyPPrBQHStvRzuIBH3mcxbIY6G6RiSmH4UiYCE8aisu9RujUJiEKxQi0qRCwSrT6UJzEQtnzy4WgIv3rC/BWhAsBherXMdaD6wLwb6sJ8E2RIR1K1iDItanQFRYpI7P2FYeAWGUhLUkaIf90nUqaD/e006sT0Gf2PbAZz5Tt01W2eZzpCkVCo6hr2xLV89WKJpTKFg5mmR8X/tQT0FiHmLA6MUhhxxSJPQIBYn6k1//VrHtskuWdNiXRH7VyptqIsAq2TEagVggH4wSIAO0FSMY7Iu07E8o2Mbq2HxOH3jP8eU+I0TRDq+pFYn2uNdx7iYTChiSx7I8SD7G+s1RKAyFQkSaTChYuXp/STWL1DEdir+sZs1q1CxoxzYSnNMnTy5GOE496aQiced9HMMieOzHlCpW1f7DRYuyTy1fXqxuzYJ0bEMyeE8byA2rWO9+8MG6Iwu0E6tfMz2Lc3IMnzPSErLBKAsreLMvq2zTJu2wGB79YAoUfWQkBiFRKFpbKPjVP03ACX7Vv/n6DUUinh5Pe23nLuyQrMd0KvYL8SAQDUYsEAfkIm2f0YWLLry0S0KRTqviPZ9zfNpnRiCinbu/8NVCYGifc/f36EQPhSI4No+H81jTLhmiUBgKhYg0g1CQoEQSXi8YbUA60ulP82bNKpLxOJ6RgBhN4H2MMDDagBCECFCbEW2wDfHgNQk+Ix+xDeGYM21al4SCUY3Yhjgw8kBfhx58cK0fjEggG7TDCtnIBWIRoxy9NRVKoegfoXjs4ac7nfJ0zYrritEIEu+YghRBATdCUE8o0r6XhYJkP7YhJExX4hgEJW2fYzi2nlAw8pAKRbothAKZQCrK29JRF0ZTmJqFXHzl3m3NLhTBBZVq0fYMv0UKhaFQiEiTCAXTiDrbzugBv/Snn5HEM1WqLCT85X3sR3KfCkU6hYrpSZH0c0wk+CEmjFh0RSjSbezLOfmMbfVqKJiSxWsEg2vgWtJzKxTNJxQE9QTlomxGEhANhIInPzF1KS2eRg74pb+7QrHpS1tr20JUkBpqLyj6jm2MXLCNomr+jfM3iqxDGvYlFDwCN5UU6kFiX0Yl0n4gFv297kcvCgUclsftedyVx3C/TQqFoVCIyAAWCqYv3bF69V6fM/2IaUOMPrBPuo3aA0YpuisU6Xmoa0AamDrFMWmdBKMGTEUKEYipUe1Je4+EIj0/IyHIUoyGKBTNKxQUZvMrPUk8iTgCQIIfoxIk8RQ/U/+ARLAfRdiIRXeFghEBEnpGP2iTAumotWC0gkSfKVaMQsQ2hOf897y/aHvWmWcXfd2fUDDiwrloiz4jF7EvNRe0T/0GfWE/XreQUAQz2kcrFvmNUigMhUJEBqhQkOQz5SgtaGaEgF/wt33+80XCz0gCCTjbKLJmqhLJeHeFIiSEoLaCeox6UoPIUBTOa5J9BIbXjCQgCvsTCvZL+8woSEx5Qk7SfvCeWg+FormFIh67SpLPefnFvlykTKFzTENiqlKMJpC8r1m1rsPjZnliU7zndbSFUCAstM90pHT6E3JCuyEgUUwdT2Vif45DfjgfklNvsTrex2gGfUaKmP7EKEi6L5JBe2zjdQvUUHQG9RQrK9X6ihP8ZikUhkIhIgNMKGI0ggQcUaAOgdchDCEd1B18cP78ogiaJD+mCXVHKBAX3iMLyEBIDCMStI9gMA2JBD+20QYywMjEpHHjiu37E4qo0WCUg/MyCsG5Y8oT18C1so026o3QKBTNJxR9EQhFfz9NqQUWtmv4f+bapWJlxaJthcJQKERkYAlF/Iofv+DHE5zKxdlsLy8Oh0TEo2H5mxZ4Ix1RGNvYgccAABWHSURBVB21D4waRGKftsO+fI5cRHtpvQXbaIupUTE9ij6l7bA9rYeIPvM5EfvSfhRj9+ZaGwqFQqFQ9AkfqFSnQZ3mt0yhMBQKERlAQnGgIy2mbtVQKFpfKIwBIRRAoTYF2xRuH+a3TaEwFAoRGQRCwRQknhilUCgUhkLRi1C0vatSfdSsKBSGQiEirSwUgyEUCoVCoegXqKdgMbzNlerieKJQGAqFiCgUCoVCYSgU3WZsHiQwyyoWbSsUhkIhIgqFQqFQGApFg1yRxxN5TPZbqFAYCoWIKBQKhUJhKBSNMCKPe/NYn8dQv40KhaFQiIhCoVAoFIZC0VCeWqk+YrbNb6RCYSgUIqJQKBQKhaFQNAIjFGsr1aLtEX4zFQpDoRARhUKhUCgMhaIRxleqtRVL/HYqFIZCISIKhUKhUBgKRaMsaReL8X5LFQpDoRARhUKhUCgMhaIRRuVxfx43VizaHhCMOXHCtydPPf27rR4TT5n6z4PhOolhww67x3/ZIgqFoVAoFEarCkVAsTZF27P9xkofcb+3QEQUCkOhUCiM1hGKSvsIxYZK9TGzw/3mikIhIgqFoVAoFIZC0QgshEdtxaV+e0WhEJFByWFveMP2k8eN+yuj/2LSO97xlP8Sf8+sM+f+xzlz5v3UGBwxaeKpu1rgn+2QPJblQTHpWL/FolCIiIiISCMcm8fDeaxqlwwRhUJEREREus0FlWrR9gxvhSgUIiIiItIIh+Vxex53VSzaFoVCRERERBqEUQqKthd5K0ShEBEREZFGoJ5iZaVaX3GCt0MUChERERFpBGTi0Xa5sGhbFAoRERERaYgPVKrToE7zVohCISIiIiKNQKE2BdsUbh/m7RCFQkREREQaYWYeLO63wFshCoWIiIiINAL1FGvy2FypLo4nolCIiIiISLcZm8f2PJZVLNoWhUJEREREGuSKSrVo+2RvhSgUIiIiItIII/K4N4/1eQz1digU3gIRERERaYTZlWrRdpu3QqEQEREREWkERijWtieVI7wdCoWIiIiISCOMr1RrK5Z4KxQKEREREZFGubpdLMZ7KxQKEREREZFGGNWeZN5YsWhboRARERERaRCKtXdWqsXbolCIiIiIiHSbw/LYUKk+Zna4t0OhEBERERFphMmVam3Fpd4KhUJEREREpBGG5LEsj+15jPV2KBQiIiIiIo1wbB4P57GqXTJEoZBBykkTJzy14H3z/sdorVj4/gX/vXHzXef7L1xERA40F1SqRdszvBUKhQxOJrzzHX/1yn/+MDNaK3bueTybMWv675QKERHpCyjavqs9LNpWKEShMFok9vzdc9nU06f87tp111o7JyIifQKjFBRtL/JWKBSiUBitEd/++93ZufPn/vbyj1y61H/tIiLSF1BPsbJSra84wduhUIhCYTR/fPcnLxRScdFlF33cf/EiItJXIBOPtsuFRdsKhSgURpPHy//+vezd57f99ryF56zxX72IiPQlH6hUp0Gd5q0YsCB+e/LY5K0QhcLYX1z5R5f/Zsr0U+7wX76IiPQlFGpTsH17pVrALQOLh/LI8njBWyEKhdGV+NiqZb8+aeIEf4QQEZE+Z2Yeu/JY4K0YUMzN49d5fNBbIQqF0dVY8+lr/+/t497ODxJOaxURkT6F/+Nh/u3mSnVxPBkY/02+420QhcLobtxx763/O2r0qGeUChER6Q/G5rE9j2VN+H9E9P3Ggw8++NHhw4dvz+PRZo8jjzxyZytcxxFHHPF4fi38YnpFHkP9mikUxoGPBx7b9Ks3jXzT7opTWkVEpJ8g8aNo++Qm6Ovwww8//P6zzjrrOzt27PjXn//855kx8OLVV1/N7rvvvt9Mmzbtp/Pnz/8zv2IKhXHgY+uTm3917PHHPuG3QURE+osRedybx/rKwP1VedSb3/zml5955plfmrQ3T2zYsCE755xzXlu3bt1b/JopFMaBjTNnn/GPfhtERKS/mV2pFm23DbB+DRk7duwPX3zxRZP0JoydO3dmbW1tv1QqFApDoRARkcEBIxRrK9WF1kYMhA5NmTLlvq1bt/7O5Ly5pYKRCr9eCoWhUIiIyOBhfKVaW7Gkn/sxfM6cOb8wKW+N6U/nn3/+rX61FApDoRARkcHF1e1iMb4/Tj537txPb9myxYS8RWL69OmvV3z6k0JhKBQiIjLoGFWpToG6sa+TwalTp/7gtddeMxlvkeDpT5Xqk8VEoTAUChERGYRQrL2zUi3e7hNmzJjxExPx1nqk7FFHHbXVr5JCYSgUIiIyeGHhpA2V6mNmhx9wg2lre91EvLWCxe/8GikUhkIhIiIyuVKtrbj0QJ5k/vz5PzUJb61gRW2/PgqFoVCIiIjAkDyW5bE9j7EKhaFQKBSGQiEiItIIx+bxcB6r2iVDoTAUCoXCUChERES6zQWVatH2DIXCUCgUCkOhEBERaQSKtu9qjx4XbSsUCoUoFIZCISIigxNGKSjaXqRQGAqFQmEoFCIiIo1APcXKSrW+4gSFwlAoFApDoRAREWkEZOLRdrnoVtG2QqFQSO8LxbQzp+4Vly25JHv2pad7lNDuePbRbMH75vU4MaY/e/7uubrb/uYfn8+u+tiS7MTxY7O3vHV0Nue8s7JHdm7p9eT8iqs/lG165Ev77A+fsa0r7X3lsfsUChERkV7gA5XqNKjTFAqFQvpPKPJDsjXrVmWbt3+5CBJnEvPj33Zc9vK/f6/hhJa2SPJ7mhjTv3pyg0yMOfFtWdvC87LHvrE1+8YLf5Gtuuma7JBDDul1qUAUbrlrXfF6+Z8uLc5d3oc+0tf9tfWt7z3Tpf0UChERka5BoTYF27dXqgXcCoVCIf0gFCT/6Wff/ckLHRJ5xOLuLV8skurb79lQS6h/8K/fKUYi+HWebXd++bbis3pC8eTu7UXEe5J+jqHdVFx4vfHBO4tttNuZUKz45PJs8pRJe32+ZOmVRaTnpS0iPT/95jrjXOVzPPTEA8Xn7JcKBdcV18hfrvnWjbcU+6WiENvK18j5yvc8+pjeP4VCRESke8zMY1ceCxQKhUL6XyiQBn7pRxxIhEncz5l3dvHrPMk1U4ziV3lGMiacPL6YesTfWWfP3EsoSJRHjT4m27nn8VrSTxu0x/5nvGtGLeGOaVdL/+Tqor3OhIJtN9yyep/XdvOGG4r+0RbTuNLRC87BdV102aLswg9ekA07dFgxysE29uc4+sc+bzzqjTWhiP6Q+E+ZfmoxmsO1s38Ixbf/fndxvbRLG/SV/dh2yRUXF/uxLfrIvrRx/vvfU9yXeiMgCoWIiMj+oZ5iTR6bK9XF8RQKhUL6SChIeCORZxrRiJEjil/S2U6STRKc/vIeSXVM82EaT3naTwhFWSb4S/KeJs0nT35nsR+1BRwTcsFUps6Egv2irqGzIEmnjXhPwk6CH0LBKEdsQ2wQFPp10JCDaudkFKOeUDAqwX1L6yLi2pGWOE9cM22W7xFtcy8Y3Uj7mPZLoRAREek+Y/PYnseyPIa2C8aQngjFj3/84+z73/9+h+Cz3kiIf/SjH2U/+9nP9vr8lVdeyV577bVeT8Cff/757IknnsieffbZuudVKKQnNRSfvv3mInkOmYiI+gTEguQ/FQpkodwegkF7jAgQJMmxncScc/ALfUSMBpBIp/sS7FtPKDiGpH5f14b8cD5GRBghIHlPhSIVkhhNqFf7wbFloaBQm0inalWSKU9IwjXX/3Ft1CG2pUKBeFTaRysiuL8xmqFQiIiI9Iwr8rg7j9fzuKknQrF48eLsyCOPzI477rhakOTMnTu3x0k5bSEo5c9nzpyZbdy4sdcSb+SE/o4ePbpoe8yYMUW8+OKLDbe5ZcuW7JFHHlEoFIoOU56QCX5Nj1/2SYyPOPLwItlmW1rXQJST79hGmxzHr/NIAXUEbEcCSLCjCDyCY0jAy0+G6kwoSNTTkZN0uhaF2ryOKUlRCxHSEEKRXndso3aiLElM9yoLBZLCNKp6QsF9YpSH6+G60/qKslAgOeV7kY5YKBQiIiI945U8fpPHz/N4Z0+E4tprr91rBGHkyJHZnXfeeUCEordHKDZs2JCddtppHQRo+fLl2YwZMxpuk/vSm9KjUPQbX8vj45X2qYK9UUNBss50HpJkRg3Sx6GScHdVKMo1FEwnYrQDoU8LvqmhIPEmwSYRZyrQ/qY80Q/aSfuO7MRoR4hP1EVwnqjb2JdQcG5EKISqsylP9JdzRRE170MUaCuVDY6tJxQcy7nSkRIkiREjhUJERKR3YKrTeXl8PY9dvSkUBMn4ddddVxOAD3/4w9mECROyiRMnZitWrKgl7xdeeGHxaz4jA2y/8cYb6woFST9tcNxHP/rRbNu2bbXjec35aJv94nhGGBYsWJCdeOKJhSB85CMfyXbv3r1XX+nn7Nmz95pu9cADD9SucceOHR2mRl188cW1fp1yyim163r99dcLkUCoOG9IBaMVcY30P4SI7bRx+eWXF/vTx5deeqnod/l+dDeOOOKIPfl/2/uNHsUP8/jPPH6dx+Njx415oadCQVExSTS/sPMEIpJeipdJdknESfpJ/rsqFPErfxQik7jTBu8peqbNSMyZRkQdB9uQms5GKKKgGamIkQj6yXFpgTftU0vBPryPUY3OhCIEIPrHFCRel4WC14ymICkIWEwF43MEgb4gFbRB3xj14b5G3QT7Iz3IFtdIG9RxICmdrbuhUIiIiPRQLnoiFAS1BxEkwSQiJN7sQ7JOEo0ckNAztWjTpk01aUAG+Hznzp3F9KlI3kMo1q9fXyTbiEl5yhP7tLW1FeciaY/zkthzHpJ12rjmmmuKhIT+la+B7ezLNCfEA8FJR0AQjgsuuKDD6AXyQFscgwAgIFwH1/7qq68W+69du7Z4zXUhGOzPNSAP0R4yduihhxbnpN/0AznZtWtXcVx6Hx2h6BdezuPHlepDDYZ2d4QinlhU/pzkN4qtI/GNJyTxnsSYxD32Sdvjc9pMt7F/KgaMHKRtlhfFY9oQIxq0sa/1MNiHBJ6pTjEakU5Dolia0YNI5iNZ52963WxPC8XpK33gb1xven2xHyMZ7Edb6fXxmuuL6UtcR5yP9pCZaJP3tJE+klahEBEROQD0RChI6qP2gKSdX9cpbI59eE2Cz2uSbwQjRi84Nq01KMsCIkIyHjJRbx8S79jG1CVGLBhdIDEvT6GqJxQEiT9TtBjxOProowuxiSlbyAKJPZLBCAn9YfQD8WHfe+65pyhEp416U55ok5GHKFpHELhPHINQcL/S45CfrvRZoeh7uisURmuGQiEiItLLQpFOeeJXeRJuxCE+QxiYFkTyza/4jDbEMeWEuSwL7Etyv6990jqL2EbwulzMXS85RxjKNRkcP2TIkJrIIEEIBrKCtKT1F4gLgsC1MbJQFgrOy7WnhesE5+U+sG9n91OhUCgMhUJERGRQCQXBFKQocuZXe37dj5oHgl/kuyoU/JrPe15H0t8VoUBiqEFI+xXTjsrXgBDcdtttHT6j70xFipEWpmghFdROxL4IQTwJCvFgNAVxKgsF1xsjMtE2/eCvQqFQGAqFiIiIQlESChJtRhX49Z5pPXnztWJoxALB6KpQhCzwOdOGuioUTLFiG+dhtIS6h0onNRTsjzwgCggCfeW6EJIoHqc9RhmQkpjahGTE+dmPugpkKu4L/UU0kBuOi/Ut6BPTwxQKhcJQKERERAa9UFCEXO/xqHxGck0iTqLO1CWSaJJs3scv9tQXpE9eKj/BKaYckbQjC/ztbJ/y8YgEIwocR2H3vpJz5IApSzEdicLptF2Czzhf+fq5No6h0DqOoQ8ISdRDcD94z36seREjG3yePsmpfD/L90ehGNxCQVExT4YqF0gbCoWIiEjTCsVADWQCuUiLrhmFYPSk0TYRjnTqlitlKxR9GaxZwSNReVwsj1rlEaisF9FKiXqlk3UxFAoRERGFos+DkRFqIxgNYJSA0QHWsWikLZ4YxShH1EcoFApFXwdrOLB+RDoyseqma4r1GHpjXQWFQqEQERFRKDqRCuoXmEKUPsa2u8GoBo+GTR8Lq1AoFH0VrKdA3RFrPpS3Lf2Tq7Odex6vrcXAwnUsKseib7FOBWtAsIgea0mwuBuLzyEhN9yyulhFm4XpYu0H9mPUo23hecWCcekq0/SDURKOYaG4dI0LFpjjPPF+ydIra/1iG2tAsPgekV4HgsR2+sW6EqlQsNgdfSBYZE+hEBERUSgMhUKhaCBI8FkJen8L0I0afUwxksFib7FaNp+ToDNVCgkgsSd5j31J7hn5QC5ihWtWp+acbGOV6ZhWxXEIAe2T7DM6ElJRKY0sMC0rVspmG8fS3pp1qwo5ol8EfaQfLGBH29EO+9IP2uf8tIcQKRQiIiIKhaFQKBTdDBJzBGBf+5DgT54yqcNnyAG/7JOgk6jHKtHsS7KejnJcdNmi2jG3brylw7SqBe+bV4w2IALpStOMbDC60BWhoJA8tiERbOM8aZ8Z4Yh2kAdEJ2SGz9KVthUKERERhcJQKBSKLga/3qdCkAbTmhi54Ff+SO7TaUh8TjJOgp/KB+KQ1mfEsXyeFnrHvghA2ka5nf0JRb1t9frMNvblmpi2xSgIwejKQKoVUShEREQUCoVCmkYoSK75Vb885YfPGWlgGhFBrUG6nToIaiK6KxRp3QRToWgXqWH6U9o+oxdxzrI0MKKyP6GgbaZCpdfD1Cz2ZbQCgeAzpj2xH9ejUIiIiCgUhkKhUDQQn7795kIq7t7yxSLJJuGmuJrkPK2TiCQeAeA9U426KxRIAuegXYSF/XnPY2qj1oKREd6zLSSBPvJ644N3FhKxP6GgDfoYIyJMz4p9kRX6EqMyFHkz9UqhEBERUSgMhUKh6IFUUFdA0k09A4l/mqgjGyTrBMk+7yP5nzL91Np+PE0pTc4Z3SBhD6FgehEjDFEwHftRR0HNA5+zndGPtE1GMAjapsA6CrbpTzxxiqAvsY0+0hb7IDW0z76IBCMStMf5eLKUU55EREQUCkOhUCgGeES9hKthKxQiIiIKhaFQKBQKhUIhIiKiUBgKhULRd0FBdiutvK1QiIiIKBSGQqFQGAqFiIiIQmEoFAqFoVCIiIgoFIZCoVAoFIZCISIiolAoFKJQGAqFiIiIQmEoFAqFoVCIiIgoFIZCoVAYCoWIiEiT09bW9vrixYszo3XimGOOucd/2QqFoVCIiIiIiEJhKBQiIiIiolAYCoWIiIiIKBSGQiEiIiIiolAYCoWIiIiIKBSGQiEiIiIiCoWhUIiIiIiIQmEoFCIiIiIiCoWhUIiIiIiIQmEoFCIiIiKiUBgKhYiIiIg0Nccef+xfnjPv7J8agzumzZy6p7N/I/8PRFkpD3XHgdIAAAAASUVORK5CYII="/>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Title 10"/>
          <p:cNvSpPr>
            <a:spLocks noGrp="1"/>
          </p:cNvSpPr>
          <p:nvPr>
            <p:ph type="title"/>
          </p:nvPr>
        </p:nvSpPr>
        <p:spPr>
          <a:xfrm>
            <a:off x="457200" y="274638"/>
            <a:ext cx="7467600" cy="634082"/>
          </a:xfrm>
        </p:spPr>
        <p:txBody>
          <a:bodyPr anchor="t">
            <a:noAutofit/>
          </a:bodyPr>
          <a:lstStyle/>
          <a:p>
            <a:r>
              <a:rPr lang="en-IN" sz="4400" dirty="0">
                <a:latin typeface="Algerian" pitchFamily="82" charset="0"/>
              </a:rPr>
              <a:t>PROJECT OVERVIEW</a:t>
            </a:r>
            <a:br>
              <a:rPr lang="en-IN" sz="4400" dirty="0">
                <a:latin typeface="Algerian" pitchFamily="82" charset="0"/>
              </a:rPr>
            </a:br>
            <a:endParaRPr lang="en-IN" sz="4400" dirty="0">
              <a:latin typeface="Algerian" pitchFamily="82" charset="0"/>
            </a:endParaRPr>
          </a:p>
        </p:txBody>
      </p:sp>
      <p:sp>
        <p:nvSpPr>
          <p:cNvPr id="12" name="Content Placeholder 11"/>
          <p:cNvSpPr>
            <a:spLocks noGrp="1"/>
          </p:cNvSpPr>
          <p:nvPr>
            <p:ph sz="quarter" idx="1"/>
          </p:nvPr>
        </p:nvSpPr>
        <p:spPr/>
        <p:txBody>
          <a:bodyPr>
            <a:normAutofit/>
          </a:bodyPr>
          <a:lstStyle/>
          <a:p>
            <a:r>
              <a:rPr lang="en-US" sz="1600" dirty="0"/>
              <a:t>Here we will search for approved drugs for novel applications, which is sometimes referred to as drug repurposing. This is an important aspect of drug discovery because it reduces the time and resources required to deliver a treatment to a patient in need. By using drugs that are already approved, this approach eliminates phase I of clinical trials which proves the drug is safe for human use. This is especially important in the realm of rare diseases that have been overlooked by drug funding due to lack of projected profit caused by the small market pool. This reuse of approved compounds allows researchers to find treatments for those with rare disease with less upfront cost for companies to fund.</a:t>
            </a:r>
          </a:p>
          <a:p>
            <a:r>
              <a:rPr lang="en-US" sz="1600" dirty="0"/>
              <a:t>The first aspect of drug discovery is to identify candidate compounds from a pool of human approved drugs to be used in a novel application or disease treatment. The Data Commons Biomedical Knowledge Graph (DC KG) is an ideal asset in drug discovery because it resolves many sources of compound and disease related data into one entity, ready to be queried. This notebook will focus on this computational aspect of drug discovery by analyzing drug-gene and disease-gene associations from Data Commons in order to suggest candidate molecules for treatment of a given disease.</a:t>
            </a:r>
          </a:p>
          <a:p>
            <a:endParaRPr lang="en-IN" sz="1600" dirty="0"/>
          </a:p>
        </p:txBody>
      </p:sp>
    </p:spTree>
    <p:extLst>
      <p:ext uri="{BB962C8B-B14F-4D97-AF65-F5344CB8AC3E}">
        <p14:creationId xmlns:p14="http://schemas.microsoft.com/office/powerpoint/2010/main" val="1374767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4082"/>
          </a:xfrm>
        </p:spPr>
        <p:txBody>
          <a:bodyPr anchor="t">
            <a:noAutofit/>
          </a:bodyPr>
          <a:lstStyle/>
          <a:p>
            <a:r>
              <a:rPr lang="en-US" sz="4400" dirty="0">
                <a:latin typeface="Algerian" pitchFamily="82" charset="0"/>
              </a:rPr>
              <a:t>WHO ARE THE END USERS?</a:t>
            </a:r>
            <a:br>
              <a:rPr lang="en-US" sz="4400" dirty="0">
                <a:latin typeface="Algerian" pitchFamily="82" charset="0"/>
              </a:rPr>
            </a:br>
            <a:endParaRPr lang="en-IN" sz="4400" b="1" dirty="0">
              <a:latin typeface="Algerian" pitchFamily="82" charset="0"/>
            </a:endParaRPr>
          </a:p>
        </p:txBody>
      </p:sp>
      <p:sp>
        <p:nvSpPr>
          <p:cNvPr id="3" name="Content Placeholder 2"/>
          <p:cNvSpPr>
            <a:spLocks noGrp="1"/>
          </p:cNvSpPr>
          <p:nvPr>
            <p:ph sz="quarter" idx="1"/>
          </p:nvPr>
        </p:nvSpPr>
        <p:spPr/>
        <p:txBody>
          <a:bodyPr>
            <a:normAutofit/>
          </a:bodyPr>
          <a:lstStyle/>
          <a:p>
            <a:r>
              <a:rPr lang="en-IN" sz="1600" dirty="0"/>
              <a:t>Pharmaceutical </a:t>
            </a:r>
            <a:r>
              <a:rPr lang="en-IN" sz="1600" dirty="0" smtClean="0"/>
              <a:t>Companies</a:t>
            </a:r>
          </a:p>
          <a:p>
            <a:r>
              <a:rPr lang="en-IN" sz="1600" dirty="0"/>
              <a:t>Biotechnology </a:t>
            </a:r>
            <a:r>
              <a:rPr lang="en-IN" sz="1600" dirty="0" smtClean="0"/>
              <a:t>Companies</a:t>
            </a:r>
          </a:p>
          <a:p>
            <a:r>
              <a:rPr lang="en-IN" sz="1600" dirty="0"/>
              <a:t>Academic </a:t>
            </a:r>
            <a:r>
              <a:rPr lang="en-IN" sz="1600" dirty="0" smtClean="0"/>
              <a:t>Researchers</a:t>
            </a:r>
          </a:p>
          <a:p>
            <a:r>
              <a:rPr lang="en-IN" sz="1600" dirty="0"/>
              <a:t>Contract Research Organizations (CROs</a:t>
            </a:r>
            <a:r>
              <a:rPr lang="en-IN" sz="1600" dirty="0" smtClean="0"/>
              <a:t>)</a:t>
            </a:r>
          </a:p>
          <a:p>
            <a:r>
              <a:rPr lang="en-IN" sz="1600" dirty="0"/>
              <a:t>Healthcare </a:t>
            </a:r>
            <a:r>
              <a:rPr lang="en-IN" sz="1600" dirty="0" smtClean="0"/>
              <a:t>Providers</a:t>
            </a:r>
          </a:p>
          <a:p>
            <a:r>
              <a:rPr lang="en-IN" sz="1600" dirty="0"/>
              <a:t>Patients</a:t>
            </a:r>
            <a:endParaRPr lang="en-IN" sz="1600" dirty="0"/>
          </a:p>
        </p:txBody>
      </p:sp>
    </p:spTree>
    <p:extLst>
      <p:ext uri="{BB962C8B-B14F-4D97-AF65-F5344CB8AC3E}">
        <p14:creationId xmlns:p14="http://schemas.microsoft.com/office/powerpoint/2010/main" val="2746601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nchor="t">
            <a:noAutofit/>
          </a:bodyPr>
          <a:lstStyle/>
          <a:p>
            <a:r>
              <a:rPr lang="en-US" sz="4000" dirty="0">
                <a:latin typeface="Algerian" pitchFamily="82" charset="0"/>
              </a:rPr>
              <a:t>YOUR SOLUTION AND ITS VALUE PROPOSITION</a:t>
            </a:r>
            <a:br>
              <a:rPr lang="en-US" sz="4000" dirty="0">
                <a:latin typeface="Algerian" pitchFamily="82" charset="0"/>
              </a:rPr>
            </a:br>
            <a:endParaRPr lang="en-IN" sz="4000" dirty="0">
              <a:latin typeface="Algerian" pitchFamily="82" charset="0"/>
            </a:endParaRPr>
          </a:p>
        </p:txBody>
      </p:sp>
      <p:sp>
        <p:nvSpPr>
          <p:cNvPr id="3" name="Content Placeholder 2"/>
          <p:cNvSpPr>
            <a:spLocks noGrp="1"/>
          </p:cNvSpPr>
          <p:nvPr>
            <p:ph sz="quarter" idx="1"/>
          </p:nvPr>
        </p:nvSpPr>
        <p:spPr>
          <a:xfrm>
            <a:off x="457200" y="1772816"/>
            <a:ext cx="7467600" cy="4701136"/>
          </a:xfrm>
        </p:spPr>
        <p:txBody>
          <a:bodyPr>
            <a:normAutofit/>
          </a:bodyPr>
          <a:lstStyle/>
          <a:p>
            <a:r>
              <a:rPr lang="en-US" sz="1600" b="1" dirty="0"/>
              <a:t>Accelerated Drug Discovery: </a:t>
            </a:r>
            <a:r>
              <a:rPr lang="en-US" sz="1600" dirty="0"/>
              <a:t>Generative AI enables the rapid generation and optimization of molecular structures, significantly speeding up the drug discovery process compared to traditional methods. This acceleration can lead to faster identification of potential drug candidates, ultimately reducing time and costs associated with bringing new drugs to market.</a:t>
            </a:r>
          </a:p>
          <a:p>
            <a:r>
              <a:rPr lang="en-US" sz="1600" b="1" dirty="0"/>
              <a:t>Novelty and Diversity: </a:t>
            </a:r>
            <a:r>
              <a:rPr lang="en-US" sz="1600" dirty="0"/>
              <a:t>Generative AI algorithms have the capability to explore vast chemical space, generating diverse and novel molecular structures that may not have been previously considered. This increases the likelihood of discovering unique drug candidates with innovative mechanisms of action, addressing unmet medical needs and expanding treatment options for various diseases</a:t>
            </a:r>
            <a:r>
              <a:rPr lang="en-US" sz="1600" dirty="0" smtClean="0"/>
              <a:t>.</a:t>
            </a:r>
          </a:p>
          <a:p>
            <a:r>
              <a:rPr lang="en-IN" sz="1600" b="1" dirty="0"/>
              <a:t>Cost Efficiency: </a:t>
            </a:r>
            <a:r>
              <a:rPr lang="en-US" sz="1600" dirty="0"/>
              <a:t>The ability of generative AI to predict and prioritize potential drug candidates based on computational simulations reduces the need for expensive and time-consuming laboratory experiments. This cost efficiency makes drug discovery more accessible to academic researchers, small biotech companies, and pharmaceutical firms, fostering innovation and collaboration within the industry.</a:t>
            </a:r>
            <a:endParaRPr lang="en-US" sz="1600" b="1" dirty="0" smtClean="0"/>
          </a:p>
          <a:p>
            <a:endParaRPr lang="en-US" sz="1600" dirty="0"/>
          </a:p>
          <a:p>
            <a:endParaRPr lang="en-IN" sz="1600" dirty="0"/>
          </a:p>
        </p:txBody>
      </p:sp>
    </p:spTree>
    <p:extLst>
      <p:ext uri="{BB962C8B-B14F-4D97-AF65-F5344CB8AC3E}">
        <p14:creationId xmlns:p14="http://schemas.microsoft.com/office/powerpoint/2010/main" val="3911240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p>
            <a:r>
              <a:rPr lang="en-US" sz="4400" dirty="0">
                <a:latin typeface="Algerian" pitchFamily="82" charset="0"/>
              </a:rPr>
              <a:t>THE WOW IN YOUR SOLUTION</a:t>
            </a:r>
            <a:br>
              <a:rPr lang="en-US" sz="4400" dirty="0">
                <a:latin typeface="Algerian" pitchFamily="82" charset="0"/>
              </a:rPr>
            </a:br>
            <a:endParaRPr lang="en-IN" sz="4400" dirty="0">
              <a:latin typeface="Algerian" pitchFamily="82" charset="0"/>
            </a:endParaRPr>
          </a:p>
        </p:txBody>
      </p:sp>
      <p:sp>
        <p:nvSpPr>
          <p:cNvPr id="3" name="Content Placeholder 2"/>
          <p:cNvSpPr>
            <a:spLocks noGrp="1"/>
          </p:cNvSpPr>
          <p:nvPr>
            <p:ph sz="quarter" idx="1"/>
          </p:nvPr>
        </p:nvSpPr>
        <p:spPr/>
        <p:txBody>
          <a:bodyPr>
            <a:normAutofit lnSpcReduction="10000"/>
          </a:bodyPr>
          <a:lstStyle/>
          <a:p>
            <a:r>
              <a:rPr lang="en-US" sz="1600" b="1" dirty="0"/>
              <a:t>High Efficiency Screening Techniques</a:t>
            </a:r>
            <a:r>
              <a:rPr lang="en-US" sz="1600" dirty="0"/>
              <a:t>: Developing cutting-edge screening methods that allow for rapid and accurate evaluation of large compound libraries, leading to the discovery of potent drug candidates more efficiently.</a:t>
            </a:r>
          </a:p>
          <a:p>
            <a:r>
              <a:rPr lang="en-US" sz="1600" b="1" dirty="0"/>
              <a:t>Advanced Computational Approaches</a:t>
            </a:r>
            <a:r>
              <a:rPr lang="en-US" sz="1600" dirty="0"/>
              <a:t>: Utilizing AI and machine learning algorithms to predict drug-target interactions, optimize drug design, or analyze complex biological data sets, accelerating the drug discovery process.</a:t>
            </a:r>
          </a:p>
          <a:p>
            <a:r>
              <a:rPr lang="en-US" sz="1600" b="1" dirty="0"/>
              <a:t>Precision Medicine</a:t>
            </a:r>
            <a:r>
              <a:rPr lang="en-US" sz="1600" dirty="0"/>
              <a:t>: Tailoring therapies to individual patients based on genetic, environmental, and lifestyle factors, thereby maximizing efficacy and minimizing adverse effects.</a:t>
            </a:r>
          </a:p>
          <a:p>
            <a:r>
              <a:rPr lang="en-US" sz="1600" b="1" dirty="0"/>
              <a:t>Multi-Target Therapies</a:t>
            </a:r>
            <a:r>
              <a:rPr lang="en-US" sz="1600" dirty="0"/>
              <a:t>: Designing drugs that simultaneously target multiple pathways or molecules involved in disease pathogenesis, offering superior efficacy and reduced likelihood of resistance development.</a:t>
            </a:r>
          </a:p>
          <a:p>
            <a:r>
              <a:rPr lang="en-US" sz="1600" b="1" dirty="0"/>
              <a:t>Platform Technologies</a:t>
            </a:r>
            <a:r>
              <a:rPr lang="en-US" sz="1600" dirty="0"/>
              <a:t>: Developing versatile platforms or technologies that can be applied across various therapeutic areas, streamlining the drug discovery pipeline and fostering innovation.</a:t>
            </a:r>
          </a:p>
          <a:p>
            <a:r>
              <a:rPr lang="en-US" sz="1600" b="1" dirty="0"/>
              <a:t>Drug Repurposing</a:t>
            </a:r>
            <a:r>
              <a:rPr lang="en-US" sz="1600" dirty="0"/>
              <a:t>: Identifying new therapeutic uses for existing drugs or compounds, offering a faster and more cost-effective route to clinical application.</a:t>
            </a:r>
          </a:p>
          <a:p>
            <a:endParaRPr lang="en-IN" sz="1600" dirty="0"/>
          </a:p>
        </p:txBody>
      </p:sp>
    </p:spTree>
    <p:extLst>
      <p:ext uri="{BB962C8B-B14F-4D97-AF65-F5344CB8AC3E}">
        <p14:creationId xmlns:p14="http://schemas.microsoft.com/office/powerpoint/2010/main" val="439917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p>
            <a:r>
              <a:rPr lang="en-IN" sz="4400" dirty="0">
                <a:latin typeface="Algerian" pitchFamily="82" charset="0"/>
              </a:rPr>
              <a:t>MODELLING</a:t>
            </a:r>
            <a:br>
              <a:rPr lang="en-IN" sz="4400" dirty="0">
                <a:latin typeface="Algerian" pitchFamily="82" charset="0"/>
              </a:rPr>
            </a:br>
            <a:endParaRPr lang="en-IN" sz="4400" dirty="0">
              <a:latin typeface="Algerian" pitchFamily="82" charset="0"/>
            </a:endParaRPr>
          </a:p>
        </p:txBody>
      </p:sp>
      <p:sp>
        <p:nvSpPr>
          <p:cNvPr id="3" name="Content Placeholder 2"/>
          <p:cNvSpPr>
            <a:spLocks noGrp="1"/>
          </p:cNvSpPr>
          <p:nvPr>
            <p:ph sz="quarter" idx="1"/>
          </p:nvPr>
        </p:nvSpPr>
        <p:spPr/>
        <p:txBody>
          <a:bodyPr>
            <a:normAutofit/>
          </a:bodyPr>
          <a:lstStyle/>
          <a:p>
            <a:r>
              <a:rPr lang="en-US" sz="1600" b="1" dirty="0"/>
              <a:t>Structure-Based Drug Design</a:t>
            </a:r>
            <a:r>
              <a:rPr lang="en-US" sz="1600" dirty="0"/>
              <a:t>: Structure-based drug design involves the use of computational models to predict the three-dimensional structure of target proteins and their interactions with potential drug molecules. Techniques such as molecular docking and molecular dynamics simulations are used to explore the binding affinity and stability of drug-protein complexes, aiding in </a:t>
            </a:r>
            <a:r>
              <a:rPr lang="en-US" sz="1600" dirty="0" smtClean="0"/>
              <a:t>the design </a:t>
            </a:r>
            <a:r>
              <a:rPr lang="en-US" sz="1600" dirty="0"/>
              <a:t>of optimized drug candidates</a:t>
            </a:r>
            <a:r>
              <a:rPr lang="en-US" sz="1600" dirty="0" smtClean="0"/>
              <a:t>.</a:t>
            </a:r>
          </a:p>
          <a:p>
            <a:endParaRPr lang="en-IN" sz="16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354" y="3645024"/>
            <a:ext cx="7998078" cy="269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32997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60</TotalTime>
  <Words>1055</Words>
  <Application>Microsoft Office PowerPoint</Application>
  <PresentationFormat>On-screen Show (4:3)</PresentationFormat>
  <Paragraphs>49</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Oriel</vt:lpstr>
      <vt:lpstr>SHARMILA R  </vt:lpstr>
      <vt:lpstr>Drug Discovery</vt:lpstr>
      <vt:lpstr>AGENDA</vt:lpstr>
      <vt:lpstr>PROBLEM STATEMENT </vt:lpstr>
      <vt:lpstr>PROJECT OVERVIEW </vt:lpstr>
      <vt:lpstr>WHO ARE THE END USERS? </vt:lpstr>
      <vt:lpstr>YOUR SOLUTION AND ITS VALUE PROPOSITION </vt:lpstr>
      <vt:lpstr>THE WOW IN YOUR SOLUTION </vt:lpstr>
      <vt:lpstr>MODELLING </vt:lpstr>
      <vt:lpstr>RESULTS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 DISCOVERY</dc:title>
  <dc:creator>student</dc:creator>
  <cp:lastModifiedBy>student</cp:lastModifiedBy>
  <cp:revision>6</cp:revision>
  <dcterms:created xsi:type="dcterms:W3CDTF">2024-04-05T06:20:14Z</dcterms:created>
  <dcterms:modified xsi:type="dcterms:W3CDTF">2024-04-05T07:20:46Z</dcterms:modified>
</cp:coreProperties>
</file>