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3: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13: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13:notes"/>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 name="Google Shape;69;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9" name="Google Shape;39;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5" name="Google Shape;45;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6" name="Google Shape;46;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 name="Google Shape;20;p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48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1" name="Google Shape;21;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22" name="Google Shape;22;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3" name="Google Shape;23;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4" name="Google Shape;24;p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 name="Google Shape;63;p7"/>
          <p:cNvSpPr txBox="1"/>
          <p:nvPr>
            <p:ph type="ctrTitle"/>
          </p:nvPr>
        </p:nvSpPr>
        <p:spPr>
          <a:xfrm>
            <a:off x="-828675" y="19665"/>
            <a:ext cx="9982200" cy="1001556"/>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SzPts val="1400"/>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66" name="Google Shape;66;p7"/>
          <p:cNvSpPr txBox="1"/>
          <p:nvPr/>
        </p:nvSpPr>
        <p:spPr>
          <a:xfrm>
            <a:off x="2162776" y="2968921"/>
            <a:ext cx="8610600" cy="193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STUDENT</a:t>
            </a:r>
            <a:r>
              <a:rPr b="0" i="0" lang="en-US" sz="2400" u="none" cap="none" strike="noStrike">
                <a:solidFill>
                  <a:schemeClr val="dk1"/>
                </a:solidFill>
                <a:latin typeface="Calibri"/>
                <a:ea typeface="Calibri"/>
                <a:cs typeface="Calibri"/>
                <a:sym typeface="Calibri"/>
              </a:rPr>
              <a:t> NAME: </a:t>
            </a:r>
            <a:r>
              <a:rPr lang="en-US" sz="2400">
                <a:solidFill>
                  <a:schemeClr val="dk1"/>
                </a:solidFill>
                <a:latin typeface="Calibri"/>
                <a:ea typeface="Calibri"/>
                <a:cs typeface="Calibri"/>
                <a:sym typeface="Calibri"/>
              </a:rPr>
              <a:t>SHARMILA S</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REGISTER NO: 12220</a:t>
            </a:r>
            <a:r>
              <a:rPr lang="en-US" sz="2400">
                <a:solidFill>
                  <a:schemeClr val="dk1"/>
                </a:solidFill>
                <a:latin typeface="Calibri"/>
                <a:ea typeface="Calibri"/>
                <a:cs typeface="Calibri"/>
                <a:sym typeface="Calibri"/>
              </a:rPr>
              <a:t>2219</a:t>
            </a:r>
            <a:r>
              <a:rPr b="0" i="0" lang="en-US" sz="2400" u="none" cap="none" strike="noStrike">
                <a:solidFill>
                  <a:schemeClr val="dk1"/>
                </a:solidFill>
                <a:latin typeface="Calibri"/>
                <a:ea typeface="Calibri"/>
                <a:cs typeface="Calibri"/>
                <a:sym typeface="Calibri"/>
              </a:rPr>
              <a:t>(</a:t>
            </a:r>
            <a:r>
              <a:rPr lang="en-US" sz="2400">
                <a:solidFill>
                  <a:schemeClr val="dk1"/>
                </a:solidFill>
                <a:latin typeface="Calibri"/>
                <a:ea typeface="Calibri"/>
                <a:cs typeface="Calibri"/>
                <a:sym typeface="Calibri"/>
              </a:rPr>
              <a:t>asunm1353122202219)</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DEPARTMENT: B.COM CORPORATE SECRETARYSHIP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COLLEGE: ANNA ADARSH COLLEGE FOR WOMEN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91" name="Google Shape;191;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2" name="Google Shape;192;p16"/>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93" name="Google Shape;193;p16"/>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4800"/>
              <a:buFont typeface="Arial"/>
              <a:buNone/>
            </a:pPr>
            <a:r>
              <a:rPr b="1" i="0" lang="en-US" sz="4800" u="none" cap="none" strike="noStrike">
                <a:solidFill>
                  <a:schemeClr val="dk1"/>
                </a:solidFill>
                <a:latin typeface="Trebuchet MS"/>
                <a:ea typeface="Trebuchet MS"/>
                <a:cs typeface="Trebuchet MS"/>
                <a:sym typeface="Trebuchet MS"/>
              </a:rPr>
              <a:t>MODELLING</a:t>
            </a:r>
            <a:endParaRPr b="0" i="0" sz="4800" u="none" cap="none" strike="noStrike">
              <a:solidFill>
                <a:schemeClr val="dk1"/>
              </a:solidFill>
              <a:latin typeface="Trebuchet MS"/>
              <a:ea typeface="Trebuchet MS"/>
              <a:cs typeface="Trebuchet MS"/>
              <a:sym typeface="Trebuchet MS"/>
            </a:endParaRPr>
          </a:p>
        </p:txBody>
      </p:sp>
      <p:sp>
        <p:nvSpPr>
          <p:cNvPr id="194" name="Google Shape;194;p16"/>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5" name="Google Shape;195;p16"/>
          <p:cNvSpPr txBox="1"/>
          <p:nvPr/>
        </p:nvSpPr>
        <p:spPr>
          <a:xfrm>
            <a:off x="681325" y="1049325"/>
            <a:ext cx="7267800" cy="5027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DATA COLLECTION</a:t>
            </a:r>
            <a:endParaRPr b="0" i="0" sz="2200" u="none" cap="none" strike="noStrike">
              <a:solidFill>
                <a:srgbClr val="000000"/>
              </a:solidFill>
              <a:latin typeface="Calibri"/>
              <a:ea typeface="Calibri"/>
              <a:cs typeface="Calibri"/>
              <a:sym typeface="Calibri"/>
            </a:endParaRPr>
          </a:p>
          <a:p>
            <a:pPr indent="-368300" lvl="0" marL="457200" marR="0" rtl="0" algn="l">
              <a:lnSpc>
                <a:spcPct val="100000"/>
              </a:lnSpc>
              <a:spcBef>
                <a:spcPts val="0"/>
              </a:spcBef>
              <a:spcAft>
                <a:spcPts val="0"/>
              </a:spcAft>
              <a:buClr>
                <a:srgbClr val="000000"/>
              </a:buClr>
              <a:buSzPts val="2200"/>
              <a:buFont typeface="Calibri"/>
              <a:buAutoNum type="arabicParenR"/>
            </a:pPr>
            <a:r>
              <a:rPr b="0" i="0" lang="en-US" sz="2200" u="none" cap="none" strike="noStrike">
                <a:solidFill>
                  <a:srgbClr val="000000"/>
                </a:solidFill>
                <a:latin typeface="Calibri"/>
                <a:ea typeface="Calibri"/>
                <a:cs typeface="Calibri"/>
                <a:sym typeface="Calibri"/>
              </a:rPr>
              <a:t>KAGGLE </a:t>
            </a:r>
            <a:endParaRPr b="0" i="0" sz="2200" u="none" cap="none" strike="noStrike">
              <a:solidFill>
                <a:srgbClr val="000000"/>
              </a:solidFill>
              <a:latin typeface="Calibri"/>
              <a:ea typeface="Calibri"/>
              <a:cs typeface="Calibri"/>
              <a:sym typeface="Calibri"/>
            </a:endParaRPr>
          </a:p>
          <a:p>
            <a:pPr indent="-368300" lvl="0" marL="457200" marR="0" rtl="0" algn="l">
              <a:lnSpc>
                <a:spcPct val="100000"/>
              </a:lnSpc>
              <a:spcBef>
                <a:spcPts val="0"/>
              </a:spcBef>
              <a:spcAft>
                <a:spcPts val="0"/>
              </a:spcAft>
              <a:buClr>
                <a:srgbClr val="000000"/>
              </a:buClr>
              <a:buSzPts val="2200"/>
              <a:buFont typeface="Calibri"/>
              <a:buAutoNum type="arabicParenR"/>
            </a:pPr>
            <a:r>
              <a:rPr b="0" i="0" lang="en-US" sz="2200" u="none" cap="none" strike="noStrike">
                <a:solidFill>
                  <a:srgbClr val="000000"/>
                </a:solidFill>
                <a:latin typeface="Calibri"/>
                <a:ea typeface="Calibri"/>
                <a:cs typeface="Calibri"/>
                <a:sym typeface="Calibri"/>
              </a:rPr>
              <a:t>EDUNET DASHBOARD</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FEATURE COLLECTION </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 1)FIRST NAME</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 2) LAST NAME</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DATA CLEANING</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 1)MISSING VALUE </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 2) FILTER OUT</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PERFORMANCE LEVEL </a:t>
            </a:r>
            <a:endParaRPr b="0" i="0" sz="2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000000"/>
                </a:solidFill>
                <a:latin typeface="Calibri"/>
                <a:ea typeface="Calibri"/>
                <a:cs typeface="Calibri"/>
                <a:sym typeface="Calibri"/>
              </a:rPr>
              <a:t> </a:t>
            </a:r>
            <a:r>
              <a:rPr b="0" i="0" lang="en-US" sz="2300" u="none" cap="none" strike="noStrike">
                <a:solidFill>
                  <a:srgbClr val="000000"/>
                </a:solidFill>
                <a:latin typeface="Calibri"/>
                <a:ea typeface="Calibri"/>
                <a:cs typeface="Calibri"/>
                <a:sym typeface="Calibri"/>
              </a:rPr>
              <a:t>1)</a:t>
            </a:r>
            <a:r>
              <a:rPr b="0" i="0" lang="en-US" sz="1900" u="none" cap="none" strike="noStrike">
                <a:solidFill>
                  <a:schemeClr val="dk1"/>
                </a:solidFill>
                <a:highlight>
                  <a:srgbClr val="FFFFFF"/>
                </a:highlight>
                <a:latin typeface="Calibri"/>
                <a:ea typeface="Calibri"/>
                <a:cs typeface="Calibri"/>
                <a:sym typeface="Calibri"/>
              </a:rPr>
              <a:t>=IFS(Z8&gt;=5,"VERY HIGH",Z8&gt;=4,"HIGH",Z8&gt;=3,"MED",TRUE,"LOW")</a:t>
            </a:r>
            <a:endParaRPr b="0" i="0" sz="1900" u="none" cap="none" strike="noStrike">
              <a:solidFill>
                <a:schemeClr val="dk1"/>
              </a:solidFill>
              <a:highlight>
                <a:srgbClr val="FFFFFF"/>
              </a:highlight>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highlight>
                  <a:srgbClr val="FFFFFF"/>
                </a:highlight>
                <a:latin typeface="Calibri"/>
                <a:ea typeface="Calibri"/>
                <a:cs typeface="Calibri"/>
                <a:sym typeface="Calibri"/>
              </a:rPr>
              <a:t>SUMMARY </a:t>
            </a:r>
            <a:endParaRPr b="0" i="0" sz="1800" u="none" cap="none" strike="noStrike">
              <a:solidFill>
                <a:schemeClr val="dk1"/>
              </a:solidFill>
              <a:highlight>
                <a:srgbClr val="FFFFFF"/>
              </a:highlight>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arenR"/>
            </a:pPr>
            <a:r>
              <a:rPr b="0" i="0" lang="en-US" sz="1800" u="none" cap="none" strike="noStrike">
                <a:solidFill>
                  <a:schemeClr val="dk1"/>
                </a:solidFill>
                <a:highlight>
                  <a:srgbClr val="FFFFFF"/>
                </a:highlight>
                <a:latin typeface="Calibri"/>
                <a:ea typeface="Calibri"/>
                <a:cs typeface="Calibri"/>
                <a:sym typeface="Calibri"/>
              </a:rPr>
              <a:t>PIVOT TABLE</a:t>
            </a:r>
            <a:endParaRPr b="0" i="0" sz="1800" u="none" cap="none" strike="noStrike">
              <a:solidFill>
                <a:schemeClr val="dk1"/>
              </a:solidFill>
              <a:highlight>
                <a:srgbClr val="FFFFFF"/>
              </a:highlight>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arenR"/>
            </a:pPr>
            <a:r>
              <a:rPr b="0" i="0" lang="en-US" sz="1800" u="none" cap="none" strike="noStrike">
                <a:solidFill>
                  <a:schemeClr val="dk1"/>
                </a:solidFill>
                <a:highlight>
                  <a:srgbClr val="FFFFFF"/>
                </a:highlight>
                <a:latin typeface="Calibri"/>
                <a:ea typeface="Calibri"/>
                <a:cs typeface="Calibri"/>
                <a:sym typeface="Calibri"/>
              </a:rPr>
              <a:t>ROWS &amp; COLUMN ADDED</a:t>
            </a:r>
            <a:endParaRPr b="0" i="0" sz="1800" u="none" cap="none" strike="noStrike">
              <a:solidFill>
                <a:schemeClr val="dk1"/>
              </a:solidFill>
              <a:highlight>
                <a:srgbClr val="FFFFFF"/>
              </a:highlight>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highlight>
                  <a:srgbClr val="FFFFFF"/>
                </a:highlight>
                <a:latin typeface="Calibri"/>
                <a:ea typeface="Calibri"/>
                <a:cs typeface="Calibri"/>
                <a:sym typeface="Calibri"/>
              </a:rPr>
              <a:t>VISUALIZATION</a:t>
            </a:r>
            <a:endParaRPr b="0" i="0" sz="1800" u="none" cap="none" strike="noStrike">
              <a:solidFill>
                <a:schemeClr val="dk1"/>
              </a:solidFill>
              <a:highlight>
                <a:srgbClr val="FFFFFF"/>
              </a:highlight>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arenR"/>
            </a:pPr>
            <a:r>
              <a:rPr b="0" i="0" lang="en-US" sz="1800" u="none" cap="none" strike="noStrike">
                <a:solidFill>
                  <a:schemeClr val="dk1"/>
                </a:solidFill>
                <a:highlight>
                  <a:srgbClr val="FFFFFF"/>
                </a:highlight>
                <a:latin typeface="Calibri"/>
                <a:ea typeface="Calibri"/>
                <a:cs typeface="Calibri"/>
                <a:sym typeface="Calibri"/>
              </a:rPr>
              <a:t>GRAPH</a:t>
            </a:r>
            <a:endParaRPr b="0" i="0" sz="1800" u="none" cap="none" strike="noStrike">
              <a:solidFill>
                <a:schemeClr val="dk1"/>
              </a:solidFill>
              <a:highlight>
                <a:srgbClr val="FFFFFF"/>
              </a:highlight>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AutoNum type="arabicParenR"/>
            </a:pPr>
            <a:r>
              <a:rPr b="0" i="0" lang="en-US" sz="1800" u="none" cap="none" strike="noStrike">
                <a:solidFill>
                  <a:schemeClr val="dk1"/>
                </a:solidFill>
                <a:highlight>
                  <a:srgbClr val="FFFFFF"/>
                </a:highlight>
                <a:latin typeface="Calibri"/>
                <a:ea typeface="Calibri"/>
                <a:cs typeface="Calibri"/>
                <a:sym typeface="Calibri"/>
              </a:rPr>
              <a:t>PIE CHART </a:t>
            </a:r>
            <a:endParaRPr b="0" i="0" sz="1800" u="none" cap="none" strike="noStrike">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1" name="Google Shape;201;p1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2" name="Google Shape;202;p1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03" name="Google Shape;203;p17"/>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4" name="Google Shape;204;p17"/>
          <p:cNvSpPr txBox="1"/>
          <p:nvPr>
            <p:ph type="title"/>
          </p:nvPr>
        </p:nvSpPr>
        <p:spPr>
          <a:xfrm>
            <a:off x="499775" y="173775"/>
            <a:ext cx="2645700" cy="752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RESULTS</a:t>
            </a:r>
            <a:endParaRPr/>
          </a:p>
        </p:txBody>
      </p:sp>
      <p:sp>
        <p:nvSpPr>
          <p:cNvPr id="205" name="Google Shape;205;p17"/>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pic>
        <p:nvPicPr>
          <p:cNvPr id="206" name="Google Shape;206;p17" title="Chart"/>
          <p:cNvPicPr preferRelativeResize="0"/>
          <p:nvPr/>
        </p:nvPicPr>
        <p:blipFill>
          <a:blip r:embed="rId4">
            <a:alphaModFix/>
          </a:blip>
          <a:stretch>
            <a:fillRect/>
          </a:stretch>
        </p:blipFill>
        <p:spPr>
          <a:xfrm>
            <a:off x="499775" y="1070500"/>
            <a:ext cx="8527275" cy="5244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8"/>
          <p:cNvSpPr txBox="1"/>
          <p:nvPr>
            <p:ph type="title"/>
          </p:nvPr>
        </p:nvSpPr>
        <p:spPr>
          <a:xfrm>
            <a:off x="755332" y="385444"/>
            <a:ext cx="10681200" cy="7389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1400"/>
              <a:buFont typeface="Arial"/>
              <a:buNone/>
            </a:pPr>
            <a:r>
              <a:rPr lang="en-US">
                <a:latin typeface="Times New Roman"/>
                <a:ea typeface="Times New Roman"/>
                <a:cs typeface="Times New Roman"/>
                <a:sym typeface="Times New Roman"/>
              </a:rPr>
              <a:t>conclusion</a:t>
            </a:r>
            <a:endParaRPr/>
          </a:p>
        </p:txBody>
      </p:sp>
      <p:sp>
        <p:nvSpPr>
          <p:cNvPr id="213" name="Google Shape;213;p18"/>
          <p:cNvSpPr txBox="1"/>
          <p:nvPr/>
        </p:nvSpPr>
        <p:spPr>
          <a:xfrm>
            <a:off x="1390525" y="1196500"/>
            <a:ext cx="7214400" cy="3589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rPr b="0" i="0" lang="en-US" sz="2300" u="none" cap="none" strike="noStrike">
                <a:solidFill>
                  <a:srgbClr val="000000"/>
                </a:solidFill>
                <a:latin typeface="Calibri"/>
                <a:ea typeface="Calibri"/>
                <a:cs typeface="Calibri"/>
                <a:sym typeface="Calibri"/>
              </a:rPr>
              <a:t>Excel provides powerful tools for analyzing employee performance by organizing data, applying filters, and using formulas to calculate key metrics. By leveraging features like pivot tables, charts, and conditional formatting, you can gain insights into productivity, identify strengths and areas for improvement, and make data-driven decisions to enhance overall performance."</a:t>
            </a:r>
            <a:endParaRPr b="0" i="0" sz="2300" u="none" cap="none" strike="noStrike">
              <a:solidFill>
                <a:srgbClr val="000000"/>
              </a:solidFill>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2100"/>
              <a:buFont typeface="Arial"/>
              <a:buNone/>
            </a:pPr>
            <a:r>
              <a:t/>
            </a:r>
            <a:endParaRPr b="0" i="0" sz="2100" u="none" cap="none" strike="noStrik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6" name="Google Shape;86;p8"/>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8"/>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91" name="Google Shape;91;p8"/>
          <p:cNvSpPr txBox="1"/>
          <p:nvPr/>
        </p:nvSpPr>
        <p:spPr>
          <a:xfrm>
            <a:off x="1217522" y="2123271"/>
            <a:ext cx="8593228" cy="144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1" i="0" lang="en-US" sz="4400" u="none" cap="none" strike="noStrike">
                <a:solidFill>
                  <a:srgbClr val="0F0F0F"/>
                </a:solidFill>
                <a:latin typeface="Times New Roman"/>
                <a:ea typeface="Times New Roman"/>
                <a:cs typeface="Times New Roman"/>
                <a:sym typeface="Times New Roman"/>
              </a:rPr>
              <a:t>Employee Performance Analysis using Excel</a:t>
            </a:r>
            <a:endParaRPr b="0" i="0" sz="2800" u="none" cap="none" strike="noStrike">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9"/>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9"/>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AGENDA</a:t>
            </a:r>
            <a:endParaRPr/>
          </a:p>
        </p:txBody>
      </p:sp>
      <p:sp>
        <p:nvSpPr>
          <p:cNvPr id="116" name="Google Shape;116;p9"/>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17" name="Google Shape;117;p9"/>
          <p:cNvSpPr txBox="1"/>
          <p:nvPr/>
        </p:nvSpPr>
        <p:spPr>
          <a:xfrm>
            <a:off x="2509807" y="1041533"/>
            <a:ext cx="5029200" cy="44012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Problem Statement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Project Overview</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End Users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Our Solution and Proposition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Dataset Description</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Modelling Approach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Results and Discussion</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Conclusion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10"/>
          <p:cNvGrpSpPr/>
          <p:nvPr/>
        </p:nvGrpSpPr>
        <p:grpSpPr>
          <a:xfrm>
            <a:off x="8934100" y="3002000"/>
            <a:ext cx="2762250" cy="3257550"/>
            <a:chOff x="7991475" y="2933700"/>
            <a:chExt cx="2762250" cy="3257550"/>
          </a:xfrm>
        </p:grpSpPr>
        <p:sp>
          <p:nvSpPr>
            <p:cNvPr id="123" name="Google Shape;123;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6" name="Google Shape;126;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7" name="Google Shape;127;p10"/>
          <p:cNvSpPr txBox="1"/>
          <p:nvPr>
            <p:ph type="title"/>
          </p:nvPr>
        </p:nvSpPr>
        <p:spPr>
          <a:xfrm>
            <a:off x="834072" y="575055"/>
            <a:ext cx="56370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PROBLEM STATEMENT </a:t>
            </a:r>
            <a:endParaRPr sz="4250"/>
          </a:p>
        </p:txBody>
      </p:sp>
      <p:pic>
        <p:nvPicPr>
          <p:cNvPr id="128" name="Google Shape;128;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9" name="Google Shape;129;p10"/>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30" name="Google Shape;130;p10"/>
          <p:cNvSpPr txBox="1"/>
          <p:nvPr/>
        </p:nvSpPr>
        <p:spPr>
          <a:xfrm>
            <a:off x="834075" y="2049613"/>
            <a:ext cx="8087700" cy="36192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15000"/>
              </a:lnSpc>
              <a:spcBef>
                <a:spcPts val="1200"/>
              </a:spcBef>
              <a:spcAft>
                <a:spcPts val="0"/>
              </a:spcAft>
              <a:buClr>
                <a:srgbClr val="000000"/>
              </a:buClr>
              <a:buSzPts val="1400"/>
              <a:buFont typeface="Calibri"/>
              <a:buChar char="●"/>
            </a:pPr>
            <a:r>
              <a:rPr b="0" i="0" lang="en-US" sz="1800" u="none" cap="none" strike="noStrike">
                <a:solidFill>
                  <a:srgbClr val="000000"/>
                </a:solidFill>
                <a:latin typeface="Calibri"/>
                <a:ea typeface="Calibri"/>
                <a:cs typeface="Calibri"/>
                <a:sym typeface="Calibri"/>
              </a:rPr>
              <a:t>"</a:t>
            </a:r>
            <a:r>
              <a:rPr b="0" i="0" lang="en-US" sz="1900" u="none" cap="none" strike="noStrike">
                <a:solidFill>
                  <a:srgbClr val="000000"/>
                </a:solidFill>
                <a:latin typeface="Calibri"/>
                <a:ea typeface="Calibri"/>
                <a:cs typeface="Calibri"/>
                <a:sym typeface="Calibri"/>
              </a:rPr>
              <a:t>To enhance organizational efficiency and employee development, we need a systematic approach to evaluate and analyze employee performance. The goal is to utilize Excel to track key performance indicators (KPIs), identify trends, and generate actionable insights that will support performance management, reward distribution, and targeted training programs."</a:t>
            </a:r>
            <a:endParaRPr b="0" i="0" sz="1900" u="none" cap="none" strike="noStrike">
              <a:solidFill>
                <a:srgbClr val="000000"/>
              </a:solidFill>
              <a:latin typeface="Calibri"/>
              <a:ea typeface="Calibri"/>
              <a:cs typeface="Calibri"/>
              <a:sym typeface="Calibri"/>
            </a:endParaRPr>
          </a:p>
          <a:p>
            <a:pPr indent="0" lvl="0" marL="457200" marR="0" rtl="0" algn="l">
              <a:lnSpc>
                <a:spcPct val="115000"/>
              </a:lnSpc>
              <a:spcBef>
                <a:spcPts val="1200"/>
              </a:spcBef>
              <a:spcAft>
                <a:spcPts val="0"/>
              </a:spcAft>
              <a:buClr>
                <a:srgbClr val="000000"/>
              </a:buClr>
              <a:buSzPts val="1900"/>
              <a:buFont typeface="Arial"/>
              <a:buNone/>
            </a:pPr>
            <a:r>
              <a:t/>
            </a:r>
            <a:endParaRPr b="0" i="0" sz="1900" u="none" cap="none" strike="noStrike">
              <a:solidFill>
                <a:srgbClr val="000000"/>
              </a:solidFill>
              <a:latin typeface="Calibri"/>
              <a:ea typeface="Calibri"/>
              <a:cs typeface="Calibri"/>
              <a:sym typeface="Calibri"/>
            </a:endParaRPr>
          </a:p>
          <a:p>
            <a:pPr indent="-349250" lvl="0" marL="457200" marR="0" rtl="0" algn="l">
              <a:lnSpc>
                <a:spcPct val="115000"/>
              </a:lnSpc>
              <a:spcBef>
                <a:spcPts val="1200"/>
              </a:spcBef>
              <a:spcAft>
                <a:spcPts val="0"/>
              </a:spcAft>
              <a:buClr>
                <a:srgbClr val="000000"/>
              </a:buClr>
              <a:buSzPts val="1900"/>
              <a:buFont typeface="Calibri"/>
              <a:buChar char="●"/>
            </a:pPr>
            <a:r>
              <a:rPr b="0" i="0" lang="en-US" sz="1900" u="none" cap="none" strike="noStrike">
                <a:solidFill>
                  <a:srgbClr val="000000"/>
                </a:solidFill>
                <a:latin typeface="Calibri"/>
                <a:ea typeface="Calibri"/>
                <a:cs typeface="Calibri"/>
                <a:sym typeface="Calibri"/>
              </a:rPr>
              <a:t>This concise problem statement highlights the purpose, tool (Excel), and desired outcomes of the performance analysis.</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11"/>
          <p:cNvGrpSpPr/>
          <p:nvPr/>
        </p:nvGrpSpPr>
        <p:grpSpPr>
          <a:xfrm>
            <a:off x="8658225" y="2647950"/>
            <a:ext cx="3533775" cy="3810000"/>
            <a:chOff x="8658225" y="2647950"/>
            <a:chExt cx="3533775" cy="3810000"/>
          </a:xfrm>
        </p:grpSpPr>
        <p:sp>
          <p:nvSpPr>
            <p:cNvPr id="136" name="Google Shape;136;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7" name="Google Shape;137;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38" name="Google Shape;138;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9" name="Google Shape;139;p11"/>
          <p:cNvSpPr/>
          <p:nvPr/>
        </p:nvSpPr>
        <p:spPr>
          <a:xfrm>
            <a:off x="8116850" y="11839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0" name="Google Shape;140;p11"/>
          <p:cNvSpPr txBox="1"/>
          <p:nvPr>
            <p:ph type="title"/>
          </p:nvPr>
        </p:nvSpPr>
        <p:spPr>
          <a:xfrm>
            <a:off x="739775" y="246694"/>
            <a:ext cx="5263500" cy="1325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OVERVIEW</a:t>
            </a:r>
            <a:endParaRPr sz="4250"/>
          </a:p>
        </p:txBody>
      </p:sp>
      <p:pic>
        <p:nvPicPr>
          <p:cNvPr id="141" name="Google Shape;141;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2" name="Google Shape;142;p1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43" name="Google Shape;143;p11"/>
          <p:cNvSpPr txBox="1"/>
          <p:nvPr/>
        </p:nvSpPr>
        <p:spPr>
          <a:xfrm>
            <a:off x="676275" y="1735800"/>
            <a:ext cx="8378100" cy="37671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200"/>
              </a:spcBef>
              <a:spcAft>
                <a:spcPts val="0"/>
              </a:spcAft>
              <a:buClr>
                <a:schemeClr val="dk1"/>
              </a:buClr>
              <a:buSzPts val="1100"/>
              <a:buFont typeface="Arial"/>
              <a:buNone/>
            </a:pPr>
            <a:r>
              <a:rPr b="0" i="0" lang="en-US" sz="1900" u="none" cap="none" strike="noStrike">
                <a:solidFill>
                  <a:schemeClr val="dk1"/>
                </a:solidFill>
                <a:latin typeface="Calibri"/>
                <a:ea typeface="Calibri"/>
                <a:cs typeface="Calibri"/>
                <a:sym typeface="Calibri"/>
              </a:rPr>
              <a:t>This project focuses on creating an efficient system for analyzing employee performance using Excel. By systematically capturing and analyzing performance data, we aim to:</a:t>
            </a:r>
            <a:endParaRPr b="0" i="0" sz="1900" u="none" cap="none" strike="noStrike">
              <a:solidFill>
                <a:schemeClr val="dk1"/>
              </a:solidFill>
              <a:latin typeface="Calibri"/>
              <a:ea typeface="Calibri"/>
              <a:cs typeface="Calibri"/>
              <a:sym typeface="Calibri"/>
            </a:endParaRPr>
          </a:p>
          <a:p>
            <a:pPr indent="-349250" lvl="0" marL="457200" marR="0" rtl="0" algn="l">
              <a:lnSpc>
                <a:spcPct val="115000"/>
              </a:lnSpc>
              <a:spcBef>
                <a:spcPts val="1200"/>
              </a:spcBef>
              <a:spcAft>
                <a:spcPts val="0"/>
              </a:spcAft>
              <a:buClr>
                <a:schemeClr val="dk1"/>
              </a:buClr>
              <a:buSzPts val="1900"/>
              <a:buFont typeface="Arial"/>
              <a:buChar char="●"/>
            </a:pPr>
            <a:r>
              <a:rPr b="1" i="0" lang="en-US" sz="1900" u="none" cap="none" strike="noStrike">
                <a:solidFill>
                  <a:schemeClr val="dk1"/>
                </a:solidFill>
                <a:latin typeface="Calibri"/>
                <a:ea typeface="Calibri"/>
                <a:cs typeface="Calibri"/>
                <a:sym typeface="Calibri"/>
              </a:rPr>
              <a:t>Track Performance Metrics</a:t>
            </a:r>
            <a:r>
              <a:rPr b="0" i="0" lang="en-US" sz="1900" u="none" cap="none" strike="noStrike">
                <a:solidFill>
                  <a:schemeClr val="dk1"/>
                </a:solidFill>
                <a:latin typeface="Calibri"/>
                <a:ea typeface="Calibri"/>
                <a:cs typeface="Calibri"/>
                <a:sym typeface="Calibri"/>
              </a:rPr>
              <a:t>: Monitor key indicators to gauge individual and team performance.</a:t>
            </a:r>
            <a:endParaRPr b="0" i="0" sz="1900" u="none" cap="none" strike="noStrike">
              <a:solidFill>
                <a:schemeClr val="dk1"/>
              </a:solidFill>
              <a:latin typeface="Calibri"/>
              <a:ea typeface="Calibri"/>
              <a:cs typeface="Calibri"/>
              <a:sym typeface="Calibri"/>
            </a:endParaRPr>
          </a:p>
          <a:p>
            <a:pPr indent="-349250" lvl="0" marL="457200" marR="0" rtl="0" algn="l">
              <a:lnSpc>
                <a:spcPct val="115000"/>
              </a:lnSpc>
              <a:spcBef>
                <a:spcPts val="0"/>
              </a:spcBef>
              <a:spcAft>
                <a:spcPts val="0"/>
              </a:spcAft>
              <a:buClr>
                <a:schemeClr val="dk1"/>
              </a:buClr>
              <a:buSzPts val="1900"/>
              <a:buFont typeface="Arial"/>
              <a:buChar char="●"/>
            </a:pPr>
            <a:r>
              <a:rPr b="1" i="0" lang="en-US" sz="1900" u="none" cap="none" strike="noStrike">
                <a:solidFill>
                  <a:schemeClr val="dk1"/>
                </a:solidFill>
                <a:latin typeface="Calibri"/>
                <a:ea typeface="Calibri"/>
                <a:cs typeface="Calibri"/>
                <a:sym typeface="Calibri"/>
              </a:rPr>
              <a:t>Identify Trends and Insights</a:t>
            </a:r>
            <a:r>
              <a:rPr b="0" i="0" lang="en-US" sz="1900" u="none" cap="none" strike="noStrike">
                <a:solidFill>
                  <a:schemeClr val="dk1"/>
                </a:solidFill>
                <a:latin typeface="Calibri"/>
                <a:ea typeface="Calibri"/>
                <a:cs typeface="Calibri"/>
                <a:sym typeface="Calibri"/>
              </a:rPr>
              <a:t>: Discover patterns to inform strategic decisions and improve productivity.</a:t>
            </a:r>
            <a:endParaRPr b="0" i="0" sz="1900" u="none" cap="none" strike="noStrike">
              <a:solidFill>
                <a:schemeClr val="dk1"/>
              </a:solidFill>
              <a:latin typeface="Calibri"/>
              <a:ea typeface="Calibri"/>
              <a:cs typeface="Calibri"/>
              <a:sym typeface="Calibri"/>
            </a:endParaRPr>
          </a:p>
          <a:p>
            <a:pPr indent="-349250" lvl="0" marL="457200" marR="0" rtl="0" algn="l">
              <a:lnSpc>
                <a:spcPct val="115000"/>
              </a:lnSpc>
              <a:spcBef>
                <a:spcPts val="0"/>
              </a:spcBef>
              <a:spcAft>
                <a:spcPts val="0"/>
              </a:spcAft>
              <a:buClr>
                <a:schemeClr val="dk1"/>
              </a:buClr>
              <a:buSzPts val="1900"/>
              <a:buFont typeface="Arial"/>
              <a:buChar char="●"/>
            </a:pPr>
            <a:r>
              <a:rPr b="1" i="0" lang="en-US" sz="1900" u="none" cap="none" strike="noStrike">
                <a:solidFill>
                  <a:schemeClr val="dk1"/>
                </a:solidFill>
                <a:latin typeface="Calibri"/>
                <a:ea typeface="Calibri"/>
                <a:cs typeface="Calibri"/>
                <a:sym typeface="Calibri"/>
              </a:rPr>
              <a:t>Enhance Decision-Making</a:t>
            </a:r>
            <a:r>
              <a:rPr b="0" i="0" lang="en-US" sz="1900" u="none" cap="none" strike="noStrike">
                <a:solidFill>
                  <a:schemeClr val="dk1"/>
                </a:solidFill>
                <a:latin typeface="Calibri"/>
                <a:ea typeface="Calibri"/>
                <a:cs typeface="Calibri"/>
                <a:sym typeface="Calibri"/>
              </a:rPr>
              <a:t>: Utilize data-driven insights to optimize employee development, reward structures, and overall organizational effectiveness.</a:t>
            </a:r>
            <a:endParaRPr b="0" i="0" sz="1900" u="none" cap="none" strike="noStrike">
              <a:solidFill>
                <a:schemeClr val="dk1"/>
              </a:solidFill>
              <a:latin typeface="Calibri"/>
              <a:ea typeface="Calibri"/>
              <a:cs typeface="Calibri"/>
              <a:sym typeface="Calibri"/>
            </a:endParaRPr>
          </a:p>
          <a:p>
            <a:pPr indent="0" lvl="0" marL="0" marR="0" rtl="0" algn="l">
              <a:lnSpc>
                <a:spcPct val="115000"/>
              </a:lnSpc>
              <a:spcBef>
                <a:spcPts val="1200"/>
              </a:spcBef>
              <a:spcAft>
                <a:spcPts val="1200"/>
              </a:spcAft>
              <a:buClr>
                <a:schemeClr val="dk1"/>
              </a:buClr>
              <a:buSzPts val="1100"/>
              <a:buFont typeface="Arial"/>
              <a:buNone/>
            </a:pPr>
            <a:r>
              <a:t/>
            </a:r>
            <a:endParaRPr b="0" i="0" sz="19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9" name="Google Shape;149;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0" name="Google Shape;150;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1" name="Google Shape;151;p12"/>
          <p:cNvSpPr txBox="1"/>
          <p:nvPr>
            <p:ph type="title"/>
          </p:nvPr>
        </p:nvSpPr>
        <p:spPr>
          <a:xfrm>
            <a:off x="699450" y="178405"/>
            <a:ext cx="5014500" cy="10017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3200"/>
              <a:t>WHO ARE THE END USERS?</a:t>
            </a:r>
            <a:endParaRPr sz="3200"/>
          </a:p>
        </p:txBody>
      </p:sp>
      <p:pic>
        <p:nvPicPr>
          <p:cNvPr id="152" name="Google Shape;152;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3" name="Google Shape;153;p1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54" name="Google Shape;154;p12"/>
          <p:cNvSpPr txBox="1"/>
          <p:nvPr/>
        </p:nvSpPr>
        <p:spPr>
          <a:xfrm>
            <a:off x="1293647" y="2019300"/>
            <a:ext cx="7542600" cy="2897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900" u="none" cap="none" strike="noStrike">
                <a:solidFill>
                  <a:schemeClr val="dk1"/>
                </a:solidFill>
                <a:latin typeface="Trebuchet MS"/>
                <a:ea typeface="Trebuchet MS"/>
                <a:cs typeface="Trebuchet MS"/>
                <a:sym typeface="Trebuchet MS"/>
              </a:rPr>
              <a:t>HR Managers</a:t>
            </a:r>
            <a:r>
              <a:rPr b="0" i="0" lang="en-US" sz="1900" u="none" cap="none" strike="noStrike">
                <a:solidFill>
                  <a:schemeClr val="dk1"/>
                </a:solidFill>
                <a:latin typeface="Trebuchet MS"/>
                <a:ea typeface="Trebuchet MS"/>
                <a:cs typeface="Trebuchet MS"/>
                <a:sym typeface="Trebuchet MS"/>
              </a:rPr>
              <a:t>: For tracking, evaluating, and managing employee performance and development.</a:t>
            </a:r>
            <a:endParaRPr b="0" i="0" sz="19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1" i="0" lang="en-US" sz="1900" u="none" cap="none" strike="noStrike">
                <a:solidFill>
                  <a:schemeClr val="dk1"/>
                </a:solidFill>
                <a:latin typeface="Trebuchet MS"/>
                <a:ea typeface="Trebuchet MS"/>
                <a:cs typeface="Trebuchet MS"/>
                <a:sym typeface="Trebuchet MS"/>
              </a:rPr>
              <a:t>Team Leaders/Supervisors</a:t>
            </a:r>
            <a:r>
              <a:rPr b="0" i="0" lang="en-US" sz="1900" u="none" cap="none" strike="noStrike">
                <a:solidFill>
                  <a:schemeClr val="dk1"/>
                </a:solidFill>
                <a:latin typeface="Trebuchet MS"/>
                <a:ea typeface="Trebuchet MS"/>
                <a:cs typeface="Trebuchet MS"/>
                <a:sym typeface="Trebuchet MS"/>
              </a:rPr>
              <a:t>: To monitor team performance, provide feedback, and identify training needs.</a:t>
            </a:r>
            <a:endParaRPr b="0" i="0" sz="19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1" i="0" lang="en-US" sz="1900" u="none" cap="none" strike="noStrike">
                <a:solidFill>
                  <a:schemeClr val="dk1"/>
                </a:solidFill>
                <a:latin typeface="Trebuchet MS"/>
                <a:ea typeface="Trebuchet MS"/>
                <a:cs typeface="Trebuchet MS"/>
                <a:sym typeface="Trebuchet MS"/>
              </a:rPr>
              <a:t>Senior Executives</a:t>
            </a:r>
            <a:r>
              <a:rPr b="0" i="0" lang="en-US" sz="1900" u="none" cap="none" strike="noStrike">
                <a:solidFill>
                  <a:schemeClr val="dk1"/>
                </a:solidFill>
                <a:latin typeface="Trebuchet MS"/>
                <a:ea typeface="Trebuchet MS"/>
                <a:cs typeface="Trebuchet MS"/>
                <a:sym typeface="Trebuchet MS"/>
              </a:rPr>
              <a:t>: For strategic decision-making, resource allocation, and performance-based reward systems.</a:t>
            </a:r>
            <a:endParaRPr b="0" i="0" sz="19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1100"/>
              <a:buFont typeface="Arial"/>
              <a:buNone/>
            </a:pPr>
            <a:r>
              <a:rPr b="1" i="0" lang="en-US" sz="1900" u="none" cap="none" strike="noStrike">
                <a:solidFill>
                  <a:schemeClr val="dk1"/>
                </a:solidFill>
                <a:latin typeface="Trebuchet MS"/>
                <a:ea typeface="Trebuchet MS"/>
                <a:cs typeface="Trebuchet MS"/>
                <a:sym typeface="Trebuchet MS"/>
              </a:rPr>
              <a:t>Employees</a:t>
            </a:r>
            <a:r>
              <a:rPr b="0" i="0" lang="en-US" sz="1900" u="none" cap="none" strike="noStrike">
                <a:solidFill>
                  <a:schemeClr val="dk1"/>
                </a:solidFill>
                <a:latin typeface="Trebuchet MS"/>
                <a:ea typeface="Trebuchet MS"/>
                <a:cs typeface="Trebuchet MS"/>
                <a:sym typeface="Trebuchet MS"/>
              </a:rPr>
              <a:t>: To review their performance metrics and set personal development goals.</a:t>
            </a:r>
            <a:endParaRPr b="0" i="0" sz="19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13"/>
          <p:cNvPicPr preferRelativeResize="0"/>
          <p:nvPr/>
        </p:nvPicPr>
        <p:blipFill rotWithShape="1">
          <a:blip r:embed="rId3">
            <a:alphaModFix/>
          </a:blip>
          <a:srcRect b="0" l="0" r="0" t="0"/>
          <a:stretch/>
        </p:blipFill>
        <p:spPr>
          <a:xfrm>
            <a:off x="6376650" y="2865225"/>
            <a:ext cx="2665450" cy="3211725"/>
          </a:xfrm>
          <a:prstGeom prst="rect">
            <a:avLst/>
          </a:prstGeom>
          <a:noFill/>
          <a:ln>
            <a:noFill/>
          </a:ln>
        </p:spPr>
      </p:pic>
      <p:sp>
        <p:nvSpPr>
          <p:cNvPr id="160" name="Google Shape;160;p13"/>
          <p:cNvSpPr/>
          <p:nvPr/>
        </p:nvSpPr>
        <p:spPr>
          <a:xfrm>
            <a:off x="10446450" y="54387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1" name="Google Shape;161;p13"/>
          <p:cNvSpPr/>
          <p:nvPr/>
        </p:nvSpPr>
        <p:spPr>
          <a:xfrm>
            <a:off x="10446450" y="7528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2" name="Google Shape;162;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3" name="Google Shape;163;p13"/>
          <p:cNvSpPr txBox="1"/>
          <p:nvPr>
            <p:ph type="title"/>
          </p:nvPr>
        </p:nvSpPr>
        <p:spPr>
          <a:xfrm>
            <a:off x="558175" y="110107"/>
            <a:ext cx="9763200" cy="5676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sz="3600"/>
              <a:t>OUR SOLUTION AND ITS VALUE PROPOSITION</a:t>
            </a:r>
            <a:endParaRPr/>
          </a:p>
        </p:txBody>
      </p:sp>
      <p:pic>
        <p:nvPicPr>
          <p:cNvPr id="164" name="Google Shape;164;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5" name="Google Shape;165;p1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66" name="Google Shape;166;p13"/>
          <p:cNvSpPr txBox="1"/>
          <p:nvPr/>
        </p:nvSpPr>
        <p:spPr>
          <a:xfrm>
            <a:off x="464525" y="1243975"/>
            <a:ext cx="8275500" cy="389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CONDITIONAL FORMATTING - MISSING Automate visual highlights in Excel to quickly identify performance trends and outliers.</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 </a:t>
            </a:r>
            <a:endParaRPr b="0" i="0" sz="31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FILTER - REMOVE </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FORMULA - PERFORMANCE </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PIVOT - SUMMARY</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GRAPH - DATA VISUALIZATION</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Dataset Description</a:t>
            </a:r>
            <a:endParaRPr/>
          </a:p>
        </p:txBody>
      </p:sp>
      <p:sp>
        <p:nvSpPr>
          <p:cNvPr id="172" name="Google Shape;172;p14"/>
          <p:cNvSpPr txBox="1"/>
          <p:nvPr/>
        </p:nvSpPr>
        <p:spPr>
          <a:xfrm>
            <a:off x="1007725" y="1558225"/>
            <a:ext cx="7978200" cy="3510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EMPLOYEE = KAGGLE </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26- FEATURES</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9- FEATURES</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EMP ID- NUM </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NAME-TEXT</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EMP TYPE</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PERFORMANCE LEVEL </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GENDER - MALE FEMALE</a:t>
            </a:r>
            <a:endParaRPr b="0" i="0" sz="2500" u="none" cap="none" strike="noStrike">
              <a:solidFill>
                <a:srgbClr val="000000"/>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rgbClr val="000000"/>
                </a:solidFill>
                <a:latin typeface="Trebuchet MS"/>
                <a:ea typeface="Trebuchet MS"/>
                <a:cs typeface="Trebuchet MS"/>
                <a:sym typeface="Trebuchet MS"/>
              </a:rPr>
              <a:t>EMPLOYEE RATING - NUM</a:t>
            </a:r>
            <a:endParaRPr b="0" i="0" sz="25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5"/>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78" name="Google Shape;178;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9" name="Google Shape;179;p1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0" name="Google Shape;180;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81" name="Google Shape;181;p15"/>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82" name="Google Shape;182;p15"/>
          <p:cNvSpPr txBox="1"/>
          <p:nvPr>
            <p:ph type="title"/>
          </p:nvPr>
        </p:nvSpPr>
        <p:spPr>
          <a:xfrm>
            <a:off x="739775" y="654938"/>
            <a:ext cx="8480425"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THE "WOW" IN OUR SOLUTION</a:t>
            </a:r>
            <a:endParaRPr sz="4250"/>
          </a:p>
        </p:txBody>
      </p:sp>
      <p:sp>
        <p:nvSpPr>
          <p:cNvPr id="183" name="Google Shape;183;p15"/>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84" name="Google Shape;184;p15"/>
          <p:cNvSpPr txBox="1"/>
          <p:nvPr/>
        </p:nvSpPr>
        <p:spPr>
          <a:xfrm>
            <a:off x="2743200" y="2354703"/>
            <a:ext cx="8534018"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185" name="Google Shape;185;p15"/>
          <p:cNvSpPr txBox="1"/>
          <p:nvPr/>
        </p:nvSpPr>
        <p:spPr>
          <a:xfrm>
            <a:off x="739775" y="1584075"/>
            <a:ext cx="9071100" cy="341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700"/>
              <a:buFont typeface="Arial"/>
              <a:buNone/>
            </a:pPr>
            <a:r>
              <a:rPr b="1" i="0" lang="en-US" sz="2700" u="none" cap="none" strike="noStrike">
                <a:solidFill>
                  <a:schemeClr val="dk1"/>
                </a:solidFill>
                <a:highlight>
                  <a:srgbClr val="FFFFFF"/>
                </a:highlight>
                <a:latin typeface="Trebuchet MS"/>
                <a:ea typeface="Trebuchet MS"/>
                <a:cs typeface="Trebuchet MS"/>
                <a:sym typeface="Trebuchet MS"/>
              </a:rPr>
              <a:t>PERFORMANCE LEVEL </a:t>
            </a:r>
            <a:r>
              <a:rPr b="1" i="0" lang="en-US" sz="2300" u="none" cap="none" strike="noStrike">
                <a:solidFill>
                  <a:schemeClr val="dk1"/>
                </a:solidFill>
                <a:highlight>
                  <a:srgbClr val="FFFFFF"/>
                </a:highlight>
                <a:latin typeface="Trebuchet MS"/>
                <a:ea typeface="Trebuchet MS"/>
                <a:cs typeface="Trebuchet MS"/>
                <a:sym typeface="Trebuchet MS"/>
              </a:rPr>
              <a:t>=</a:t>
            </a:r>
            <a:r>
              <a:rPr b="1" i="0" lang="en-US" sz="900" u="none" cap="none" strike="noStrike">
                <a:solidFill>
                  <a:schemeClr val="dk1"/>
                </a:solidFill>
                <a:highlight>
                  <a:srgbClr val="FFFFFF"/>
                </a:highlight>
                <a:latin typeface="Roboto"/>
                <a:ea typeface="Roboto"/>
                <a:cs typeface="Roboto"/>
                <a:sym typeface="Roboto"/>
              </a:rPr>
              <a:t> </a:t>
            </a:r>
            <a:r>
              <a:rPr b="1" i="0" lang="en-US" sz="3000" u="none" cap="none" strike="noStrike">
                <a:solidFill>
                  <a:schemeClr val="dk1"/>
                </a:solidFill>
                <a:highlight>
                  <a:srgbClr val="FFFFFF"/>
                </a:highlight>
                <a:latin typeface="Trebuchet MS"/>
                <a:ea typeface="Trebuchet MS"/>
                <a:cs typeface="Trebuchet MS"/>
                <a:sym typeface="Trebuchet MS"/>
              </a:rPr>
              <a:t>IFS(Z8&gt;=5,"VERY HIGH",Z8&gt;=4,"HIGH",Z8&gt;=3,"MED",TRUE,"LOW")</a:t>
            </a:r>
            <a:endParaRPr b="1" i="0" sz="4600" u="none" cap="none" strike="noStrike">
              <a:solidFill>
                <a:schemeClr val="dk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