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7" r:id="rId10"/>
    <p:sldId id="268" r:id="rId11"/>
    <p:sldId id="263" r:id="rId12"/>
    <p:sldId id="264" r:id="rId13"/>
    <p:sldId id="270" r:id="rId14"/>
    <p:sldId id="26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1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ABBA853-5602-4A26-85A9-382BD4330752}"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1696530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BBA853-5602-4A26-85A9-382BD4330752}"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2857110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BBA853-5602-4A26-85A9-382BD4330752}"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567580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BBA853-5602-4A26-85A9-382BD4330752}"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2258819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BA853-5602-4A26-85A9-382BD4330752}"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3504339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ABBA853-5602-4A26-85A9-382BD4330752}"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243551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ABBA853-5602-4A26-85A9-382BD4330752}" type="datetimeFigureOut">
              <a:rPr lang="en-IN" smtClean="0"/>
              <a:t>30-08-2025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106451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ABBA853-5602-4A26-85A9-382BD4330752}"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371200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BA853-5602-4A26-85A9-382BD4330752}" type="datetimeFigureOut">
              <a:rPr lang="en-IN" smtClean="0"/>
              <a:t>30-08-2025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16781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BA853-5602-4A26-85A9-382BD4330752}"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240244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BA853-5602-4A26-85A9-382BD4330752}"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55532E-AF41-4C2B-94E6-A3434CAA46BA}" type="slidenum">
              <a:rPr lang="en-IN" smtClean="0"/>
              <a:t>‹#›</a:t>
            </a:fld>
            <a:endParaRPr lang="en-IN"/>
          </a:p>
        </p:txBody>
      </p:sp>
    </p:spTree>
    <p:extLst>
      <p:ext uri="{BB962C8B-B14F-4D97-AF65-F5344CB8AC3E}">
        <p14:creationId xmlns:p14="http://schemas.microsoft.com/office/powerpoint/2010/main" val="42727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BA853-5602-4A26-85A9-382BD4330752}" type="datetimeFigureOut">
              <a:rPr lang="en-IN" smtClean="0"/>
              <a:t>30-08-2025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55532E-AF41-4C2B-94E6-A3434CAA46BA}" type="slidenum">
              <a:rPr lang="en-IN" smtClean="0"/>
              <a:t>‹#›</a:t>
            </a:fld>
            <a:endParaRPr lang="en-IN"/>
          </a:p>
        </p:txBody>
      </p:sp>
    </p:spTree>
    <p:extLst>
      <p:ext uri="{BB962C8B-B14F-4D97-AF65-F5344CB8AC3E}">
        <p14:creationId xmlns:p14="http://schemas.microsoft.com/office/powerpoint/2010/main" val="2679420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smtClean="0"/>
              <a:t>ARTIFICIAL INTELLIGENCE AND MACHINE LEARNING</a:t>
            </a:r>
            <a:br>
              <a:rPr lang="en-US" b="1" dirty="0" smtClean="0"/>
            </a:br>
            <a:r>
              <a:rPr lang="en-US" b="1" dirty="0" smtClean="0"/>
              <a:t>Employee Attrition Prediction</a:t>
            </a:r>
            <a:r>
              <a:rPr lang="en-US" dirty="0" smtClean="0"/>
              <a:t> </a:t>
            </a:r>
            <a:br>
              <a:rPr lang="en-US" dirty="0" smtClean="0"/>
            </a:br>
            <a:endParaRPr lang="en-IN" dirty="0"/>
          </a:p>
        </p:txBody>
      </p:sp>
      <p:sp>
        <p:nvSpPr>
          <p:cNvPr id="3" name="Subtitle 2"/>
          <p:cNvSpPr>
            <a:spLocks noGrp="1"/>
          </p:cNvSpPr>
          <p:nvPr>
            <p:ph type="subTitle" idx="1"/>
          </p:nvPr>
        </p:nvSpPr>
        <p:spPr/>
        <p:txBody>
          <a:bodyPr>
            <a:normAutofit/>
          </a:bodyPr>
          <a:lstStyle/>
          <a:p>
            <a:endParaRPr lang="en-IN" dirty="0"/>
          </a:p>
        </p:txBody>
      </p:sp>
    </p:spTree>
    <p:extLst>
      <p:ext uri="{BB962C8B-B14F-4D97-AF65-F5344CB8AC3E}">
        <p14:creationId xmlns:p14="http://schemas.microsoft.com/office/powerpoint/2010/main" val="2745703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647056"/>
          </a:xfrm>
        </p:spPr>
        <p:txBody>
          <a:bodyPr>
            <a:normAutofit fontScale="90000"/>
          </a:bodyPr>
          <a:lstStyle/>
          <a:p>
            <a:r>
              <a:rPr lang="en-US" sz="1800" dirty="0" smtClean="0"/>
              <a:t/>
            </a:r>
            <a:br>
              <a:rPr lang="en-US" sz="1800" dirty="0" smtClean="0"/>
            </a:br>
            <a:r>
              <a:rPr lang="en-US" sz="1800" dirty="0" smtClean="0"/>
              <a:t>After this </a:t>
            </a:r>
            <a:r>
              <a:rPr lang="en-US" sz="1800" dirty="0" err="1" smtClean="0"/>
              <a:t>performace</a:t>
            </a:r>
            <a:r>
              <a:rPr lang="en-US" sz="1800" dirty="0" smtClean="0"/>
              <a:t> matrix we can conclude that best model is random forest with accuracy </a:t>
            </a:r>
            <a:br>
              <a:rPr lang="en-US" sz="1800" dirty="0" smtClean="0"/>
            </a:br>
            <a:r>
              <a:rPr lang="en-US" sz="1800" dirty="0" smtClean="0"/>
              <a:t>88.78%. </a:t>
            </a:r>
            <a:r>
              <a:rPr lang="en-US" sz="3600" dirty="0" smtClean="0"/>
              <a:t/>
            </a:r>
            <a:br>
              <a:rPr lang="en-US" sz="3600" dirty="0" smtClean="0"/>
            </a:br>
            <a:endParaRPr lang="en-IN" dirty="0"/>
          </a:p>
        </p:txBody>
      </p:sp>
      <p:sp>
        <p:nvSpPr>
          <p:cNvPr id="3" name="Content Placeholder 2"/>
          <p:cNvSpPr>
            <a:spLocks noGrp="1"/>
          </p:cNvSpPr>
          <p:nvPr>
            <p:ph idx="1"/>
          </p:nvPr>
        </p:nvSpPr>
        <p:spPr>
          <a:xfrm>
            <a:off x="-3478697" y="3501008"/>
            <a:ext cx="14129795" cy="3694882"/>
          </a:xfrm>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276872"/>
            <a:ext cx="6192688" cy="3627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908719"/>
            <a:ext cx="8909050" cy="517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7613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b="1" dirty="0" smtClean="0"/>
              <a:t>Top 10 Important Features for Attrition Prediction:</a:t>
            </a:r>
            <a:endParaRPr lang="en-US" dirty="0" smtClean="0"/>
          </a:p>
          <a:p>
            <a:r>
              <a:rPr lang="en-US" dirty="0" err="1" smtClean="0"/>
              <a:t>MonthlyIncome</a:t>
            </a:r>
            <a:r>
              <a:rPr lang="en-US" dirty="0" smtClean="0"/>
              <a:t> </a:t>
            </a:r>
          </a:p>
          <a:p>
            <a:r>
              <a:rPr lang="en-US" dirty="0" smtClean="0"/>
              <a:t>Age </a:t>
            </a:r>
          </a:p>
          <a:p>
            <a:r>
              <a:rPr lang="en-US" dirty="0" err="1" smtClean="0"/>
              <a:t>MonthlyRate</a:t>
            </a:r>
            <a:r>
              <a:rPr lang="en-US" dirty="0" smtClean="0"/>
              <a:t> </a:t>
            </a:r>
          </a:p>
          <a:p>
            <a:r>
              <a:rPr lang="en-US" dirty="0" err="1" smtClean="0"/>
              <a:t>DistanceFromHome</a:t>
            </a:r>
            <a:r>
              <a:rPr lang="en-US" dirty="0" smtClean="0"/>
              <a:t> </a:t>
            </a:r>
          </a:p>
          <a:p>
            <a:r>
              <a:rPr lang="en-US" dirty="0" smtClean="0"/>
              <a:t>Total Working Years </a:t>
            </a:r>
          </a:p>
          <a:p>
            <a:r>
              <a:rPr lang="en-US" dirty="0" err="1" smtClean="0"/>
              <a:t>OverTime</a:t>
            </a:r>
            <a:r>
              <a:rPr lang="en-US" dirty="0" smtClean="0"/>
              <a:t> </a:t>
            </a:r>
          </a:p>
          <a:p>
            <a:r>
              <a:rPr lang="en-US" dirty="0" err="1" smtClean="0"/>
              <a:t>YearsAtCompany</a:t>
            </a:r>
            <a:r>
              <a:rPr lang="en-US" dirty="0" smtClean="0"/>
              <a:t> </a:t>
            </a:r>
          </a:p>
          <a:p>
            <a:r>
              <a:rPr lang="en-US" dirty="0" err="1" smtClean="0"/>
              <a:t>NumCompaniesWorked</a:t>
            </a:r>
            <a:r>
              <a:rPr lang="en-US" dirty="0" smtClean="0"/>
              <a:t> </a:t>
            </a:r>
          </a:p>
          <a:p>
            <a:r>
              <a:rPr lang="en-US" dirty="0" err="1" smtClean="0"/>
              <a:t>YearsWithCurrManager</a:t>
            </a:r>
            <a:r>
              <a:rPr lang="en-US" dirty="0" smtClean="0"/>
              <a:t> </a:t>
            </a:r>
          </a:p>
          <a:p>
            <a:r>
              <a:rPr lang="en-US" dirty="0" err="1" smtClean="0"/>
              <a:t>EnvironmentSatisfaction</a:t>
            </a:r>
            <a:r>
              <a:rPr lang="en-US" dirty="0" smtClean="0"/>
              <a:t> </a:t>
            </a:r>
          </a:p>
          <a:p>
            <a:endParaRPr lang="en-IN" dirty="0"/>
          </a:p>
        </p:txBody>
      </p:sp>
    </p:spTree>
    <p:extLst>
      <p:ext uri="{BB962C8B-B14F-4D97-AF65-F5344CB8AC3E}">
        <p14:creationId xmlns:p14="http://schemas.microsoft.com/office/powerpoint/2010/main" val="3694908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&amp; </a:t>
            </a:r>
            <a:r>
              <a:rPr lang="en-IN" dirty="0" err="1" smtClean="0"/>
              <a:t>Learnings</a:t>
            </a:r>
            <a:endParaRPr lang="en-IN" dirty="0"/>
          </a:p>
        </p:txBody>
      </p:sp>
      <p:sp>
        <p:nvSpPr>
          <p:cNvPr id="3" name="Content Placeholder 2"/>
          <p:cNvSpPr>
            <a:spLocks noGrp="1"/>
          </p:cNvSpPr>
          <p:nvPr>
            <p:ph idx="1"/>
          </p:nvPr>
        </p:nvSpPr>
        <p:spPr/>
        <p:txBody>
          <a:bodyPr>
            <a:normAutofit fontScale="92500"/>
          </a:bodyPr>
          <a:lstStyle/>
          <a:p>
            <a:r>
              <a:rPr lang="en-US" b="1" dirty="0" smtClean="0"/>
              <a:t>Challenges:</a:t>
            </a:r>
            <a:endParaRPr lang="en-US" dirty="0" smtClean="0"/>
          </a:p>
          <a:p>
            <a:r>
              <a:rPr lang="en-US" b="1" dirty="0" smtClean="0"/>
              <a:t>Class Imbalance:</a:t>
            </a:r>
            <a:r>
              <a:rPr lang="en-US" dirty="0" smtClean="0"/>
              <a:t> The target variable (Attrition) was imbalanced, which made it difficult for some models to detect the minority class.</a:t>
            </a:r>
          </a:p>
          <a:p>
            <a:r>
              <a:rPr lang="en-US" b="1" dirty="0" smtClean="0"/>
              <a:t>Model Selection:</a:t>
            </a:r>
            <a:r>
              <a:rPr lang="en-US" dirty="0" smtClean="0"/>
              <a:t> Choosing the best model required careful cross-validation and metric evaluation.</a:t>
            </a:r>
          </a:p>
          <a:p>
            <a:r>
              <a:rPr lang="en-US" b="1" dirty="0" err="1" smtClean="0"/>
              <a:t>Hyperparameter</a:t>
            </a:r>
            <a:r>
              <a:rPr lang="en-US" b="1" dirty="0" smtClean="0"/>
              <a:t> Tuning:</a:t>
            </a:r>
            <a:r>
              <a:rPr lang="en-US" dirty="0" smtClean="0"/>
              <a:t> Experimentation was needed to optimize each model's performance.</a:t>
            </a:r>
          </a:p>
          <a:p>
            <a:endParaRPr lang="en-IN" dirty="0"/>
          </a:p>
        </p:txBody>
      </p:sp>
    </p:spTree>
    <p:extLst>
      <p:ext uri="{BB962C8B-B14F-4D97-AF65-F5344CB8AC3E}">
        <p14:creationId xmlns:p14="http://schemas.microsoft.com/office/powerpoint/2010/main" val="928751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60" y="33867"/>
            <a:ext cx="104584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41377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6768751"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5410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b="1" dirty="0" err="1" smtClean="0"/>
              <a:t>Learnings</a:t>
            </a:r>
            <a:r>
              <a:rPr lang="en-US" b="1" dirty="0" smtClean="0"/>
              <a:t>:</a:t>
            </a:r>
            <a:endParaRPr lang="en-US" dirty="0" smtClean="0"/>
          </a:p>
          <a:p>
            <a:r>
              <a:rPr lang="en-US" dirty="0" smtClean="0"/>
              <a:t>Tree-based models, such as Random Forest and Gradient Boosting, were more effective at identifying attrition patterns.</a:t>
            </a:r>
          </a:p>
          <a:p>
            <a:r>
              <a:rPr lang="en-US" dirty="0" smtClean="0"/>
              <a:t>Feature scaling and encoding significantly impacted model performance.</a:t>
            </a:r>
          </a:p>
          <a:p>
            <a:r>
              <a:rPr lang="en-US" dirty="0" smtClean="0"/>
              <a:t>Visualizations were helpful for understanding the underlying data distribution and model behavior.</a:t>
            </a:r>
          </a:p>
          <a:p>
            <a:r>
              <a:rPr lang="en-US" dirty="0" smtClean="0"/>
              <a:t>Using multiple models provided insight into which algorithms were best suited for the data characteristics.</a:t>
            </a:r>
          </a:p>
          <a:p>
            <a:endParaRPr lang="en-IN" dirty="0"/>
          </a:p>
        </p:txBody>
      </p:sp>
    </p:spTree>
    <p:extLst>
      <p:ext uri="{BB962C8B-B14F-4D97-AF65-F5344CB8AC3E}">
        <p14:creationId xmlns:p14="http://schemas.microsoft.com/office/powerpoint/2010/main" val="1508136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Objective &amp; Dataset</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Objective:</a:t>
            </a:r>
            <a:r>
              <a:rPr lang="en-US" dirty="0" smtClean="0"/>
              <a:t> The project's goal is to build predictive models that can determine whether an employee is likely to leave an organization. By identifying the key factors that lead to attrition, companies can work to improve employee retention and decrease turnover costs.</a:t>
            </a:r>
          </a:p>
          <a:p>
            <a:r>
              <a:rPr lang="en-US" b="1" dirty="0" smtClean="0"/>
              <a:t>Dataset Used:</a:t>
            </a:r>
            <a:endParaRPr lang="en-US" dirty="0" smtClean="0"/>
          </a:p>
          <a:p>
            <a:r>
              <a:rPr lang="en-US" b="1" dirty="0" smtClean="0"/>
              <a:t>Source:</a:t>
            </a:r>
            <a:r>
              <a:rPr lang="en-US" dirty="0" smtClean="0"/>
              <a:t> Employee-Attrition </a:t>
            </a:r>
          </a:p>
          <a:p>
            <a:r>
              <a:rPr lang="en-US" b="1" dirty="0" smtClean="0"/>
              <a:t>Size:</a:t>
            </a:r>
            <a:r>
              <a:rPr lang="en-US" dirty="0" smtClean="0"/>
              <a:t> 1470 records </a:t>
            </a:r>
          </a:p>
          <a:p>
            <a:r>
              <a:rPr lang="en-US" b="1" dirty="0" smtClean="0"/>
              <a:t>Target Variable:</a:t>
            </a:r>
            <a:r>
              <a:rPr lang="en-US" dirty="0" smtClean="0"/>
              <a:t> Attrition (Yes/No)</a:t>
            </a:r>
          </a:p>
          <a:p>
            <a:endParaRPr lang="en-US" dirty="0" smtClean="0"/>
          </a:p>
          <a:p>
            <a:endParaRPr lang="en-IN" dirty="0"/>
          </a:p>
        </p:txBody>
      </p:sp>
    </p:spTree>
    <p:extLst>
      <p:ext uri="{BB962C8B-B14F-4D97-AF65-F5344CB8AC3E}">
        <p14:creationId xmlns:p14="http://schemas.microsoft.com/office/powerpoint/2010/main" val="31510704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smtClean="0"/>
              <a:t>Feature Categories:</a:t>
            </a:r>
            <a:endParaRPr lang="en-IN" dirty="0" smtClean="0"/>
          </a:p>
          <a:p>
            <a:r>
              <a:rPr lang="en-IN" b="1" dirty="0" smtClean="0"/>
              <a:t>Demographics:</a:t>
            </a:r>
            <a:r>
              <a:rPr lang="en-IN" dirty="0" smtClean="0"/>
              <a:t> Age, Gender, </a:t>
            </a:r>
            <a:r>
              <a:rPr lang="en-IN" dirty="0" err="1" smtClean="0"/>
              <a:t>MaritalStatus</a:t>
            </a:r>
            <a:r>
              <a:rPr lang="en-IN" dirty="0" smtClean="0"/>
              <a:t> </a:t>
            </a:r>
          </a:p>
          <a:p>
            <a:r>
              <a:rPr lang="en-IN" b="1" dirty="0" smtClean="0"/>
              <a:t>Job-Related:</a:t>
            </a:r>
            <a:r>
              <a:rPr lang="en-IN" dirty="0" smtClean="0"/>
              <a:t> Department, </a:t>
            </a:r>
            <a:r>
              <a:rPr lang="en-IN" dirty="0" err="1" smtClean="0"/>
              <a:t>JobRole</a:t>
            </a:r>
            <a:r>
              <a:rPr lang="en-IN" dirty="0" smtClean="0"/>
              <a:t>, </a:t>
            </a:r>
            <a:r>
              <a:rPr lang="en-IN" dirty="0" err="1" smtClean="0"/>
              <a:t>JobLevel</a:t>
            </a:r>
            <a:r>
              <a:rPr lang="en-IN" dirty="0" smtClean="0"/>
              <a:t>, </a:t>
            </a:r>
            <a:r>
              <a:rPr lang="en-IN" dirty="0" err="1" smtClean="0"/>
              <a:t>JobSatisfaction</a:t>
            </a:r>
            <a:r>
              <a:rPr lang="en-IN" dirty="0" smtClean="0"/>
              <a:t>, </a:t>
            </a:r>
            <a:r>
              <a:rPr lang="en-IN" dirty="0" err="1" smtClean="0"/>
              <a:t>YearsAtCompany</a:t>
            </a:r>
            <a:r>
              <a:rPr lang="en-IN" dirty="0" smtClean="0"/>
              <a:t> </a:t>
            </a:r>
          </a:p>
          <a:p>
            <a:r>
              <a:rPr lang="en-IN" b="1" dirty="0" smtClean="0"/>
              <a:t>Compensation:</a:t>
            </a:r>
            <a:r>
              <a:rPr lang="en-IN" dirty="0" smtClean="0"/>
              <a:t> </a:t>
            </a:r>
            <a:r>
              <a:rPr lang="en-IN" dirty="0" err="1" smtClean="0"/>
              <a:t>MonthlyIncome</a:t>
            </a:r>
            <a:r>
              <a:rPr lang="en-IN" dirty="0" smtClean="0"/>
              <a:t>, </a:t>
            </a:r>
            <a:r>
              <a:rPr lang="en-IN" dirty="0" err="1" smtClean="0"/>
              <a:t>DailyRate</a:t>
            </a:r>
            <a:r>
              <a:rPr lang="en-IN" dirty="0" smtClean="0"/>
              <a:t>, </a:t>
            </a:r>
            <a:r>
              <a:rPr lang="en-IN" dirty="0" err="1" smtClean="0"/>
              <a:t>PercentSalary</a:t>
            </a:r>
            <a:r>
              <a:rPr lang="en-IN" dirty="0" smtClean="0"/>
              <a:t> Hike </a:t>
            </a:r>
          </a:p>
          <a:p>
            <a:r>
              <a:rPr lang="en-IN" b="1" dirty="0" smtClean="0"/>
              <a:t>Work-Life:</a:t>
            </a:r>
            <a:r>
              <a:rPr lang="en-IN" dirty="0" smtClean="0"/>
              <a:t> </a:t>
            </a:r>
            <a:r>
              <a:rPr lang="en-IN" dirty="0" err="1" smtClean="0"/>
              <a:t>WorkLifeBalance</a:t>
            </a:r>
            <a:r>
              <a:rPr lang="en-IN" dirty="0" smtClean="0"/>
              <a:t>, </a:t>
            </a:r>
            <a:r>
              <a:rPr lang="en-IN" dirty="0" err="1" smtClean="0"/>
              <a:t>OverTime</a:t>
            </a:r>
            <a:r>
              <a:rPr lang="en-IN" dirty="0" smtClean="0"/>
              <a:t>, Business Travel </a:t>
            </a:r>
          </a:p>
          <a:p>
            <a:r>
              <a:rPr lang="en-IN" b="1" dirty="0" smtClean="0"/>
              <a:t>Tenure Metrics:</a:t>
            </a:r>
            <a:r>
              <a:rPr lang="en-IN" dirty="0" smtClean="0"/>
              <a:t> </a:t>
            </a:r>
            <a:r>
              <a:rPr lang="en-IN" dirty="0" err="1" smtClean="0"/>
              <a:t>YearsSinceLastPromotion</a:t>
            </a:r>
            <a:r>
              <a:rPr lang="en-IN" dirty="0" smtClean="0"/>
              <a:t>, </a:t>
            </a:r>
            <a:r>
              <a:rPr lang="en-IN" dirty="0" err="1" smtClean="0"/>
              <a:t>YearsWith</a:t>
            </a:r>
            <a:r>
              <a:rPr lang="en-IN" dirty="0" smtClean="0"/>
              <a:t> </a:t>
            </a:r>
            <a:r>
              <a:rPr lang="en-IN" dirty="0" err="1" smtClean="0"/>
              <a:t>CurrManager</a:t>
            </a:r>
            <a:endParaRPr lang="en-IN" dirty="0" smtClean="0"/>
          </a:p>
          <a:p>
            <a:endParaRPr lang="en-IN" dirty="0"/>
          </a:p>
        </p:txBody>
      </p:sp>
    </p:spTree>
    <p:extLst>
      <p:ext uri="{BB962C8B-B14F-4D97-AF65-F5344CB8AC3E}">
        <p14:creationId xmlns:p14="http://schemas.microsoft.com/office/powerpoint/2010/main" val="34893357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Models &amp; Performance Metrics</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b="1" dirty="0" smtClean="0"/>
              <a:t>Models Implemented and Compared:</a:t>
            </a:r>
            <a:endParaRPr lang="en-US" dirty="0" smtClean="0"/>
          </a:p>
          <a:p>
            <a:pPr lvl="1"/>
            <a:r>
              <a:rPr lang="en-US" dirty="0" smtClean="0"/>
              <a:t>Logistic Regression </a:t>
            </a:r>
          </a:p>
          <a:p>
            <a:pPr lvl="1"/>
            <a:r>
              <a:rPr lang="en-US" dirty="0" smtClean="0"/>
              <a:t>Decision Tree </a:t>
            </a:r>
          </a:p>
          <a:p>
            <a:pPr lvl="1"/>
            <a:r>
              <a:rPr lang="en-US" dirty="0" smtClean="0"/>
              <a:t>Random Forest </a:t>
            </a:r>
          </a:p>
          <a:p>
            <a:pPr lvl="1"/>
            <a:r>
              <a:rPr lang="en-US" dirty="0" smtClean="0"/>
              <a:t>K-Nearest Neighbors (KNN) </a:t>
            </a:r>
          </a:p>
          <a:p>
            <a:pPr lvl="1"/>
            <a:r>
              <a:rPr lang="en-US" dirty="0" smtClean="0"/>
              <a:t>Gradient Boosting </a:t>
            </a:r>
          </a:p>
          <a:p>
            <a:pPr lvl="1"/>
            <a:r>
              <a:rPr lang="en-US" dirty="0" smtClean="0"/>
              <a:t>Support Vector Classifier (SVC)</a:t>
            </a:r>
          </a:p>
          <a:p>
            <a:endParaRPr lang="en-IN" dirty="0"/>
          </a:p>
        </p:txBody>
      </p:sp>
    </p:spTree>
    <p:extLst>
      <p:ext uri="{BB962C8B-B14F-4D97-AF65-F5344CB8AC3E}">
        <p14:creationId xmlns:p14="http://schemas.microsoft.com/office/powerpoint/2010/main" val="2598033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Performance Metrics Used for Evaluation:</a:t>
            </a:r>
            <a:endParaRPr lang="en-US" dirty="0" smtClean="0"/>
          </a:p>
          <a:p>
            <a:r>
              <a:rPr lang="en-US" dirty="0" smtClean="0"/>
              <a:t>Accuracy </a:t>
            </a:r>
          </a:p>
          <a:p>
            <a:r>
              <a:rPr lang="en-US" dirty="0" smtClean="0"/>
              <a:t>Precision </a:t>
            </a:r>
          </a:p>
          <a:p>
            <a:r>
              <a:rPr lang="en-US" dirty="0" smtClean="0"/>
              <a:t>Recall </a:t>
            </a:r>
          </a:p>
          <a:p>
            <a:r>
              <a:rPr lang="en-US" dirty="0" smtClean="0"/>
              <a:t>F1-Score </a:t>
            </a:r>
          </a:p>
          <a:p>
            <a:r>
              <a:rPr lang="en-US" dirty="0" smtClean="0"/>
              <a:t>Confusion Matrix</a:t>
            </a:r>
          </a:p>
          <a:p>
            <a:endParaRPr lang="en-IN" dirty="0"/>
          </a:p>
        </p:txBody>
      </p:sp>
    </p:spTree>
    <p:extLst>
      <p:ext uri="{BB962C8B-B14F-4D97-AF65-F5344CB8AC3E}">
        <p14:creationId xmlns:p14="http://schemas.microsoft.com/office/powerpoint/2010/main" val="2497706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0" y="1517650"/>
            <a:ext cx="8318500"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5142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rPr>
              <a:t>Model Accuracy Comparison</a:t>
            </a:r>
            <a:endParaRPr lang="en-IN" dirty="0"/>
          </a:p>
        </p:txBody>
      </p:sp>
      <p:sp>
        <p:nvSpPr>
          <p:cNvPr id="3" name="Content Placeholder 2"/>
          <p:cNvSpPr>
            <a:spLocks noGrp="1"/>
          </p:cNvSpPr>
          <p:nvPr>
            <p:ph idx="1"/>
          </p:nvPr>
        </p:nvSpPr>
        <p:spPr/>
        <p:txBody>
          <a:bodyPr>
            <a:normAutofit/>
          </a:bodyPr>
          <a:lstStyle/>
          <a:p>
            <a:pPr marL="457200" lvl="1" indent="0">
              <a:buNone/>
            </a:pPr>
            <a:endParaRPr lang="en-US" dirty="0" smtClean="0">
              <a:effectLst/>
            </a:endParaRPr>
          </a:p>
          <a:p>
            <a:r>
              <a:rPr lang="en-US" b="1" dirty="0" smtClean="0">
                <a:effectLst/>
              </a:rPr>
              <a:t>Key Findings:</a:t>
            </a:r>
            <a:endParaRPr lang="en-US" dirty="0" smtClean="0">
              <a:effectLst/>
            </a:endParaRPr>
          </a:p>
          <a:p>
            <a:pPr lvl="1"/>
            <a:r>
              <a:rPr lang="en-US" b="1" dirty="0" smtClean="0">
                <a:effectLst/>
              </a:rPr>
              <a:t>Best Accuracy:</a:t>
            </a:r>
            <a:r>
              <a:rPr lang="en-US" dirty="0" smtClean="0">
                <a:effectLst/>
              </a:rPr>
              <a:t> Random Forest (88.78%) and Gradient Boosting (88.44%) are the top performers.</a:t>
            </a:r>
          </a:p>
          <a:p>
            <a:pPr lvl="1"/>
            <a:r>
              <a:rPr lang="en-US" b="1" dirty="0" smtClean="0">
                <a:effectLst/>
              </a:rPr>
              <a:t>Lowest Accuracy:</a:t>
            </a:r>
            <a:r>
              <a:rPr lang="en-US" dirty="0" smtClean="0">
                <a:effectLst/>
              </a:rPr>
              <a:t> The Decision Tree model had the lowest accuracy at 80.27%.</a:t>
            </a:r>
          </a:p>
          <a:p>
            <a:pPr lvl="1"/>
            <a:r>
              <a:rPr lang="en-US" dirty="0" smtClean="0">
                <a:effectLst/>
              </a:rPr>
              <a:t>The random forest model was concluded to be the best model based on its 88.78% accuracy.</a:t>
            </a:r>
          </a:p>
          <a:p>
            <a:endParaRPr lang="en-IN" dirty="0"/>
          </a:p>
        </p:txBody>
      </p:sp>
    </p:spTree>
    <p:extLst>
      <p:ext uri="{BB962C8B-B14F-4D97-AF65-F5344CB8AC3E}">
        <p14:creationId xmlns:p14="http://schemas.microsoft.com/office/powerpoint/2010/main" val="1026228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Random</a:t>
            </a:r>
            <a:r>
              <a:rPr lang="fr-FR" dirty="0" smtClean="0"/>
              <a:t> Forest Confusion Matrix &amp; </a:t>
            </a:r>
            <a:r>
              <a:rPr lang="fr-FR" dirty="0" err="1" smtClean="0"/>
              <a:t>Feature</a:t>
            </a:r>
            <a:r>
              <a:rPr lang="fr-FR" dirty="0" smtClean="0"/>
              <a:t> Importance</a:t>
            </a:r>
            <a:endParaRPr lang="en-IN" dirty="0"/>
          </a:p>
        </p:txBody>
      </p:sp>
      <p:sp>
        <p:nvSpPr>
          <p:cNvPr id="3" name="Content Placeholder 2"/>
          <p:cNvSpPr>
            <a:spLocks noGrp="1"/>
          </p:cNvSpPr>
          <p:nvPr>
            <p:ph idx="1"/>
          </p:nvPr>
        </p:nvSpPr>
        <p:spPr/>
        <p:txBody>
          <a:bodyPr/>
          <a:lstStyle/>
          <a:p>
            <a:r>
              <a:rPr lang="en-US" b="1" dirty="0" smtClean="0"/>
              <a:t>Random Forest Confusion Matrix:</a:t>
            </a:r>
            <a:endParaRPr lang="en-US" dirty="0" smtClean="0"/>
          </a:p>
          <a:p>
            <a:r>
              <a:rPr lang="en-US" dirty="0" smtClean="0"/>
              <a:t>The model predicted </a:t>
            </a:r>
          </a:p>
          <a:p>
            <a:r>
              <a:rPr lang="en-US" dirty="0" smtClean="0"/>
              <a:t>No Attrition for 1233 cases and Attrition for 233 cases. </a:t>
            </a:r>
          </a:p>
          <a:p>
            <a:r>
              <a:rPr lang="en-US" i="1" dirty="0" smtClean="0"/>
              <a:t>(Note: The source text for these numbers is not explicitly clear, but can be inferred from the image provided. I'm providing a cautious interpretation.)</a:t>
            </a:r>
            <a:endParaRPr lang="en-US" dirty="0" smtClean="0"/>
          </a:p>
          <a:p>
            <a:endParaRPr lang="en-IN" dirty="0"/>
          </a:p>
        </p:txBody>
      </p:sp>
    </p:spTree>
    <p:extLst>
      <p:ext uri="{BB962C8B-B14F-4D97-AF65-F5344CB8AC3E}">
        <p14:creationId xmlns:p14="http://schemas.microsoft.com/office/powerpoint/2010/main" val="2611282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425" y="1562100"/>
            <a:ext cx="66611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54197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401</Words>
  <Application>Microsoft Office PowerPoint</Application>
  <PresentationFormat>On-screen Show (4:3)</PresentationFormat>
  <Paragraphs>60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ARTIFICIAL INTELLIGENCE AND MACHINE LEARNING Employee Attrition Prediction  </vt:lpstr>
      <vt:lpstr>Objective &amp; Dataset </vt:lpstr>
      <vt:lpstr>PowerPoint Presentation</vt:lpstr>
      <vt:lpstr>Models &amp; Performance Metrics </vt:lpstr>
      <vt:lpstr>PowerPoint Presentation</vt:lpstr>
      <vt:lpstr>PowerPoint Presentation</vt:lpstr>
      <vt:lpstr>Model Accuracy Comparison</vt:lpstr>
      <vt:lpstr>Random Forest Confusion Matrix &amp; Feature Importance</vt:lpstr>
      <vt:lpstr>PowerPoint Presentation</vt:lpstr>
      <vt:lpstr> After this performace matrix we can conclude that best model is random forest with accuracy  88.78%.  </vt:lpstr>
      <vt:lpstr>PowerPoint Presentation</vt:lpstr>
      <vt:lpstr>Challenges &amp; Learnings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AND MACHINE LEARNING Employee Attrition Prediction</dc:title>
  <dc:creator>ADMIN</dc:creator>
  <cp:lastModifiedBy>ADMIN</cp:lastModifiedBy>
  <cp:revision>3</cp:revision>
  <dcterms:created xsi:type="dcterms:W3CDTF">2025-08-30T07:25:37Z</dcterms:created>
  <dcterms:modified xsi:type="dcterms:W3CDTF">2025-08-30T07:45:28Z</dcterms:modified>
</cp:coreProperties>
</file>