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72" r:id="rId5"/>
    <p:sldId id="273" r:id="rId6"/>
    <p:sldId id="259" r:id="rId7"/>
    <p:sldId id="278" r:id="rId8"/>
    <p:sldId id="262" r:id="rId9"/>
    <p:sldId id="263" r:id="rId10"/>
    <p:sldId id="264" r:id="rId11"/>
    <p:sldId id="279" r:id="rId12"/>
    <p:sldId id="266" r:id="rId13"/>
    <p:sldId id="267" r:id="rId14"/>
    <p:sldId id="268" r:id="rId15"/>
    <p:sldId id="282" r:id="rId16"/>
    <p:sldId id="280"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830"/>
  </p:normalViewPr>
  <p:slideViewPr>
    <p:cSldViewPr snapToGrid="0">
      <p:cViewPr varScale="1">
        <p:scale>
          <a:sx n="100" d="100"/>
          <a:sy n="100" d="100"/>
        </p:scale>
        <p:origin x="72" y="22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12/19/2023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12/19/2023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9</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10</a:t>
            </a:fld>
            <a:endParaRPr lang="en-US" dirty="0"/>
          </a:p>
        </p:txBody>
      </p:sp>
    </p:spTree>
    <p:extLst>
      <p:ext uri="{BB962C8B-B14F-4D97-AF65-F5344CB8AC3E}">
        <p14:creationId xmlns:p14="http://schemas.microsoft.com/office/powerpoint/2010/main" val="3277221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11</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hyperlink" Target="mailto:mirjam@contoso.com"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COMMUNITY SERVICE PROJECT</a:t>
            </a:r>
            <a:br>
              <a:rPr lang="en-US" dirty="0"/>
            </a:br>
            <a:r>
              <a:rPr lang="en-US" sz="3600" dirty="0"/>
              <a:t>Under the supervision of </a:t>
            </a:r>
            <a:r>
              <a:rPr lang="en-US" sz="3600" dirty="0" err="1"/>
              <a:t>Mr.S.Ashok</a:t>
            </a:r>
            <a:endParaRPr lang="en-US" dirty="0"/>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normAutofit/>
          </a:bodyPr>
          <a:lstStyle/>
          <a:p>
            <a:r>
              <a:rPr lang="en-US" sz="2000" b="1" dirty="0"/>
              <a:t>BOTCHA SHARMILA</a:t>
            </a:r>
          </a:p>
          <a:p>
            <a:r>
              <a:rPr lang="en-US" sz="2000" b="1" dirty="0"/>
              <a:t>21VV1A0512</a:t>
            </a:r>
          </a:p>
          <a:p>
            <a:r>
              <a:rPr lang="en-US" sz="2000" b="1" dirty="0"/>
              <a:t>Department of Computer Science Engineering</a:t>
            </a:r>
          </a:p>
          <a:p>
            <a:endParaRPr lang="en-US" sz="2000" b="1" dirty="0"/>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p:txBody>
          <a:bodyPr/>
          <a:lstStyle/>
          <a:p>
            <a:r>
              <a:rPr lang="en-US" dirty="0"/>
              <a:t>WEEKLY  REPORT</a:t>
            </a:r>
          </a:p>
        </p:txBody>
      </p:sp>
      <p:sp>
        <p:nvSpPr>
          <p:cNvPr id="8" name="Text Placeholder 7">
            <a:extLst>
              <a:ext uri="{FF2B5EF4-FFF2-40B4-BE49-F238E27FC236}">
                <a16:creationId xmlns:a16="http://schemas.microsoft.com/office/drawing/2014/main" id="{955CC3A7-DD9A-E887-A929-DE6D4C1E47B9}"/>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27257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areas of focus</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p:txBody>
          <a:bodyPr>
            <a:normAutofit/>
          </a:bodyPr>
          <a:lstStyle/>
          <a:p>
            <a:r>
              <a:rPr lang="en-US" dirty="0"/>
              <a:t>B2B MARKET SCENARIOS</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p:txBody>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E7B10A79-E2EE-5230-2C2A-E6884B5125B1}"/>
              </a:ext>
            </a:extLst>
          </p:cNvPr>
          <p:cNvSpPr>
            <a:spLocks noGrp="1"/>
          </p:cNvSpPr>
          <p:nvPr>
            <p:ph type="body" sz="quarter" idx="3"/>
          </p:nvPr>
        </p:nvSpPr>
        <p:spPr/>
        <p:txBody>
          <a:bodyPr>
            <a:normAutofit/>
          </a:bodyPr>
          <a:lstStyle/>
          <a:p>
            <a:r>
              <a:rPr lang="en-US" dirty="0"/>
              <a:t>CLOUD-BASED OPPORTUNITIES</a:t>
            </a:r>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p:txBody>
          <a:bodyPr/>
          <a:lstStyle/>
          <a:p>
            <a:r>
              <a:rPr lang="en-US" dirty="0"/>
              <a:t>Iterative approaches to corporate strategy</a:t>
            </a:r>
          </a:p>
          <a:p>
            <a:r>
              <a:rPr lang="en-US" dirty="0"/>
              <a:t>Establish a management framework from the inside</a:t>
            </a:r>
          </a:p>
          <a:p>
            <a:endParaRPr lang="en-US" dirty="0"/>
          </a:p>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2759600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dirty="0"/>
              <a:t>how we get there</a:t>
            </a:r>
          </a:p>
        </p:txBody>
      </p:sp>
      <p:sp>
        <p:nvSpPr>
          <p:cNvPr id="2" name="Text Placeholder 1">
            <a:extLst>
              <a:ext uri="{FF2B5EF4-FFF2-40B4-BE49-F238E27FC236}">
                <a16:creationId xmlns:a16="http://schemas.microsoft.com/office/drawing/2014/main" id="{F1B8956B-A56B-EDCF-EBC0-2683C44A22AF}"/>
              </a:ext>
            </a:extLst>
          </p:cNvPr>
          <p:cNvSpPr>
            <a:spLocks noGrp="1"/>
          </p:cNvSpPr>
          <p:nvPr>
            <p:ph type="body" idx="1"/>
          </p:nvPr>
        </p:nvSpPr>
        <p:spPr/>
        <p:txBody>
          <a:bodyPr/>
          <a:lstStyle/>
          <a:p>
            <a:r>
              <a:rPr lang="en-US" dirty="0"/>
              <a:t>ROI</a:t>
            </a:r>
          </a:p>
        </p:txBody>
      </p:sp>
      <p:sp>
        <p:nvSpPr>
          <p:cNvPr id="3" name="Content Placeholder 2">
            <a:extLst>
              <a:ext uri="{FF2B5EF4-FFF2-40B4-BE49-F238E27FC236}">
                <a16:creationId xmlns:a16="http://schemas.microsoft.com/office/drawing/2014/main" id="{D92BF9C1-9009-C934-C11C-54570A5234B7}"/>
              </a:ext>
            </a:extLst>
          </p:cNvPr>
          <p:cNvSpPr>
            <a:spLocks noGrp="1"/>
          </p:cNvSpPr>
          <p:nvPr>
            <p:ph sz="half" idx="2"/>
          </p:nvPr>
        </p:nvSpPr>
        <p:spPr/>
        <p:txBody>
          <a:bodyPr/>
          <a:lstStyle/>
          <a:p>
            <a:r>
              <a:rPr lang="en-US" dirty="0"/>
              <a:t>Envision multimedia-based expertise and cross-media growth strategies</a:t>
            </a:r>
          </a:p>
          <a:p>
            <a:endParaRPr lang="en-US" dirty="0"/>
          </a:p>
          <a:p>
            <a:r>
              <a:rPr lang="en-US" dirty="0"/>
              <a:t>Visualize quality intellectual capital</a:t>
            </a:r>
          </a:p>
          <a:p>
            <a:endParaRPr lang="en-US" dirty="0"/>
          </a:p>
          <a:p>
            <a:r>
              <a:rPr lang="en-US" dirty="0"/>
              <a:t>Engage worldwide methodologies with web-enabled technologies</a:t>
            </a:r>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7027F3E1-56D0-3EB8-15CC-D50D6E0645C4}"/>
              </a:ext>
            </a:extLst>
          </p:cNvPr>
          <p:cNvSpPr>
            <a:spLocks noGrp="1"/>
          </p:cNvSpPr>
          <p:nvPr>
            <p:ph type="body" sz="quarter" idx="3"/>
          </p:nvPr>
        </p:nvSpPr>
        <p:spPr/>
        <p:txBody>
          <a:bodyPr/>
          <a:lstStyle/>
          <a:p>
            <a:r>
              <a:rPr lang="en-US" dirty="0"/>
              <a:t>NICHE MARKETS</a:t>
            </a:r>
          </a:p>
        </p:txBody>
      </p:sp>
      <p:sp>
        <p:nvSpPr>
          <p:cNvPr id="5" name="Content Placeholder 4">
            <a:extLst>
              <a:ext uri="{FF2B5EF4-FFF2-40B4-BE49-F238E27FC236}">
                <a16:creationId xmlns:a16="http://schemas.microsoft.com/office/drawing/2014/main" id="{A45EB57E-48A5-AA9B-7682-56298F1431CB}"/>
              </a:ext>
            </a:extLst>
          </p:cNvPr>
          <p:cNvSpPr>
            <a:spLocks noGrp="1"/>
          </p:cNvSpPr>
          <p:nvPr>
            <p:ph sz="quarter" idx="4"/>
          </p:nvPr>
        </p:nvSpPr>
        <p:spPr/>
        <p:txBody>
          <a:bodyPr/>
          <a:lstStyle/>
          <a:p>
            <a:r>
              <a:rPr lang="en-US" dirty="0"/>
              <a:t>Pursue scalable customer service through sustainable strategies</a:t>
            </a:r>
          </a:p>
          <a:p>
            <a:endParaRPr lang="en-US" dirty="0"/>
          </a:p>
          <a:p>
            <a:r>
              <a:rPr lang="en-US" dirty="0"/>
              <a:t>Engage top-line web services with cutting-edge deliverables</a:t>
            </a:r>
          </a:p>
          <a:p>
            <a:endParaRPr lang="en-US" dirty="0"/>
          </a:p>
        </p:txBody>
      </p:sp>
      <p:sp>
        <p:nvSpPr>
          <p:cNvPr id="7" name="Text Placeholder 6">
            <a:extLst>
              <a:ext uri="{FF2B5EF4-FFF2-40B4-BE49-F238E27FC236}">
                <a16:creationId xmlns:a16="http://schemas.microsoft.com/office/drawing/2014/main" id="{94BC0BBB-72F7-8CAB-4F61-F84474773790}"/>
              </a:ext>
            </a:extLst>
          </p:cNvPr>
          <p:cNvSpPr>
            <a:spLocks noGrp="1"/>
          </p:cNvSpPr>
          <p:nvPr>
            <p:ph type="body" sz="quarter" idx="13"/>
          </p:nvPr>
        </p:nvSpPr>
        <p:spPr/>
        <p:txBody>
          <a:bodyPr/>
          <a:lstStyle/>
          <a:p>
            <a:r>
              <a:rPr lang="en-US" dirty="0"/>
              <a:t>SUPPLY CHAINS</a:t>
            </a:r>
          </a:p>
        </p:txBody>
      </p:sp>
      <p:sp>
        <p:nvSpPr>
          <p:cNvPr id="8" name="Content Placeholder 7">
            <a:extLst>
              <a:ext uri="{FF2B5EF4-FFF2-40B4-BE49-F238E27FC236}">
                <a16:creationId xmlns:a16="http://schemas.microsoft.com/office/drawing/2014/main" id="{98D6AC14-9AD9-9C42-046A-6E2B3E9561B7}"/>
              </a:ext>
            </a:extLst>
          </p:cNvPr>
          <p:cNvSpPr>
            <a:spLocks noGrp="1"/>
          </p:cNvSpPr>
          <p:nvPr>
            <p:ph sz="quarter" idx="14"/>
          </p:nvPr>
        </p:nvSpPr>
        <p:spPr/>
        <p:txBody>
          <a:bodyPr/>
          <a:lstStyle/>
          <a:p>
            <a:r>
              <a:rPr lang="en-US" dirty="0"/>
              <a:t>Cultivate one-to-one customer service with robust ideas</a:t>
            </a:r>
          </a:p>
          <a:p>
            <a:endParaRPr lang="en-US" dirty="0"/>
          </a:p>
          <a:p>
            <a:r>
              <a:rPr lang="en-US" dirty="0"/>
              <a:t>Maximize timely deliverables for real-time schemas</a:t>
            </a:r>
          </a:p>
          <a:p>
            <a:endParaRPr lang="en-US" dirty="0"/>
          </a:p>
          <a:p>
            <a:endParaRPr lang="en-US" dirty="0"/>
          </a:p>
          <a:p>
            <a:endParaRPr lang="en-US" dirty="0"/>
          </a:p>
          <a:p>
            <a:endParaRPr lang="en-US" dirty="0"/>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a:lstStyle/>
          <a:p>
            <a:r>
              <a:rPr lang="en-US" dirty="0"/>
              <a:t>20XX</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12</a:t>
            </a:fld>
            <a:endParaRPr lang="en-US" dirty="0"/>
          </a:p>
        </p:txBody>
      </p:sp>
    </p:spTree>
    <p:extLst>
      <p:ext uri="{BB962C8B-B14F-4D97-AF65-F5344CB8AC3E}">
        <p14:creationId xmlns:p14="http://schemas.microsoft.com/office/powerpoint/2010/main" val="1164941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summary</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p:txBody>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pic>
        <p:nvPicPr>
          <p:cNvPr id="8" name="Picture Placeholder 7" descr="Person harvesting lettuce from a garden">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2"/>
          <a:srcRect l="32" r="32"/>
          <a:stretch>
            <a:fillRect/>
          </a:stretch>
        </p:blipFill>
        <p:spPr/>
      </p:pic>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13</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dirty="0"/>
              <a:t>mirjam nilsson</a:t>
            </a:r>
          </a:p>
          <a:p>
            <a:r>
              <a:rPr lang="en-US" dirty="0">
                <a:hlinkClick r:id="rId2"/>
              </a:rPr>
              <a:t>mirjam@contoso.com</a:t>
            </a:r>
            <a:endParaRPr lang="en-US" dirty="0"/>
          </a:p>
          <a:p>
            <a:r>
              <a:rPr lang="en-US" dirty="0"/>
              <a:t>www.contoso.com</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CONTEXT</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3370783747"/>
              </p:ext>
            </p:extLst>
          </p:nvPr>
        </p:nvGraphicFramePr>
        <p:xfrm>
          <a:off x="7791450" y="1169988"/>
          <a:ext cx="4132263" cy="4838913"/>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endParaRPr lang="en-US" sz="180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PROJECT OVERVIEW</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COMUNNITY SERVICE PART</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PRERANA MITRA</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WEEKLY REPORT</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lstStyle/>
          <a:p>
            <a:r>
              <a:rPr lang="en-US" sz="2800" b="1" dirty="0"/>
              <a:t>I have done community service project at MPP School </a:t>
            </a:r>
            <a:r>
              <a:rPr lang="en-US" sz="2800" b="1" dirty="0" err="1"/>
              <a:t>pedduru</a:t>
            </a:r>
            <a:endParaRPr lang="en-US" sz="2800" b="1" dirty="0"/>
          </a:p>
          <a:p>
            <a:endParaRPr lang="en-US" dirty="0"/>
          </a:p>
        </p:txBody>
      </p:sp>
      <p:pic>
        <p:nvPicPr>
          <p:cNvPr id="22" name="Picture Placeholder 21">
            <a:extLst>
              <a:ext uri="{FF2B5EF4-FFF2-40B4-BE49-F238E27FC236}">
                <a16:creationId xmlns:a16="http://schemas.microsoft.com/office/drawing/2014/main" id="{07415596-3C86-E792-A622-F817DB08D587}"/>
              </a:ext>
            </a:extLst>
          </p:cNvPr>
          <p:cNvPicPr>
            <a:picLocks noGrp="1" noChangeAspect="1"/>
          </p:cNvPicPr>
          <p:nvPr>
            <p:ph type="pic" idx="1"/>
          </p:nvPr>
        </p:nvPicPr>
        <p:blipFill>
          <a:blip r:embed="rId2"/>
          <a:srcRect l="1521" r="1521"/>
          <a:stretch/>
        </p:blipFill>
        <p:spPr>
          <a:xfrm>
            <a:off x="5638800" y="304800"/>
            <a:ext cx="5686425" cy="6018401"/>
          </a:xfrm>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2560320" y="3078480"/>
            <a:ext cx="4840641" cy="1773555"/>
          </a:xfrm>
        </p:spPr>
        <p:txBody>
          <a:bodyPr/>
          <a:lstStyle/>
          <a:p>
            <a:br>
              <a:rPr lang="en-US" dirty="0"/>
            </a:br>
            <a:br>
              <a:rPr lang="en-US" dirty="0"/>
            </a:br>
            <a:br>
              <a:rPr lang="en-US" dirty="0"/>
            </a:br>
            <a:endParaRPr lang="en-US" dirty="0"/>
          </a:p>
        </p:txBody>
      </p:sp>
      <p:sp>
        <p:nvSpPr>
          <p:cNvPr id="4" name="Text Placeholder 3">
            <a:extLst>
              <a:ext uri="{FF2B5EF4-FFF2-40B4-BE49-F238E27FC236}">
                <a16:creationId xmlns:a16="http://schemas.microsoft.com/office/drawing/2014/main" id="{74F3202C-1E0F-1571-B970-5D317A05ED6C}"/>
              </a:ext>
            </a:extLst>
          </p:cNvPr>
          <p:cNvSpPr>
            <a:spLocks noGrp="1"/>
          </p:cNvSpPr>
          <p:nvPr>
            <p:ph type="body" idx="1"/>
          </p:nvPr>
        </p:nvSpPr>
        <p:spPr>
          <a:xfrm>
            <a:off x="427038" y="650875"/>
            <a:ext cx="4840287" cy="552450"/>
          </a:xfrm>
        </p:spPr>
        <p:txBody>
          <a:bodyPr>
            <a:noAutofit/>
          </a:bodyPr>
          <a:lstStyle/>
          <a:p>
            <a:r>
              <a:rPr lang="en-US" sz="4000" dirty="0">
                <a:highlight>
                  <a:srgbClr val="808080"/>
                </a:highlight>
              </a:rPr>
              <a:t>PROJECT OVERVIEW</a:t>
            </a:r>
          </a:p>
          <a:p>
            <a:endParaRPr lang="en-US" sz="4000" dirty="0">
              <a:highlight>
                <a:srgbClr val="808080"/>
              </a:highlight>
            </a:endParaRPr>
          </a:p>
          <a:p>
            <a:pPr marL="342900" indent="-342900">
              <a:buFont typeface="Wingdings" panose="05000000000000000000" pitchFamily="2" charset="2"/>
              <a:buChar char="q"/>
            </a:pPr>
            <a:r>
              <a:rPr lang="en-IN" sz="2000" dirty="0"/>
              <a:t>IMPORTANCE POF TELUGU</a:t>
            </a:r>
          </a:p>
          <a:p>
            <a:pPr marL="342900" indent="-342900">
              <a:buFont typeface="Wingdings" panose="05000000000000000000" pitchFamily="2" charset="2"/>
              <a:buChar char="q"/>
            </a:pPr>
            <a:r>
              <a:rPr lang="en-IN" sz="2000" dirty="0"/>
              <a:t>BASIC MATHEMATICS</a:t>
            </a:r>
          </a:p>
          <a:p>
            <a:pPr marL="342900" indent="-342900">
              <a:buFont typeface="Wingdings" panose="05000000000000000000" pitchFamily="2" charset="2"/>
              <a:buChar char="q"/>
            </a:pPr>
            <a:r>
              <a:rPr lang="en-IN" sz="2000" dirty="0"/>
              <a:t>BASIC COMPUTER</a:t>
            </a:r>
          </a:p>
          <a:p>
            <a:pPr marL="342900" indent="-342900">
              <a:buFont typeface="Wingdings" panose="05000000000000000000" pitchFamily="2" charset="2"/>
              <a:buChar char="q"/>
            </a:pPr>
            <a:r>
              <a:rPr lang="en-IN" sz="2000" dirty="0"/>
              <a:t>TECHNOLOGY</a:t>
            </a:r>
          </a:p>
          <a:p>
            <a:pPr marL="342900" indent="-342900">
              <a:buFont typeface="Wingdings" panose="05000000000000000000" pitchFamily="2" charset="2"/>
              <a:buChar char="q"/>
            </a:pPr>
            <a:r>
              <a:rPr lang="en-IN" sz="2000" dirty="0"/>
              <a:t>DISASTER MANAGEMENT AND PLANTATION</a:t>
            </a:r>
          </a:p>
          <a:p>
            <a:pPr marL="342900" indent="-342900">
              <a:buFont typeface="Wingdings" panose="05000000000000000000" pitchFamily="2" charset="2"/>
              <a:buChar char="q"/>
            </a:pPr>
            <a:r>
              <a:rPr lang="en-IN" sz="2000" dirty="0"/>
              <a:t>CAREER GUIDANCE</a:t>
            </a:r>
          </a:p>
          <a:p>
            <a:pPr marL="342900" indent="-342900">
              <a:buFont typeface="Wingdings" panose="05000000000000000000" pitchFamily="2" charset="2"/>
              <a:buChar char="q"/>
            </a:pPr>
            <a:r>
              <a:rPr lang="en-IN" sz="2000" dirty="0"/>
              <a:t>GENDER INEQUALITY</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lstStyle/>
          <a:p>
            <a:r>
              <a:rPr lang="en-US" dirty="0">
                <a:latin typeface="Sagona Book" panose="020F0502020204030204" pitchFamily="34" charset="0"/>
              </a:rPr>
              <a:t>COMMUNITY SERVICE PART</a:t>
            </a:r>
            <a:endParaRPr lang="en-US" dirty="0"/>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5</a:t>
            </a:fld>
            <a:endParaRPr lang="en-US" dirty="0"/>
          </a:p>
        </p:txBody>
      </p:sp>
      <p:sp>
        <p:nvSpPr>
          <p:cNvPr id="5" name="Content Placeholder 4">
            <a:extLst>
              <a:ext uri="{FF2B5EF4-FFF2-40B4-BE49-F238E27FC236}">
                <a16:creationId xmlns:a16="http://schemas.microsoft.com/office/drawing/2014/main" id="{2CCF199D-D77C-4A23-70C4-991AFBBBE55E}"/>
              </a:ext>
            </a:extLst>
          </p:cNvPr>
          <p:cNvSpPr>
            <a:spLocks noGrp="1"/>
          </p:cNvSpPr>
          <p:nvPr>
            <p:ph idx="1"/>
          </p:nvPr>
        </p:nvSpPr>
        <p:spPr>
          <a:xfrm>
            <a:off x="560832" y="1490472"/>
            <a:ext cx="9363456" cy="3877056"/>
          </a:xfrm>
        </p:spPr>
        <p:txBody>
          <a:bodyPr>
            <a:noAutofit/>
          </a:bodyPr>
          <a:lstStyle/>
          <a:p>
            <a:pPr marL="0" indent="0">
              <a:buNone/>
            </a:pPr>
            <a:r>
              <a:rPr lang="en-US" sz="2000" b="1" dirty="0"/>
              <a:t>Content 1</a:t>
            </a:r>
            <a:r>
              <a:rPr lang="en-US" sz="2000" dirty="0"/>
              <a:t>: Importance Of Telugu And English</a:t>
            </a:r>
          </a:p>
          <a:p>
            <a:pPr marL="0" indent="0">
              <a:buNone/>
            </a:pPr>
            <a:r>
              <a:rPr lang="en-US" sz="2000" dirty="0"/>
              <a:t>• Importance of learning Subject in </a:t>
            </a:r>
            <a:r>
              <a:rPr lang="en-US" sz="2000" dirty="0" err="1"/>
              <a:t>MotherTongue</a:t>
            </a:r>
            <a:r>
              <a:rPr lang="en-US" sz="2000" dirty="0"/>
              <a:t> and The</a:t>
            </a:r>
          </a:p>
          <a:p>
            <a:pPr marL="0" indent="0">
              <a:buNone/>
            </a:pPr>
            <a:r>
              <a:rPr lang="en-US" sz="2000" dirty="0"/>
              <a:t>Importance of </a:t>
            </a:r>
            <a:r>
              <a:rPr lang="en-US" sz="2000" dirty="0" err="1"/>
              <a:t>englishin</a:t>
            </a:r>
            <a:r>
              <a:rPr lang="en-US" sz="2000" dirty="0"/>
              <a:t> current world.</a:t>
            </a:r>
          </a:p>
          <a:p>
            <a:pPr marL="0" indent="0">
              <a:buNone/>
            </a:pPr>
            <a:r>
              <a:rPr lang="en-US" sz="2000" b="1" dirty="0"/>
              <a:t>Content 2</a:t>
            </a:r>
            <a:r>
              <a:rPr lang="en-US" sz="2000" dirty="0"/>
              <a:t>: Basics Of Mathematics</a:t>
            </a:r>
          </a:p>
          <a:p>
            <a:pPr marL="0" indent="0">
              <a:buNone/>
            </a:pPr>
            <a:r>
              <a:rPr lang="en-US" sz="2000" dirty="0"/>
              <a:t>• Explained easy way to solve simple</a:t>
            </a:r>
          </a:p>
          <a:p>
            <a:pPr marL="0" indent="0">
              <a:buNone/>
            </a:pPr>
            <a:r>
              <a:rPr lang="en-US" sz="2000" dirty="0"/>
              <a:t>mathematics.</a:t>
            </a:r>
          </a:p>
          <a:p>
            <a:pPr marL="0" indent="0">
              <a:buNone/>
            </a:pPr>
            <a:r>
              <a:rPr lang="en-US" sz="2000" b="1" dirty="0"/>
              <a:t>Content 3</a:t>
            </a:r>
            <a:r>
              <a:rPr lang="en-US" sz="2000" dirty="0"/>
              <a:t>: Basics of Computer</a:t>
            </a:r>
          </a:p>
          <a:p>
            <a:pPr marL="0" indent="0">
              <a:buNone/>
            </a:pPr>
            <a:r>
              <a:rPr lang="en-US" sz="2000" dirty="0"/>
              <a:t>• Discussion on how to operate Computer and the history of</a:t>
            </a:r>
          </a:p>
          <a:p>
            <a:pPr marL="0" indent="0">
              <a:buNone/>
            </a:pPr>
            <a:r>
              <a:rPr lang="en-US" sz="2000" dirty="0"/>
              <a:t>computer and its uses.</a:t>
            </a:r>
          </a:p>
          <a:p>
            <a:pPr marL="0" indent="0">
              <a:buNone/>
            </a:pPr>
            <a:r>
              <a:rPr lang="en-US" sz="2000" b="1" dirty="0"/>
              <a:t>Content 4:</a:t>
            </a:r>
            <a:r>
              <a:rPr lang="en-US" sz="2000" dirty="0"/>
              <a:t> Technology</a:t>
            </a:r>
          </a:p>
          <a:p>
            <a:pPr marL="0" indent="0">
              <a:buNone/>
            </a:pPr>
            <a:r>
              <a:rPr lang="en-US" sz="2000" dirty="0"/>
              <a:t>• </a:t>
            </a:r>
            <a:r>
              <a:rPr lang="en-US" sz="2000" dirty="0" err="1"/>
              <a:t>Disscussion</a:t>
            </a:r>
            <a:r>
              <a:rPr lang="en-US" sz="2000" dirty="0"/>
              <a:t> on the emerging technologies Cons and pros o</a:t>
            </a:r>
          </a:p>
          <a:p>
            <a:pPr marL="0" indent="0">
              <a:buNone/>
            </a:pPr>
            <a:r>
              <a:rPr lang="en-US" sz="2000" dirty="0"/>
              <a:t>technology.</a:t>
            </a:r>
            <a:endParaRPr lang="en-IN" sz="2000" dirty="0"/>
          </a:p>
        </p:txBody>
      </p:sp>
    </p:spTree>
    <p:extLst>
      <p:ext uri="{BB962C8B-B14F-4D97-AF65-F5344CB8AC3E}">
        <p14:creationId xmlns:p14="http://schemas.microsoft.com/office/powerpoint/2010/main" val="275285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838200" y="0"/>
            <a:ext cx="10515600" cy="6775704"/>
          </a:xfrm>
        </p:spPr>
        <p:txBody>
          <a:bodyPr/>
          <a:lstStyle/>
          <a:p>
            <a:endParaRPr lang="en-US" dirty="0"/>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p:txBody>
          <a:bodyPr/>
          <a:lstStyle/>
          <a:p>
            <a:endParaRPr lang="en-US" dirty="0"/>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6</a:t>
            </a:fld>
            <a:endParaRPr lang="en-US" dirty="0"/>
          </a:p>
        </p:txBody>
      </p:sp>
      <p:pic>
        <p:nvPicPr>
          <p:cNvPr id="6" name="Picture 5">
            <a:extLst>
              <a:ext uri="{FF2B5EF4-FFF2-40B4-BE49-F238E27FC236}">
                <a16:creationId xmlns:a16="http://schemas.microsoft.com/office/drawing/2014/main" id="{1E5CB672-8490-D7EC-6335-193190538137}"/>
              </a:ext>
            </a:extLst>
          </p:cNvPr>
          <p:cNvPicPr>
            <a:picLocks noChangeAspect="1"/>
          </p:cNvPicPr>
          <p:nvPr/>
        </p:nvPicPr>
        <p:blipFill>
          <a:blip r:embed="rId2"/>
          <a:stretch>
            <a:fillRect/>
          </a:stretch>
        </p:blipFill>
        <p:spPr>
          <a:xfrm>
            <a:off x="276225" y="152400"/>
            <a:ext cx="4629150" cy="5934075"/>
          </a:xfrm>
          <a:prstGeom prst="rect">
            <a:avLst/>
          </a:prstGeom>
        </p:spPr>
      </p:pic>
      <p:pic>
        <p:nvPicPr>
          <p:cNvPr id="10" name="Picture 9">
            <a:extLst>
              <a:ext uri="{FF2B5EF4-FFF2-40B4-BE49-F238E27FC236}">
                <a16:creationId xmlns:a16="http://schemas.microsoft.com/office/drawing/2014/main" id="{C591BCEE-00AF-C772-734E-BEEBDA3E43B4}"/>
              </a:ext>
            </a:extLst>
          </p:cNvPr>
          <p:cNvPicPr>
            <a:picLocks noChangeAspect="1"/>
          </p:cNvPicPr>
          <p:nvPr/>
        </p:nvPicPr>
        <p:blipFill>
          <a:blip r:embed="rId3"/>
          <a:stretch>
            <a:fillRect/>
          </a:stretch>
        </p:blipFill>
        <p:spPr>
          <a:xfrm>
            <a:off x="5427472" y="152400"/>
            <a:ext cx="4888103" cy="5934075"/>
          </a:xfrm>
          <a:prstGeom prst="rect">
            <a:avLst/>
          </a:prstGeom>
        </p:spPr>
      </p:pic>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p:txBody>
          <a:bodyPr/>
          <a:lstStyle/>
          <a:p>
            <a:r>
              <a:rPr lang="en-US" dirty="0"/>
              <a:t>MPP SCHOOL PEDDURU</a:t>
            </a:r>
          </a:p>
        </p:txBody>
      </p:sp>
      <p:pic>
        <p:nvPicPr>
          <p:cNvPr id="15" name="Content Placeholder 14">
            <a:extLst>
              <a:ext uri="{FF2B5EF4-FFF2-40B4-BE49-F238E27FC236}">
                <a16:creationId xmlns:a16="http://schemas.microsoft.com/office/drawing/2014/main" id="{C7E2F9DA-A3F1-E3D9-A4EE-C5A278336111}"/>
              </a:ext>
            </a:extLst>
          </p:cNvPr>
          <p:cNvPicPr>
            <a:picLocks noGrp="1" noChangeAspect="1"/>
          </p:cNvPicPr>
          <p:nvPr>
            <p:ph idx="1"/>
          </p:nvPr>
        </p:nvPicPr>
        <p:blipFill>
          <a:blip r:embed="rId2"/>
          <a:stretch>
            <a:fillRect/>
          </a:stretch>
        </p:blipFill>
        <p:spPr>
          <a:xfrm>
            <a:off x="441722" y="1490662"/>
            <a:ext cx="3558778" cy="3876675"/>
          </a:xfrm>
        </p:spPr>
      </p:pic>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7</a:t>
            </a:fld>
            <a:endParaRPr lang="en-US" dirty="0"/>
          </a:p>
        </p:txBody>
      </p:sp>
      <p:pic>
        <p:nvPicPr>
          <p:cNvPr id="17" name="Picture 16">
            <a:extLst>
              <a:ext uri="{FF2B5EF4-FFF2-40B4-BE49-F238E27FC236}">
                <a16:creationId xmlns:a16="http://schemas.microsoft.com/office/drawing/2014/main" id="{5BC9DF6A-C10D-8C19-187C-B42F2FCB8A46}"/>
              </a:ext>
            </a:extLst>
          </p:cNvPr>
          <p:cNvPicPr>
            <a:picLocks noChangeAspect="1"/>
          </p:cNvPicPr>
          <p:nvPr/>
        </p:nvPicPr>
        <p:blipFill>
          <a:blip r:embed="rId3"/>
          <a:stretch>
            <a:fillRect/>
          </a:stretch>
        </p:blipFill>
        <p:spPr>
          <a:xfrm>
            <a:off x="4148136" y="1490662"/>
            <a:ext cx="3895727" cy="3876675"/>
          </a:xfrm>
          <a:prstGeom prst="rect">
            <a:avLst/>
          </a:prstGeom>
        </p:spPr>
      </p:pic>
      <p:pic>
        <p:nvPicPr>
          <p:cNvPr id="19" name="Picture 18">
            <a:extLst>
              <a:ext uri="{FF2B5EF4-FFF2-40B4-BE49-F238E27FC236}">
                <a16:creationId xmlns:a16="http://schemas.microsoft.com/office/drawing/2014/main" id="{CCEB8365-C033-4D94-2DDA-1DC12F19E46D}"/>
              </a:ext>
            </a:extLst>
          </p:cNvPr>
          <p:cNvPicPr>
            <a:picLocks noChangeAspect="1"/>
          </p:cNvPicPr>
          <p:nvPr/>
        </p:nvPicPr>
        <p:blipFill>
          <a:blip r:embed="rId4"/>
          <a:stretch>
            <a:fillRect/>
          </a:stretch>
        </p:blipFill>
        <p:spPr>
          <a:xfrm>
            <a:off x="8191498" y="1490662"/>
            <a:ext cx="3917361" cy="3876675"/>
          </a:xfrm>
          <a:prstGeom prst="rect">
            <a:avLst/>
          </a:prstGeom>
        </p:spPr>
      </p:pic>
    </p:spTree>
    <p:extLst>
      <p:ext uri="{BB962C8B-B14F-4D97-AF65-F5344CB8AC3E}">
        <p14:creationId xmlns:p14="http://schemas.microsoft.com/office/powerpoint/2010/main" val="1002104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B9B57131-123E-4F7A-DFAE-0668D7398AFE}"/>
              </a:ext>
            </a:extLst>
          </p:cNvPr>
          <p:cNvSpPr>
            <a:spLocks noGrp="1"/>
          </p:cNvSpPr>
          <p:nvPr>
            <p:ph type="title"/>
          </p:nvPr>
        </p:nvSpPr>
        <p:spPr>
          <a:xfrm>
            <a:off x="576071" y="704087"/>
            <a:ext cx="9144000" cy="4391787"/>
          </a:xfrm>
        </p:spPr>
        <p:txBody>
          <a:bodyPr/>
          <a:lstStyle/>
          <a:p>
            <a:r>
              <a:rPr lang="en-US" sz="2000" b="1" dirty="0">
                <a:latin typeface="+mn-lt"/>
              </a:rPr>
              <a:t>Content 5</a:t>
            </a:r>
            <a:r>
              <a:rPr lang="en-US" sz="2000" dirty="0">
                <a:latin typeface="+mn-lt"/>
              </a:rPr>
              <a:t>: Disaster Management And Plantation</a:t>
            </a:r>
            <a:br>
              <a:rPr lang="en-US" sz="2000" dirty="0">
                <a:latin typeface="+mn-lt"/>
              </a:rPr>
            </a:br>
            <a:br>
              <a:rPr lang="en-US" sz="2000" dirty="0">
                <a:latin typeface="+mn-lt"/>
              </a:rPr>
            </a:br>
            <a:r>
              <a:rPr lang="en-US" sz="2000" dirty="0">
                <a:latin typeface="+mn-lt"/>
              </a:rPr>
              <a:t>• Discussion on importance of their role in Disaster </a:t>
            </a:r>
            <a:r>
              <a:rPr lang="en-US" sz="2000" dirty="0" err="1">
                <a:latin typeface="+mn-lt"/>
              </a:rPr>
              <a:t>Mangement</a:t>
            </a:r>
            <a:br>
              <a:rPr lang="en-US" sz="2000" dirty="0">
                <a:latin typeface="+mn-lt"/>
              </a:rPr>
            </a:br>
            <a:br>
              <a:rPr lang="en-US" sz="2000" dirty="0">
                <a:latin typeface="+mn-lt"/>
              </a:rPr>
            </a:br>
            <a:r>
              <a:rPr lang="en-US" sz="2000" dirty="0">
                <a:latin typeface="+mn-lt"/>
              </a:rPr>
              <a:t>and plantation </a:t>
            </a:r>
            <a:r>
              <a:rPr lang="en-US" sz="2000" dirty="0" err="1">
                <a:latin typeface="+mn-lt"/>
              </a:rPr>
              <a:t>tosave</a:t>
            </a:r>
            <a:r>
              <a:rPr lang="en-US" sz="2000" dirty="0">
                <a:latin typeface="+mn-lt"/>
              </a:rPr>
              <a:t> our planet</a:t>
            </a:r>
            <a:br>
              <a:rPr lang="en-US" sz="2000" dirty="0">
                <a:latin typeface="+mn-lt"/>
              </a:rPr>
            </a:br>
            <a:br>
              <a:rPr lang="en-US" sz="2000" dirty="0">
                <a:latin typeface="+mn-lt"/>
              </a:rPr>
            </a:br>
            <a:r>
              <a:rPr lang="en-US" sz="2000" b="1" dirty="0">
                <a:latin typeface="+mn-lt"/>
              </a:rPr>
              <a:t>Content 6</a:t>
            </a:r>
            <a:r>
              <a:rPr lang="en-US" sz="2000" dirty="0">
                <a:latin typeface="+mn-lt"/>
              </a:rPr>
              <a:t>: </a:t>
            </a:r>
            <a:r>
              <a:rPr lang="en-US" sz="2000" dirty="0" err="1">
                <a:latin typeface="+mn-lt"/>
              </a:rPr>
              <a:t>Careeer</a:t>
            </a:r>
            <a:r>
              <a:rPr lang="en-US" sz="2000" dirty="0">
                <a:latin typeface="+mn-lt"/>
              </a:rPr>
              <a:t> Guidance</a:t>
            </a:r>
            <a:br>
              <a:rPr lang="en-US" sz="2000" dirty="0">
                <a:latin typeface="+mn-lt"/>
              </a:rPr>
            </a:br>
            <a:br>
              <a:rPr lang="en-US" sz="2000" dirty="0">
                <a:latin typeface="+mn-lt"/>
              </a:rPr>
            </a:br>
            <a:r>
              <a:rPr lang="en-US" sz="2000" dirty="0">
                <a:latin typeface="+mn-lt"/>
              </a:rPr>
              <a:t>• </a:t>
            </a:r>
            <a:r>
              <a:rPr lang="en-US" sz="2000" dirty="0" err="1">
                <a:latin typeface="+mn-lt"/>
              </a:rPr>
              <a:t>Disccusion</a:t>
            </a:r>
            <a:r>
              <a:rPr lang="en-US" sz="2000" dirty="0">
                <a:latin typeface="+mn-lt"/>
              </a:rPr>
              <a:t> about different Streams after 10th and Paths they</a:t>
            </a:r>
            <a:br>
              <a:rPr lang="en-US" sz="2000" dirty="0">
                <a:latin typeface="+mn-lt"/>
              </a:rPr>
            </a:br>
            <a:br>
              <a:rPr lang="en-US" sz="2000" dirty="0">
                <a:latin typeface="+mn-lt"/>
              </a:rPr>
            </a:br>
            <a:r>
              <a:rPr lang="en-US" sz="2000" dirty="0">
                <a:latin typeface="+mn-lt"/>
              </a:rPr>
              <a:t>have to take to achieve their dream jobs.</a:t>
            </a:r>
            <a:br>
              <a:rPr lang="en-US" sz="2000" dirty="0">
                <a:latin typeface="+mn-lt"/>
              </a:rPr>
            </a:br>
            <a:br>
              <a:rPr lang="en-US" sz="2000" dirty="0">
                <a:latin typeface="+mn-lt"/>
              </a:rPr>
            </a:br>
            <a:r>
              <a:rPr lang="en-US" sz="2000" b="1" dirty="0">
                <a:latin typeface="+mn-lt"/>
              </a:rPr>
              <a:t>Content 7:</a:t>
            </a:r>
            <a:r>
              <a:rPr lang="en-US" sz="2000" dirty="0">
                <a:latin typeface="+mn-lt"/>
              </a:rPr>
              <a:t>Gender Inequality</a:t>
            </a:r>
            <a:br>
              <a:rPr lang="en-US" sz="2000" dirty="0">
                <a:latin typeface="+mn-lt"/>
              </a:rPr>
            </a:br>
            <a:br>
              <a:rPr lang="en-US" sz="2000" dirty="0">
                <a:latin typeface="+mn-lt"/>
              </a:rPr>
            </a:br>
            <a:r>
              <a:rPr lang="en-US" sz="2000" dirty="0">
                <a:latin typeface="+mn-lt"/>
              </a:rPr>
              <a:t>• Discussion on Gender Inequality in society and their role to</a:t>
            </a:r>
            <a:br>
              <a:rPr lang="en-US" sz="2000" dirty="0">
                <a:latin typeface="+mn-lt"/>
              </a:rPr>
            </a:br>
            <a:br>
              <a:rPr lang="en-US" sz="2000" dirty="0">
                <a:latin typeface="+mn-lt"/>
              </a:rPr>
            </a:br>
            <a:r>
              <a:rPr lang="en-US" sz="2000" dirty="0">
                <a:latin typeface="+mn-lt"/>
              </a:rPr>
              <a:t>achieve gender equality</a:t>
            </a:r>
            <a:endParaRPr lang="en-IN" sz="2000" dirty="0">
              <a:latin typeface="+mn-lt"/>
            </a:endParaRPr>
          </a:p>
        </p:txBody>
      </p:sp>
      <p:sp>
        <p:nvSpPr>
          <p:cNvPr id="28" name="Text Placeholder 27">
            <a:extLst>
              <a:ext uri="{FF2B5EF4-FFF2-40B4-BE49-F238E27FC236}">
                <a16:creationId xmlns:a16="http://schemas.microsoft.com/office/drawing/2014/main" id="{437F270A-5AE8-3D7C-4649-C8CE5C3BBE73}"/>
              </a:ext>
            </a:extLst>
          </p:cNvPr>
          <p:cNvSpPr>
            <a:spLocks noGrp="1"/>
          </p:cNvSpPr>
          <p:nvPr>
            <p:ph type="body" sz="quarter" idx="4294967295"/>
          </p:nvPr>
        </p:nvSpPr>
        <p:spPr>
          <a:xfrm>
            <a:off x="0" y="3392488"/>
            <a:ext cx="2422525" cy="311150"/>
          </a:xfrm>
        </p:spPr>
        <p:txBody>
          <a:bodyPr>
            <a:normAutofit fontScale="62500" lnSpcReduction="20000"/>
          </a:bodyPr>
          <a:lstStyle/>
          <a:p>
            <a:pPr marL="0" indent="0">
              <a:buNone/>
            </a:pPr>
            <a:r>
              <a:rPr lang="en-US" dirty="0"/>
              <a:t>​</a:t>
            </a:r>
          </a:p>
        </p:txBody>
      </p:sp>
      <p:sp>
        <p:nvSpPr>
          <p:cNvPr id="84" name="Text Placeholder 83">
            <a:extLst>
              <a:ext uri="{FF2B5EF4-FFF2-40B4-BE49-F238E27FC236}">
                <a16:creationId xmlns:a16="http://schemas.microsoft.com/office/drawing/2014/main" id="{1950D586-9DF9-A100-E041-67FDDEBD7DA5}"/>
              </a:ext>
            </a:extLst>
          </p:cNvPr>
          <p:cNvSpPr>
            <a:spLocks noGrp="1"/>
          </p:cNvSpPr>
          <p:nvPr>
            <p:ph type="body" sz="quarter" idx="4294967295"/>
          </p:nvPr>
        </p:nvSpPr>
        <p:spPr>
          <a:xfrm>
            <a:off x="9769475" y="3584575"/>
            <a:ext cx="2422525" cy="311150"/>
          </a:xfrm>
        </p:spPr>
        <p:txBody>
          <a:bodyPr>
            <a:normAutofit fontScale="70000" lnSpcReduction="20000"/>
          </a:bodyPr>
          <a:lstStyle/>
          <a:p>
            <a:endParaRPr lang="en-US" dirty="0"/>
          </a:p>
          <a:p>
            <a:endParaRPr lang="en-US" dirty="0"/>
          </a:p>
        </p:txBody>
      </p:sp>
      <p:sp>
        <p:nvSpPr>
          <p:cNvPr id="85" name="Text Placeholder 84">
            <a:extLst>
              <a:ext uri="{FF2B5EF4-FFF2-40B4-BE49-F238E27FC236}">
                <a16:creationId xmlns:a16="http://schemas.microsoft.com/office/drawing/2014/main" id="{D57903CE-292D-8F9A-9BDD-7840423075D1}"/>
              </a:ext>
            </a:extLst>
          </p:cNvPr>
          <p:cNvSpPr>
            <a:spLocks noGrp="1"/>
          </p:cNvSpPr>
          <p:nvPr>
            <p:ph type="body" sz="quarter" idx="4294967295"/>
          </p:nvPr>
        </p:nvSpPr>
        <p:spPr>
          <a:xfrm>
            <a:off x="0" y="6062663"/>
            <a:ext cx="2422525" cy="311150"/>
          </a:xfrm>
        </p:spPr>
        <p:txBody>
          <a:bodyPr>
            <a:normAutofit fontScale="70000" lnSpcReduction="20000"/>
          </a:bodyPr>
          <a:lstStyle/>
          <a:p>
            <a:pPr marL="0" indent="0">
              <a:buNone/>
            </a:pPr>
            <a:endParaRPr lang="en-US" dirty="0"/>
          </a:p>
          <a:p>
            <a:endParaRPr lang="en-US" dirty="0"/>
          </a:p>
        </p:txBody>
      </p:sp>
      <p:sp>
        <p:nvSpPr>
          <p:cNvPr id="87" name="Text Placeholder 86">
            <a:extLst>
              <a:ext uri="{FF2B5EF4-FFF2-40B4-BE49-F238E27FC236}">
                <a16:creationId xmlns:a16="http://schemas.microsoft.com/office/drawing/2014/main" id="{FE25E76F-DE56-E8CD-2546-5CDB57197BF5}"/>
              </a:ext>
            </a:extLst>
          </p:cNvPr>
          <p:cNvSpPr>
            <a:spLocks noGrp="1"/>
          </p:cNvSpPr>
          <p:nvPr>
            <p:ph type="body" sz="quarter" idx="4294967295"/>
          </p:nvPr>
        </p:nvSpPr>
        <p:spPr>
          <a:xfrm>
            <a:off x="9767888" y="6062663"/>
            <a:ext cx="2424112" cy="311150"/>
          </a:xfrm>
        </p:spPr>
        <p:txBody>
          <a:bodyPr>
            <a:normAutofit fontScale="70000" lnSpcReduction="20000"/>
          </a:bodyPr>
          <a:lstStyle/>
          <a:p>
            <a:pPr marL="0" indent="0">
              <a:buNone/>
            </a:pPr>
            <a:endParaRPr lang="en-US" dirty="0"/>
          </a:p>
          <a:p>
            <a:endParaRPr lang="en-US" dirty="0"/>
          </a:p>
        </p:txBody>
      </p:sp>
    </p:spTree>
    <p:extLst>
      <p:ext uri="{BB962C8B-B14F-4D97-AF65-F5344CB8AC3E}">
        <p14:creationId xmlns:p14="http://schemas.microsoft.com/office/powerpoint/2010/main" val="1445010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879BB1-9E3B-2B5C-4B38-120A948A7879}"/>
              </a:ext>
            </a:extLst>
          </p:cNvPr>
          <p:cNvSpPr>
            <a:spLocks noGrp="1"/>
          </p:cNvSpPr>
          <p:nvPr>
            <p:ph type="title"/>
          </p:nvPr>
        </p:nvSpPr>
        <p:spPr>
          <a:xfrm>
            <a:off x="576072" y="1400174"/>
            <a:ext cx="10515600" cy="1152525"/>
          </a:xfrm>
        </p:spPr>
        <p:txBody>
          <a:bodyPr/>
          <a:lstStyle/>
          <a:p>
            <a:r>
              <a:rPr lang="en-US" dirty="0"/>
              <a:t>PRERANAMITRA</a:t>
            </a:r>
            <a:br>
              <a:rPr lang="en-US" dirty="0"/>
            </a:br>
            <a:br>
              <a:rPr lang="en-US" dirty="0"/>
            </a:br>
            <a:br>
              <a:rPr lang="en-US" dirty="0"/>
            </a:br>
            <a:br>
              <a:rPr lang="en-US" dirty="0"/>
            </a:br>
            <a:endParaRPr lang="en-IN" dirty="0"/>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9</a:t>
            </a:fld>
            <a:endParaRPr lang="en-US" dirty="0"/>
          </a:p>
        </p:txBody>
      </p:sp>
      <p:sp>
        <p:nvSpPr>
          <p:cNvPr id="8" name="Content Placeholder 7">
            <a:extLst>
              <a:ext uri="{FF2B5EF4-FFF2-40B4-BE49-F238E27FC236}">
                <a16:creationId xmlns:a16="http://schemas.microsoft.com/office/drawing/2014/main" id="{007AE083-F507-49D7-9273-2C6FEA190205}"/>
              </a:ext>
            </a:extLst>
          </p:cNvPr>
          <p:cNvSpPr>
            <a:spLocks noGrp="1"/>
          </p:cNvSpPr>
          <p:nvPr>
            <p:ph idx="1"/>
          </p:nvPr>
        </p:nvSpPr>
        <p:spPr>
          <a:xfrm>
            <a:off x="365760" y="1400174"/>
            <a:ext cx="9363456" cy="3877056"/>
          </a:xfrm>
        </p:spPr>
        <p:txBody>
          <a:bodyPr>
            <a:normAutofit/>
          </a:bodyPr>
          <a:lstStyle/>
          <a:p>
            <a:pPr marL="0" indent="0">
              <a:buNone/>
            </a:pPr>
            <a:r>
              <a:rPr lang="en-US" sz="2000" b="1" dirty="0"/>
              <a:t>The ”Prerana Mitra” app stands as a</a:t>
            </a:r>
          </a:p>
          <a:p>
            <a:pPr marL="0" indent="0">
              <a:buNone/>
            </a:pPr>
            <a:r>
              <a:rPr lang="en-US" sz="2000" b="1" dirty="0"/>
              <a:t>remarkable initiative by the Andhra</a:t>
            </a:r>
          </a:p>
          <a:p>
            <a:pPr marL="0" indent="0">
              <a:buNone/>
            </a:pPr>
            <a:r>
              <a:rPr lang="en-US" sz="2000" b="1" dirty="0"/>
              <a:t>Pradesh government, aimed at</a:t>
            </a:r>
          </a:p>
          <a:p>
            <a:pPr marL="0" indent="0">
              <a:buNone/>
            </a:pPr>
            <a:r>
              <a:rPr lang="en-US" sz="2000" b="1" dirty="0"/>
              <a:t>fostering meaningful community</a:t>
            </a:r>
          </a:p>
          <a:p>
            <a:pPr marL="0" indent="0">
              <a:buNone/>
            </a:pPr>
            <a:r>
              <a:rPr lang="en-US" sz="2000" b="1" dirty="0"/>
              <a:t>engagement while harnessing the</a:t>
            </a:r>
          </a:p>
          <a:p>
            <a:pPr marL="0" indent="0">
              <a:buNone/>
            </a:pPr>
            <a:r>
              <a:rPr lang="en-US" sz="2000" b="1" dirty="0"/>
              <a:t>capabilities of </a:t>
            </a:r>
            <a:r>
              <a:rPr lang="en-US" sz="2000" b="1" dirty="0" err="1"/>
              <a:t>B.Tech</a:t>
            </a:r>
            <a:r>
              <a:rPr lang="en-US" sz="2000" b="1" dirty="0"/>
              <a:t> students</a:t>
            </a:r>
          </a:p>
          <a:p>
            <a:pPr marL="0" indent="0">
              <a:buNone/>
            </a:pPr>
            <a:r>
              <a:rPr lang="en-US" sz="2000" b="1" dirty="0"/>
              <a:t>pursuing their education in the state.</a:t>
            </a:r>
            <a:endParaRPr lang="en-IN" sz="2000" b="1" dirty="0"/>
          </a:p>
        </p:txBody>
      </p:sp>
      <p:pic>
        <p:nvPicPr>
          <p:cNvPr id="11" name="Picture 10">
            <a:extLst>
              <a:ext uri="{FF2B5EF4-FFF2-40B4-BE49-F238E27FC236}">
                <a16:creationId xmlns:a16="http://schemas.microsoft.com/office/drawing/2014/main" id="{272019E0-7048-73F3-78D3-296E58035043}"/>
              </a:ext>
            </a:extLst>
          </p:cNvPr>
          <p:cNvPicPr>
            <a:picLocks noChangeAspect="1"/>
          </p:cNvPicPr>
          <p:nvPr/>
        </p:nvPicPr>
        <p:blipFill>
          <a:blip r:embed="rId3"/>
          <a:stretch>
            <a:fillRect/>
          </a:stretch>
        </p:blipFill>
        <p:spPr>
          <a:xfrm>
            <a:off x="4953000" y="1047750"/>
            <a:ext cx="2686050" cy="5010150"/>
          </a:xfrm>
          <a:prstGeom prst="rect">
            <a:avLst/>
          </a:prstGeom>
        </p:spPr>
      </p:pic>
      <p:pic>
        <p:nvPicPr>
          <p:cNvPr id="13" name="Picture 12">
            <a:extLst>
              <a:ext uri="{FF2B5EF4-FFF2-40B4-BE49-F238E27FC236}">
                <a16:creationId xmlns:a16="http://schemas.microsoft.com/office/drawing/2014/main" id="{306A1B79-E573-ED97-495E-CE892F49A066}"/>
              </a:ext>
            </a:extLst>
          </p:cNvPr>
          <p:cNvPicPr>
            <a:picLocks noChangeAspect="1"/>
          </p:cNvPicPr>
          <p:nvPr/>
        </p:nvPicPr>
        <p:blipFill>
          <a:blip r:embed="rId4"/>
          <a:stretch>
            <a:fillRect/>
          </a:stretch>
        </p:blipFill>
        <p:spPr>
          <a:xfrm>
            <a:off x="7724393" y="1047750"/>
            <a:ext cx="2686051" cy="5010150"/>
          </a:xfrm>
          <a:prstGeom prst="rect">
            <a:avLst/>
          </a:prstGeom>
        </p:spPr>
      </p:pic>
    </p:spTree>
    <p:extLst>
      <p:ext uri="{BB962C8B-B14F-4D97-AF65-F5344CB8AC3E}">
        <p14:creationId xmlns:p14="http://schemas.microsoft.com/office/powerpoint/2010/main" val="1234133501"/>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E26AC2-BC04-45BA-BD7C-5CDF09AA9426}">
  <ds:schemaRefs>
    <ds:schemaRef ds:uri="http://schemas.microsoft.com/sharepoint/v3/contenttype/forms"/>
  </ds:schemaRefs>
</ds:datastoreItem>
</file>

<file path=customXml/itemProps3.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{6AA0AD5D-C75F-41E5-AAEA-806F1DF15331}tf11964407_win32</Template>
  <TotalTime>70</TotalTime>
  <Words>477</Words>
  <Application>Microsoft Office PowerPoint</Application>
  <PresentationFormat>Widescreen</PresentationFormat>
  <Paragraphs>108</Paragraphs>
  <Slides>14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Courier New</vt:lpstr>
      <vt:lpstr>Gill Sans Nova</vt:lpstr>
      <vt:lpstr>Gill Sans Nova Light</vt:lpstr>
      <vt:lpstr>Sagona Book</vt:lpstr>
      <vt:lpstr>Wingdings</vt:lpstr>
      <vt:lpstr>Office Theme</vt:lpstr>
      <vt:lpstr>COMMUNITY SERVICE PROJECT Under the supervision of Mr.S.Ashok</vt:lpstr>
      <vt:lpstr>CONTEXT</vt:lpstr>
      <vt:lpstr>INTRODUCTION</vt:lpstr>
      <vt:lpstr>   </vt:lpstr>
      <vt:lpstr>COMMUNITY SERVICE PART</vt:lpstr>
      <vt:lpstr>PowerPoint Presentation</vt:lpstr>
      <vt:lpstr>MPP SCHOOL PEDDURU</vt:lpstr>
      <vt:lpstr>Content 5: Disaster Management And Plantation  • Discussion on importance of their role in Disaster Mangement  and plantation tosave our planet  Content 6: Careeer Guidance  • Disccusion about different Streams after 10th and Paths they  have to take to achieve their dream jobs.  Content 7:Gender Inequality  • Discussion on Gender Inequality in society and their role to  achieve gender equality</vt:lpstr>
      <vt:lpstr>PRERANAMITRA    </vt:lpstr>
      <vt:lpstr>WEEKLY  REPORT</vt:lpstr>
      <vt:lpstr>areas of focus</vt:lpstr>
      <vt:lpstr>how we get there</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SERVICE PROJECT Under the supervision of Mr.S.Ashok</dc:title>
  <dc:creator>SHARMILA BOTCHA</dc:creator>
  <cp:lastModifiedBy>SHARMILA BOTCHA</cp:lastModifiedBy>
  <cp:revision>1</cp:revision>
  <dcterms:created xsi:type="dcterms:W3CDTF">2023-12-19T15:11:45Z</dcterms:created>
  <dcterms:modified xsi:type="dcterms:W3CDTF">2023-12-19T16:22:16Z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