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282" r:id="rId7"/>
    <p:sldId id="315" r:id="rId8"/>
    <p:sldId id="323" r:id="rId9"/>
    <p:sldId id="307" r:id="rId10"/>
    <p:sldId id="314" r:id="rId11"/>
    <p:sldId id="317" r:id="rId12"/>
    <p:sldId id="281" r:id="rId13"/>
    <p:sldId id="325" r:id="rId14"/>
    <p:sldId id="318" r:id="rId15"/>
    <p:sldId id="326" r:id="rId16"/>
    <p:sldId id="321" r:id="rId17"/>
    <p:sldId id="327" r:id="rId18"/>
    <p:sldId id="322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 varScale="1">
        <p:scale>
          <a:sx n="67" d="100"/>
          <a:sy n="67" d="100"/>
        </p:scale>
        <p:origin x="85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72A17-238E-B1A5-F04A-BF9138E73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D56914-5847-78D7-8C43-5B2FCCD91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86F791-0E8D-6E77-DA1D-C46ECCD32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0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82486-EAD5-6803-E3F8-7101D0B2A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29675-E816-265A-616B-D405FFA21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0F7B7-DE96-EA22-BA37-281B9E988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9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190E-66EE-54A2-0C2D-77C6BB414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E4C3E5-5DE8-A991-F9B6-8BF359AF6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9F744-7EE1-ABF5-BC73-71492434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8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A567B-EBE8-E40C-D757-84DEF628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D52805-F936-641B-0F3D-E3A9BE2B2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A2458-0371-D70D-A785-56A3CCDBE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1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32798"/>
            <a:ext cx="12192000" cy="3831221"/>
          </a:xfrm>
        </p:spPr>
        <p:txBody>
          <a:bodyPr anchor="ctr"/>
          <a:lstStyle/>
          <a:p>
            <a:r>
              <a:rPr lang="en-US" dirty="0"/>
              <a:t>CUSTOMER BEHAVIOR ANALYSIS AND QUOTATION SUCCESS PREDICTION USING MACHINE LEARNING FOR SALES OPTIMIZATION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5736FA-EE89-5874-4426-29EF1B90CB15}"/>
              </a:ext>
            </a:extLst>
          </p:cNvPr>
          <p:cNvSpPr/>
          <p:nvPr/>
        </p:nvSpPr>
        <p:spPr>
          <a:xfrm>
            <a:off x="2887740" y="3429000"/>
            <a:ext cx="6416519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Sri Jayewardenepura</a:t>
            </a:r>
          </a:p>
          <a:p>
            <a:pPr algn="ctr"/>
            <a:r>
              <a:rPr lang="en-US" sz="2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Supervisor : Dr. Ravimal Bandara</a:t>
            </a:r>
          </a:p>
          <a:p>
            <a:pPr algn="ctr"/>
            <a:endParaRPr lang="en-US" sz="200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Research by : D.D.S.D. Chandrasiri</a:t>
            </a:r>
          </a:p>
          <a:p>
            <a:pPr algn="ctr"/>
            <a:r>
              <a:rPr lang="en-US" sz="20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Index : MSC/DSA/093</a:t>
            </a:r>
            <a:endParaRPr lang="en-US" sz="20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91D9C-CC26-E9D4-2ED2-2FF9C43F3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75D4C3-462F-5123-7866-72AC9076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943"/>
            <a:ext cx="4857750" cy="556832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95C822B-F119-5818-998C-AB3A1043C95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357312"/>
            <a:ext cx="9715500" cy="5500688"/>
          </a:xfrm>
        </p:spPr>
        <p:txBody>
          <a:bodyPr>
            <a:normAutofit/>
          </a:bodyPr>
          <a:lstStyle/>
          <a:p>
            <a:r>
              <a:rPr lang="en-US" dirty="0"/>
              <a:t>Machine Learning Models for Predict Quotation Success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/>
              <a:t>                      Random Forest Classifier demonstrated superior prediction performance</a:t>
            </a:r>
          </a:p>
          <a:p>
            <a:pPr>
              <a:buAutoNum type="arabicPeriod" startAt="2"/>
            </a:pPr>
            <a:r>
              <a:rPr lang="en-US" dirty="0"/>
              <a:t>Random Forest Classifier achieved 88.02% accuracy in predicting lost reasons.</a:t>
            </a:r>
          </a:p>
          <a:p>
            <a:pPr>
              <a:buAutoNum type="arabicPeriod" startAt="2"/>
            </a:pPr>
            <a:r>
              <a:rPr lang="en-US" dirty="0"/>
              <a:t>Identify Quotation Lost Reason : Out of Stock – The items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Price              -  The Customers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Other Brand  -  The Items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Lead Time     -  The Account Managers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8465B-B70D-6271-02A2-6E1BD9555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C2DC962-1FC4-F674-D19E-02E333FCF6A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09669608"/>
              </p:ext>
            </p:extLst>
          </p:nvPr>
        </p:nvGraphicFramePr>
        <p:xfrm>
          <a:off x="5134369" y="1828036"/>
          <a:ext cx="5757862" cy="259356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438208828"/>
                    </a:ext>
                  </a:extLst>
                </a:gridCol>
                <a:gridCol w="1528762">
                  <a:extLst>
                    <a:ext uri="{9D8B030D-6E8A-4147-A177-3AD203B41FA5}">
                      <a16:colId xmlns:a16="http://schemas.microsoft.com/office/drawing/2014/main" val="323575111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29049997"/>
                    </a:ext>
                  </a:extLst>
                </a:gridCol>
              </a:tblGrid>
              <a:tr h="69382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RMSE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8961"/>
                  </a:ext>
                </a:extLst>
              </a:tr>
              <a:tr h="401975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1.1671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0.6016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924093"/>
                  </a:ext>
                </a:extLst>
              </a:tr>
              <a:tr h="401975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Decision Tree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0.7643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0.8741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16733"/>
                  </a:ext>
                </a:extLst>
              </a:tr>
              <a:tr h="693820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Random Forest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0.7044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0.8938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217009"/>
                  </a:ext>
                </a:extLst>
              </a:tr>
              <a:tr h="401975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1.1634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</a:rPr>
                        <a:t>0.6726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205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78" y="1078706"/>
            <a:ext cx="7843837" cy="542657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4478" y="2182454"/>
            <a:ext cx="8503679" cy="3846872"/>
          </a:xfrm>
        </p:spPr>
        <p:txBody>
          <a:bodyPr>
            <a:noAutofit/>
          </a:bodyPr>
          <a:lstStyle/>
          <a:p>
            <a:r>
              <a:rPr lang="en-US" sz="2000" dirty="0"/>
              <a:t>Model Performance: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demonstrated superior prediction performance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predicted lost reasons with 88.02% accuracy.</a:t>
            </a:r>
          </a:p>
          <a:p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lost reason patterns from quotation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targeted strategies to reduce loss rates and improve quotation success.</a:t>
            </a:r>
          </a:p>
          <a:p>
            <a:endParaRPr lang="en-US" sz="2000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studies rarely used real-world quotation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fills the gap with quotation-level B2B prediction in the electrical sector.</a:t>
            </a:r>
          </a:p>
          <a:p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3D58DB0-9192-CA14-0FA4-067656EC48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790" r="15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37445-5F23-812C-8F55-6BB69149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73531-C45B-312C-6E1C-AFA05BE9A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8688"/>
            <a:ext cx="4857750" cy="556832"/>
          </a:xfrm>
        </p:spPr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04CB363D-E619-93ED-6537-DF8BE38D9E2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71513" y="1757363"/>
            <a:ext cx="8043861" cy="49149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Limitation: Data was collected from a single private electrical company, which may limit generalizability across industries.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Availability: Not all potential behavioral or contextual variables (e.g., competitor pricing, customer feedback) were available.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Bias Risk: Machine learning models may be influenced by historical biases in the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Ground Truth for Lost Reasons: Some quotations marked as "lost" may lack detailed or accurate loss reasons.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Constraints: The dataset may not cover long-term customer behavior changes.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Dependency: Analysis was limited to tools available in Jupiter Notebook and Python.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284B0-E17B-4BC6-B2DF-0C275D87E8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99C917F-381D-1AB5-6E03-71E122E360F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4800" r="248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902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9264" y="2488384"/>
            <a:ext cx="8250661" cy="4198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Contributions:</a:t>
            </a:r>
          </a:p>
          <a:p>
            <a:r>
              <a:rPr lang="en-US" dirty="0"/>
              <a:t>Developed a tailored ML pipeline using real company sales data.</a:t>
            </a:r>
          </a:p>
          <a:p>
            <a:r>
              <a:rPr lang="en-US" dirty="0"/>
              <a:t>Engineered key features from customer, financial, and item data.</a:t>
            </a:r>
          </a:p>
          <a:p>
            <a:r>
              <a:rPr lang="en-US" dirty="0"/>
              <a:t>Provided insights to support data-driven sales strategies.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Future Work:</a:t>
            </a:r>
          </a:p>
          <a:p>
            <a:r>
              <a:rPr lang="en-US" dirty="0"/>
              <a:t>Deploy models in real-time sales environments.</a:t>
            </a:r>
          </a:p>
          <a:p>
            <a:r>
              <a:rPr lang="en-US" dirty="0"/>
              <a:t>Integrate external market data and time-based analysis.</a:t>
            </a:r>
          </a:p>
          <a:p>
            <a:r>
              <a:rPr lang="en-US" dirty="0"/>
              <a:t>Create interactive tools for sales teams.</a:t>
            </a:r>
          </a:p>
          <a:p>
            <a:r>
              <a:rPr lang="en-US" dirty="0"/>
              <a:t>Explore causal analysis for deeper business understanding.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9CBD3-3B31-22CA-2248-2ABFF83AD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83A09D-529B-4726-F82C-D419847F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Practical implications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7CF1497-862A-FA7F-5D5F-B696E423C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9264" y="2185606"/>
            <a:ext cx="8250661" cy="4672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Relevance:</a:t>
            </a:r>
          </a:p>
          <a:p>
            <a:r>
              <a:rPr lang="en-US" dirty="0"/>
              <a:t>Empowers data-driven decision-making in sales.</a:t>
            </a:r>
          </a:p>
          <a:p>
            <a:r>
              <a:rPr lang="en-US" dirty="0"/>
              <a:t>Reveals key factors affecting quotation success.</a:t>
            </a:r>
          </a:p>
          <a:p>
            <a:r>
              <a:rPr lang="en-US" dirty="0"/>
              <a:t>Supports customer-focused and efficient sales strategies.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Applications:</a:t>
            </a:r>
          </a:p>
          <a:p>
            <a:r>
              <a:rPr lang="en-US" dirty="0"/>
              <a:t>Predictive scoring of quotations for prioritization.</a:t>
            </a:r>
          </a:p>
          <a:p>
            <a:r>
              <a:rPr lang="en-US" dirty="0"/>
              <a:t>Optimized pricing and discount strategies.</a:t>
            </a:r>
          </a:p>
          <a:p>
            <a:r>
              <a:rPr lang="en-US" dirty="0"/>
              <a:t>Improved stock planning based on forecasted success.</a:t>
            </a:r>
          </a:p>
          <a:p>
            <a:r>
              <a:rPr lang="en-US" dirty="0"/>
              <a:t>Sales team performance insights.</a:t>
            </a:r>
          </a:p>
          <a:p>
            <a:r>
              <a:rPr lang="en-US" dirty="0"/>
              <a:t>Targeted customer retention initiatives.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04332-3201-A906-F2DA-E0937E4F2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14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7441"/>
            <a:ext cx="10511627" cy="64130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BB835-6D9F-8211-C6A8-BC5E927DB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0" y="1803346"/>
            <a:ext cx="10511627" cy="394855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Tran &amp; Dung (2017) – ML for customer behavior prediction (case study in Vietnam)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Wang (2023) – Digital marketing strategy optimization in China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Webster &amp; Wind (1972) – Foundational model for organizational buying behavior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Anderson &amp; Narus (1990) – Manufacturer-distributor partnership framework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Johnston &amp; Lewin (1996) – Integrative model of organizational buying behavior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Jagdish et al. (2012) – Review of relationship marketing concepts and evolution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D.D.S.D. Chandrasiri</a:t>
            </a:r>
          </a:p>
          <a:p>
            <a:r>
              <a:rPr lang="en-US" dirty="0"/>
              <a:t>MSC/DSA/093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1569032"/>
            <a:ext cx="8901113" cy="688393"/>
          </a:xfrm>
        </p:spPr>
        <p:txBody>
          <a:bodyPr/>
          <a:lstStyle/>
          <a:p>
            <a:r>
              <a:rPr lang="en-US" dirty="0"/>
              <a:t>Significance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2854642"/>
            <a:ext cx="7872413" cy="3207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teams struggle to predict which quotations will succeed.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focus on high-success leads, saving time and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data-driven sales strategies using machine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740" y="110136"/>
            <a:ext cx="7965461" cy="611382"/>
          </a:xfrm>
        </p:spPr>
        <p:txBody>
          <a:bodyPr/>
          <a:lstStyle/>
          <a:p>
            <a:r>
              <a:rPr lang="en-US" dirty="0"/>
              <a:t>Objectives &amp; Scope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2FD4D05-630F-1F65-82B4-886A9E4CB0D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574740" y="969183"/>
            <a:ext cx="939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Analyze customer behavior patterns influencing quotation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Develop a machine learning model to predict quotation success.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BA1A6F4-5D0C-5EE7-4799-1859EFDCC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740" y="2183960"/>
            <a:ext cx="9398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Customers &amp; Quotation features influence success rates 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accurately can machine learning models predict Quotation outcomes ?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614CBCF5-F89F-6CF4-4AC9-DCB98B16F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740" y="3398737"/>
            <a:ext cx="9398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 on Quotation and Customer data from a private Electrical Company.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Customer profiles, sales metrics, item details, and quotation status.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Supervised Machine Learning Models (</a:t>
            </a:r>
            <a:r>
              <a:rPr lang="en-US" altLang="en-US" sz="2000" dirty="0" err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Logistic Regression, Random Forest)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8431D43-7DF7-62B5-DCFE-1D26DA99B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740" y="5229067"/>
            <a:ext cx="9398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limited to one company and industry sector.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of predictions depends on data completeness and accuracy.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4635"/>
            <a:ext cx="7796464" cy="713995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5" y="1961327"/>
            <a:ext cx="3619544" cy="2097522"/>
          </a:xfrm>
        </p:spPr>
        <p:txBody>
          <a:bodyPr>
            <a:normAutofit/>
          </a:bodyPr>
          <a:lstStyle/>
          <a:p>
            <a:r>
              <a:rPr lang="en-US" dirty="0"/>
              <a:t>Key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 used in customer segmentation, quotation prediction, and sales forecasting.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Models: Logistic Regression, Decision Trees, Random Forests.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2209" y="1961326"/>
            <a:ext cx="3284951" cy="2097523"/>
          </a:xfrm>
        </p:spPr>
        <p:txBody>
          <a:bodyPr>
            <a:normAutofit/>
          </a:bodyPr>
          <a:lstStyle/>
          <a:p>
            <a:r>
              <a:rPr lang="en-US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ML for sales optimization and predictive analytics.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feature engineering and model accuracy.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C8E8439-19C1-26D8-11A7-4718C8E87645}"/>
              </a:ext>
            </a:extLst>
          </p:cNvPr>
          <p:cNvSpPr txBox="1">
            <a:spLocks/>
          </p:cNvSpPr>
          <p:nvPr/>
        </p:nvSpPr>
        <p:spPr>
          <a:xfrm>
            <a:off x="918598" y="4453062"/>
            <a:ext cx="7548562" cy="2097522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studies integrate customer behavior with quotation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interpretable models for B2B electrical sectors.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AFF89-44C4-40DF-1064-0C3E8F451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49A3-61E4-58A7-2072-9123CF69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4635"/>
            <a:ext cx="7796464" cy="713995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95C32-7C61-EFE6-F2F2-D46394AD7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4FE14A0-163B-2913-180E-D69925CA1A8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7967271"/>
              </p:ext>
            </p:extLst>
          </p:nvPr>
        </p:nvGraphicFramePr>
        <p:xfrm>
          <a:off x="585788" y="1985963"/>
          <a:ext cx="8296528" cy="44005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74132">
                  <a:extLst>
                    <a:ext uri="{9D8B030D-6E8A-4147-A177-3AD203B41FA5}">
                      <a16:colId xmlns:a16="http://schemas.microsoft.com/office/drawing/2014/main" val="1116142534"/>
                    </a:ext>
                  </a:extLst>
                </a:gridCol>
                <a:gridCol w="2074132">
                  <a:extLst>
                    <a:ext uri="{9D8B030D-6E8A-4147-A177-3AD203B41FA5}">
                      <a16:colId xmlns:a16="http://schemas.microsoft.com/office/drawing/2014/main" val="2356987711"/>
                    </a:ext>
                  </a:extLst>
                </a:gridCol>
                <a:gridCol w="2074132">
                  <a:extLst>
                    <a:ext uri="{9D8B030D-6E8A-4147-A177-3AD203B41FA5}">
                      <a16:colId xmlns:a16="http://schemas.microsoft.com/office/drawing/2014/main" val="3723333802"/>
                    </a:ext>
                  </a:extLst>
                </a:gridCol>
                <a:gridCol w="2074132">
                  <a:extLst>
                    <a:ext uri="{9D8B030D-6E8A-4147-A177-3AD203B41FA5}">
                      <a16:colId xmlns:a16="http://schemas.microsoft.com/office/drawing/2014/main" val="138375224"/>
                    </a:ext>
                  </a:extLst>
                </a:gridCol>
              </a:tblGrid>
              <a:tr h="1100138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Study</a:t>
                      </a:r>
                    </a:p>
                    <a:p>
                      <a:endParaRPr lang="en-US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Focus Area</a:t>
                      </a:r>
                    </a:p>
                    <a:p>
                      <a:endParaRPr lang="en-US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Method Used</a:t>
                      </a:r>
                    </a:p>
                    <a:p>
                      <a:endParaRPr lang="en-US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Gap Identified</a:t>
                      </a:r>
                    </a:p>
                    <a:p>
                      <a:endParaRPr lang="en-US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465622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Ahmed &amp; Zhao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B2B quotation analysis in manufacturing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Focused only on price sensitivity, not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425496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Liu et al. 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ML for Customer churn in retail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Retail-focused, not applicable to B2B 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657430"/>
                  </a:ext>
                </a:extLst>
              </a:tr>
              <a:tr h="1100138"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Mehta &amp; Roy 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Success prediction of sales quotations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Limited feature engineering, no behavioral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0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763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478E7A-42D5-1304-D84D-9A3652241E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12" b="1212"/>
          <a:stretch>
            <a:fillRect/>
          </a:stretch>
        </p:blipFill>
        <p:spPr>
          <a:xfrm>
            <a:off x="443345" y="0"/>
            <a:ext cx="4557280" cy="6359525"/>
          </a:xfr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8D1DA698-68B7-E7E1-8E42-6ADDD9D0093B}"/>
              </a:ext>
            </a:extLst>
          </p:cNvPr>
          <p:cNvSpPr/>
          <p:nvPr/>
        </p:nvSpPr>
        <p:spPr>
          <a:xfrm>
            <a:off x="443345" y="0"/>
            <a:ext cx="4557280" cy="6359525"/>
          </a:xfrm>
          <a:prstGeom prst="fram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A5247A7-CFD1-523E-B3B4-613FDA4C471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686177" y="0"/>
            <a:ext cx="7515224" cy="6901799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8688"/>
            <a:ext cx="4857750" cy="556832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1700213"/>
            <a:ext cx="10101263" cy="501491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Features :  Date Based Features (Quotation Duration), Customer Behavior Features (Customer Loyalty Score), Financial Ratios (Discount Percentage, Margin Percentage, Cost to Value Ratio), Item Features (Item Success Rate)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Feature Extraction 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Mutual Information Method –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Grand Total, Quotation Duration, Account Manager $ Sales        Manager, Cost to Value Ratio, Total Quantity, Margin, Margin Percentage, Discount Percentage.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Chi Square Test –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Grand Total, Base Total Taxes &amp; Charges, Total Cost, Base Net Amount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-   Logistic Regression, Decision Tree Classifier, Random Fores Classifier, Support Vector Machine.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    Optimize Quotation Success – Use bar chart for identify high frequency reasons effect to lost quotations &amp; Based on the identified reasons optimize the Quotation Lost.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57263"/>
            <a:ext cx="5259554" cy="723378"/>
          </a:xfrm>
        </p:spPr>
        <p:txBody>
          <a:bodyPr/>
          <a:lstStyle/>
          <a:p>
            <a:r>
              <a:rPr lang="en-US" dirty="0"/>
              <a:t>Data &amp;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40" y="1801443"/>
            <a:ext cx="6499794" cy="4642219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Private Electrical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quotation records, customer details, item costs, margins, success/failure status, and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span: Aug 2022 –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Mar 2025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Characteristics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 – 216,295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Customer info, quotation status, financial metrics, product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– Status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Data Processing, feature engineering &amp; model building.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Jupiter Notebook as the development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– Pandas, NumPy, Scikit- learn, Matplotlib, Seaborn, Statsmodels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CE92F7B-7F3F-CB33-AD01-BC59CE338C4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1001" r="11001"/>
          <a:stretch>
            <a:fillRect/>
          </a:stretch>
        </p:blipFill>
        <p:spPr/>
      </p:pic>
      <p:sp>
        <p:nvSpPr>
          <p:cNvPr id="9" name="Frame 8">
            <a:extLst>
              <a:ext uri="{FF2B5EF4-FFF2-40B4-BE49-F238E27FC236}">
                <a16:creationId xmlns:a16="http://schemas.microsoft.com/office/drawing/2014/main" id="{706E8A38-3BB6-4327-9CD2-C824B7F69F5F}"/>
              </a:ext>
            </a:extLst>
          </p:cNvPr>
          <p:cNvSpPr/>
          <p:nvPr/>
        </p:nvSpPr>
        <p:spPr>
          <a:xfrm>
            <a:off x="7414194" y="410780"/>
            <a:ext cx="4777806" cy="6447220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A1B5C1-EFD7-8CCE-15B5-34FF68AF7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078" y="5242552"/>
            <a:ext cx="2017510" cy="561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DB5C5A-28C1-DD97-CE70-24C508001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9032" y="4217074"/>
            <a:ext cx="593542" cy="723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61C9A-9B4D-94F7-337D-589F64EF5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078" y="3139337"/>
            <a:ext cx="655495" cy="8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{30CD4844-2DAB-4A61-A152-12704CAD62A9}tf78438558_win32</Template>
  <TotalTime>945</TotalTime>
  <Words>1073</Words>
  <Application>Microsoft Office PowerPoint</Application>
  <PresentationFormat>Widescreen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Times New Roman</vt:lpstr>
      <vt:lpstr>Custom</vt:lpstr>
      <vt:lpstr>CUSTOMER BEHAVIOR ANALYSIS AND QUOTATION SUCCESS PREDICTION USING MACHINE LEARNING FOR SALES OPTIMIZATION</vt:lpstr>
      <vt:lpstr>Significance of the research</vt:lpstr>
      <vt:lpstr>Objectives &amp; Scope</vt:lpstr>
      <vt:lpstr>Literature review</vt:lpstr>
      <vt:lpstr>Literature review</vt:lpstr>
      <vt:lpstr>Methodology</vt:lpstr>
      <vt:lpstr>PowerPoint Presentation</vt:lpstr>
      <vt:lpstr>Methodology </vt:lpstr>
      <vt:lpstr>Data &amp; Tools</vt:lpstr>
      <vt:lpstr>Results </vt:lpstr>
      <vt:lpstr>Discussion</vt:lpstr>
      <vt:lpstr>Limitations </vt:lpstr>
      <vt:lpstr>Conclusion &amp; future work</vt:lpstr>
      <vt:lpstr>Practical implications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Dulmi Chandrasiri</dc:creator>
  <cp:lastModifiedBy>Dulmi Chandrasiri</cp:lastModifiedBy>
  <cp:revision>7</cp:revision>
  <dcterms:created xsi:type="dcterms:W3CDTF">2025-06-13T11:01:27Z</dcterms:created>
  <dcterms:modified xsi:type="dcterms:W3CDTF">2025-06-14T05:15:46Z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