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1"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84" d="100"/>
          <a:sy n="84" d="100"/>
        </p:scale>
        <p:origin x="581" y="67"/>
      </p:cViewPr>
      <p:guideLst>
        <p:guide orient="horz" pos="2183"/>
        <p:guide pos="3840"/>
      </p:guideLst>
    </p:cSldViewPr>
  </p:slideViewPr>
  <p:notesTextViewPr>
    <p:cViewPr>
      <p:scale>
        <a:sx n="1" d="1"/>
        <a:sy n="1" d="1"/>
      </p:scale>
      <p:origin x="0" y="0"/>
    </p:cViewPr>
  </p:notesTextViewPr>
  <p:gridSpacing cx="360000" cy="3600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1112F-E766-2239-C268-AE3D464CFC3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5570EC1-B434-29D8-1456-6B58B31C26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F6011CD-EFB6-6093-1BCE-67C4A1F8001E}"/>
              </a:ext>
            </a:extLst>
          </p:cNvPr>
          <p:cNvSpPr>
            <a:spLocks noGrp="1"/>
          </p:cNvSpPr>
          <p:nvPr>
            <p:ph type="dt" sz="half" idx="10"/>
          </p:nvPr>
        </p:nvSpPr>
        <p:spPr/>
        <p:txBody>
          <a:bodyPr/>
          <a:lstStyle/>
          <a:p>
            <a:fld id="{A0DD5C21-86A1-4B18-ACA5-37E3091D5AD0}" type="datetimeFigureOut">
              <a:rPr lang="en-IN" smtClean="0"/>
              <a:t>19-11-2022</a:t>
            </a:fld>
            <a:endParaRPr lang="en-IN"/>
          </a:p>
        </p:txBody>
      </p:sp>
      <p:sp>
        <p:nvSpPr>
          <p:cNvPr id="5" name="Footer Placeholder 4">
            <a:extLst>
              <a:ext uri="{FF2B5EF4-FFF2-40B4-BE49-F238E27FC236}">
                <a16:creationId xmlns:a16="http://schemas.microsoft.com/office/drawing/2014/main" id="{C93A1935-E64E-B07D-96C5-52EE33DA98C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0EAC95C-410B-7FF4-ED0F-214AD4A3AC6A}"/>
              </a:ext>
            </a:extLst>
          </p:cNvPr>
          <p:cNvSpPr>
            <a:spLocks noGrp="1"/>
          </p:cNvSpPr>
          <p:nvPr>
            <p:ph type="sldNum" sz="quarter" idx="12"/>
          </p:nvPr>
        </p:nvSpPr>
        <p:spPr/>
        <p:txBody>
          <a:bodyPr/>
          <a:lstStyle/>
          <a:p>
            <a:fld id="{13390461-A673-462A-AA67-8533B11B3F4B}" type="slidenum">
              <a:rPr lang="en-IN" smtClean="0"/>
              <a:t>‹#›</a:t>
            </a:fld>
            <a:endParaRPr lang="en-IN"/>
          </a:p>
        </p:txBody>
      </p:sp>
    </p:spTree>
    <p:extLst>
      <p:ext uri="{BB962C8B-B14F-4D97-AF65-F5344CB8AC3E}">
        <p14:creationId xmlns:p14="http://schemas.microsoft.com/office/powerpoint/2010/main" val="17754459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0B3C1-CFBB-C63C-BAB8-A57F5A25BE3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43E7C27-A956-CFFC-AED1-F3194F58F1C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60B68FB-2D1C-BDE9-46E7-712D9E486537}"/>
              </a:ext>
            </a:extLst>
          </p:cNvPr>
          <p:cNvSpPr>
            <a:spLocks noGrp="1"/>
          </p:cNvSpPr>
          <p:nvPr>
            <p:ph type="dt" sz="half" idx="10"/>
          </p:nvPr>
        </p:nvSpPr>
        <p:spPr/>
        <p:txBody>
          <a:bodyPr/>
          <a:lstStyle/>
          <a:p>
            <a:fld id="{A0DD5C21-86A1-4B18-ACA5-37E3091D5AD0}" type="datetimeFigureOut">
              <a:rPr lang="en-IN" smtClean="0"/>
              <a:t>19-11-2022</a:t>
            </a:fld>
            <a:endParaRPr lang="en-IN"/>
          </a:p>
        </p:txBody>
      </p:sp>
      <p:sp>
        <p:nvSpPr>
          <p:cNvPr id="5" name="Footer Placeholder 4">
            <a:extLst>
              <a:ext uri="{FF2B5EF4-FFF2-40B4-BE49-F238E27FC236}">
                <a16:creationId xmlns:a16="http://schemas.microsoft.com/office/drawing/2014/main" id="{DDDB0A23-5099-8DE2-EF9E-D49CFCA1CA3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7B7236A-1FF4-F06F-D272-F70521A87E0E}"/>
              </a:ext>
            </a:extLst>
          </p:cNvPr>
          <p:cNvSpPr>
            <a:spLocks noGrp="1"/>
          </p:cNvSpPr>
          <p:nvPr>
            <p:ph type="sldNum" sz="quarter" idx="12"/>
          </p:nvPr>
        </p:nvSpPr>
        <p:spPr/>
        <p:txBody>
          <a:bodyPr/>
          <a:lstStyle/>
          <a:p>
            <a:fld id="{13390461-A673-462A-AA67-8533B11B3F4B}" type="slidenum">
              <a:rPr lang="en-IN" smtClean="0"/>
              <a:t>‹#›</a:t>
            </a:fld>
            <a:endParaRPr lang="en-IN"/>
          </a:p>
        </p:txBody>
      </p:sp>
    </p:spTree>
    <p:extLst>
      <p:ext uri="{BB962C8B-B14F-4D97-AF65-F5344CB8AC3E}">
        <p14:creationId xmlns:p14="http://schemas.microsoft.com/office/powerpoint/2010/main" val="23705164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0DEC9AB-D800-5DF4-A06A-57F47540916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BF367CC-D829-67BD-D6B9-7B20A8647F3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D94FDF0-EC21-03E6-3B46-3A308C22D903}"/>
              </a:ext>
            </a:extLst>
          </p:cNvPr>
          <p:cNvSpPr>
            <a:spLocks noGrp="1"/>
          </p:cNvSpPr>
          <p:nvPr>
            <p:ph type="dt" sz="half" idx="10"/>
          </p:nvPr>
        </p:nvSpPr>
        <p:spPr/>
        <p:txBody>
          <a:bodyPr/>
          <a:lstStyle/>
          <a:p>
            <a:fld id="{A0DD5C21-86A1-4B18-ACA5-37E3091D5AD0}" type="datetimeFigureOut">
              <a:rPr lang="en-IN" smtClean="0"/>
              <a:t>19-11-2022</a:t>
            </a:fld>
            <a:endParaRPr lang="en-IN"/>
          </a:p>
        </p:txBody>
      </p:sp>
      <p:sp>
        <p:nvSpPr>
          <p:cNvPr id="5" name="Footer Placeholder 4">
            <a:extLst>
              <a:ext uri="{FF2B5EF4-FFF2-40B4-BE49-F238E27FC236}">
                <a16:creationId xmlns:a16="http://schemas.microsoft.com/office/drawing/2014/main" id="{CAEDBB99-5F0C-DAED-E476-12F7CCD8A13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1FC0545-E644-FC96-A4DD-110A0E51740C}"/>
              </a:ext>
            </a:extLst>
          </p:cNvPr>
          <p:cNvSpPr>
            <a:spLocks noGrp="1"/>
          </p:cNvSpPr>
          <p:nvPr>
            <p:ph type="sldNum" sz="quarter" idx="12"/>
          </p:nvPr>
        </p:nvSpPr>
        <p:spPr/>
        <p:txBody>
          <a:bodyPr/>
          <a:lstStyle/>
          <a:p>
            <a:fld id="{13390461-A673-462A-AA67-8533B11B3F4B}" type="slidenum">
              <a:rPr lang="en-IN" smtClean="0"/>
              <a:t>‹#›</a:t>
            </a:fld>
            <a:endParaRPr lang="en-IN"/>
          </a:p>
        </p:txBody>
      </p:sp>
    </p:spTree>
    <p:extLst>
      <p:ext uri="{BB962C8B-B14F-4D97-AF65-F5344CB8AC3E}">
        <p14:creationId xmlns:p14="http://schemas.microsoft.com/office/powerpoint/2010/main" val="20692304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81C95-71C1-8A68-68EF-C21216976CF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EBB0C7C-E7C5-5B34-8F81-AE17BA70B14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4E636A6-2741-7A82-786A-E28446D88B11}"/>
              </a:ext>
            </a:extLst>
          </p:cNvPr>
          <p:cNvSpPr>
            <a:spLocks noGrp="1"/>
          </p:cNvSpPr>
          <p:nvPr>
            <p:ph type="dt" sz="half" idx="10"/>
          </p:nvPr>
        </p:nvSpPr>
        <p:spPr/>
        <p:txBody>
          <a:bodyPr/>
          <a:lstStyle/>
          <a:p>
            <a:fld id="{A0DD5C21-86A1-4B18-ACA5-37E3091D5AD0}" type="datetimeFigureOut">
              <a:rPr lang="en-IN" smtClean="0"/>
              <a:t>19-11-2022</a:t>
            </a:fld>
            <a:endParaRPr lang="en-IN"/>
          </a:p>
        </p:txBody>
      </p:sp>
      <p:sp>
        <p:nvSpPr>
          <p:cNvPr id="5" name="Footer Placeholder 4">
            <a:extLst>
              <a:ext uri="{FF2B5EF4-FFF2-40B4-BE49-F238E27FC236}">
                <a16:creationId xmlns:a16="http://schemas.microsoft.com/office/drawing/2014/main" id="{6BFCD04E-B55A-F941-0BD6-EDFF6CA73A3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5C03205-F331-9ABD-A565-4BB37C255062}"/>
              </a:ext>
            </a:extLst>
          </p:cNvPr>
          <p:cNvSpPr>
            <a:spLocks noGrp="1"/>
          </p:cNvSpPr>
          <p:nvPr>
            <p:ph type="sldNum" sz="quarter" idx="12"/>
          </p:nvPr>
        </p:nvSpPr>
        <p:spPr/>
        <p:txBody>
          <a:bodyPr/>
          <a:lstStyle/>
          <a:p>
            <a:fld id="{13390461-A673-462A-AA67-8533B11B3F4B}" type="slidenum">
              <a:rPr lang="en-IN" smtClean="0"/>
              <a:t>‹#›</a:t>
            </a:fld>
            <a:endParaRPr lang="en-IN"/>
          </a:p>
        </p:txBody>
      </p:sp>
    </p:spTree>
    <p:extLst>
      <p:ext uri="{BB962C8B-B14F-4D97-AF65-F5344CB8AC3E}">
        <p14:creationId xmlns:p14="http://schemas.microsoft.com/office/powerpoint/2010/main" val="41371199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47113-4199-2112-2F9C-DE183F5F258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D9412E2-4C83-EE21-2668-53C7F31DDED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9EDC632-EF74-9B1C-94FF-1C644E02BF86}"/>
              </a:ext>
            </a:extLst>
          </p:cNvPr>
          <p:cNvSpPr>
            <a:spLocks noGrp="1"/>
          </p:cNvSpPr>
          <p:nvPr>
            <p:ph type="dt" sz="half" idx="10"/>
          </p:nvPr>
        </p:nvSpPr>
        <p:spPr/>
        <p:txBody>
          <a:bodyPr/>
          <a:lstStyle/>
          <a:p>
            <a:fld id="{A0DD5C21-86A1-4B18-ACA5-37E3091D5AD0}" type="datetimeFigureOut">
              <a:rPr lang="en-IN" smtClean="0"/>
              <a:t>19-11-2022</a:t>
            </a:fld>
            <a:endParaRPr lang="en-IN"/>
          </a:p>
        </p:txBody>
      </p:sp>
      <p:sp>
        <p:nvSpPr>
          <p:cNvPr id="5" name="Footer Placeholder 4">
            <a:extLst>
              <a:ext uri="{FF2B5EF4-FFF2-40B4-BE49-F238E27FC236}">
                <a16:creationId xmlns:a16="http://schemas.microsoft.com/office/drawing/2014/main" id="{B1306127-DBD6-8B43-15E0-64950BA86B8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544FE50-19E2-DC3F-DFB2-4E193392180D}"/>
              </a:ext>
            </a:extLst>
          </p:cNvPr>
          <p:cNvSpPr>
            <a:spLocks noGrp="1"/>
          </p:cNvSpPr>
          <p:nvPr>
            <p:ph type="sldNum" sz="quarter" idx="12"/>
          </p:nvPr>
        </p:nvSpPr>
        <p:spPr/>
        <p:txBody>
          <a:bodyPr/>
          <a:lstStyle/>
          <a:p>
            <a:fld id="{13390461-A673-462A-AA67-8533B11B3F4B}" type="slidenum">
              <a:rPr lang="en-IN" smtClean="0"/>
              <a:t>‹#›</a:t>
            </a:fld>
            <a:endParaRPr lang="en-IN"/>
          </a:p>
        </p:txBody>
      </p:sp>
    </p:spTree>
    <p:extLst>
      <p:ext uri="{BB962C8B-B14F-4D97-AF65-F5344CB8AC3E}">
        <p14:creationId xmlns:p14="http://schemas.microsoft.com/office/powerpoint/2010/main" val="2927947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562C1-96B5-579A-C8CC-87CC7D6E0BA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3DE01C5-5907-A2CF-F38C-D5D208DD328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7EB704B-FFAF-9528-0836-7BCE0B0DB87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4EE1EB9-FCF1-9952-44DC-F76EB4BAD7BE}"/>
              </a:ext>
            </a:extLst>
          </p:cNvPr>
          <p:cNvSpPr>
            <a:spLocks noGrp="1"/>
          </p:cNvSpPr>
          <p:nvPr>
            <p:ph type="dt" sz="half" idx="10"/>
          </p:nvPr>
        </p:nvSpPr>
        <p:spPr/>
        <p:txBody>
          <a:bodyPr/>
          <a:lstStyle/>
          <a:p>
            <a:fld id="{A0DD5C21-86A1-4B18-ACA5-37E3091D5AD0}" type="datetimeFigureOut">
              <a:rPr lang="en-IN" smtClean="0"/>
              <a:t>19-11-2022</a:t>
            </a:fld>
            <a:endParaRPr lang="en-IN"/>
          </a:p>
        </p:txBody>
      </p:sp>
      <p:sp>
        <p:nvSpPr>
          <p:cNvPr id="6" name="Footer Placeholder 5">
            <a:extLst>
              <a:ext uri="{FF2B5EF4-FFF2-40B4-BE49-F238E27FC236}">
                <a16:creationId xmlns:a16="http://schemas.microsoft.com/office/drawing/2014/main" id="{45B01CC2-5B22-8120-F9D3-D77C2F8F7B4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8D4A3E5-DAF0-5FB5-5A9C-B7A01C2AEC66}"/>
              </a:ext>
            </a:extLst>
          </p:cNvPr>
          <p:cNvSpPr>
            <a:spLocks noGrp="1"/>
          </p:cNvSpPr>
          <p:nvPr>
            <p:ph type="sldNum" sz="quarter" idx="12"/>
          </p:nvPr>
        </p:nvSpPr>
        <p:spPr/>
        <p:txBody>
          <a:bodyPr/>
          <a:lstStyle/>
          <a:p>
            <a:fld id="{13390461-A673-462A-AA67-8533B11B3F4B}" type="slidenum">
              <a:rPr lang="en-IN" smtClean="0"/>
              <a:t>‹#›</a:t>
            </a:fld>
            <a:endParaRPr lang="en-IN"/>
          </a:p>
        </p:txBody>
      </p:sp>
    </p:spTree>
    <p:extLst>
      <p:ext uri="{BB962C8B-B14F-4D97-AF65-F5344CB8AC3E}">
        <p14:creationId xmlns:p14="http://schemas.microsoft.com/office/powerpoint/2010/main" val="9427231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4517A-53C0-815C-6781-BDF3F4F23F3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A9A6592-02F5-BDF7-32BA-1EA8901A901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A7DA057-9BB1-EFFD-C830-41FCE563D43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805C15F-271C-12C1-AAD9-6FCC904873D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98D324C-FBA7-6E86-FBC8-4E19FD73552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CA66F48-7957-90F4-2C74-A55BD060699C}"/>
              </a:ext>
            </a:extLst>
          </p:cNvPr>
          <p:cNvSpPr>
            <a:spLocks noGrp="1"/>
          </p:cNvSpPr>
          <p:nvPr>
            <p:ph type="dt" sz="half" idx="10"/>
          </p:nvPr>
        </p:nvSpPr>
        <p:spPr/>
        <p:txBody>
          <a:bodyPr/>
          <a:lstStyle/>
          <a:p>
            <a:fld id="{A0DD5C21-86A1-4B18-ACA5-37E3091D5AD0}" type="datetimeFigureOut">
              <a:rPr lang="en-IN" smtClean="0"/>
              <a:t>19-11-2022</a:t>
            </a:fld>
            <a:endParaRPr lang="en-IN"/>
          </a:p>
        </p:txBody>
      </p:sp>
      <p:sp>
        <p:nvSpPr>
          <p:cNvPr id="8" name="Footer Placeholder 7">
            <a:extLst>
              <a:ext uri="{FF2B5EF4-FFF2-40B4-BE49-F238E27FC236}">
                <a16:creationId xmlns:a16="http://schemas.microsoft.com/office/drawing/2014/main" id="{732A6613-F215-7306-BDED-28AFC896D78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E2741C5-7D86-4AE3-C313-6FF31CEE9717}"/>
              </a:ext>
            </a:extLst>
          </p:cNvPr>
          <p:cNvSpPr>
            <a:spLocks noGrp="1"/>
          </p:cNvSpPr>
          <p:nvPr>
            <p:ph type="sldNum" sz="quarter" idx="12"/>
          </p:nvPr>
        </p:nvSpPr>
        <p:spPr/>
        <p:txBody>
          <a:bodyPr/>
          <a:lstStyle/>
          <a:p>
            <a:fld id="{13390461-A673-462A-AA67-8533B11B3F4B}" type="slidenum">
              <a:rPr lang="en-IN" smtClean="0"/>
              <a:t>‹#›</a:t>
            </a:fld>
            <a:endParaRPr lang="en-IN"/>
          </a:p>
        </p:txBody>
      </p:sp>
    </p:spTree>
    <p:extLst>
      <p:ext uri="{BB962C8B-B14F-4D97-AF65-F5344CB8AC3E}">
        <p14:creationId xmlns:p14="http://schemas.microsoft.com/office/powerpoint/2010/main" val="24866007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44903-41C4-423D-EFA5-B0EC2C99356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D5A434C-F310-18D4-10A1-A76758455779}"/>
              </a:ext>
            </a:extLst>
          </p:cNvPr>
          <p:cNvSpPr>
            <a:spLocks noGrp="1"/>
          </p:cNvSpPr>
          <p:nvPr>
            <p:ph type="dt" sz="half" idx="10"/>
          </p:nvPr>
        </p:nvSpPr>
        <p:spPr/>
        <p:txBody>
          <a:bodyPr/>
          <a:lstStyle/>
          <a:p>
            <a:fld id="{A0DD5C21-86A1-4B18-ACA5-37E3091D5AD0}" type="datetimeFigureOut">
              <a:rPr lang="en-IN" smtClean="0"/>
              <a:t>19-11-2022</a:t>
            </a:fld>
            <a:endParaRPr lang="en-IN"/>
          </a:p>
        </p:txBody>
      </p:sp>
      <p:sp>
        <p:nvSpPr>
          <p:cNvPr id="4" name="Footer Placeholder 3">
            <a:extLst>
              <a:ext uri="{FF2B5EF4-FFF2-40B4-BE49-F238E27FC236}">
                <a16:creationId xmlns:a16="http://schemas.microsoft.com/office/drawing/2014/main" id="{0717EEE6-DA5A-B7B7-1D71-50AF4F210FE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5B56534-75C7-138F-8D48-E24BD5E18AD2}"/>
              </a:ext>
            </a:extLst>
          </p:cNvPr>
          <p:cNvSpPr>
            <a:spLocks noGrp="1"/>
          </p:cNvSpPr>
          <p:nvPr>
            <p:ph type="sldNum" sz="quarter" idx="12"/>
          </p:nvPr>
        </p:nvSpPr>
        <p:spPr/>
        <p:txBody>
          <a:bodyPr/>
          <a:lstStyle/>
          <a:p>
            <a:fld id="{13390461-A673-462A-AA67-8533B11B3F4B}" type="slidenum">
              <a:rPr lang="en-IN" smtClean="0"/>
              <a:t>‹#›</a:t>
            </a:fld>
            <a:endParaRPr lang="en-IN"/>
          </a:p>
        </p:txBody>
      </p:sp>
    </p:spTree>
    <p:extLst>
      <p:ext uri="{BB962C8B-B14F-4D97-AF65-F5344CB8AC3E}">
        <p14:creationId xmlns:p14="http://schemas.microsoft.com/office/powerpoint/2010/main" val="30578212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43C3F1D-AE0F-3972-DDA7-86D6288DDDD2}"/>
              </a:ext>
            </a:extLst>
          </p:cNvPr>
          <p:cNvSpPr>
            <a:spLocks noGrp="1"/>
          </p:cNvSpPr>
          <p:nvPr>
            <p:ph type="dt" sz="half" idx="10"/>
          </p:nvPr>
        </p:nvSpPr>
        <p:spPr/>
        <p:txBody>
          <a:bodyPr/>
          <a:lstStyle/>
          <a:p>
            <a:fld id="{A0DD5C21-86A1-4B18-ACA5-37E3091D5AD0}" type="datetimeFigureOut">
              <a:rPr lang="en-IN" smtClean="0"/>
              <a:t>19-11-2022</a:t>
            </a:fld>
            <a:endParaRPr lang="en-IN"/>
          </a:p>
        </p:txBody>
      </p:sp>
      <p:sp>
        <p:nvSpPr>
          <p:cNvPr id="3" name="Footer Placeholder 2">
            <a:extLst>
              <a:ext uri="{FF2B5EF4-FFF2-40B4-BE49-F238E27FC236}">
                <a16:creationId xmlns:a16="http://schemas.microsoft.com/office/drawing/2014/main" id="{5CD280CE-3164-580C-1DC4-7A9EAC90CD6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D0B3A06-42CE-EA0A-5D40-6A01DD43CDA7}"/>
              </a:ext>
            </a:extLst>
          </p:cNvPr>
          <p:cNvSpPr>
            <a:spLocks noGrp="1"/>
          </p:cNvSpPr>
          <p:nvPr>
            <p:ph type="sldNum" sz="quarter" idx="12"/>
          </p:nvPr>
        </p:nvSpPr>
        <p:spPr/>
        <p:txBody>
          <a:bodyPr/>
          <a:lstStyle/>
          <a:p>
            <a:fld id="{13390461-A673-462A-AA67-8533B11B3F4B}" type="slidenum">
              <a:rPr lang="en-IN" smtClean="0"/>
              <a:t>‹#›</a:t>
            </a:fld>
            <a:endParaRPr lang="en-IN"/>
          </a:p>
        </p:txBody>
      </p:sp>
    </p:spTree>
    <p:extLst>
      <p:ext uri="{BB962C8B-B14F-4D97-AF65-F5344CB8AC3E}">
        <p14:creationId xmlns:p14="http://schemas.microsoft.com/office/powerpoint/2010/main" val="1346749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F90DC-F8A5-3F38-1865-B9EBB45145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6040768-FEC5-F715-914A-71C650F1FC2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45973D0-57A2-5C31-A0FF-B1E7A50F7F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B5F6ED-C96C-C6F9-87FF-0E3B21D87D25}"/>
              </a:ext>
            </a:extLst>
          </p:cNvPr>
          <p:cNvSpPr>
            <a:spLocks noGrp="1"/>
          </p:cNvSpPr>
          <p:nvPr>
            <p:ph type="dt" sz="half" idx="10"/>
          </p:nvPr>
        </p:nvSpPr>
        <p:spPr/>
        <p:txBody>
          <a:bodyPr/>
          <a:lstStyle/>
          <a:p>
            <a:fld id="{A0DD5C21-86A1-4B18-ACA5-37E3091D5AD0}" type="datetimeFigureOut">
              <a:rPr lang="en-IN" smtClean="0"/>
              <a:t>19-11-2022</a:t>
            </a:fld>
            <a:endParaRPr lang="en-IN"/>
          </a:p>
        </p:txBody>
      </p:sp>
      <p:sp>
        <p:nvSpPr>
          <p:cNvPr id="6" name="Footer Placeholder 5">
            <a:extLst>
              <a:ext uri="{FF2B5EF4-FFF2-40B4-BE49-F238E27FC236}">
                <a16:creationId xmlns:a16="http://schemas.microsoft.com/office/drawing/2014/main" id="{BDF93D91-9C0B-DBCB-59D1-A8CAB33DA64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F16F632-4AE2-D334-42A8-30E06C3763DD}"/>
              </a:ext>
            </a:extLst>
          </p:cNvPr>
          <p:cNvSpPr>
            <a:spLocks noGrp="1"/>
          </p:cNvSpPr>
          <p:nvPr>
            <p:ph type="sldNum" sz="quarter" idx="12"/>
          </p:nvPr>
        </p:nvSpPr>
        <p:spPr/>
        <p:txBody>
          <a:bodyPr/>
          <a:lstStyle/>
          <a:p>
            <a:fld id="{13390461-A673-462A-AA67-8533B11B3F4B}" type="slidenum">
              <a:rPr lang="en-IN" smtClean="0"/>
              <a:t>‹#›</a:t>
            </a:fld>
            <a:endParaRPr lang="en-IN"/>
          </a:p>
        </p:txBody>
      </p:sp>
    </p:spTree>
    <p:extLst>
      <p:ext uri="{BB962C8B-B14F-4D97-AF65-F5344CB8AC3E}">
        <p14:creationId xmlns:p14="http://schemas.microsoft.com/office/powerpoint/2010/main" val="1774912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590AE-9689-8D28-8055-23D3A43B56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67AC3C0-AE66-4E9E-2E56-2A950AD2D7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31CC9CF-2CAD-D9B5-8FE9-0DD05D543A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AFB8D7-9E49-BFF5-016F-13F830FF02DB}"/>
              </a:ext>
            </a:extLst>
          </p:cNvPr>
          <p:cNvSpPr>
            <a:spLocks noGrp="1"/>
          </p:cNvSpPr>
          <p:nvPr>
            <p:ph type="dt" sz="half" idx="10"/>
          </p:nvPr>
        </p:nvSpPr>
        <p:spPr/>
        <p:txBody>
          <a:bodyPr/>
          <a:lstStyle/>
          <a:p>
            <a:fld id="{A0DD5C21-86A1-4B18-ACA5-37E3091D5AD0}" type="datetimeFigureOut">
              <a:rPr lang="en-IN" smtClean="0"/>
              <a:t>19-11-2022</a:t>
            </a:fld>
            <a:endParaRPr lang="en-IN"/>
          </a:p>
        </p:txBody>
      </p:sp>
      <p:sp>
        <p:nvSpPr>
          <p:cNvPr id="6" name="Footer Placeholder 5">
            <a:extLst>
              <a:ext uri="{FF2B5EF4-FFF2-40B4-BE49-F238E27FC236}">
                <a16:creationId xmlns:a16="http://schemas.microsoft.com/office/drawing/2014/main" id="{794E74AE-C0BF-1D43-77F1-EDF4B00B42F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DE6311A-D037-9A97-54F8-DD5B6753431F}"/>
              </a:ext>
            </a:extLst>
          </p:cNvPr>
          <p:cNvSpPr>
            <a:spLocks noGrp="1"/>
          </p:cNvSpPr>
          <p:nvPr>
            <p:ph type="sldNum" sz="quarter" idx="12"/>
          </p:nvPr>
        </p:nvSpPr>
        <p:spPr/>
        <p:txBody>
          <a:bodyPr/>
          <a:lstStyle/>
          <a:p>
            <a:fld id="{13390461-A673-462A-AA67-8533B11B3F4B}" type="slidenum">
              <a:rPr lang="en-IN" smtClean="0"/>
              <a:t>‹#›</a:t>
            </a:fld>
            <a:endParaRPr lang="en-IN"/>
          </a:p>
        </p:txBody>
      </p:sp>
    </p:spTree>
    <p:extLst>
      <p:ext uri="{BB962C8B-B14F-4D97-AF65-F5344CB8AC3E}">
        <p14:creationId xmlns:p14="http://schemas.microsoft.com/office/powerpoint/2010/main" val="7678986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EE7C9BD-8272-9264-5975-CDF93B267BD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00564BE-1743-8824-1A19-AB3E2066C33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590D22B-7271-0FEC-1FBE-F44FDE9C318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DD5C21-86A1-4B18-ACA5-37E3091D5AD0}" type="datetimeFigureOut">
              <a:rPr lang="en-IN" smtClean="0"/>
              <a:t>19-11-2022</a:t>
            </a:fld>
            <a:endParaRPr lang="en-IN"/>
          </a:p>
        </p:txBody>
      </p:sp>
      <p:sp>
        <p:nvSpPr>
          <p:cNvPr id="5" name="Footer Placeholder 4">
            <a:extLst>
              <a:ext uri="{FF2B5EF4-FFF2-40B4-BE49-F238E27FC236}">
                <a16:creationId xmlns:a16="http://schemas.microsoft.com/office/drawing/2014/main" id="{7EBF6E44-D3C8-00C0-E800-A48EC7A389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9579E11-71E3-F61D-078A-CFCA8E22DC6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390461-A673-462A-AA67-8533B11B3F4B}" type="slidenum">
              <a:rPr lang="en-IN" smtClean="0"/>
              <a:t>‹#›</a:t>
            </a:fld>
            <a:endParaRPr lang="en-IN"/>
          </a:p>
        </p:txBody>
      </p:sp>
    </p:spTree>
    <p:extLst>
      <p:ext uri="{BB962C8B-B14F-4D97-AF65-F5344CB8AC3E}">
        <p14:creationId xmlns:p14="http://schemas.microsoft.com/office/powerpoint/2010/main" val="15926811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emf"/></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F40F9-2948-DF75-FD7B-58BACF7D4BC2}"/>
              </a:ext>
            </a:extLst>
          </p:cNvPr>
          <p:cNvSpPr>
            <a:spLocks noGrp="1"/>
          </p:cNvSpPr>
          <p:nvPr>
            <p:ph type="ctrTitle"/>
          </p:nvPr>
        </p:nvSpPr>
        <p:spPr>
          <a:xfrm>
            <a:off x="1524000" y="1077913"/>
            <a:ext cx="9144000" cy="2387600"/>
          </a:xfrm>
        </p:spPr>
        <p:txBody>
          <a:bodyPr/>
          <a:lstStyle/>
          <a:p>
            <a:r>
              <a:rPr lang="en-IN" dirty="0"/>
              <a:t>Comprehensive Exam</a:t>
            </a:r>
          </a:p>
        </p:txBody>
      </p:sp>
      <p:sp>
        <p:nvSpPr>
          <p:cNvPr id="3" name="TextBox 2">
            <a:extLst>
              <a:ext uri="{FF2B5EF4-FFF2-40B4-BE49-F238E27FC236}">
                <a16:creationId xmlns:a16="http://schemas.microsoft.com/office/drawing/2014/main" id="{AD6D7E0D-6FED-3B6E-CD78-ED534CF21207}"/>
              </a:ext>
            </a:extLst>
          </p:cNvPr>
          <p:cNvSpPr txBox="1"/>
          <p:nvPr/>
        </p:nvSpPr>
        <p:spPr>
          <a:xfrm>
            <a:off x="2962656" y="3739896"/>
            <a:ext cx="5533823" cy="1477328"/>
          </a:xfrm>
          <a:prstGeom prst="rect">
            <a:avLst/>
          </a:prstGeom>
          <a:noFill/>
        </p:spPr>
        <p:txBody>
          <a:bodyPr wrap="none" rtlCol="0">
            <a:spAutoFit/>
          </a:bodyPr>
          <a:lstStyle/>
          <a:p>
            <a:r>
              <a:rPr lang="en-IN" dirty="0"/>
              <a:t>Name 			: </a:t>
            </a:r>
            <a:r>
              <a:rPr lang="en-IN" b="1" dirty="0"/>
              <a:t>Sharmila Mani</a:t>
            </a:r>
          </a:p>
          <a:p>
            <a:r>
              <a:rPr lang="en-IN" dirty="0"/>
              <a:t>ID        		 	: </a:t>
            </a:r>
            <a:r>
              <a:rPr lang="en-IN" b="1" dirty="0"/>
              <a:t>Ph2020017</a:t>
            </a:r>
          </a:p>
          <a:p>
            <a:r>
              <a:rPr lang="en-IN" dirty="0"/>
              <a:t>Committee Members	: </a:t>
            </a:r>
            <a:r>
              <a:rPr lang="en-IN" b="1" dirty="0"/>
              <a:t>Prof.</a:t>
            </a:r>
            <a:r>
              <a:rPr lang="en-IN" dirty="0"/>
              <a:t>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V </a:t>
            </a:r>
            <a:r>
              <a:rPr lang="en-US" sz="1800" b="1" dirty="0" err="1">
                <a:effectLst/>
                <a:latin typeface="Calibri" panose="020F0502020204030204" pitchFamily="34" charset="0"/>
                <a:ea typeface="Calibri" panose="020F0502020204030204" pitchFamily="34" charset="0"/>
                <a:cs typeface="Times New Roman" panose="02020603050405020304" pitchFamily="18" charset="0"/>
              </a:rPr>
              <a:t>Ramasubramanian</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r>
              <a:rPr lang="en-US" b="1" dirty="0">
                <a:latin typeface="Calibri" panose="020F0502020204030204" pitchFamily="34" charset="0"/>
                <a:cs typeface="Times New Roman" panose="02020603050405020304" pitchFamily="18" charset="0"/>
              </a:rPr>
              <a:t>			   Prof.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Neelam Sinha</a:t>
            </a:r>
          </a:p>
          <a:p>
            <a:r>
              <a:rPr lang="en-US" b="1" dirty="0">
                <a:latin typeface="Calibri" panose="020F0502020204030204" pitchFamily="34" charset="0"/>
                <a:cs typeface="Times New Roman" panose="02020603050405020304" pitchFamily="18" charset="0"/>
              </a:rPr>
              <a:t>			   Prof.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Madhav Rao</a:t>
            </a:r>
            <a:endParaRPr lang="en-IN" dirty="0"/>
          </a:p>
        </p:txBody>
      </p:sp>
    </p:spTree>
    <p:extLst>
      <p:ext uri="{BB962C8B-B14F-4D97-AF65-F5344CB8AC3E}">
        <p14:creationId xmlns:p14="http://schemas.microsoft.com/office/powerpoint/2010/main" val="34376451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B8A7C17-E217-1966-F38F-1D02AEC6D12D}"/>
              </a:ext>
            </a:extLst>
          </p:cNvPr>
          <p:cNvSpPr txBox="1"/>
          <p:nvPr/>
        </p:nvSpPr>
        <p:spPr>
          <a:xfrm flipH="1">
            <a:off x="3502151" y="356616"/>
            <a:ext cx="5120641" cy="369332"/>
          </a:xfrm>
          <a:prstGeom prst="rect">
            <a:avLst/>
          </a:prstGeom>
          <a:noFill/>
        </p:spPr>
        <p:txBody>
          <a:bodyPr wrap="square" rtlCol="0">
            <a:spAutoFit/>
          </a:bodyPr>
          <a:lstStyle/>
          <a:p>
            <a:r>
              <a:rPr lang="en-IN" dirty="0" err="1"/>
              <a:t>MultiChannel</a:t>
            </a:r>
            <a:r>
              <a:rPr lang="en-IN" dirty="0"/>
              <a:t> vs Single Channel</a:t>
            </a:r>
          </a:p>
        </p:txBody>
      </p:sp>
      <p:pic>
        <p:nvPicPr>
          <p:cNvPr id="8" name="Picture 7" descr="A picture containing diagram&#10;&#10;Description automatically generated">
            <a:extLst>
              <a:ext uri="{FF2B5EF4-FFF2-40B4-BE49-F238E27FC236}">
                <a16:creationId xmlns:a16="http://schemas.microsoft.com/office/drawing/2014/main" id="{B4FFC5EE-5415-2F84-5774-E5919E7D2B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872" y="1292600"/>
            <a:ext cx="12192000" cy="5565400"/>
          </a:xfrm>
          <a:prstGeom prst="rect">
            <a:avLst/>
          </a:prstGeom>
        </p:spPr>
      </p:pic>
    </p:spTree>
    <p:extLst>
      <p:ext uri="{BB962C8B-B14F-4D97-AF65-F5344CB8AC3E}">
        <p14:creationId xmlns:p14="http://schemas.microsoft.com/office/powerpoint/2010/main" val="4392142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D57D29A-CDBE-37B6-A095-A35DA3B6672B}"/>
              </a:ext>
            </a:extLst>
          </p:cNvPr>
          <p:cNvSpPr txBox="1"/>
          <p:nvPr/>
        </p:nvSpPr>
        <p:spPr>
          <a:xfrm>
            <a:off x="329184" y="182880"/>
            <a:ext cx="6574536" cy="369332"/>
          </a:xfrm>
          <a:prstGeom prst="rect">
            <a:avLst/>
          </a:prstGeom>
          <a:noFill/>
        </p:spPr>
        <p:txBody>
          <a:bodyPr wrap="square" rtlCol="0">
            <a:spAutoFit/>
          </a:bodyPr>
          <a:lstStyle/>
          <a:p>
            <a:r>
              <a:rPr lang="en-IN" u="sng" dirty="0"/>
              <a:t>Ongoing: </a:t>
            </a:r>
            <a:r>
              <a:rPr lang="en-IN" dirty="0"/>
              <a:t>CNN Analysis for </a:t>
            </a:r>
            <a:r>
              <a:rPr lang="en-IN" dirty="0" err="1"/>
              <a:t>Myo</a:t>
            </a:r>
            <a:r>
              <a:rPr lang="en-IN" dirty="0"/>
              <a:t> and Standard Data Gestures</a:t>
            </a:r>
          </a:p>
        </p:txBody>
      </p:sp>
      <p:pic>
        <p:nvPicPr>
          <p:cNvPr id="6" name="Picture 5">
            <a:extLst>
              <a:ext uri="{FF2B5EF4-FFF2-40B4-BE49-F238E27FC236}">
                <a16:creationId xmlns:a16="http://schemas.microsoft.com/office/drawing/2014/main" id="{C4C2B67D-5502-F8A5-4E64-02455AFAC293}"/>
              </a:ext>
            </a:extLst>
          </p:cNvPr>
          <p:cNvPicPr>
            <a:picLocks noChangeAspect="1"/>
          </p:cNvPicPr>
          <p:nvPr/>
        </p:nvPicPr>
        <p:blipFill>
          <a:blip r:embed="rId2"/>
          <a:stretch>
            <a:fillRect/>
          </a:stretch>
        </p:blipFill>
        <p:spPr>
          <a:xfrm>
            <a:off x="7203068" y="1291622"/>
            <a:ext cx="2833352" cy="1970468"/>
          </a:xfrm>
          <a:prstGeom prst="rect">
            <a:avLst/>
          </a:prstGeom>
        </p:spPr>
      </p:pic>
      <p:pic>
        <p:nvPicPr>
          <p:cNvPr id="8" name="Picture 7">
            <a:extLst>
              <a:ext uri="{FF2B5EF4-FFF2-40B4-BE49-F238E27FC236}">
                <a16:creationId xmlns:a16="http://schemas.microsoft.com/office/drawing/2014/main" id="{B5C16BDC-8E1E-70C3-270A-149E40C2D265}"/>
              </a:ext>
            </a:extLst>
          </p:cNvPr>
          <p:cNvPicPr>
            <a:picLocks noChangeAspect="1"/>
          </p:cNvPicPr>
          <p:nvPr/>
        </p:nvPicPr>
        <p:blipFill>
          <a:blip r:embed="rId3"/>
          <a:stretch>
            <a:fillRect/>
          </a:stretch>
        </p:blipFill>
        <p:spPr>
          <a:xfrm>
            <a:off x="2189797" y="808038"/>
            <a:ext cx="2143125" cy="2657475"/>
          </a:xfrm>
          <a:prstGeom prst="rect">
            <a:avLst/>
          </a:prstGeom>
        </p:spPr>
      </p:pic>
      <p:sp>
        <p:nvSpPr>
          <p:cNvPr id="10" name="TextBox 9">
            <a:extLst>
              <a:ext uri="{FF2B5EF4-FFF2-40B4-BE49-F238E27FC236}">
                <a16:creationId xmlns:a16="http://schemas.microsoft.com/office/drawing/2014/main" id="{C22094CB-1AAC-F03D-D2EB-22AD1B847E0D}"/>
              </a:ext>
            </a:extLst>
          </p:cNvPr>
          <p:cNvSpPr txBox="1"/>
          <p:nvPr/>
        </p:nvSpPr>
        <p:spPr>
          <a:xfrm>
            <a:off x="7463790" y="3280847"/>
            <a:ext cx="6094476" cy="369332"/>
          </a:xfrm>
          <a:prstGeom prst="rect">
            <a:avLst/>
          </a:prstGeom>
          <a:noFill/>
        </p:spPr>
        <p:txBody>
          <a:bodyPr wrap="square">
            <a:spAutoFit/>
          </a:bodyPr>
          <a:lstStyle/>
          <a:p>
            <a:r>
              <a:rPr lang="en-IN" sz="1800" b="0" i="0" u="none" strike="noStrike" baseline="0" dirty="0">
                <a:latin typeface="NimbusRomNo9L-Regu"/>
              </a:rPr>
              <a:t>Six Grasping Gestures </a:t>
            </a:r>
            <a:r>
              <a:rPr lang="en-IN" sz="1800" b="0" i="0" u="none" strike="noStrike" baseline="0" dirty="0" err="1">
                <a:latin typeface="NimbusRomNo9L-Regu"/>
              </a:rPr>
              <a:t>DataSet</a:t>
            </a:r>
            <a:endParaRPr lang="en-IN" dirty="0"/>
          </a:p>
        </p:txBody>
      </p:sp>
      <p:sp>
        <p:nvSpPr>
          <p:cNvPr id="11" name="TextBox 10">
            <a:extLst>
              <a:ext uri="{FF2B5EF4-FFF2-40B4-BE49-F238E27FC236}">
                <a16:creationId xmlns:a16="http://schemas.microsoft.com/office/drawing/2014/main" id="{63466E3B-6E6C-8630-2F57-958E6AF0D65C}"/>
              </a:ext>
            </a:extLst>
          </p:cNvPr>
          <p:cNvSpPr txBox="1"/>
          <p:nvPr/>
        </p:nvSpPr>
        <p:spPr>
          <a:xfrm>
            <a:off x="2614422" y="3378383"/>
            <a:ext cx="1664970" cy="369332"/>
          </a:xfrm>
          <a:prstGeom prst="rect">
            <a:avLst/>
          </a:prstGeom>
          <a:noFill/>
        </p:spPr>
        <p:txBody>
          <a:bodyPr wrap="square">
            <a:spAutoFit/>
          </a:bodyPr>
          <a:lstStyle/>
          <a:p>
            <a:r>
              <a:rPr lang="en-IN" sz="1800" b="0" i="0" u="none" strike="noStrike" baseline="0" dirty="0" err="1">
                <a:latin typeface="NimbusRomNo9L-Regu"/>
              </a:rPr>
              <a:t>Myo</a:t>
            </a:r>
            <a:r>
              <a:rPr lang="en-IN" sz="1800" b="0" i="0" u="none" strike="noStrike" baseline="0" dirty="0">
                <a:latin typeface="NimbusRomNo9L-Regu"/>
              </a:rPr>
              <a:t> Gestures</a:t>
            </a:r>
            <a:endParaRPr lang="en-IN" dirty="0"/>
          </a:p>
        </p:txBody>
      </p:sp>
      <p:sp>
        <p:nvSpPr>
          <p:cNvPr id="17" name="TextBox 16">
            <a:extLst>
              <a:ext uri="{FF2B5EF4-FFF2-40B4-BE49-F238E27FC236}">
                <a16:creationId xmlns:a16="http://schemas.microsoft.com/office/drawing/2014/main" id="{64386970-19DC-5957-6782-BB04DAD541E0}"/>
              </a:ext>
            </a:extLst>
          </p:cNvPr>
          <p:cNvSpPr txBox="1"/>
          <p:nvPr/>
        </p:nvSpPr>
        <p:spPr>
          <a:xfrm>
            <a:off x="585216" y="4279392"/>
            <a:ext cx="7284495" cy="1200329"/>
          </a:xfrm>
          <a:prstGeom prst="rect">
            <a:avLst/>
          </a:prstGeom>
          <a:noFill/>
        </p:spPr>
        <p:txBody>
          <a:bodyPr wrap="none" rtlCol="0">
            <a:spAutoFit/>
          </a:bodyPr>
          <a:lstStyle/>
          <a:p>
            <a:r>
              <a:rPr lang="en-IN" dirty="0"/>
              <a:t>To compare </a:t>
            </a:r>
          </a:p>
          <a:p>
            <a:endParaRPr lang="en-IN" dirty="0"/>
          </a:p>
          <a:p>
            <a:r>
              <a:rPr lang="en-IN" dirty="0"/>
              <a:t>	- raw features [11D, </a:t>
            </a:r>
            <a:r>
              <a:rPr lang="en-IN" dirty="0" err="1"/>
              <a:t>opensmile</a:t>
            </a:r>
            <a:r>
              <a:rPr lang="en-IN" dirty="0"/>
              <a:t>] vs Spectral Analysis vs CNN</a:t>
            </a:r>
          </a:p>
          <a:p>
            <a:r>
              <a:rPr lang="en-IN" dirty="0"/>
              <a:t>	- long press of 10 second vs instant key press vs multiple key press</a:t>
            </a:r>
          </a:p>
        </p:txBody>
      </p:sp>
      <p:sp>
        <p:nvSpPr>
          <p:cNvPr id="19" name="TextBox 18">
            <a:extLst>
              <a:ext uri="{FF2B5EF4-FFF2-40B4-BE49-F238E27FC236}">
                <a16:creationId xmlns:a16="http://schemas.microsoft.com/office/drawing/2014/main" id="{738C63A0-DC92-CE06-057B-956A7B1CEE4E}"/>
              </a:ext>
            </a:extLst>
          </p:cNvPr>
          <p:cNvSpPr txBox="1"/>
          <p:nvPr/>
        </p:nvSpPr>
        <p:spPr>
          <a:xfrm>
            <a:off x="326898" y="5694926"/>
            <a:ext cx="6780276" cy="1200329"/>
          </a:xfrm>
          <a:prstGeom prst="rect">
            <a:avLst/>
          </a:prstGeom>
          <a:noFill/>
        </p:spPr>
        <p:txBody>
          <a:bodyPr wrap="square">
            <a:spAutoFit/>
          </a:bodyPr>
          <a:lstStyle/>
          <a:p>
            <a:r>
              <a:rPr lang="en-IN" u="sng" dirty="0"/>
              <a:t>Future: </a:t>
            </a:r>
          </a:p>
          <a:p>
            <a:r>
              <a:rPr lang="en-IN" dirty="0"/>
              <a:t>	     - Key Press to Continuous Decoding</a:t>
            </a:r>
          </a:p>
          <a:p>
            <a:r>
              <a:rPr lang="en-IN" dirty="0"/>
              <a:t>	     </a:t>
            </a:r>
            <a:r>
              <a:rPr lang="en-IN"/>
              <a:t>- Single user to Multi user </a:t>
            </a:r>
            <a:endParaRPr lang="en-IN" dirty="0"/>
          </a:p>
          <a:p>
            <a:endParaRPr lang="en-IN" u="sng" dirty="0"/>
          </a:p>
        </p:txBody>
      </p:sp>
    </p:spTree>
    <p:extLst>
      <p:ext uri="{BB962C8B-B14F-4D97-AF65-F5344CB8AC3E}">
        <p14:creationId xmlns:p14="http://schemas.microsoft.com/office/powerpoint/2010/main" val="32245270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D93130D-E281-C99D-1918-326514D883C5}"/>
              </a:ext>
            </a:extLst>
          </p:cNvPr>
          <p:cNvSpPr txBox="1"/>
          <p:nvPr/>
        </p:nvSpPr>
        <p:spPr>
          <a:xfrm>
            <a:off x="310896" y="201168"/>
            <a:ext cx="11881104" cy="6186309"/>
          </a:xfrm>
          <a:prstGeom prst="rect">
            <a:avLst/>
          </a:prstGeom>
          <a:noFill/>
        </p:spPr>
        <p:txBody>
          <a:bodyPr wrap="square" rtlCol="0">
            <a:spAutoFit/>
          </a:bodyPr>
          <a:lstStyle/>
          <a:p>
            <a:r>
              <a:rPr lang="en-IN" sz="1800" b="1"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1. Given a 1D time signal such as EMG signal acquired from two channels  (two electrodes) separately, for 1000 seconds from an individual with sampling rate of 200 Hz for two physically separate events being repeated continuously. Consider five handcrafted features are extracted from the individual 1D time signal for each channel for a moving non-overlapping window of size 100 samples, where both channels are equally important</a:t>
            </a:r>
          </a:p>
          <a:p>
            <a:endParaRPr lang="en-IN" b="1" dirty="0">
              <a:latin typeface="Calibri" panose="020F0502020204030204" pitchFamily="34" charset="0"/>
              <a:cs typeface="Times New Roman" panose="02020603050405020304" pitchFamily="18" charset="0"/>
            </a:endParaRPr>
          </a:p>
          <a:p>
            <a:pPr marL="342900" indent="-342900">
              <a:buAutoNum type="alphaLcParenR"/>
            </a:pPr>
            <a:r>
              <a:rPr lang="en-IN" sz="1800" b="1"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How do you intend to develop the classification model using any of the traditional Machine learning techniques? CNN or MLP models are not required for this analysis. </a:t>
            </a:r>
          </a:p>
          <a:p>
            <a:pPr lvl="2"/>
            <a:r>
              <a:rPr lang="en-IN" dirty="0">
                <a:latin typeface="Calibri" panose="020F0502020204030204" pitchFamily="34" charset="0"/>
                <a:ea typeface="Calibri" panose="020F0502020204030204" pitchFamily="34" charset="0"/>
                <a:cs typeface="Times New Roman" panose="02020603050405020304" pitchFamily="18" charset="0"/>
              </a:rPr>
              <a:t>Classification Model can be developed using multistep procedure that include Data Collection, Data Preparation, Model Selection, Model Training, Model Evaluation, Parameter Tuning and Model Deployment</a:t>
            </a:r>
          </a:p>
          <a:p>
            <a:pPr marL="1200150" lvl="2" indent="-285750">
              <a:buFont typeface="Arial" panose="020B0604020202020204" pitchFamily="34" charset="0"/>
              <a:buChar char="•"/>
            </a:pPr>
            <a:r>
              <a:rPr lang="en-IN" dirty="0">
                <a:latin typeface="Calibri" panose="020F0502020204030204" pitchFamily="34" charset="0"/>
                <a:ea typeface="Calibri" panose="020F0502020204030204" pitchFamily="34" charset="0"/>
                <a:cs typeface="Times New Roman" panose="02020603050405020304" pitchFamily="18" charset="0"/>
              </a:rPr>
              <a:t>Data Collection – is where EMG signal is acquired from two channels when the classification task is performed</a:t>
            </a:r>
          </a:p>
          <a:p>
            <a:pPr marL="1200150" lvl="2" indent="-285750">
              <a:buFont typeface="Arial" panose="020B0604020202020204" pitchFamily="34" charset="0"/>
              <a:buChar char="•"/>
            </a:pPr>
            <a:r>
              <a:rPr lang="en-IN" dirty="0">
                <a:latin typeface="Calibri" panose="020F0502020204030204" pitchFamily="34" charset="0"/>
                <a:ea typeface="Calibri" panose="020F0502020204030204" pitchFamily="34" charset="0"/>
                <a:cs typeface="Times New Roman" panose="02020603050405020304" pitchFamily="18" charset="0"/>
              </a:rPr>
              <a:t>Data Preparation – helps to clean the data and visualize to understand the relationship between variables and parameters</a:t>
            </a:r>
          </a:p>
          <a:p>
            <a:pPr marL="1200150" lvl="2" indent="-285750">
              <a:buFont typeface="Arial" panose="020B0604020202020204" pitchFamily="34" charset="0"/>
              <a:buChar char="•"/>
            </a:pPr>
            <a:r>
              <a:rPr lang="en-IN" dirty="0">
                <a:latin typeface="Calibri" panose="020F0502020204030204" pitchFamily="34" charset="0"/>
                <a:ea typeface="Calibri" panose="020F0502020204030204" pitchFamily="34" charset="0"/>
                <a:cs typeface="Times New Roman" panose="02020603050405020304" pitchFamily="18" charset="0"/>
              </a:rPr>
              <a:t>Feature Extraction – helps to preserve the required information from raw data</a:t>
            </a:r>
          </a:p>
          <a:p>
            <a:pPr marL="1200150" lvl="2" indent="-285750">
              <a:buFont typeface="Arial" panose="020B0604020202020204" pitchFamily="34" charset="0"/>
              <a:buChar char="•"/>
            </a:pPr>
            <a:r>
              <a:rPr lang="en-IN" dirty="0">
                <a:effectLst/>
                <a:latin typeface="Calibri" panose="020F0502020204030204" pitchFamily="34" charset="0"/>
                <a:ea typeface="Calibri" panose="020F0502020204030204" pitchFamily="34" charset="0"/>
                <a:cs typeface="Times New Roman" panose="02020603050405020304" pitchFamily="18" charset="0"/>
              </a:rPr>
              <a:t>Model Selection – the algorithm suitable for the classification can be chosen to train the data</a:t>
            </a:r>
          </a:p>
          <a:p>
            <a:pPr marL="1200150" lvl="2" indent="-285750">
              <a:buFont typeface="Arial" panose="020B0604020202020204" pitchFamily="34" charset="0"/>
              <a:buChar char="•"/>
            </a:pPr>
            <a:r>
              <a:rPr lang="en-IN" dirty="0">
                <a:latin typeface="Calibri" panose="020F0502020204030204" pitchFamily="34" charset="0"/>
                <a:ea typeface="Calibri" panose="020F0502020204030204" pitchFamily="34" charset="0"/>
                <a:cs typeface="Times New Roman" panose="02020603050405020304" pitchFamily="18" charset="0"/>
              </a:rPr>
              <a:t>Model Training – involves training the prepared data using the chosen algorithm. Algorithm learns the patterns in classification task from data provided and predicts the unseen data</a:t>
            </a:r>
          </a:p>
          <a:p>
            <a:pPr marL="1200150" lvl="2" indent="-285750">
              <a:buFont typeface="Arial" panose="020B0604020202020204" pitchFamily="34" charset="0"/>
              <a:buChar char="•"/>
            </a:pPr>
            <a:r>
              <a:rPr lang="en-IN" dirty="0">
                <a:effectLst/>
                <a:latin typeface="Calibri" panose="020F0502020204030204" pitchFamily="34" charset="0"/>
                <a:ea typeface="Calibri" panose="020F0502020204030204" pitchFamily="34" charset="0"/>
                <a:cs typeface="Times New Roman" panose="02020603050405020304" pitchFamily="18" charset="0"/>
              </a:rPr>
              <a:t>Model Evaluation – Trained model can be evaluated using the data unseen to identify how well the algorithm performs </a:t>
            </a:r>
          </a:p>
          <a:p>
            <a:pPr marL="1200150" lvl="2" indent="-285750">
              <a:buFont typeface="Arial" panose="020B0604020202020204" pitchFamily="34" charset="0"/>
              <a:buChar char="•"/>
            </a:pPr>
            <a:r>
              <a:rPr lang="en-IN" dirty="0">
                <a:effectLst/>
                <a:latin typeface="Calibri" panose="020F0502020204030204" pitchFamily="34" charset="0"/>
                <a:ea typeface="Calibri" panose="020F0502020204030204" pitchFamily="34" charset="0"/>
                <a:cs typeface="Times New Roman" panose="02020603050405020304" pitchFamily="18" charset="0"/>
              </a:rPr>
              <a:t>Parameter Tuning – helps to fine t</a:t>
            </a:r>
            <a:r>
              <a:rPr lang="en-IN" dirty="0">
                <a:latin typeface="Calibri" panose="020F0502020204030204" pitchFamily="34" charset="0"/>
                <a:ea typeface="Calibri" panose="020F0502020204030204" pitchFamily="34" charset="0"/>
                <a:cs typeface="Times New Roman" panose="02020603050405020304" pitchFamily="18" charset="0"/>
              </a:rPr>
              <a:t>une the model to provide best accuracy </a:t>
            </a:r>
          </a:p>
          <a:p>
            <a:pPr marL="1200150" lvl="2" indent="-285750">
              <a:buFont typeface="Arial" panose="020B0604020202020204" pitchFamily="34" charset="0"/>
              <a:buChar char="•"/>
            </a:pPr>
            <a:r>
              <a:rPr lang="en-IN" dirty="0">
                <a:effectLst/>
                <a:latin typeface="Calibri" panose="020F0502020204030204" pitchFamily="34" charset="0"/>
                <a:ea typeface="Calibri" panose="020F0502020204030204" pitchFamily="34" charset="0"/>
                <a:cs typeface="Times New Roman" panose="02020603050405020304" pitchFamily="18" charset="0"/>
              </a:rPr>
              <a:t>Model Deployment – </a:t>
            </a:r>
            <a:r>
              <a:rPr lang="en-IN" dirty="0">
                <a:latin typeface="Calibri" panose="020F0502020204030204" pitchFamily="34" charset="0"/>
                <a:ea typeface="Calibri" panose="020F0502020204030204" pitchFamily="34" charset="0"/>
                <a:cs typeface="Times New Roman" panose="02020603050405020304" pitchFamily="18" charset="0"/>
              </a:rPr>
              <a:t>now the model can be used for classification task and it can help us to make well formed decision on a new data</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endParaRPr lang="en-IN" b="1" dirty="0"/>
          </a:p>
        </p:txBody>
      </p:sp>
    </p:spTree>
    <p:extLst>
      <p:ext uri="{BB962C8B-B14F-4D97-AF65-F5344CB8AC3E}">
        <p14:creationId xmlns:p14="http://schemas.microsoft.com/office/powerpoint/2010/main" val="26044217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108C3D4-C7B7-8001-5D43-92F7043325F3}"/>
              </a:ext>
            </a:extLst>
          </p:cNvPr>
          <p:cNvSpPr txBox="1"/>
          <p:nvPr/>
        </p:nvSpPr>
        <p:spPr>
          <a:xfrm>
            <a:off x="0" y="393192"/>
            <a:ext cx="12024360" cy="7571303"/>
          </a:xfrm>
          <a:prstGeom prst="rect">
            <a:avLst/>
          </a:prstGeom>
          <a:noFill/>
        </p:spPr>
        <p:txBody>
          <a:bodyPr wrap="square" rtlCol="0">
            <a:spAutoFit/>
          </a:bodyPr>
          <a:lstStyle/>
          <a:p>
            <a:r>
              <a:rPr lang="en-US" sz="1800" b="1" dirty="0">
                <a:solidFill>
                  <a:schemeClr val="accent1"/>
                </a:solidFill>
                <a:effectLst/>
                <a:latin typeface="Calibri" panose="020F0502020204030204" pitchFamily="34" charset="0"/>
                <a:ea typeface="Times New Roman" panose="02020603050405020304" pitchFamily="18" charset="0"/>
                <a:cs typeface="Calibri" panose="020F0502020204030204" pitchFamily="34" charset="0"/>
              </a:rPr>
              <a:t>b) Analyze the importance of the duration of the analysis-window (frame-size, e.g. 100 samples as indicated above or other possible choices of this size) - with respect to the desired time-resolution of labeling the signal and the trade-off in extracting reliable features (such as time-domain / spectral features) possibly calling for longer frame-sizes.</a:t>
            </a:r>
            <a:endParaRPr lang="en-IN" sz="1800" b="1"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p>
            <a:r>
              <a:rPr lang="en-IN" dirty="0"/>
              <a:t>	The total duration of the experiment here involves 1000 seconds and features are extracted from 100 samples. </a:t>
            </a:r>
          </a:p>
          <a:p>
            <a:r>
              <a:rPr lang="en-IN" dirty="0"/>
              <a:t>Given 1000 seconds and sampling rate of 200Hz the total number of samples generated in a trial for single electrode is </a:t>
            </a:r>
            <a:r>
              <a:rPr lang="en-IN" b="1" dirty="0"/>
              <a:t>2*10</a:t>
            </a:r>
            <a:r>
              <a:rPr lang="en-IN" b="1" baseline="30000" dirty="0"/>
              <a:t>5 </a:t>
            </a:r>
            <a:r>
              <a:rPr lang="en-IN" dirty="0"/>
              <a:t>samples. In longer frame size extracting only five features from 200000 samples provides only the general information. The signal features has a large variability in the given time based on action performed which remains not captured. Based on action performed and its time taken, the complete trial can be split in shorter frames like 100, 200, 400 etc and analysis can be performed to identify which short frame size best suits for the given classification task.</a:t>
            </a:r>
          </a:p>
          <a:p>
            <a:r>
              <a:rPr lang="en-IN" dirty="0"/>
              <a:t>	In case of stationary signal, the longer frames generally covers the feature information due to less variability in the action. However, in case of dynamic signals, the short frames helps to identify signal variation and dynamicity present generating features on the complete signal masks information present. </a:t>
            </a:r>
          </a:p>
          <a:p>
            <a:endParaRPr lang="en-IN" dirty="0"/>
          </a:p>
          <a:p>
            <a:r>
              <a:rPr lang="en-US" b="1" dirty="0">
                <a:solidFill>
                  <a:schemeClr val="accent1"/>
                </a:solidFill>
                <a:latin typeface="Calibri" panose="020F0502020204030204" pitchFamily="34" charset="0"/>
                <a:cs typeface="Calibri" panose="020F0502020204030204" pitchFamily="34" charset="0"/>
              </a:rPr>
              <a:t>c) Analyze the discriminatory power of any feature-set (e.g. the 5 handcrafted features referred above), and how one can</a:t>
            </a:r>
          </a:p>
          <a:p>
            <a:r>
              <a:rPr lang="en-US" b="1" dirty="0">
                <a:solidFill>
                  <a:schemeClr val="accent1"/>
                </a:solidFill>
                <a:latin typeface="Calibri" panose="020F0502020204030204" pitchFamily="34" charset="0"/>
                <a:cs typeface="Calibri" panose="020F0502020204030204" pitchFamily="34" charset="0"/>
              </a:rPr>
              <a:t> </a:t>
            </a:r>
            <a:r>
              <a:rPr lang="en-US" b="1" dirty="0" err="1">
                <a:solidFill>
                  <a:schemeClr val="accent1"/>
                </a:solidFill>
                <a:latin typeface="Calibri" panose="020F0502020204030204" pitchFamily="34" charset="0"/>
                <a:cs typeface="Calibri" panose="020F0502020204030204" pitchFamily="34" charset="0"/>
              </a:rPr>
              <a:t>i</a:t>
            </a:r>
            <a:r>
              <a:rPr lang="en-US" b="1" dirty="0">
                <a:solidFill>
                  <a:schemeClr val="accent1"/>
                </a:solidFill>
                <a:latin typeface="Calibri" panose="020F0502020204030204" pitchFamily="34" charset="0"/>
                <a:cs typeface="Calibri" panose="020F0502020204030204" pitchFamily="34" charset="0"/>
              </a:rPr>
              <a:t>) ensure the most optimal discriminability via feature-engineering (refer to classical feature-selection techniques), </a:t>
            </a:r>
          </a:p>
          <a:p>
            <a:r>
              <a:rPr lang="en-IN" dirty="0"/>
              <a:t>The data collected can be normalized using mean of the trial. Other feature engineering techniques like standardization, handling null and outliers can also be applied. The extracted features can be plotted against the given classes using TSNE/ PCA to crosscheck the maximum discriminability between classes and improvise the features</a:t>
            </a:r>
            <a:endParaRPr lang="en-US" b="1" dirty="0">
              <a:solidFill>
                <a:schemeClr val="accent1"/>
              </a:solidFill>
              <a:latin typeface="Calibri" panose="020F0502020204030204" pitchFamily="34" charset="0"/>
              <a:cs typeface="Calibri" panose="020F0502020204030204" pitchFamily="34" charset="0"/>
            </a:endParaRPr>
          </a:p>
          <a:p>
            <a:endParaRPr lang="en-US" b="1" dirty="0">
              <a:solidFill>
                <a:schemeClr val="accent1"/>
              </a:solidFill>
              <a:latin typeface="Calibri" panose="020F0502020204030204" pitchFamily="34" charset="0"/>
              <a:cs typeface="Calibri" panose="020F0502020204030204" pitchFamily="34" charset="0"/>
            </a:endParaRPr>
          </a:p>
          <a:p>
            <a:r>
              <a:rPr lang="en-US" b="1" dirty="0">
                <a:solidFill>
                  <a:schemeClr val="accent1"/>
                </a:solidFill>
                <a:latin typeface="Calibri" panose="020F0502020204030204" pitchFamily="34" charset="0"/>
                <a:cs typeface="Calibri" panose="020F0502020204030204" pitchFamily="34" charset="0"/>
              </a:rPr>
              <a:t>ii) adapt means towards how best to 'hand-craft' the features, i.e., what considerations go into deciding on the choice of features (time/frequency domain or other kinds, if any). </a:t>
            </a:r>
          </a:p>
          <a:p>
            <a:r>
              <a:rPr lang="en-US" dirty="0">
                <a:latin typeface="Calibri" panose="020F0502020204030204" pitchFamily="34" charset="0"/>
                <a:cs typeface="Calibri" panose="020F0502020204030204" pitchFamily="34" charset="0"/>
              </a:rPr>
              <a:t>Time domain features are calculated from the amplitude of the signal and helps to identify stationary features like mean, variance, standard deviation, skewness, kurtosis etc. Frequency domain features helps to identify discriminability of the frequency variation in the actions by features like mean frequency, median frequency, signal to noise ratio etc. </a:t>
            </a:r>
          </a:p>
          <a:p>
            <a:endParaRPr lang="en-IN" b="1" dirty="0">
              <a:solidFill>
                <a:schemeClr val="accent1"/>
              </a:solidFill>
              <a:latin typeface="Calibri" panose="020F0502020204030204" pitchFamily="34" charset="0"/>
              <a:cs typeface="Calibri" panose="020F0502020204030204" pitchFamily="34" charset="0"/>
            </a:endParaRPr>
          </a:p>
          <a:p>
            <a:endParaRPr lang="en-IN" dirty="0"/>
          </a:p>
        </p:txBody>
      </p:sp>
    </p:spTree>
    <p:extLst>
      <p:ext uri="{BB962C8B-B14F-4D97-AF65-F5344CB8AC3E}">
        <p14:creationId xmlns:p14="http://schemas.microsoft.com/office/powerpoint/2010/main" val="32521706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848DECE-711B-9C4A-CB4E-20DC49867F3D}"/>
              </a:ext>
            </a:extLst>
          </p:cNvPr>
          <p:cNvSpPr txBox="1"/>
          <p:nvPr/>
        </p:nvSpPr>
        <p:spPr>
          <a:xfrm>
            <a:off x="112014" y="0"/>
            <a:ext cx="12150090" cy="2585323"/>
          </a:xfrm>
          <a:prstGeom prst="rect">
            <a:avLst/>
          </a:prstGeom>
          <a:noFill/>
        </p:spPr>
        <p:txBody>
          <a:bodyPr wrap="square">
            <a:spAutoFit/>
          </a:bodyPr>
          <a:lstStyle/>
          <a:p>
            <a:endParaRPr lang="en-IN" b="1" dirty="0">
              <a:solidFill>
                <a:schemeClr val="accent1"/>
              </a:solidFill>
              <a:latin typeface="Calibri" panose="020F0502020204030204" pitchFamily="34" charset="0"/>
              <a:cs typeface="Calibri" panose="020F0502020204030204" pitchFamily="34" charset="0"/>
            </a:endParaRPr>
          </a:p>
          <a:p>
            <a:r>
              <a:rPr lang="en-IN" b="1" dirty="0">
                <a:solidFill>
                  <a:schemeClr val="accent1"/>
                </a:solidFill>
                <a:latin typeface="Calibri" panose="020F0502020204030204" pitchFamily="34" charset="0"/>
                <a:cs typeface="Calibri" panose="020F0502020204030204" pitchFamily="34" charset="0"/>
              </a:rPr>
              <a:t>d)Since the available data is limited, in order to establish generalizability, Use Hypothesis Testing to establish the statistical significance of the results obtained, for a reasonable value of parameters.</a:t>
            </a:r>
          </a:p>
          <a:p>
            <a:r>
              <a:rPr lang="en-IN" dirty="0">
                <a:latin typeface="Calibri" panose="020F0502020204030204" pitchFamily="34" charset="0"/>
                <a:cs typeface="Calibri" panose="020F0502020204030204" pitchFamily="34" charset="0"/>
              </a:rPr>
              <a:t>Hypothesis Testing is done to confirm our observation on the population using sample extracted from the population. It helps to find how the trained model performs on the data. The data used for evaluation can be ensure to have different classes and significance of alternate hypothesis can be defined. Type of test perform can be determined and once evaluation is done test-statistics can be used to calculate p-value. Type I and Type II error can be determined and accuracy score, Sensitivity, True Positive, False Positive and F1 score can be determined. </a:t>
            </a:r>
            <a:endParaRPr lang="en-IN" b="1" dirty="0">
              <a:solidFill>
                <a:schemeClr val="accent1"/>
              </a:solidFill>
              <a:latin typeface="Calibri" panose="020F0502020204030204" pitchFamily="34" charset="0"/>
              <a:cs typeface="Calibri" panose="020F0502020204030204" pitchFamily="34" charset="0"/>
            </a:endParaRPr>
          </a:p>
          <a:p>
            <a:r>
              <a:rPr lang="en-IN" dirty="0"/>
              <a:t> </a:t>
            </a:r>
            <a:endParaRPr lang="en-IN" baseline="30000" dirty="0"/>
          </a:p>
        </p:txBody>
      </p:sp>
    </p:spTree>
    <p:extLst>
      <p:ext uri="{BB962C8B-B14F-4D97-AF65-F5344CB8AC3E}">
        <p14:creationId xmlns:p14="http://schemas.microsoft.com/office/powerpoint/2010/main" val="8109876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1AE5F4C-EA1D-B3BA-F572-D7A315A9DF88}"/>
              </a:ext>
            </a:extLst>
          </p:cNvPr>
          <p:cNvSpPr txBox="1"/>
          <p:nvPr/>
        </p:nvSpPr>
        <p:spPr>
          <a:xfrm>
            <a:off x="413766" y="175736"/>
            <a:ext cx="11491722" cy="2585323"/>
          </a:xfrm>
          <a:prstGeom prst="rect">
            <a:avLst/>
          </a:prstGeom>
          <a:noFill/>
        </p:spPr>
        <p:txBody>
          <a:bodyPr wrap="square">
            <a:spAutoFit/>
          </a:bodyPr>
          <a:lstStyle/>
          <a:p>
            <a:r>
              <a:rPr lang="en-IN" sz="1800" b="1" dirty="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Please discuss and explain the CNN and Random-Forest method employed for your research work towards identifying finger-based keypress using surface-based EMG signals in detail. Highlight the major results accomplished so far in the research work. </a:t>
            </a:r>
          </a:p>
          <a:p>
            <a:endParaRPr lang="en-IN" b="1" dirty="0">
              <a:solidFill>
                <a:schemeClr val="accent1">
                  <a:lumMod val="75000"/>
                </a:schemeClr>
              </a:solidFill>
              <a:latin typeface="Calibri" panose="020F0502020204030204" pitchFamily="34" charset="0"/>
              <a:cs typeface="Times New Roman" panose="02020603050405020304" pitchFamily="18" charset="0"/>
            </a:endParaRPr>
          </a:p>
          <a:p>
            <a:r>
              <a:rPr lang="en-IN" u="sng" dirty="0">
                <a:latin typeface="Calibri" panose="020F0502020204030204" pitchFamily="34" charset="0"/>
                <a:cs typeface="Times New Roman" panose="02020603050405020304" pitchFamily="18" charset="0"/>
              </a:rPr>
              <a:t>Objective</a:t>
            </a:r>
            <a:r>
              <a:rPr lang="en-IN" dirty="0">
                <a:latin typeface="Calibri" panose="020F0502020204030204" pitchFamily="34" charset="0"/>
                <a:cs typeface="Times New Roman" panose="02020603050405020304" pitchFamily="18" charset="0"/>
              </a:rPr>
              <a:t>: To decode continuous playing of musical instruments like electronic musical keyboard, piano using EMG signal from hands.</a:t>
            </a:r>
          </a:p>
          <a:p>
            <a:endParaRPr lang="en-IN" dirty="0"/>
          </a:p>
          <a:p>
            <a:endParaRPr lang="en-IN" dirty="0"/>
          </a:p>
          <a:p>
            <a:r>
              <a:rPr lang="en-IN" u="sng" dirty="0"/>
              <a:t>Data Collection : </a:t>
            </a:r>
          </a:p>
        </p:txBody>
      </p:sp>
      <p:pic>
        <p:nvPicPr>
          <p:cNvPr id="14" name="Picture 13">
            <a:extLst>
              <a:ext uri="{FF2B5EF4-FFF2-40B4-BE49-F238E27FC236}">
                <a16:creationId xmlns:a16="http://schemas.microsoft.com/office/drawing/2014/main" id="{547FB0F1-3D95-7153-40A1-59F5461E8FE8}"/>
              </a:ext>
            </a:extLst>
          </p:cNvPr>
          <p:cNvPicPr>
            <a:picLocks noChangeAspect="1"/>
          </p:cNvPicPr>
          <p:nvPr/>
        </p:nvPicPr>
        <p:blipFill>
          <a:blip r:embed="rId2"/>
          <a:stretch>
            <a:fillRect/>
          </a:stretch>
        </p:blipFill>
        <p:spPr>
          <a:xfrm>
            <a:off x="992500" y="2898648"/>
            <a:ext cx="5298948" cy="2150708"/>
          </a:xfrm>
          <a:prstGeom prst="rect">
            <a:avLst/>
          </a:prstGeom>
        </p:spPr>
      </p:pic>
      <p:sp>
        <p:nvSpPr>
          <p:cNvPr id="15" name="TextBox 14">
            <a:extLst>
              <a:ext uri="{FF2B5EF4-FFF2-40B4-BE49-F238E27FC236}">
                <a16:creationId xmlns:a16="http://schemas.microsoft.com/office/drawing/2014/main" id="{F11E6544-3290-4A58-C43A-E56364C5A2F2}"/>
              </a:ext>
            </a:extLst>
          </p:cNvPr>
          <p:cNvSpPr txBox="1"/>
          <p:nvPr/>
        </p:nvSpPr>
        <p:spPr>
          <a:xfrm>
            <a:off x="2152477" y="5110415"/>
            <a:ext cx="3618271" cy="646331"/>
          </a:xfrm>
          <a:prstGeom prst="rect">
            <a:avLst/>
          </a:prstGeom>
          <a:noFill/>
        </p:spPr>
        <p:txBody>
          <a:bodyPr wrap="square" rtlCol="0">
            <a:spAutoFit/>
          </a:bodyPr>
          <a:lstStyle/>
          <a:p>
            <a:r>
              <a:rPr lang="en-IN" i="1" dirty="0" err="1"/>
              <a:t>Myo</a:t>
            </a:r>
            <a:r>
              <a:rPr lang="en-IN" i="1" dirty="0"/>
              <a:t> armband : 8 Electrode data</a:t>
            </a:r>
          </a:p>
          <a:p>
            <a:r>
              <a:rPr lang="en-IN" i="1" dirty="0"/>
              <a:t>Using Bluetooth and </a:t>
            </a:r>
            <a:r>
              <a:rPr lang="en-IN" i="1" dirty="0" err="1"/>
              <a:t>MyoConnect</a:t>
            </a:r>
            <a:endParaRPr lang="en-IN" i="1" dirty="0"/>
          </a:p>
        </p:txBody>
      </p:sp>
      <p:pic>
        <p:nvPicPr>
          <p:cNvPr id="18" name="Picture 17">
            <a:extLst>
              <a:ext uri="{FF2B5EF4-FFF2-40B4-BE49-F238E27FC236}">
                <a16:creationId xmlns:a16="http://schemas.microsoft.com/office/drawing/2014/main" id="{3827B213-5FB9-18CF-3E2C-4AC7CF03DBF5}"/>
              </a:ext>
            </a:extLst>
          </p:cNvPr>
          <p:cNvPicPr>
            <a:picLocks noChangeAspect="1"/>
          </p:cNvPicPr>
          <p:nvPr/>
        </p:nvPicPr>
        <p:blipFill>
          <a:blip r:embed="rId3"/>
          <a:stretch>
            <a:fillRect/>
          </a:stretch>
        </p:blipFill>
        <p:spPr>
          <a:xfrm>
            <a:off x="6455664" y="2975400"/>
            <a:ext cx="3191427" cy="1615660"/>
          </a:xfrm>
          <a:prstGeom prst="rect">
            <a:avLst/>
          </a:prstGeom>
        </p:spPr>
      </p:pic>
      <p:graphicFrame>
        <p:nvGraphicFramePr>
          <p:cNvPr id="20" name="Table 23">
            <a:extLst>
              <a:ext uri="{FF2B5EF4-FFF2-40B4-BE49-F238E27FC236}">
                <a16:creationId xmlns:a16="http://schemas.microsoft.com/office/drawing/2014/main" id="{3A861FB6-41E7-2015-1704-F1DE48C5950A}"/>
              </a:ext>
            </a:extLst>
          </p:cNvPr>
          <p:cNvGraphicFramePr>
            <a:graphicFrameLocks noGrp="1"/>
          </p:cNvGraphicFramePr>
          <p:nvPr>
            <p:extLst>
              <p:ext uri="{D42A27DB-BD31-4B8C-83A1-F6EECF244321}">
                <p14:modId xmlns:p14="http://schemas.microsoft.com/office/powerpoint/2010/main" val="4009473171"/>
              </p:ext>
            </p:extLst>
          </p:nvPr>
        </p:nvGraphicFramePr>
        <p:xfrm>
          <a:off x="9820656" y="3465513"/>
          <a:ext cx="1651545" cy="777240"/>
        </p:xfrm>
        <a:graphic>
          <a:graphicData uri="http://schemas.openxmlformats.org/drawingml/2006/table">
            <a:tbl>
              <a:tblPr firstRow="1" bandRow="1">
                <a:tableStyleId>{5940675A-B579-460E-94D1-54222C63F5DA}</a:tableStyleId>
              </a:tblPr>
              <a:tblGrid>
                <a:gridCol w="283464">
                  <a:extLst>
                    <a:ext uri="{9D8B030D-6E8A-4147-A177-3AD203B41FA5}">
                      <a16:colId xmlns:a16="http://schemas.microsoft.com/office/drawing/2014/main" val="2995942605"/>
                    </a:ext>
                  </a:extLst>
                </a:gridCol>
                <a:gridCol w="320040">
                  <a:extLst>
                    <a:ext uri="{9D8B030D-6E8A-4147-A177-3AD203B41FA5}">
                      <a16:colId xmlns:a16="http://schemas.microsoft.com/office/drawing/2014/main" val="1228042662"/>
                    </a:ext>
                  </a:extLst>
                </a:gridCol>
                <a:gridCol w="393192">
                  <a:extLst>
                    <a:ext uri="{9D8B030D-6E8A-4147-A177-3AD203B41FA5}">
                      <a16:colId xmlns:a16="http://schemas.microsoft.com/office/drawing/2014/main" val="3168247179"/>
                    </a:ext>
                  </a:extLst>
                </a:gridCol>
                <a:gridCol w="338328">
                  <a:extLst>
                    <a:ext uri="{9D8B030D-6E8A-4147-A177-3AD203B41FA5}">
                      <a16:colId xmlns:a16="http://schemas.microsoft.com/office/drawing/2014/main" val="1055972346"/>
                    </a:ext>
                  </a:extLst>
                </a:gridCol>
                <a:gridCol w="316521">
                  <a:extLst>
                    <a:ext uri="{9D8B030D-6E8A-4147-A177-3AD203B41FA5}">
                      <a16:colId xmlns:a16="http://schemas.microsoft.com/office/drawing/2014/main" val="2589469449"/>
                    </a:ext>
                  </a:extLst>
                </a:gridCol>
              </a:tblGrid>
              <a:tr h="388620">
                <a:tc>
                  <a:txBody>
                    <a:bodyPr/>
                    <a:lstStyle/>
                    <a:p>
                      <a:r>
                        <a:rPr lang="en-IN" i="0" dirty="0"/>
                        <a:t>C</a:t>
                      </a:r>
                    </a:p>
                  </a:txBody>
                  <a:tcPr/>
                </a:tc>
                <a:tc>
                  <a:txBody>
                    <a:bodyPr/>
                    <a:lstStyle/>
                    <a:p>
                      <a:r>
                        <a:rPr lang="en-IN" dirty="0"/>
                        <a:t>D</a:t>
                      </a:r>
                    </a:p>
                  </a:txBody>
                  <a:tcPr/>
                </a:tc>
                <a:tc>
                  <a:txBody>
                    <a:bodyPr/>
                    <a:lstStyle/>
                    <a:p>
                      <a:r>
                        <a:rPr lang="en-IN" dirty="0"/>
                        <a:t>E</a:t>
                      </a:r>
                    </a:p>
                  </a:txBody>
                  <a:tcPr/>
                </a:tc>
                <a:tc>
                  <a:txBody>
                    <a:bodyPr/>
                    <a:lstStyle/>
                    <a:p>
                      <a:r>
                        <a:rPr lang="en-IN" dirty="0"/>
                        <a:t>F</a:t>
                      </a:r>
                    </a:p>
                  </a:txBody>
                  <a:tcPr/>
                </a:tc>
                <a:tc>
                  <a:txBody>
                    <a:bodyPr/>
                    <a:lstStyle/>
                    <a:p>
                      <a:r>
                        <a:rPr lang="en-IN" dirty="0"/>
                        <a:t>G</a:t>
                      </a:r>
                    </a:p>
                  </a:txBody>
                  <a:tcPr/>
                </a:tc>
                <a:extLst>
                  <a:ext uri="{0D108BD9-81ED-4DB2-BD59-A6C34878D82A}">
                    <a16:rowId xmlns:a16="http://schemas.microsoft.com/office/drawing/2014/main" val="1999246732"/>
                  </a:ext>
                </a:extLst>
              </a:tr>
              <a:tr h="388620">
                <a:tc>
                  <a:txBody>
                    <a:bodyPr/>
                    <a:lstStyle/>
                    <a:p>
                      <a:r>
                        <a:rPr lang="en-IN" dirty="0"/>
                        <a:t>T</a:t>
                      </a:r>
                    </a:p>
                  </a:txBody>
                  <a:tcPr/>
                </a:tc>
                <a:tc>
                  <a:txBody>
                    <a:bodyPr/>
                    <a:lstStyle/>
                    <a:p>
                      <a:r>
                        <a:rPr lang="en-IN" dirty="0"/>
                        <a:t>I</a:t>
                      </a:r>
                    </a:p>
                  </a:txBody>
                  <a:tcPr/>
                </a:tc>
                <a:tc>
                  <a:txBody>
                    <a:bodyPr/>
                    <a:lstStyle/>
                    <a:p>
                      <a:r>
                        <a:rPr lang="en-IN" dirty="0"/>
                        <a:t>M</a:t>
                      </a:r>
                    </a:p>
                  </a:txBody>
                  <a:tcPr/>
                </a:tc>
                <a:tc>
                  <a:txBody>
                    <a:bodyPr/>
                    <a:lstStyle/>
                    <a:p>
                      <a:r>
                        <a:rPr lang="en-IN" dirty="0"/>
                        <a:t>R</a:t>
                      </a:r>
                    </a:p>
                  </a:txBody>
                  <a:tcPr/>
                </a:tc>
                <a:tc>
                  <a:txBody>
                    <a:bodyPr/>
                    <a:lstStyle/>
                    <a:p>
                      <a:r>
                        <a:rPr lang="en-IN" dirty="0"/>
                        <a:t>L</a:t>
                      </a:r>
                    </a:p>
                  </a:txBody>
                  <a:tcPr/>
                </a:tc>
                <a:extLst>
                  <a:ext uri="{0D108BD9-81ED-4DB2-BD59-A6C34878D82A}">
                    <a16:rowId xmlns:a16="http://schemas.microsoft.com/office/drawing/2014/main" val="3881948626"/>
                  </a:ext>
                </a:extLst>
              </a:tr>
            </a:tbl>
          </a:graphicData>
        </a:graphic>
      </p:graphicFrame>
      <p:sp>
        <p:nvSpPr>
          <p:cNvPr id="24" name="TextBox 23">
            <a:extLst>
              <a:ext uri="{FF2B5EF4-FFF2-40B4-BE49-F238E27FC236}">
                <a16:creationId xmlns:a16="http://schemas.microsoft.com/office/drawing/2014/main" id="{5BE61F81-CC21-E83A-0466-827FE2B61D38}"/>
              </a:ext>
            </a:extLst>
          </p:cNvPr>
          <p:cNvSpPr txBox="1"/>
          <p:nvPr/>
        </p:nvSpPr>
        <p:spPr>
          <a:xfrm>
            <a:off x="6940296" y="4873752"/>
            <a:ext cx="3904488" cy="1200329"/>
          </a:xfrm>
          <a:prstGeom prst="rect">
            <a:avLst/>
          </a:prstGeom>
          <a:noFill/>
        </p:spPr>
        <p:txBody>
          <a:bodyPr wrap="square" rtlCol="0">
            <a:spAutoFit/>
          </a:bodyPr>
          <a:lstStyle/>
          <a:p>
            <a:r>
              <a:rPr lang="en-IN" dirty="0"/>
              <a:t>Key Press           : 10 second</a:t>
            </a:r>
          </a:p>
          <a:p>
            <a:r>
              <a:rPr lang="en-IN" dirty="0"/>
              <a:t>#Trials                : ~31 trials for each class</a:t>
            </a:r>
          </a:p>
          <a:p>
            <a:r>
              <a:rPr lang="en-IN" dirty="0"/>
              <a:t>#samples/trial  : 2270</a:t>
            </a:r>
          </a:p>
          <a:p>
            <a:r>
              <a:rPr lang="en-IN" dirty="0"/>
              <a:t>#classes             : 5</a:t>
            </a:r>
          </a:p>
        </p:txBody>
      </p:sp>
    </p:spTree>
    <p:extLst>
      <p:ext uri="{BB962C8B-B14F-4D97-AF65-F5344CB8AC3E}">
        <p14:creationId xmlns:p14="http://schemas.microsoft.com/office/powerpoint/2010/main" val="13852384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02B16D0-D588-6085-6479-0FB1986F23F6}"/>
              </a:ext>
            </a:extLst>
          </p:cNvPr>
          <p:cNvSpPr txBox="1"/>
          <p:nvPr/>
        </p:nvSpPr>
        <p:spPr>
          <a:xfrm flipH="1">
            <a:off x="475487" y="621792"/>
            <a:ext cx="3895345" cy="369332"/>
          </a:xfrm>
          <a:prstGeom prst="rect">
            <a:avLst/>
          </a:prstGeom>
          <a:noFill/>
        </p:spPr>
        <p:txBody>
          <a:bodyPr wrap="square" rtlCol="0">
            <a:spAutoFit/>
          </a:bodyPr>
          <a:lstStyle/>
          <a:p>
            <a:r>
              <a:rPr lang="en-IN" u="sng" dirty="0"/>
              <a:t>Architecture Pipeline:</a:t>
            </a:r>
          </a:p>
        </p:txBody>
      </p:sp>
      <p:pic>
        <p:nvPicPr>
          <p:cNvPr id="8" name="Picture 7">
            <a:extLst>
              <a:ext uri="{FF2B5EF4-FFF2-40B4-BE49-F238E27FC236}">
                <a16:creationId xmlns:a16="http://schemas.microsoft.com/office/drawing/2014/main" id="{9B425AA9-7017-6B52-9359-79B9308DA8A0}"/>
              </a:ext>
            </a:extLst>
          </p:cNvPr>
          <p:cNvPicPr>
            <a:picLocks noChangeAspect="1"/>
          </p:cNvPicPr>
          <p:nvPr/>
        </p:nvPicPr>
        <p:blipFill>
          <a:blip r:embed="rId2"/>
          <a:stretch>
            <a:fillRect/>
          </a:stretch>
        </p:blipFill>
        <p:spPr>
          <a:xfrm>
            <a:off x="1519237" y="1062037"/>
            <a:ext cx="9153525" cy="4733925"/>
          </a:xfrm>
          <a:prstGeom prst="rect">
            <a:avLst/>
          </a:prstGeom>
        </p:spPr>
      </p:pic>
    </p:spTree>
    <p:extLst>
      <p:ext uri="{BB962C8B-B14F-4D97-AF65-F5344CB8AC3E}">
        <p14:creationId xmlns:p14="http://schemas.microsoft.com/office/powerpoint/2010/main" val="41815621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5F5B7A5-E6AC-A827-D384-622E894ACAF9}"/>
              </a:ext>
            </a:extLst>
          </p:cNvPr>
          <p:cNvSpPr txBox="1"/>
          <p:nvPr/>
        </p:nvSpPr>
        <p:spPr>
          <a:xfrm>
            <a:off x="377190" y="254246"/>
            <a:ext cx="6094476" cy="1200329"/>
          </a:xfrm>
          <a:prstGeom prst="rect">
            <a:avLst/>
          </a:prstGeom>
          <a:noFill/>
        </p:spPr>
        <p:txBody>
          <a:bodyPr wrap="square">
            <a:spAutoFit/>
          </a:bodyPr>
          <a:lstStyle/>
          <a:p>
            <a:r>
              <a:rPr lang="en-IN" u="sng" dirty="0"/>
              <a:t>Analysis: </a:t>
            </a:r>
            <a:r>
              <a:rPr lang="en-IN" dirty="0"/>
              <a:t>RF Pipeline</a:t>
            </a:r>
          </a:p>
          <a:p>
            <a:endParaRPr lang="en-IN" dirty="0"/>
          </a:p>
          <a:p>
            <a:endParaRPr lang="en-IN" u="sng" dirty="0"/>
          </a:p>
          <a:p>
            <a:endParaRPr lang="en-IN" u="sng" dirty="0"/>
          </a:p>
        </p:txBody>
      </p:sp>
      <p:pic>
        <p:nvPicPr>
          <p:cNvPr id="9" name="Picture 8">
            <a:extLst>
              <a:ext uri="{FF2B5EF4-FFF2-40B4-BE49-F238E27FC236}">
                <a16:creationId xmlns:a16="http://schemas.microsoft.com/office/drawing/2014/main" id="{95CF2B10-7911-7002-7FDF-25A21C01D291}"/>
              </a:ext>
            </a:extLst>
          </p:cNvPr>
          <p:cNvPicPr>
            <a:picLocks noChangeAspect="1"/>
          </p:cNvPicPr>
          <p:nvPr/>
        </p:nvPicPr>
        <p:blipFill>
          <a:blip r:embed="rId2"/>
          <a:stretch>
            <a:fillRect/>
          </a:stretch>
        </p:blipFill>
        <p:spPr>
          <a:xfrm>
            <a:off x="283465" y="1152144"/>
            <a:ext cx="3074552" cy="1399032"/>
          </a:xfrm>
          <a:prstGeom prst="rect">
            <a:avLst/>
          </a:prstGeom>
        </p:spPr>
      </p:pic>
      <p:pic>
        <p:nvPicPr>
          <p:cNvPr id="11" name="Picture 10">
            <a:extLst>
              <a:ext uri="{FF2B5EF4-FFF2-40B4-BE49-F238E27FC236}">
                <a16:creationId xmlns:a16="http://schemas.microsoft.com/office/drawing/2014/main" id="{A0BF1739-5D6D-B19C-2FAD-2CA820D25C6A}"/>
              </a:ext>
            </a:extLst>
          </p:cNvPr>
          <p:cNvPicPr>
            <a:picLocks noChangeAspect="1"/>
          </p:cNvPicPr>
          <p:nvPr/>
        </p:nvPicPr>
        <p:blipFill>
          <a:blip r:embed="rId3"/>
          <a:stretch>
            <a:fillRect/>
          </a:stretch>
        </p:blipFill>
        <p:spPr>
          <a:xfrm>
            <a:off x="6333172" y="1025652"/>
            <a:ext cx="5286375" cy="838200"/>
          </a:xfrm>
          <a:prstGeom prst="rect">
            <a:avLst/>
          </a:prstGeom>
        </p:spPr>
      </p:pic>
      <p:sp>
        <p:nvSpPr>
          <p:cNvPr id="12" name="TextBox 11">
            <a:extLst>
              <a:ext uri="{FF2B5EF4-FFF2-40B4-BE49-F238E27FC236}">
                <a16:creationId xmlns:a16="http://schemas.microsoft.com/office/drawing/2014/main" id="{0939D997-3F15-552F-1EF3-60E73430E67E}"/>
              </a:ext>
            </a:extLst>
          </p:cNvPr>
          <p:cNvSpPr txBox="1"/>
          <p:nvPr/>
        </p:nvSpPr>
        <p:spPr>
          <a:xfrm>
            <a:off x="6409944" y="1929384"/>
            <a:ext cx="5001768" cy="646331"/>
          </a:xfrm>
          <a:prstGeom prst="rect">
            <a:avLst/>
          </a:prstGeom>
          <a:noFill/>
        </p:spPr>
        <p:txBody>
          <a:bodyPr wrap="square" rtlCol="0">
            <a:spAutoFit/>
          </a:bodyPr>
          <a:lstStyle/>
          <a:p>
            <a:r>
              <a:rPr lang="en-IN" dirty="0"/>
              <a:t>Classification Accuracy for different frame size using All 8-electrode EMG data in RF pipeline.</a:t>
            </a:r>
          </a:p>
        </p:txBody>
      </p:sp>
      <p:pic>
        <p:nvPicPr>
          <p:cNvPr id="14" name="Picture 13">
            <a:extLst>
              <a:ext uri="{FF2B5EF4-FFF2-40B4-BE49-F238E27FC236}">
                <a16:creationId xmlns:a16="http://schemas.microsoft.com/office/drawing/2014/main" id="{2A3667CB-4D3D-54DF-C835-2501246205A8}"/>
              </a:ext>
            </a:extLst>
          </p:cNvPr>
          <p:cNvPicPr>
            <a:picLocks noChangeAspect="1"/>
          </p:cNvPicPr>
          <p:nvPr/>
        </p:nvPicPr>
        <p:blipFill>
          <a:blip r:embed="rId4"/>
          <a:stretch>
            <a:fillRect/>
          </a:stretch>
        </p:blipFill>
        <p:spPr>
          <a:xfrm>
            <a:off x="6973695" y="3566161"/>
            <a:ext cx="4339922" cy="2612994"/>
          </a:xfrm>
          <a:prstGeom prst="rect">
            <a:avLst/>
          </a:prstGeom>
        </p:spPr>
      </p:pic>
      <p:sp>
        <p:nvSpPr>
          <p:cNvPr id="16" name="TextBox 15">
            <a:extLst>
              <a:ext uri="{FF2B5EF4-FFF2-40B4-BE49-F238E27FC236}">
                <a16:creationId xmlns:a16="http://schemas.microsoft.com/office/drawing/2014/main" id="{6EE87482-8759-7A11-8732-763A2E818B13}"/>
              </a:ext>
            </a:extLst>
          </p:cNvPr>
          <p:cNvSpPr txBox="1"/>
          <p:nvPr/>
        </p:nvSpPr>
        <p:spPr>
          <a:xfrm>
            <a:off x="6906006" y="6193381"/>
            <a:ext cx="6094476" cy="923330"/>
          </a:xfrm>
          <a:prstGeom prst="rect">
            <a:avLst/>
          </a:prstGeom>
          <a:noFill/>
        </p:spPr>
        <p:txBody>
          <a:bodyPr wrap="square">
            <a:spAutoFit/>
          </a:bodyPr>
          <a:lstStyle/>
          <a:p>
            <a:r>
              <a:rPr lang="en-IN" dirty="0"/>
              <a:t>Single Electrode Full Frame EMG data in RF pipeline.</a:t>
            </a:r>
          </a:p>
          <a:p>
            <a:r>
              <a:rPr lang="en-IN" dirty="0"/>
              <a:t>Electrode #1 and #7 : highest,  #4 and #6 : lowest</a:t>
            </a:r>
          </a:p>
          <a:p>
            <a:endParaRPr lang="en-IN" dirty="0"/>
          </a:p>
        </p:txBody>
      </p:sp>
      <p:sp>
        <p:nvSpPr>
          <p:cNvPr id="18" name="TextBox 17">
            <a:extLst>
              <a:ext uri="{FF2B5EF4-FFF2-40B4-BE49-F238E27FC236}">
                <a16:creationId xmlns:a16="http://schemas.microsoft.com/office/drawing/2014/main" id="{C936E7EC-FBA5-1F2D-1B35-E319CA7504DA}"/>
              </a:ext>
            </a:extLst>
          </p:cNvPr>
          <p:cNvSpPr txBox="1"/>
          <p:nvPr/>
        </p:nvSpPr>
        <p:spPr>
          <a:xfrm>
            <a:off x="1024128" y="4837176"/>
            <a:ext cx="3822192" cy="369332"/>
          </a:xfrm>
          <a:prstGeom prst="rect">
            <a:avLst/>
          </a:prstGeom>
          <a:noFill/>
        </p:spPr>
        <p:txBody>
          <a:bodyPr wrap="square" rtlCol="0">
            <a:spAutoFit/>
          </a:bodyPr>
          <a:lstStyle/>
          <a:p>
            <a:r>
              <a:rPr lang="en-IN" dirty="0"/>
              <a:t>Experiments on CNN: #1, #4 and #7</a:t>
            </a:r>
          </a:p>
        </p:txBody>
      </p:sp>
      <p:sp>
        <p:nvSpPr>
          <p:cNvPr id="19" name="Arrow: Right 18">
            <a:extLst>
              <a:ext uri="{FF2B5EF4-FFF2-40B4-BE49-F238E27FC236}">
                <a16:creationId xmlns:a16="http://schemas.microsoft.com/office/drawing/2014/main" id="{FD640E3A-CFFE-2AFC-1525-EEA7E356129D}"/>
              </a:ext>
            </a:extLst>
          </p:cNvPr>
          <p:cNvSpPr/>
          <p:nvPr/>
        </p:nvSpPr>
        <p:spPr>
          <a:xfrm>
            <a:off x="5734812" y="1783080"/>
            <a:ext cx="722376" cy="228600"/>
          </a:xfrm>
          <a:prstGeom prst="rightArrow">
            <a:avLst/>
          </a:prstGeom>
          <a:solidFill>
            <a:schemeClr val="bg2"/>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20" name="Arrow: Right 19">
            <a:extLst>
              <a:ext uri="{FF2B5EF4-FFF2-40B4-BE49-F238E27FC236}">
                <a16:creationId xmlns:a16="http://schemas.microsoft.com/office/drawing/2014/main" id="{B269B955-BA2C-3C90-131C-DA74357CAE27}"/>
              </a:ext>
            </a:extLst>
          </p:cNvPr>
          <p:cNvSpPr/>
          <p:nvPr/>
        </p:nvSpPr>
        <p:spPr>
          <a:xfrm rot="5400000">
            <a:off x="8107680" y="2990025"/>
            <a:ext cx="722376" cy="228600"/>
          </a:xfrm>
          <a:prstGeom prst="rightArrow">
            <a:avLst/>
          </a:prstGeom>
          <a:solidFill>
            <a:schemeClr val="bg2"/>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21" name="Arrow: Right 20">
            <a:extLst>
              <a:ext uri="{FF2B5EF4-FFF2-40B4-BE49-F238E27FC236}">
                <a16:creationId xmlns:a16="http://schemas.microsoft.com/office/drawing/2014/main" id="{36F72A83-FEB2-F597-628C-75E2D0A820DA}"/>
              </a:ext>
            </a:extLst>
          </p:cNvPr>
          <p:cNvSpPr/>
          <p:nvPr/>
        </p:nvSpPr>
        <p:spPr>
          <a:xfrm rot="10800000">
            <a:off x="5574792" y="4971288"/>
            <a:ext cx="722376" cy="228600"/>
          </a:xfrm>
          <a:prstGeom prst="rightArrow">
            <a:avLst/>
          </a:prstGeom>
          <a:solidFill>
            <a:schemeClr val="bg2"/>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23" name="TextBox 22">
            <a:extLst>
              <a:ext uri="{FF2B5EF4-FFF2-40B4-BE49-F238E27FC236}">
                <a16:creationId xmlns:a16="http://schemas.microsoft.com/office/drawing/2014/main" id="{657621F5-8287-8521-6410-9A2843564E86}"/>
              </a:ext>
            </a:extLst>
          </p:cNvPr>
          <p:cNvSpPr txBox="1"/>
          <p:nvPr/>
        </p:nvSpPr>
        <p:spPr>
          <a:xfrm>
            <a:off x="3520440" y="740664"/>
            <a:ext cx="1929384" cy="369332"/>
          </a:xfrm>
          <a:prstGeom prst="rect">
            <a:avLst/>
          </a:prstGeom>
          <a:solidFill>
            <a:schemeClr val="bg2"/>
          </a:solidFill>
          <a:ln w="6350">
            <a:solidFill>
              <a:schemeClr val="tx1"/>
            </a:solidFill>
          </a:ln>
        </p:spPr>
        <p:txBody>
          <a:bodyPr wrap="square" rtlCol="0">
            <a:spAutoFit/>
          </a:bodyPr>
          <a:lstStyle/>
          <a:p>
            <a:r>
              <a:rPr lang="en-IN" dirty="0"/>
              <a:t>Feature Extraction</a:t>
            </a:r>
          </a:p>
        </p:txBody>
      </p:sp>
      <p:sp>
        <p:nvSpPr>
          <p:cNvPr id="24" name="TextBox 23">
            <a:extLst>
              <a:ext uri="{FF2B5EF4-FFF2-40B4-BE49-F238E27FC236}">
                <a16:creationId xmlns:a16="http://schemas.microsoft.com/office/drawing/2014/main" id="{6B91E838-2E31-4E7B-0E29-D02D1932C178}"/>
              </a:ext>
            </a:extLst>
          </p:cNvPr>
          <p:cNvSpPr txBox="1"/>
          <p:nvPr/>
        </p:nvSpPr>
        <p:spPr>
          <a:xfrm>
            <a:off x="3517392" y="1331976"/>
            <a:ext cx="1929384" cy="369332"/>
          </a:xfrm>
          <a:prstGeom prst="rect">
            <a:avLst/>
          </a:prstGeom>
          <a:solidFill>
            <a:schemeClr val="bg2"/>
          </a:solidFill>
          <a:ln w="6350">
            <a:solidFill>
              <a:schemeClr val="tx1"/>
            </a:solidFill>
          </a:ln>
        </p:spPr>
        <p:txBody>
          <a:bodyPr wrap="square" rtlCol="0">
            <a:spAutoFit/>
          </a:bodyPr>
          <a:lstStyle/>
          <a:p>
            <a:r>
              <a:rPr lang="en-IN" dirty="0"/>
              <a:t>Standard Scaler</a:t>
            </a:r>
          </a:p>
        </p:txBody>
      </p:sp>
      <p:sp>
        <p:nvSpPr>
          <p:cNvPr id="25" name="TextBox 24">
            <a:extLst>
              <a:ext uri="{FF2B5EF4-FFF2-40B4-BE49-F238E27FC236}">
                <a16:creationId xmlns:a16="http://schemas.microsoft.com/office/drawing/2014/main" id="{DC0FA395-6572-3B9F-FBAA-3474F4F8D61D}"/>
              </a:ext>
            </a:extLst>
          </p:cNvPr>
          <p:cNvSpPr txBox="1"/>
          <p:nvPr/>
        </p:nvSpPr>
        <p:spPr>
          <a:xfrm>
            <a:off x="3514344" y="1914144"/>
            <a:ext cx="1929384" cy="369332"/>
          </a:xfrm>
          <a:prstGeom prst="rect">
            <a:avLst/>
          </a:prstGeom>
          <a:solidFill>
            <a:schemeClr val="bg2"/>
          </a:solidFill>
          <a:ln w="6350">
            <a:solidFill>
              <a:schemeClr val="tx1"/>
            </a:solidFill>
          </a:ln>
        </p:spPr>
        <p:txBody>
          <a:bodyPr wrap="square" rtlCol="0">
            <a:spAutoFit/>
          </a:bodyPr>
          <a:lstStyle/>
          <a:p>
            <a:pPr algn="ctr"/>
            <a:r>
              <a:rPr lang="en-IN" dirty="0"/>
              <a:t>LDA</a:t>
            </a:r>
          </a:p>
        </p:txBody>
      </p:sp>
      <p:sp>
        <p:nvSpPr>
          <p:cNvPr id="26" name="TextBox 25">
            <a:extLst>
              <a:ext uri="{FF2B5EF4-FFF2-40B4-BE49-F238E27FC236}">
                <a16:creationId xmlns:a16="http://schemas.microsoft.com/office/drawing/2014/main" id="{7AF907EA-C558-FECA-A1F1-48E901E83043}"/>
              </a:ext>
            </a:extLst>
          </p:cNvPr>
          <p:cNvSpPr txBox="1"/>
          <p:nvPr/>
        </p:nvSpPr>
        <p:spPr>
          <a:xfrm>
            <a:off x="3502152" y="2496312"/>
            <a:ext cx="1929384" cy="369332"/>
          </a:xfrm>
          <a:prstGeom prst="rect">
            <a:avLst/>
          </a:prstGeom>
          <a:solidFill>
            <a:schemeClr val="bg2"/>
          </a:solidFill>
          <a:ln w="6350">
            <a:solidFill>
              <a:schemeClr val="tx1"/>
            </a:solidFill>
          </a:ln>
        </p:spPr>
        <p:txBody>
          <a:bodyPr wrap="square" rtlCol="0">
            <a:spAutoFit/>
          </a:bodyPr>
          <a:lstStyle/>
          <a:p>
            <a:pPr algn="ctr"/>
            <a:r>
              <a:rPr lang="en-IN" dirty="0"/>
              <a:t>RF</a:t>
            </a:r>
          </a:p>
        </p:txBody>
      </p:sp>
      <p:cxnSp>
        <p:nvCxnSpPr>
          <p:cNvPr id="28" name="Straight Arrow Connector 27">
            <a:extLst>
              <a:ext uri="{FF2B5EF4-FFF2-40B4-BE49-F238E27FC236}">
                <a16:creationId xmlns:a16="http://schemas.microsoft.com/office/drawing/2014/main" id="{9B33E1A1-394E-4BC7-AA0A-A0BD90ECA620}"/>
              </a:ext>
            </a:extLst>
          </p:cNvPr>
          <p:cNvCxnSpPr>
            <a:stCxn id="23" idx="2"/>
            <a:endCxn id="24" idx="0"/>
          </p:cNvCxnSpPr>
          <p:nvPr/>
        </p:nvCxnSpPr>
        <p:spPr>
          <a:xfrm flipH="1">
            <a:off x="4482084" y="1109996"/>
            <a:ext cx="3048" cy="221980"/>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29" name="Straight Arrow Connector 28">
            <a:extLst>
              <a:ext uri="{FF2B5EF4-FFF2-40B4-BE49-F238E27FC236}">
                <a16:creationId xmlns:a16="http://schemas.microsoft.com/office/drawing/2014/main" id="{389A71AD-97E0-311E-FA6B-324763587A5F}"/>
              </a:ext>
            </a:extLst>
          </p:cNvPr>
          <p:cNvCxnSpPr/>
          <p:nvPr/>
        </p:nvCxnSpPr>
        <p:spPr>
          <a:xfrm flipH="1">
            <a:off x="4497324" y="1692164"/>
            <a:ext cx="3048" cy="221980"/>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30" name="Straight Arrow Connector 29">
            <a:extLst>
              <a:ext uri="{FF2B5EF4-FFF2-40B4-BE49-F238E27FC236}">
                <a16:creationId xmlns:a16="http://schemas.microsoft.com/office/drawing/2014/main" id="{EC579DE1-F8FD-2A4D-5FF3-1C6A2B4E1FB5}"/>
              </a:ext>
            </a:extLst>
          </p:cNvPr>
          <p:cNvCxnSpPr/>
          <p:nvPr/>
        </p:nvCxnSpPr>
        <p:spPr>
          <a:xfrm flipH="1">
            <a:off x="4488180" y="2277380"/>
            <a:ext cx="3048" cy="221980"/>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368856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52C62F8-BCA5-5013-EA2A-4CD9FD807E44}"/>
              </a:ext>
            </a:extLst>
          </p:cNvPr>
          <p:cNvSpPr txBox="1"/>
          <p:nvPr/>
        </p:nvSpPr>
        <p:spPr>
          <a:xfrm>
            <a:off x="166878" y="153662"/>
            <a:ext cx="6094476" cy="369332"/>
          </a:xfrm>
          <a:prstGeom prst="rect">
            <a:avLst/>
          </a:prstGeom>
          <a:noFill/>
        </p:spPr>
        <p:txBody>
          <a:bodyPr wrap="square">
            <a:spAutoFit/>
          </a:bodyPr>
          <a:lstStyle/>
          <a:p>
            <a:r>
              <a:rPr lang="en-IN" u="sng" dirty="0"/>
              <a:t>Analysis: </a:t>
            </a:r>
            <a:r>
              <a:rPr lang="en-IN" dirty="0"/>
              <a:t>CNN Pipeline</a:t>
            </a:r>
          </a:p>
        </p:txBody>
      </p:sp>
      <p:sp>
        <p:nvSpPr>
          <p:cNvPr id="6" name="TextBox 5">
            <a:extLst>
              <a:ext uri="{FF2B5EF4-FFF2-40B4-BE49-F238E27FC236}">
                <a16:creationId xmlns:a16="http://schemas.microsoft.com/office/drawing/2014/main" id="{2635EDDE-1333-7F49-E449-9DC236B7EE84}"/>
              </a:ext>
            </a:extLst>
          </p:cNvPr>
          <p:cNvSpPr txBox="1"/>
          <p:nvPr/>
        </p:nvSpPr>
        <p:spPr>
          <a:xfrm>
            <a:off x="886968" y="841248"/>
            <a:ext cx="7781544" cy="646331"/>
          </a:xfrm>
          <a:prstGeom prst="rect">
            <a:avLst/>
          </a:prstGeom>
          <a:noFill/>
        </p:spPr>
        <p:txBody>
          <a:bodyPr wrap="square" rtlCol="0">
            <a:spAutoFit/>
          </a:bodyPr>
          <a:lstStyle/>
          <a:p>
            <a:r>
              <a:rPr lang="en-IN" dirty="0"/>
              <a:t>Single vs Multiple Channel, Short and Full Frame Analysis, Different Kernel Size</a:t>
            </a:r>
          </a:p>
          <a:p>
            <a:r>
              <a:rPr lang="en-IN" dirty="0"/>
              <a:t>Data Split : </a:t>
            </a:r>
            <a:r>
              <a:rPr lang="en-IN" dirty="0" err="1"/>
              <a:t>train:validation:test</a:t>
            </a:r>
            <a:r>
              <a:rPr lang="en-IN" dirty="0"/>
              <a:t> , 8:1:1 and 7:1:2</a:t>
            </a:r>
          </a:p>
        </p:txBody>
      </p:sp>
      <p:pic>
        <p:nvPicPr>
          <p:cNvPr id="8" name="Picture 7">
            <a:extLst>
              <a:ext uri="{FF2B5EF4-FFF2-40B4-BE49-F238E27FC236}">
                <a16:creationId xmlns:a16="http://schemas.microsoft.com/office/drawing/2014/main" id="{CBF1A683-E6A2-4745-0935-9453A40F477E}"/>
              </a:ext>
            </a:extLst>
          </p:cNvPr>
          <p:cNvPicPr>
            <a:picLocks noChangeAspect="1"/>
          </p:cNvPicPr>
          <p:nvPr/>
        </p:nvPicPr>
        <p:blipFill>
          <a:blip r:embed="rId2"/>
          <a:stretch>
            <a:fillRect/>
          </a:stretch>
        </p:blipFill>
        <p:spPr>
          <a:xfrm>
            <a:off x="3029521" y="1549717"/>
            <a:ext cx="7275767" cy="4445447"/>
          </a:xfrm>
          <a:prstGeom prst="rect">
            <a:avLst/>
          </a:prstGeom>
        </p:spPr>
      </p:pic>
      <p:sp>
        <p:nvSpPr>
          <p:cNvPr id="10" name="TextBox 9">
            <a:extLst>
              <a:ext uri="{FF2B5EF4-FFF2-40B4-BE49-F238E27FC236}">
                <a16:creationId xmlns:a16="http://schemas.microsoft.com/office/drawing/2014/main" id="{9D3B0D12-696A-AB7E-2B06-C1ACD0675577}"/>
              </a:ext>
            </a:extLst>
          </p:cNvPr>
          <p:cNvSpPr txBox="1"/>
          <p:nvPr/>
        </p:nvSpPr>
        <p:spPr>
          <a:xfrm>
            <a:off x="1099566" y="6138964"/>
            <a:ext cx="10449306" cy="646331"/>
          </a:xfrm>
          <a:prstGeom prst="rect">
            <a:avLst/>
          </a:prstGeom>
          <a:noFill/>
        </p:spPr>
        <p:txBody>
          <a:bodyPr wrap="square">
            <a:spAutoFit/>
          </a:bodyPr>
          <a:lstStyle/>
          <a:p>
            <a:pPr algn="l"/>
            <a:r>
              <a:rPr lang="en-IN" sz="1800" b="0" i="0" u="none" strike="noStrike" baseline="0" dirty="0">
                <a:latin typeface="NimbusRomNo9L-Regu"/>
              </a:rPr>
              <a:t>Classification accuracy of key press classes using single electrode (#1, #4, #7) data, and all electrodes (1To8) data when applied to single channel and multiple 5 channels of CNN input in CNN pipeline </a:t>
            </a:r>
            <a:endParaRPr lang="en-IN" dirty="0"/>
          </a:p>
        </p:txBody>
      </p:sp>
    </p:spTree>
    <p:extLst>
      <p:ext uri="{BB962C8B-B14F-4D97-AF65-F5344CB8AC3E}">
        <p14:creationId xmlns:p14="http://schemas.microsoft.com/office/powerpoint/2010/main" val="22475632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88C63B2-53C2-D826-D8AC-7F0D5C7C44EA}"/>
              </a:ext>
            </a:extLst>
          </p:cNvPr>
          <p:cNvPicPr>
            <a:picLocks noChangeAspect="1"/>
          </p:cNvPicPr>
          <p:nvPr/>
        </p:nvPicPr>
        <p:blipFill>
          <a:blip r:embed="rId2"/>
          <a:stretch>
            <a:fillRect/>
          </a:stretch>
        </p:blipFill>
        <p:spPr>
          <a:xfrm>
            <a:off x="434911" y="836294"/>
            <a:ext cx="4393121" cy="2534859"/>
          </a:xfrm>
          <a:prstGeom prst="rect">
            <a:avLst/>
          </a:prstGeom>
        </p:spPr>
      </p:pic>
      <p:pic>
        <p:nvPicPr>
          <p:cNvPr id="7" name="Picture 6">
            <a:extLst>
              <a:ext uri="{FF2B5EF4-FFF2-40B4-BE49-F238E27FC236}">
                <a16:creationId xmlns:a16="http://schemas.microsoft.com/office/drawing/2014/main" id="{107B3366-C546-79BD-4B01-693D824F56F7}"/>
              </a:ext>
            </a:extLst>
          </p:cNvPr>
          <p:cNvPicPr>
            <a:picLocks noChangeAspect="1"/>
          </p:cNvPicPr>
          <p:nvPr/>
        </p:nvPicPr>
        <p:blipFill>
          <a:blip r:embed="rId3"/>
          <a:stretch>
            <a:fillRect/>
          </a:stretch>
        </p:blipFill>
        <p:spPr>
          <a:xfrm>
            <a:off x="6768465" y="730186"/>
            <a:ext cx="4324350" cy="2581275"/>
          </a:xfrm>
          <a:prstGeom prst="rect">
            <a:avLst/>
          </a:prstGeom>
        </p:spPr>
      </p:pic>
      <p:pic>
        <p:nvPicPr>
          <p:cNvPr id="9" name="Picture 8">
            <a:extLst>
              <a:ext uri="{FF2B5EF4-FFF2-40B4-BE49-F238E27FC236}">
                <a16:creationId xmlns:a16="http://schemas.microsoft.com/office/drawing/2014/main" id="{AD37814F-DC17-8A61-785A-DB0A8F02A53F}"/>
              </a:ext>
            </a:extLst>
          </p:cNvPr>
          <p:cNvPicPr>
            <a:picLocks noChangeAspect="1"/>
          </p:cNvPicPr>
          <p:nvPr/>
        </p:nvPicPr>
        <p:blipFill>
          <a:blip r:embed="rId4"/>
          <a:stretch>
            <a:fillRect/>
          </a:stretch>
        </p:blipFill>
        <p:spPr>
          <a:xfrm>
            <a:off x="557403" y="3748087"/>
            <a:ext cx="4438650" cy="2562225"/>
          </a:xfrm>
          <a:prstGeom prst="rect">
            <a:avLst/>
          </a:prstGeom>
        </p:spPr>
      </p:pic>
      <p:sp>
        <p:nvSpPr>
          <p:cNvPr id="11" name="TextBox 10">
            <a:extLst>
              <a:ext uri="{FF2B5EF4-FFF2-40B4-BE49-F238E27FC236}">
                <a16:creationId xmlns:a16="http://schemas.microsoft.com/office/drawing/2014/main" id="{1EB53420-B96C-549E-B4B5-9135B0A36C7F}"/>
              </a:ext>
            </a:extLst>
          </p:cNvPr>
          <p:cNvSpPr txBox="1"/>
          <p:nvPr/>
        </p:nvSpPr>
        <p:spPr>
          <a:xfrm>
            <a:off x="7061454" y="4247495"/>
            <a:ext cx="4222242" cy="1200329"/>
          </a:xfrm>
          <a:prstGeom prst="rect">
            <a:avLst/>
          </a:prstGeom>
          <a:noFill/>
        </p:spPr>
        <p:txBody>
          <a:bodyPr wrap="square">
            <a:spAutoFit/>
          </a:bodyPr>
          <a:lstStyle/>
          <a:p>
            <a:pPr algn="l"/>
            <a:r>
              <a:rPr lang="en-IN" sz="1800" b="0" i="0" u="none" strike="noStrike" baseline="0" dirty="0">
                <a:latin typeface="NimbusRomNo9L-Regu"/>
              </a:rPr>
              <a:t>CNN train, validation and test accuracy for varying kernel sizes and frame size of 227 for single EMG Electrodes (#1, #4 and #7) data.</a:t>
            </a:r>
            <a:endParaRPr lang="en-IN" dirty="0"/>
          </a:p>
        </p:txBody>
      </p:sp>
      <p:sp>
        <p:nvSpPr>
          <p:cNvPr id="12" name="TextBox 11">
            <a:extLst>
              <a:ext uri="{FF2B5EF4-FFF2-40B4-BE49-F238E27FC236}">
                <a16:creationId xmlns:a16="http://schemas.microsoft.com/office/drawing/2014/main" id="{2B4D61E3-3350-E74F-DDD5-E0023E3A8DE6}"/>
              </a:ext>
            </a:extLst>
          </p:cNvPr>
          <p:cNvSpPr txBox="1"/>
          <p:nvPr/>
        </p:nvSpPr>
        <p:spPr>
          <a:xfrm>
            <a:off x="166878" y="153662"/>
            <a:ext cx="6094476" cy="369332"/>
          </a:xfrm>
          <a:prstGeom prst="rect">
            <a:avLst/>
          </a:prstGeom>
          <a:noFill/>
        </p:spPr>
        <p:txBody>
          <a:bodyPr wrap="square">
            <a:spAutoFit/>
          </a:bodyPr>
          <a:lstStyle/>
          <a:p>
            <a:r>
              <a:rPr lang="en-IN" u="sng" dirty="0"/>
              <a:t>Analysis: </a:t>
            </a:r>
            <a:r>
              <a:rPr lang="en-IN" dirty="0"/>
              <a:t>CNN Pipeline</a:t>
            </a:r>
          </a:p>
        </p:txBody>
      </p:sp>
    </p:spTree>
    <p:extLst>
      <p:ext uri="{BB962C8B-B14F-4D97-AF65-F5344CB8AC3E}">
        <p14:creationId xmlns:p14="http://schemas.microsoft.com/office/powerpoint/2010/main" val="18105428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4441</TotalTime>
  <Words>1236</Words>
  <Application>Microsoft Office PowerPoint</Application>
  <PresentationFormat>Widescreen</PresentationFormat>
  <Paragraphs>83</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NimbusRomNo9L-Regu</vt:lpstr>
      <vt:lpstr>Office Theme</vt:lpstr>
      <vt:lpstr>Comprehensive Exam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Comprehensive Exam</dc:title>
  <dc:creator>SMT2017020 Sharmila Mani</dc:creator>
  <cp:lastModifiedBy>SMT2017020 Sharmila Mani</cp:lastModifiedBy>
  <cp:revision>120</cp:revision>
  <dcterms:created xsi:type="dcterms:W3CDTF">2022-05-23T03:51:07Z</dcterms:created>
  <dcterms:modified xsi:type="dcterms:W3CDTF">2022-11-19T15:35:33Z</dcterms:modified>
</cp:coreProperties>
</file>