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if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5" r:id="rId9"/>
    <p:sldId id="268" r:id="rId10"/>
    <p:sldId id="270" r:id="rId11"/>
    <p:sldId id="269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32DC9-E76F-4A46-AFEC-4115570CA16E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2F8731FC-4262-46E1-9627-8BAD81A09125}">
      <dgm:prSet/>
      <dgm:spPr/>
      <dgm:t>
        <a:bodyPr/>
        <a:lstStyle/>
        <a:p>
          <a:r>
            <a:rPr lang="en-IN" dirty="0"/>
            <a:t>EMG Data Collection1 </a:t>
          </a:r>
        </a:p>
      </dgm:t>
    </dgm:pt>
    <dgm:pt modelId="{5FFBFA76-881A-4138-93EC-095C887AF182}" type="parTrans" cxnId="{52C5169B-5D67-474B-AD8E-B8CE444262D2}">
      <dgm:prSet/>
      <dgm:spPr/>
      <dgm:t>
        <a:bodyPr/>
        <a:lstStyle/>
        <a:p>
          <a:endParaRPr lang="en-IN"/>
        </a:p>
      </dgm:t>
    </dgm:pt>
    <dgm:pt modelId="{624914AB-1A10-4190-9C66-036E50168907}" type="sibTrans" cxnId="{52C5169B-5D67-474B-AD8E-B8CE444262D2}">
      <dgm:prSet/>
      <dgm:spPr/>
      <dgm:t>
        <a:bodyPr/>
        <a:lstStyle/>
        <a:p>
          <a:endParaRPr lang="en-IN"/>
        </a:p>
      </dgm:t>
    </dgm:pt>
    <dgm:pt modelId="{5A777EE1-F69B-4EC3-A055-BD175F1AD4B8}">
      <dgm:prSet/>
      <dgm:spPr/>
      <dgm:t>
        <a:bodyPr/>
        <a:lstStyle/>
        <a:p>
          <a:r>
            <a:rPr lang="en-IN" dirty="0"/>
            <a:t>EMG Data Collection 2</a:t>
          </a:r>
        </a:p>
      </dgm:t>
    </dgm:pt>
    <dgm:pt modelId="{E35B94A5-FDD8-4F9B-A4E5-C619C2939200}" type="parTrans" cxnId="{7EC77365-782F-4ACB-AA61-E884318D7AFF}">
      <dgm:prSet/>
      <dgm:spPr/>
      <dgm:t>
        <a:bodyPr/>
        <a:lstStyle/>
        <a:p>
          <a:endParaRPr lang="en-IN"/>
        </a:p>
      </dgm:t>
    </dgm:pt>
    <dgm:pt modelId="{F80783B3-43EE-4F58-955C-09D9BB002D6C}" type="sibTrans" cxnId="{7EC77365-782F-4ACB-AA61-E884318D7AFF}">
      <dgm:prSet/>
      <dgm:spPr/>
      <dgm:t>
        <a:bodyPr/>
        <a:lstStyle/>
        <a:p>
          <a:endParaRPr lang="en-IN"/>
        </a:p>
      </dgm:t>
    </dgm:pt>
    <dgm:pt modelId="{6CE4BC07-A16D-4F61-B81A-97EE6EF678BA}">
      <dgm:prSet/>
      <dgm:spPr/>
      <dgm:t>
        <a:bodyPr/>
        <a:lstStyle/>
        <a:p>
          <a:r>
            <a:rPr lang="en-IN" dirty="0"/>
            <a:t>Feature Extraction and Experiment</a:t>
          </a:r>
        </a:p>
      </dgm:t>
    </dgm:pt>
    <dgm:pt modelId="{FD78DA4D-80B9-46F3-B167-5CFA80714C5C}" type="parTrans" cxnId="{3B081CB7-2593-4FDC-81F4-2DB771C4AF6C}">
      <dgm:prSet/>
      <dgm:spPr/>
      <dgm:t>
        <a:bodyPr/>
        <a:lstStyle/>
        <a:p>
          <a:endParaRPr lang="en-IN"/>
        </a:p>
      </dgm:t>
    </dgm:pt>
    <dgm:pt modelId="{30A37650-1C49-4F12-AD14-0200BA8F335B}" type="sibTrans" cxnId="{3B081CB7-2593-4FDC-81F4-2DB771C4AF6C}">
      <dgm:prSet/>
      <dgm:spPr/>
      <dgm:t>
        <a:bodyPr/>
        <a:lstStyle/>
        <a:p>
          <a:endParaRPr lang="en-IN"/>
        </a:p>
      </dgm:t>
    </dgm:pt>
    <dgm:pt modelId="{B8AF0E33-C037-4978-B369-DCE2B807BA7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52C3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0010" tIns="80010" rIns="80010" bIns="80010" numCol="1" spcCol="1270" anchor="ctr" anchorCtr="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Benchmark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rgbClr val="252C36">
                  <a:hueOff val="0"/>
                  <a:satOff val="0"/>
                  <a:lumOff val="0"/>
                  <a:alphaOff val="0"/>
                </a:srgbClr>
              </a:solidFill>
              <a:latin typeface="Tw Cen MT" panose="020B0602020104020603"/>
              <a:ea typeface="+mn-ea"/>
              <a:cs typeface="+mn-cs"/>
            </a:rPr>
            <a:t>With CMU Data</a:t>
          </a:r>
        </a:p>
      </dgm:t>
    </dgm:pt>
    <dgm:pt modelId="{AAA2EC90-FCAE-42B4-801D-9EBC69496A44}" type="parTrans" cxnId="{D4E9E6A0-350A-41FA-86EB-AAB7114E4A3F}">
      <dgm:prSet/>
      <dgm:spPr/>
      <dgm:t>
        <a:bodyPr/>
        <a:lstStyle/>
        <a:p>
          <a:endParaRPr lang="en-IN"/>
        </a:p>
      </dgm:t>
    </dgm:pt>
    <dgm:pt modelId="{380743F2-682E-4274-A6C9-6151CE8353DC}" type="sibTrans" cxnId="{D4E9E6A0-350A-41FA-86EB-AAB7114E4A3F}">
      <dgm:prSet/>
      <dgm:spPr/>
      <dgm:t>
        <a:bodyPr/>
        <a:lstStyle/>
        <a:p>
          <a:endParaRPr lang="en-IN"/>
        </a:p>
      </dgm:t>
    </dgm:pt>
    <dgm:pt modelId="{815495F5-2C5C-4D7D-B11F-493F10B88468}">
      <dgm:prSet/>
      <dgm:spPr/>
      <dgm:t>
        <a:bodyPr/>
        <a:lstStyle/>
        <a:p>
          <a:r>
            <a:rPr lang="en-IN" dirty="0"/>
            <a:t>Additional Features</a:t>
          </a:r>
        </a:p>
      </dgm:t>
    </dgm:pt>
    <dgm:pt modelId="{BE2D8601-0E6C-4A32-B144-CAC9C2C2813F}" type="parTrans" cxnId="{90984AB5-F353-4955-93A0-85A08F2ADD9A}">
      <dgm:prSet/>
      <dgm:spPr/>
      <dgm:t>
        <a:bodyPr/>
        <a:lstStyle/>
        <a:p>
          <a:endParaRPr lang="en-IN"/>
        </a:p>
      </dgm:t>
    </dgm:pt>
    <dgm:pt modelId="{DA7831B0-CBE6-475C-A79C-254EE0E97D1C}" type="sibTrans" cxnId="{90984AB5-F353-4955-93A0-85A08F2ADD9A}">
      <dgm:prSet/>
      <dgm:spPr/>
      <dgm:t>
        <a:bodyPr/>
        <a:lstStyle/>
        <a:p>
          <a:endParaRPr lang="en-IN"/>
        </a:p>
      </dgm:t>
    </dgm:pt>
    <dgm:pt modelId="{AECE76E9-9388-4DED-AE4E-6498E9681716}">
      <dgm:prSet/>
      <dgm:spPr/>
      <dgm:t>
        <a:bodyPr/>
        <a:lstStyle/>
        <a:p>
          <a:r>
            <a:rPr lang="en-IN" dirty="0"/>
            <a:t>Benchmark</a:t>
          </a:r>
        </a:p>
      </dgm:t>
    </dgm:pt>
    <dgm:pt modelId="{C93196B3-DFB8-4C88-B357-AE3C039F1070}" type="parTrans" cxnId="{02B9AF7E-9454-4691-8390-0401CB900E3D}">
      <dgm:prSet/>
      <dgm:spPr/>
      <dgm:t>
        <a:bodyPr/>
        <a:lstStyle/>
        <a:p>
          <a:endParaRPr lang="en-IN"/>
        </a:p>
      </dgm:t>
    </dgm:pt>
    <dgm:pt modelId="{7F3A23BF-901D-438A-A980-36F9962A7D8E}" type="sibTrans" cxnId="{02B9AF7E-9454-4691-8390-0401CB900E3D}">
      <dgm:prSet/>
      <dgm:spPr/>
      <dgm:t>
        <a:bodyPr/>
        <a:lstStyle/>
        <a:p>
          <a:endParaRPr lang="en-IN"/>
        </a:p>
      </dgm:t>
    </dgm:pt>
    <dgm:pt modelId="{CBBDD20F-EADA-4E58-95D4-4DA694032277}" type="pres">
      <dgm:prSet presAssocID="{27632DC9-E76F-4A46-AFEC-4115570CA16E}" presName="CompostProcess" presStyleCnt="0">
        <dgm:presLayoutVars>
          <dgm:dir/>
          <dgm:resizeHandles val="exact"/>
        </dgm:presLayoutVars>
      </dgm:prSet>
      <dgm:spPr/>
    </dgm:pt>
    <dgm:pt modelId="{49B855D8-D528-4BF5-AFD4-C6230338F8F5}" type="pres">
      <dgm:prSet presAssocID="{27632DC9-E76F-4A46-AFEC-4115570CA16E}" presName="arrow" presStyleLbl="bgShp" presStyleIdx="0" presStyleCnt="1"/>
      <dgm:spPr/>
    </dgm:pt>
    <dgm:pt modelId="{CF87C96B-DB35-4627-A716-AE5FE69774C6}" type="pres">
      <dgm:prSet presAssocID="{27632DC9-E76F-4A46-AFEC-4115570CA16E}" presName="linearProcess" presStyleCnt="0"/>
      <dgm:spPr/>
    </dgm:pt>
    <dgm:pt modelId="{185D1D05-63C2-434B-8921-D45AF58CE1D2}" type="pres">
      <dgm:prSet presAssocID="{2F8731FC-4262-46E1-9627-8BAD81A09125}" presName="textNode" presStyleLbl="node1" presStyleIdx="0" presStyleCnt="6">
        <dgm:presLayoutVars>
          <dgm:bulletEnabled val="1"/>
        </dgm:presLayoutVars>
      </dgm:prSet>
      <dgm:spPr/>
    </dgm:pt>
    <dgm:pt modelId="{009FD23B-54B8-4175-84ED-AD58A24D45E0}" type="pres">
      <dgm:prSet presAssocID="{624914AB-1A10-4190-9C66-036E50168907}" presName="sibTrans" presStyleCnt="0"/>
      <dgm:spPr/>
    </dgm:pt>
    <dgm:pt modelId="{CCD99473-F791-4BAD-ABF1-911E0B42CFA8}" type="pres">
      <dgm:prSet presAssocID="{5A777EE1-F69B-4EC3-A055-BD175F1AD4B8}" presName="textNode" presStyleLbl="node1" presStyleIdx="1" presStyleCnt="6" custScaleX="110019">
        <dgm:presLayoutVars>
          <dgm:bulletEnabled val="1"/>
        </dgm:presLayoutVars>
      </dgm:prSet>
      <dgm:spPr/>
    </dgm:pt>
    <dgm:pt modelId="{9130702B-7A7C-4F71-A889-25B185648BF9}" type="pres">
      <dgm:prSet presAssocID="{F80783B3-43EE-4F58-955C-09D9BB002D6C}" presName="sibTrans" presStyleCnt="0"/>
      <dgm:spPr/>
    </dgm:pt>
    <dgm:pt modelId="{7EAF6B92-B8CC-4289-91CF-E388259DAC8A}" type="pres">
      <dgm:prSet presAssocID="{6CE4BC07-A16D-4F61-B81A-97EE6EF678BA}" presName="textNode" presStyleLbl="node1" presStyleIdx="2" presStyleCnt="6" custScaleX="108515">
        <dgm:presLayoutVars>
          <dgm:bulletEnabled val="1"/>
        </dgm:presLayoutVars>
      </dgm:prSet>
      <dgm:spPr/>
    </dgm:pt>
    <dgm:pt modelId="{7946F18D-A23A-4CB8-8A0C-C552FA6A8B90}" type="pres">
      <dgm:prSet presAssocID="{30A37650-1C49-4F12-AD14-0200BA8F335B}" presName="sibTrans" presStyleCnt="0"/>
      <dgm:spPr/>
    </dgm:pt>
    <dgm:pt modelId="{C5A331D1-B991-4FD8-83B2-2DB9C812FCF2}" type="pres">
      <dgm:prSet presAssocID="{B8AF0E33-C037-4978-B369-DCE2B807BA7B}" presName="textNode" presStyleLbl="node1" presStyleIdx="3" presStyleCnt="6" custScaleX="110465">
        <dgm:presLayoutVars>
          <dgm:bulletEnabled val="1"/>
        </dgm:presLayoutVars>
      </dgm:prSet>
      <dgm:spPr>
        <a:xfrm>
          <a:off x="5199807" y="1062514"/>
          <a:ext cx="1510976" cy="1416685"/>
        </a:xfrm>
        <a:prstGeom prst="roundRect">
          <a:avLst/>
        </a:prstGeom>
      </dgm:spPr>
    </dgm:pt>
    <dgm:pt modelId="{5A5A4B7D-1689-4AA2-BD43-8FAED8292E36}" type="pres">
      <dgm:prSet presAssocID="{380743F2-682E-4274-A6C9-6151CE8353DC}" presName="sibTrans" presStyleCnt="0"/>
      <dgm:spPr/>
    </dgm:pt>
    <dgm:pt modelId="{DF07C8A7-C69F-41F4-8D0C-B59B8C054D74}" type="pres">
      <dgm:prSet presAssocID="{815495F5-2C5C-4D7D-B11F-493F10B88468}" presName="textNode" presStyleLbl="node1" presStyleIdx="4" presStyleCnt="6" custScaleX="93250" custLinFactNeighborX="14839" custLinFactNeighborY="-633">
        <dgm:presLayoutVars>
          <dgm:bulletEnabled val="1"/>
        </dgm:presLayoutVars>
      </dgm:prSet>
      <dgm:spPr/>
    </dgm:pt>
    <dgm:pt modelId="{B5E552EC-A009-4E96-A823-684B777B2156}" type="pres">
      <dgm:prSet presAssocID="{DA7831B0-CBE6-475C-A79C-254EE0E97D1C}" presName="sibTrans" presStyleCnt="0"/>
      <dgm:spPr/>
    </dgm:pt>
    <dgm:pt modelId="{A311A26A-24CC-4982-AC00-DC7EB95D4FE6}" type="pres">
      <dgm:prSet presAssocID="{AECE76E9-9388-4DED-AE4E-6498E968171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59F1510-89E7-4029-9119-122A4B975C6C}" type="presOf" srcId="{AECE76E9-9388-4DED-AE4E-6498E9681716}" destId="{A311A26A-24CC-4982-AC00-DC7EB95D4FE6}" srcOrd="0" destOrd="0" presId="urn:microsoft.com/office/officeart/2005/8/layout/hProcess9"/>
    <dgm:cxn modelId="{7AFF0914-00BD-4EC4-9DB7-9567B99CAB12}" type="presOf" srcId="{2F8731FC-4262-46E1-9627-8BAD81A09125}" destId="{185D1D05-63C2-434B-8921-D45AF58CE1D2}" srcOrd="0" destOrd="0" presId="urn:microsoft.com/office/officeart/2005/8/layout/hProcess9"/>
    <dgm:cxn modelId="{E7568D61-48BA-4D2D-991F-3AAE1D72F34A}" type="presOf" srcId="{5A777EE1-F69B-4EC3-A055-BD175F1AD4B8}" destId="{CCD99473-F791-4BAD-ABF1-911E0B42CFA8}" srcOrd="0" destOrd="0" presId="urn:microsoft.com/office/officeart/2005/8/layout/hProcess9"/>
    <dgm:cxn modelId="{7EC77365-782F-4ACB-AA61-E884318D7AFF}" srcId="{27632DC9-E76F-4A46-AFEC-4115570CA16E}" destId="{5A777EE1-F69B-4EC3-A055-BD175F1AD4B8}" srcOrd="1" destOrd="0" parTransId="{E35B94A5-FDD8-4F9B-A4E5-C619C2939200}" sibTransId="{F80783B3-43EE-4F58-955C-09D9BB002D6C}"/>
    <dgm:cxn modelId="{9027546C-AE65-4B90-9A57-F546A19928BD}" type="presOf" srcId="{27632DC9-E76F-4A46-AFEC-4115570CA16E}" destId="{CBBDD20F-EADA-4E58-95D4-4DA694032277}" srcOrd="0" destOrd="0" presId="urn:microsoft.com/office/officeart/2005/8/layout/hProcess9"/>
    <dgm:cxn modelId="{3445BA6D-8401-4D24-B4DA-76AF3FC2E058}" type="presOf" srcId="{B8AF0E33-C037-4978-B369-DCE2B807BA7B}" destId="{C5A331D1-B991-4FD8-83B2-2DB9C812FCF2}" srcOrd="0" destOrd="0" presId="urn:microsoft.com/office/officeart/2005/8/layout/hProcess9"/>
    <dgm:cxn modelId="{5F367E4E-1538-41B0-B613-A2C79D6037FF}" type="presOf" srcId="{815495F5-2C5C-4D7D-B11F-493F10B88468}" destId="{DF07C8A7-C69F-41F4-8D0C-B59B8C054D74}" srcOrd="0" destOrd="0" presId="urn:microsoft.com/office/officeart/2005/8/layout/hProcess9"/>
    <dgm:cxn modelId="{02B9AF7E-9454-4691-8390-0401CB900E3D}" srcId="{27632DC9-E76F-4A46-AFEC-4115570CA16E}" destId="{AECE76E9-9388-4DED-AE4E-6498E9681716}" srcOrd="5" destOrd="0" parTransId="{C93196B3-DFB8-4C88-B357-AE3C039F1070}" sibTransId="{7F3A23BF-901D-438A-A980-36F9962A7D8E}"/>
    <dgm:cxn modelId="{52C5169B-5D67-474B-AD8E-B8CE444262D2}" srcId="{27632DC9-E76F-4A46-AFEC-4115570CA16E}" destId="{2F8731FC-4262-46E1-9627-8BAD81A09125}" srcOrd="0" destOrd="0" parTransId="{5FFBFA76-881A-4138-93EC-095C887AF182}" sibTransId="{624914AB-1A10-4190-9C66-036E50168907}"/>
    <dgm:cxn modelId="{D4E9E6A0-350A-41FA-86EB-AAB7114E4A3F}" srcId="{27632DC9-E76F-4A46-AFEC-4115570CA16E}" destId="{B8AF0E33-C037-4978-B369-DCE2B807BA7B}" srcOrd="3" destOrd="0" parTransId="{AAA2EC90-FCAE-42B4-801D-9EBC69496A44}" sibTransId="{380743F2-682E-4274-A6C9-6151CE8353DC}"/>
    <dgm:cxn modelId="{90984AB5-F353-4955-93A0-85A08F2ADD9A}" srcId="{27632DC9-E76F-4A46-AFEC-4115570CA16E}" destId="{815495F5-2C5C-4D7D-B11F-493F10B88468}" srcOrd="4" destOrd="0" parTransId="{BE2D8601-0E6C-4A32-B144-CAC9C2C2813F}" sibTransId="{DA7831B0-CBE6-475C-A79C-254EE0E97D1C}"/>
    <dgm:cxn modelId="{3B081CB7-2593-4FDC-81F4-2DB771C4AF6C}" srcId="{27632DC9-E76F-4A46-AFEC-4115570CA16E}" destId="{6CE4BC07-A16D-4F61-B81A-97EE6EF678BA}" srcOrd="2" destOrd="0" parTransId="{FD78DA4D-80B9-46F3-B167-5CFA80714C5C}" sibTransId="{30A37650-1C49-4F12-AD14-0200BA8F335B}"/>
    <dgm:cxn modelId="{42F328E6-2946-4144-8B7E-FDD70C929F43}" type="presOf" srcId="{6CE4BC07-A16D-4F61-B81A-97EE6EF678BA}" destId="{7EAF6B92-B8CC-4289-91CF-E388259DAC8A}" srcOrd="0" destOrd="0" presId="urn:microsoft.com/office/officeart/2005/8/layout/hProcess9"/>
    <dgm:cxn modelId="{3DB496C1-4A6A-427C-A94D-8EBB6AC47392}" type="presParOf" srcId="{CBBDD20F-EADA-4E58-95D4-4DA694032277}" destId="{49B855D8-D528-4BF5-AFD4-C6230338F8F5}" srcOrd="0" destOrd="0" presId="urn:microsoft.com/office/officeart/2005/8/layout/hProcess9"/>
    <dgm:cxn modelId="{89B17D01-386B-4C25-8E12-CE14145DBDBF}" type="presParOf" srcId="{CBBDD20F-EADA-4E58-95D4-4DA694032277}" destId="{CF87C96B-DB35-4627-A716-AE5FE69774C6}" srcOrd="1" destOrd="0" presId="urn:microsoft.com/office/officeart/2005/8/layout/hProcess9"/>
    <dgm:cxn modelId="{07F2DEBB-5D26-4B1C-86E8-4B1C212995B5}" type="presParOf" srcId="{CF87C96B-DB35-4627-A716-AE5FE69774C6}" destId="{185D1D05-63C2-434B-8921-D45AF58CE1D2}" srcOrd="0" destOrd="0" presId="urn:microsoft.com/office/officeart/2005/8/layout/hProcess9"/>
    <dgm:cxn modelId="{F4F10152-54C0-4C90-9B17-9FC9C2650297}" type="presParOf" srcId="{CF87C96B-DB35-4627-A716-AE5FE69774C6}" destId="{009FD23B-54B8-4175-84ED-AD58A24D45E0}" srcOrd="1" destOrd="0" presId="urn:microsoft.com/office/officeart/2005/8/layout/hProcess9"/>
    <dgm:cxn modelId="{2F959CF6-5BDD-4503-953D-509DCEBAAD67}" type="presParOf" srcId="{CF87C96B-DB35-4627-A716-AE5FE69774C6}" destId="{CCD99473-F791-4BAD-ABF1-911E0B42CFA8}" srcOrd="2" destOrd="0" presId="urn:microsoft.com/office/officeart/2005/8/layout/hProcess9"/>
    <dgm:cxn modelId="{CF05F965-E003-42B6-97DF-D1424E52856B}" type="presParOf" srcId="{CF87C96B-DB35-4627-A716-AE5FE69774C6}" destId="{9130702B-7A7C-4F71-A889-25B185648BF9}" srcOrd="3" destOrd="0" presId="urn:microsoft.com/office/officeart/2005/8/layout/hProcess9"/>
    <dgm:cxn modelId="{992BFFDE-BCF3-488A-9EE4-7095C5300E72}" type="presParOf" srcId="{CF87C96B-DB35-4627-A716-AE5FE69774C6}" destId="{7EAF6B92-B8CC-4289-91CF-E388259DAC8A}" srcOrd="4" destOrd="0" presId="urn:microsoft.com/office/officeart/2005/8/layout/hProcess9"/>
    <dgm:cxn modelId="{39390C67-1B5F-4B29-8155-9585C5F1D125}" type="presParOf" srcId="{CF87C96B-DB35-4627-A716-AE5FE69774C6}" destId="{7946F18D-A23A-4CB8-8A0C-C552FA6A8B90}" srcOrd="5" destOrd="0" presId="urn:microsoft.com/office/officeart/2005/8/layout/hProcess9"/>
    <dgm:cxn modelId="{F38A1402-F44B-48D5-AB17-3E7028A53CF6}" type="presParOf" srcId="{CF87C96B-DB35-4627-A716-AE5FE69774C6}" destId="{C5A331D1-B991-4FD8-83B2-2DB9C812FCF2}" srcOrd="6" destOrd="0" presId="urn:microsoft.com/office/officeart/2005/8/layout/hProcess9"/>
    <dgm:cxn modelId="{F8312DEE-6477-47C0-A85C-0D44315A5852}" type="presParOf" srcId="{CF87C96B-DB35-4627-A716-AE5FE69774C6}" destId="{5A5A4B7D-1689-4AA2-BD43-8FAED8292E36}" srcOrd="7" destOrd="0" presId="urn:microsoft.com/office/officeart/2005/8/layout/hProcess9"/>
    <dgm:cxn modelId="{D7F98C03-F25C-4358-AA5E-45525A723CD1}" type="presParOf" srcId="{CF87C96B-DB35-4627-A716-AE5FE69774C6}" destId="{DF07C8A7-C69F-41F4-8D0C-B59B8C054D74}" srcOrd="8" destOrd="0" presId="urn:microsoft.com/office/officeart/2005/8/layout/hProcess9"/>
    <dgm:cxn modelId="{228E9AFB-6B1D-402E-BE96-81A25641F65D}" type="presParOf" srcId="{CF87C96B-DB35-4627-A716-AE5FE69774C6}" destId="{B5E552EC-A009-4E96-A823-684B777B2156}" srcOrd="9" destOrd="0" presId="urn:microsoft.com/office/officeart/2005/8/layout/hProcess9"/>
    <dgm:cxn modelId="{28DE44D4-85A5-4491-82D7-FBF65B86E03E}" type="presParOf" srcId="{CF87C96B-DB35-4627-A716-AE5FE69774C6}" destId="{A311A26A-24CC-4982-AC00-DC7EB95D4FE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55D8-D528-4BF5-AFD4-C6230338F8F5}">
      <dsp:nvSpPr>
        <dsp:cNvPr id="0" name=""/>
        <dsp:cNvSpPr/>
      </dsp:nvSpPr>
      <dsp:spPr>
        <a:xfrm>
          <a:off x="775678" y="0"/>
          <a:ext cx="8791019" cy="3541714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D1D05-63C2-434B-8921-D45AF58CE1D2}">
      <dsp:nvSpPr>
        <dsp:cNvPr id="0" name=""/>
        <dsp:cNvSpPr/>
      </dsp:nvSpPr>
      <dsp:spPr>
        <a:xfrm>
          <a:off x="57233" y="1062514"/>
          <a:ext cx="1580212" cy="1416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EMG Data Collection1 </a:t>
          </a:r>
        </a:p>
      </dsp:txBody>
      <dsp:txXfrm>
        <a:off x="126390" y="1131671"/>
        <a:ext cx="1441898" cy="1278371"/>
      </dsp:txXfrm>
    </dsp:sp>
    <dsp:sp modelId="{CCD99473-F791-4BAD-ABF1-911E0B42CFA8}">
      <dsp:nvSpPr>
        <dsp:cNvPr id="0" name=""/>
        <dsp:cNvSpPr/>
      </dsp:nvSpPr>
      <dsp:spPr>
        <a:xfrm>
          <a:off x="1716456" y="1062514"/>
          <a:ext cx="1738533" cy="1416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EMG Data Collection 2</a:t>
          </a:r>
        </a:p>
      </dsp:txBody>
      <dsp:txXfrm>
        <a:off x="1785613" y="1131671"/>
        <a:ext cx="1600219" cy="1278371"/>
      </dsp:txXfrm>
    </dsp:sp>
    <dsp:sp modelId="{7EAF6B92-B8CC-4289-91CF-E388259DAC8A}">
      <dsp:nvSpPr>
        <dsp:cNvPr id="0" name=""/>
        <dsp:cNvSpPr/>
      </dsp:nvSpPr>
      <dsp:spPr>
        <a:xfrm>
          <a:off x="3534001" y="1062514"/>
          <a:ext cx="1714767" cy="1416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Feature Extraction and Experiment</a:t>
          </a:r>
        </a:p>
      </dsp:txBody>
      <dsp:txXfrm>
        <a:off x="3603158" y="1131671"/>
        <a:ext cx="1576453" cy="1278371"/>
      </dsp:txXfrm>
    </dsp:sp>
    <dsp:sp modelId="{C5A331D1-B991-4FD8-83B2-2DB9C812FCF2}">
      <dsp:nvSpPr>
        <dsp:cNvPr id="0" name=""/>
        <dsp:cNvSpPr/>
      </dsp:nvSpPr>
      <dsp:spPr>
        <a:xfrm>
          <a:off x="5327779" y="1062514"/>
          <a:ext cx="1745581" cy="1416685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52C36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Benchmark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rgbClr val="252C36">
                  <a:hueOff val="0"/>
                  <a:satOff val="0"/>
                  <a:lumOff val="0"/>
                  <a:alphaOff val="0"/>
                </a:srgbClr>
              </a:solidFill>
              <a:latin typeface="Tw Cen MT" panose="020B0602020104020603"/>
              <a:ea typeface="+mn-ea"/>
              <a:cs typeface="+mn-cs"/>
            </a:rPr>
            <a:t>With CMU Data</a:t>
          </a:r>
        </a:p>
      </dsp:txBody>
      <dsp:txXfrm>
        <a:off x="5396936" y="1131671"/>
        <a:ext cx="1607267" cy="1278371"/>
      </dsp:txXfrm>
    </dsp:sp>
    <dsp:sp modelId="{DF07C8A7-C69F-41F4-8D0C-B59B8C054D74}">
      <dsp:nvSpPr>
        <dsp:cNvPr id="0" name=""/>
        <dsp:cNvSpPr/>
      </dsp:nvSpPr>
      <dsp:spPr>
        <a:xfrm>
          <a:off x="7164095" y="1053546"/>
          <a:ext cx="1473548" cy="1416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Additional Features</a:t>
          </a:r>
        </a:p>
      </dsp:txBody>
      <dsp:txXfrm>
        <a:off x="7233252" y="1122703"/>
        <a:ext cx="1335234" cy="1278371"/>
      </dsp:txXfrm>
    </dsp:sp>
    <dsp:sp modelId="{A311A26A-24CC-4982-AC00-DC7EB95D4FE6}">
      <dsp:nvSpPr>
        <dsp:cNvPr id="0" name=""/>
        <dsp:cNvSpPr/>
      </dsp:nvSpPr>
      <dsp:spPr>
        <a:xfrm>
          <a:off x="8704929" y="1062514"/>
          <a:ext cx="1580212" cy="1416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Benchmark</a:t>
          </a:r>
        </a:p>
      </dsp:txBody>
      <dsp:txXfrm>
        <a:off x="8774086" y="1131671"/>
        <a:ext cx="1441898" cy="127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194F5-DFAA-41B2-A998-A9D8D33418C7}" type="datetimeFigureOut">
              <a:rPr lang="en-IN" smtClean="0"/>
              <a:t>09-05-2019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DF69C-184A-4E12-808D-CE627AEB3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2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8E1A91-BEEA-4D3B-A78F-207B7576195A}"/>
              </a:ext>
            </a:extLst>
          </p:cNvPr>
          <p:cNvSpPr/>
          <p:nvPr userDrawn="1"/>
        </p:nvSpPr>
        <p:spPr>
          <a:xfrm>
            <a:off x="1885950" y="1658143"/>
            <a:ext cx="8420099" cy="3541714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semg+for+basic+hand+movement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8DF-2C5E-47A7-B5F4-03AE4956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L-MIST – Learn musical INSTRUMENT THROUGH EMG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8C8FB-1389-432D-AC3A-1E467C3BA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-Sharmila Mani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19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0EE7FDA1-457E-40F2-A730-B955D5077EB5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/>
              <a:t>Benchmark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985750-56FF-48A5-AB45-A22B6CA15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56517"/>
              </p:ext>
            </p:extLst>
          </p:nvPr>
        </p:nvGraphicFramePr>
        <p:xfrm>
          <a:off x="66040" y="822071"/>
          <a:ext cx="12059919" cy="57431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0938">
                  <a:extLst>
                    <a:ext uri="{9D8B030D-6E8A-4147-A177-3AD203B41FA5}">
                      <a16:colId xmlns:a16="http://schemas.microsoft.com/office/drawing/2014/main" val="4063114387"/>
                    </a:ext>
                  </a:extLst>
                </a:gridCol>
                <a:gridCol w="3771577">
                  <a:extLst>
                    <a:ext uri="{9D8B030D-6E8A-4147-A177-3AD203B41FA5}">
                      <a16:colId xmlns:a16="http://schemas.microsoft.com/office/drawing/2014/main" val="3015256607"/>
                    </a:ext>
                  </a:extLst>
                </a:gridCol>
                <a:gridCol w="533898">
                  <a:extLst>
                    <a:ext uri="{9D8B030D-6E8A-4147-A177-3AD203B41FA5}">
                      <a16:colId xmlns:a16="http://schemas.microsoft.com/office/drawing/2014/main" val="2788853737"/>
                    </a:ext>
                  </a:extLst>
                </a:gridCol>
                <a:gridCol w="1015043">
                  <a:extLst>
                    <a:ext uri="{9D8B030D-6E8A-4147-A177-3AD203B41FA5}">
                      <a16:colId xmlns:a16="http://schemas.microsoft.com/office/drawing/2014/main" val="46339335"/>
                    </a:ext>
                  </a:extLst>
                </a:gridCol>
                <a:gridCol w="824094">
                  <a:extLst>
                    <a:ext uri="{9D8B030D-6E8A-4147-A177-3AD203B41FA5}">
                      <a16:colId xmlns:a16="http://schemas.microsoft.com/office/drawing/2014/main" val="3129367981"/>
                    </a:ext>
                  </a:extLst>
                </a:gridCol>
                <a:gridCol w="914544">
                  <a:extLst>
                    <a:ext uri="{9D8B030D-6E8A-4147-A177-3AD203B41FA5}">
                      <a16:colId xmlns:a16="http://schemas.microsoft.com/office/drawing/2014/main" val="3852894704"/>
                    </a:ext>
                  </a:extLst>
                </a:gridCol>
                <a:gridCol w="1880469">
                  <a:extLst>
                    <a:ext uri="{9D8B030D-6E8A-4147-A177-3AD203B41FA5}">
                      <a16:colId xmlns:a16="http://schemas.microsoft.com/office/drawing/2014/main" val="193030895"/>
                    </a:ext>
                  </a:extLst>
                </a:gridCol>
                <a:gridCol w="926742">
                  <a:extLst>
                    <a:ext uri="{9D8B030D-6E8A-4147-A177-3AD203B41FA5}">
                      <a16:colId xmlns:a16="http://schemas.microsoft.com/office/drawing/2014/main" val="4160982965"/>
                    </a:ext>
                  </a:extLst>
                </a:gridCol>
                <a:gridCol w="1182614">
                  <a:extLst>
                    <a:ext uri="{9D8B030D-6E8A-4147-A177-3AD203B41FA5}">
                      <a16:colId xmlns:a16="http://schemas.microsoft.com/office/drawing/2014/main" val="929250541"/>
                    </a:ext>
                  </a:extLst>
                </a:gridCol>
              </a:tblGrid>
              <a:tr h="246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 Set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  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#Trials *</a:t>
                      </a:r>
                    </a:p>
                    <a:p>
                      <a:pPr algn="ctr"/>
                      <a:r>
                        <a:rPr lang="en-US" sz="1200" dirty="0"/>
                        <a:t># Person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Electrodes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#Actions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42599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CMU 1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'Root Mean Square',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’,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'Mean Frequency', 'Median Frequency'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* 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360* 3000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(360 – 30 * 5 * 2 * 6)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6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69.44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1784174887"/>
                  </a:ext>
                </a:extLst>
              </a:tr>
              <a:tr h="11274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CMU 1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'Variance', 'Standard Deviation', 'Skewness', 'Kurtosis', </a:t>
                      </a:r>
                      <a:r>
                        <a:rPr lang="en-IN" sz="1200" b="1" kern="1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IN" sz="1200" b="1" kern="120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</a:t>
                      </a:r>
                      <a:r>
                        <a:rPr lang="en-IN" sz="1200" b="1" kern="1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Error’,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Absolute Deviation', 'Root Mean Square</a:t>
                      </a:r>
                      <a:r>
                        <a:rPr lang="en-IN" sz="1200" b="1" kern="12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'WaveLength’, 'Mean 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Frequency', 'Median Frequency'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* 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360* 3000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(360 – 30 * 5 * 2 * 6)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6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80.56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3917094089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CMU 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'Root Mean Square',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’,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Frequency', 'Median Frequency'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* 1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3600 * 2500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(3600 – 300 * 1 * 2 * 6)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6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75.97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2313947703"/>
                  </a:ext>
                </a:extLst>
              </a:tr>
              <a:tr h="126552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CMU 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'Variance', 'Standard Deviation’,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'Skewness', 'Kurtosis',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Error’, 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Absolute Deviation', 'Root Mean Square',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'Mean Frequency', 'Median Frequency'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* 1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3600 * 2500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(3600 – 300 * 1 * 2 * 6)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6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79.17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2272549822"/>
                  </a:ext>
                </a:extLst>
              </a:tr>
              <a:tr h="57498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Keyboard Dataset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'Root Mean Square',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’,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'Mean Frequency', 'Median Frequency'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* 1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* 238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(100 – 10 * 1 * 2 * 5)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5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2185142805"/>
                  </a:ext>
                </a:extLst>
              </a:tr>
              <a:tr h="11274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Keyboard Dataset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'Mean 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', 'Variance', 'Standard Deviation', 'Skewness', 'Kurtosis',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Error’,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'Mean Absolute Deviation', 'Root Mean Square', '</a:t>
                      </a:r>
                      <a:r>
                        <a:rPr lang="en-IN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’, 'Mean Frequency', 'Median Frequency',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* 1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* 238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– 10 * 1 * 2 * 5)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LDA for 5 components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1021871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A890CA0-6A7E-4E24-98C9-5F9529571577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/>
              <a:t>Future Work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1C000-8E07-44C0-AAD4-B6EFB74D1C01}"/>
              </a:ext>
            </a:extLst>
          </p:cNvPr>
          <p:cNvSpPr txBox="1"/>
          <p:nvPr/>
        </p:nvSpPr>
        <p:spPr>
          <a:xfrm>
            <a:off x="138216" y="1195949"/>
            <a:ext cx="90492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CMU Data Other Classifiers on Feature Extracted Data/ EMG Data – </a:t>
            </a:r>
            <a:r>
              <a:rPr lang="en-US" dirty="0" err="1"/>
              <a:t>Kmeans</a:t>
            </a:r>
            <a:r>
              <a:rPr lang="en-US" dirty="0"/>
              <a:t> / Ensemble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EMG Data Collection and Reclassify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Single Finger with High Accuracy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EMG Perspective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Single Finger Pressing Key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Multiple Finger Pressing Keys (chords)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Key Press + Hand Movement (leads)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Keyboard Perspective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Recognizing Leads and Chords </a:t>
            </a:r>
          </a:p>
          <a:p>
            <a:pPr marL="2571750" lvl="5" indent="-285750">
              <a:buFont typeface="Wingdings" panose="05000000000000000000" pitchFamily="2" charset="2"/>
              <a:buChar char="q"/>
            </a:pPr>
            <a:r>
              <a:rPr lang="en-US" dirty="0"/>
              <a:t>Major / Minor on C/D/E/F/G/A/B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Recognizing  Left and Right Hand Finger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en-US" dirty="0"/>
              <a:t>Identifying Particular Music Notes among other notes</a:t>
            </a:r>
          </a:p>
          <a:p>
            <a:pPr lvl="4"/>
            <a:r>
              <a:rPr lang="en-US" dirty="0"/>
              <a:t> </a:t>
            </a:r>
          </a:p>
        </p:txBody>
      </p:sp>
      <p:pic>
        <p:nvPicPr>
          <p:cNvPr id="5" name="Picture 4" descr="A close up of a piano&#10;&#10;Description automatically generated">
            <a:extLst>
              <a:ext uri="{FF2B5EF4-FFF2-40B4-BE49-F238E27FC236}">
                <a16:creationId xmlns:a16="http://schemas.microsoft.com/office/drawing/2014/main" id="{A7D9D2DD-4613-471F-A44C-C3E87376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89" y="202977"/>
            <a:ext cx="1349990" cy="121663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16D6112-587F-4EA0-84B3-015F117F14C8}"/>
              </a:ext>
            </a:extLst>
          </p:cNvPr>
          <p:cNvGrpSpPr/>
          <p:nvPr/>
        </p:nvGrpSpPr>
        <p:grpSpPr>
          <a:xfrm>
            <a:off x="8667750" y="1595027"/>
            <a:ext cx="3116863" cy="1658559"/>
            <a:chOff x="4202440" y="4548946"/>
            <a:chExt cx="3116863" cy="1658559"/>
          </a:xfrm>
        </p:grpSpPr>
        <p:pic>
          <p:nvPicPr>
            <p:cNvPr id="13" name="Picture 12" descr="A close up of a clip&#10;&#10;Description automatically generated">
              <a:extLst>
                <a:ext uri="{FF2B5EF4-FFF2-40B4-BE49-F238E27FC236}">
                  <a16:creationId xmlns:a16="http://schemas.microsoft.com/office/drawing/2014/main" id="{0E275DE3-9A42-48B8-9508-647E4348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8929" y="4645405"/>
              <a:ext cx="2933700" cy="15621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BEC7DB-7A44-467E-B8C8-9F38D4F21F6C}"/>
                </a:ext>
              </a:extLst>
            </p:cNvPr>
            <p:cNvSpPr txBox="1"/>
            <p:nvPr/>
          </p:nvSpPr>
          <p:spPr>
            <a:xfrm>
              <a:off x="5675779" y="55222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9A7884-ADBF-4BA9-B5F4-B969E4AEB8FF}"/>
                </a:ext>
              </a:extLst>
            </p:cNvPr>
            <p:cNvSpPr txBox="1"/>
            <p:nvPr/>
          </p:nvSpPr>
          <p:spPr>
            <a:xfrm>
              <a:off x="5831431" y="48679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D3E7A2-048A-4090-A8AA-D41270273DB5}"/>
                </a:ext>
              </a:extLst>
            </p:cNvPr>
            <p:cNvSpPr txBox="1"/>
            <p:nvPr/>
          </p:nvSpPr>
          <p:spPr>
            <a:xfrm>
              <a:off x="6142735" y="454894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702D7F-630C-46CD-94AC-A41583CF7373}"/>
                </a:ext>
              </a:extLst>
            </p:cNvPr>
            <p:cNvSpPr txBox="1"/>
            <p:nvPr/>
          </p:nvSpPr>
          <p:spPr>
            <a:xfrm flipH="1">
              <a:off x="6555561" y="4639127"/>
              <a:ext cx="47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4E54F-89F0-4B1A-8E09-ACDC58EAE021}"/>
                </a:ext>
              </a:extLst>
            </p:cNvPr>
            <p:cNvSpPr txBox="1"/>
            <p:nvPr/>
          </p:nvSpPr>
          <p:spPr>
            <a:xfrm flipH="1">
              <a:off x="6849095" y="4823793"/>
              <a:ext cx="47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B0BE2-4279-4772-B3EA-DF909AB6E6E9}"/>
                </a:ext>
              </a:extLst>
            </p:cNvPr>
            <p:cNvSpPr txBox="1"/>
            <p:nvPr/>
          </p:nvSpPr>
          <p:spPr>
            <a:xfrm>
              <a:off x="5410768" y="5522258"/>
              <a:ext cx="420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786F3-2596-467F-A296-AB9F01E9BA56}"/>
                </a:ext>
              </a:extLst>
            </p:cNvPr>
            <p:cNvSpPr txBox="1"/>
            <p:nvPr/>
          </p:nvSpPr>
          <p:spPr>
            <a:xfrm>
              <a:off x="5237980" y="48651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5FCFBB-BE1E-4454-8DBF-60D79256F12C}"/>
                </a:ext>
              </a:extLst>
            </p:cNvPr>
            <p:cNvSpPr txBox="1"/>
            <p:nvPr/>
          </p:nvSpPr>
          <p:spPr>
            <a:xfrm>
              <a:off x="4914060" y="45581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5645E6-2F66-497C-B58D-A1A865BD64A3}"/>
                </a:ext>
              </a:extLst>
            </p:cNvPr>
            <p:cNvSpPr txBox="1"/>
            <p:nvPr/>
          </p:nvSpPr>
          <p:spPr>
            <a:xfrm flipH="1">
              <a:off x="4502282" y="4620425"/>
              <a:ext cx="47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A1BBEB-1FD3-416B-B6E5-224DBB1BADFC}"/>
                </a:ext>
              </a:extLst>
            </p:cNvPr>
            <p:cNvSpPr txBox="1"/>
            <p:nvPr/>
          </p:nvSpPr>
          <p:spPr>
            <a:xfrm flipH="1">
              <a:off x="4202440" y="4785958"/>
              <a:ext cx="47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 descr="A close up of a piano&#10;&#10;Description automatically generated">
            <a:extLst>
              <a:ext uri="{FF2B5EF4-FFF2-40B4-BE49-F238E27FC236}">
                <a16:creationId xmlns:a16="http://schemas.microsoft.com/office/drawing/2014/main" id="{EF5E0C45-340D-46D6-9747-ABDB0BE0A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049" y="5000047"/>
            <a:ext cx="4838700" cy="13049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0D75F3-0EF1-45CD-95D2-88C8328B7445}"/>
              </a:ext>
            </a:extLst>
          </p:cNvPr>
          <p:cNvSpPr/>
          <p:nvPr/>
        </p:nvSpPr>
        <p:spPr>
          <a:xfrm>
            <a:off x="7154071" y="3430387"/>
            <a:ext cx="55967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Chords (2 or 3 keys)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Leads ( Key sequence)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For Sequence 	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/>
              <a:t>Major Leads (Flat Straight) 		C Major  - C D E F G A B C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dirty="0"/>
              <a:t> Minor Leads (Ups &amp; Downs)  </a:t>
            </a:r>
          </a:p>
          <a:p>
            <a:pPr lvl="2"/>
            <a:r>
              <a:rPr lang="en-US" dirty="0"/>
              <a:t>		C Minor -  C D </a:t>
            </a:r>
            <a:r>
              <a:rPr lang="en-US" dirty="0" err="1"/>
              <a:t>D</a:t>
            </a:r>
            <a:r>
              <a:rPr lang="en-US" dirty="0"/>
              <a:t># F G </a:t>
            </a:r>
            <a:r>
              <a:rPr lang="en-US" dirty="0" err="1"/>
              <a:t>G</a:t>
            </a:r>
            <a:r>
              <a:rPr lang="en-US" dirty="0"/>
              <a:t># A# 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Left Hand / Right Hand</a:t>
            </a:r>
          </a:p>
          <a:p>
            <a:pPr lvl="2"/>
            <a:r>
              <a:rPr lang="en-US" dirty="0"/>
              <a:t>C Major – C D E F G A B C</a:t>
            </a:r>
          </a:p>
          <a:p>
            <a:pPr lvl="2"/>
            <a:r>
              <a:rPr lang="en-US" dirty="0"/>
              <a:t>      Left -   5 4 3 2 1 3 2 1</a:t>
            </a:r>
          </a:p>
          <a:p>
            <a:pPr lvl="2"/>
            <a:r>
              <a:rPr lang="en-US" dirty="0"/>
              <a:t>    Right -   1 2 3 1 2 3 4 5</a:t>
            </a:r>
          </a:p>
        </p:txBody>
      </p:sp>
    </p:spTree>
    <p:extLst>
      <p:ext uri="{BB962C8B-B14F-4D97-AF65-F5344CB8AC3E}">
        <p14:creationId xmlns:p14="http://schemas.microsoft.com/office/powerpoint/2010/main" val="368068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18432451-9F8C-4B77-9CE5-5C8551186874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/>
              <a:t>Future Work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F25BC-2718-4937-8C96-9198FF46C876}"/>
              </a:ext>
            </a:extLst>
          </p:cNvPr>
          <p:cNvSpPr txBox="1"/>
          <p:nvPr/>
        </p:nvSpPr>
        <p:spPr>
          <a:xfrm>
            <a:off x="101283" y="805489"/>
            <a:ext cx="1067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Reading  </a:t>
            </a:r>
            <a:r>
              <a:rPr lang="en-IN" b="1" dirty="0"/>
              <a:t>Diploma Thesis  : “</a:t>
            </a:r>
            <a:r>
              <a:rPr lang="en-IN" dirty="0"/>
              <a:t> </a:t>
            </a:r>
            <a:r>
              <a:rPr lang="en-IN" b="1" dirty="0"/>
              <a:t>Recognition of basic hand movements using Electromyography” – 120 Pages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01B3D-84E3-4F06-B955-BB3C7907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3" y="1310640"/>
            <a:ext cx="4054158" cy="5238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FC936-A367-496E-8186-35E98C7D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2" y="1321512"/>
            <a:ext cx="3809998" cy="5238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E1693-465A-4A25-8D5A-F46FC028A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40" y="1733550"/>
            <a:ext cx="422656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3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hank you">
            <a:extLst>
              <a:ext uri="{FF2B5EF4-FFF2-40B4-BE49-F238E27FC236}">
                <a16:creationId xmlns:a16="http://schemas.microsoft.com/office/drawing/2014/main" id="{AAE36D5A-D1EB-4468-BFEB-90E60023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9242">
            <a:off x="2127843" y="1377761"/>
            <a:ext cx="7082873" cy="39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9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1EFB4-8356-49D2-8390-BF84DA16E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980092"/>
              </p:ext>
            </p:extLst>
          </p:nvPr>
        </p:nvGraphicFramePr>
        <p:xfrm>
          <a:off x="908330" y="1379911"/>
          <a:ext cx="10342376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27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83CF73DB-0C66-4643-93C4-BF33E7A8653C}"/>
              </a:ext>
            </a:extLst>
          </p:cNvPr>
          <p:cNvSpPr txBox="1"/>
          <p:nvPr/>
        </p:nvSpPr>
        <p:spPr>
          <a:xfrm>
            <a:off x="0" y="-5917"/>
            <a:ext cx="5011278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z="3600" dirty="0"/>
              <a:t>EMG Data Collection 1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414508-D398-4A54-854A-CDAB794E48C3}"/>
              </a:ext>
            </a:extLst>
          </p:cNvPr>
          <p:cNvGrpSpPr/>
          <p:nvPr/>
        </p:nvGrpSpPr>
        <p:grpSpPr>
          <a:xfrm>
            <a:off x="3273059" y="1425914"/>
            <a:ext cx="1171575" cy="1392781"/>
            <a:chOff x="3138487" y="1308179"/>
            <a:chExt cx="1171575" cy="1392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76C7CA-DC67-4197-B8F4-8982E2212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487" y="1308179"/>
              <a:ext cx="1171575" cy="139278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CCC44D-7328-42BD-9471-2F15CFB68E33}"/>
                </a:ext>
              </a:extLst>
            </p:cNvPr>
            <p:cNvSpPr txBox="1"/>
            <p:nvPr/>
          </p:nvSpPr>
          <p:spPr>
            <a:xfrm>
              <a:off x="3433763" y="192899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5 secs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A8A34-9760-4966-BF9E-87AAFB52CA64}"/>
              </a:ext>
            </a:extLst>
          </p:cNvPr>
          <p:cNvGrpSpPr/>
          <p:nvPr/>
        </p:nvGrpSpPr>
        <p:grpSpPr>
          <a:xfrm>
            <a:off x="9086850" y="1574623"/>
            <a:ext cx="1171575" cy="1392781"/>
            <a:chOff x="4000499" y="1274655"/>
            <a:chExt cx="1171575" cy="139278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8949AA2-78FE-454F-BE94-88D18DCD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0499" y="1274655"/>
              <a:ext cx="1171575" cy="13927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7945D0-3764-43B7-B051-B10E353CF409}"/>
                </a:ext>
              </a:extLst>
            </p:cNvPr>
            <p:cNvSpPr txBox="1"/>
            <p:nvPr/>
          </p:nvSpPr>
          <p:spPr>
            <a:xfrm>
              <a:off x="4295775" y="1895475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5 secs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F4E351-A7D2-4A72-9406-5222BE12D3C2}"/>
              </a:ext>
            </a:extLst>
          </p:cNvPr>
          <p:cNvGrpSpPr/>
          <p:nvPr/>
        </p:nvGrpSpPr>
        <p:grpSpPr>
          <a:xfrm>
            <a:off x="5263814" y="1126656"/>
            <a:ext cx="2483554" cy="2075751"/>
            <a:chOff x="5454284" y="1266126"/>
            <a:chExt cx="2383958" cy="20097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4B820B-256E-4645-B239-EF592F052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4284" y="1266126"/>
              <a:ext cx="2383958" cy="200977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264A9D-06A2-4D52-8B03-76E06B3EB082}"/>
                </a:ext>
              </a:extLst>
            </p:cNvPr>
            <p:cNvSpPr txBox="1"/>
            <p:nvPr/>
          </p:nvSpPr>
          <p:spPr>
            <a:xfrm>
              <a:off x="6119547" y="130167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5 secs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6D5866-DC51-4434-B9EB-0EE9D03D219A}"/>
              </a:ext>
            </a:extLst>
          </p:cNvPr>
          <p:cNvSpPr txBox="1"/>
          <p:nvPr/>
        </p:nvSpPr>
        <p:spPr>
          <a:xfrm>
            <a:off x="8493711" y="19016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CE70A4-C0E0-4820-AA0C-E419F514970C}"/>
              </a:ext>
            </a:extLst>
          </p:cNvPr>
          <p:cNvSpPr txBox="1"/>
          <p:nvPr/>
        </p:nvSpPr>
        <p:spPr>
          <a:xfrm>
            <a:off x="4761549" y="1937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877C2-4A1A-4FA6-80A6-8D29390DD8B5}"/>
              </a:ext>
            </a:extLst>
          </p:cNvPr>
          <p:cNvSpPr/>
          <p:nvPr/>
        </p:nvSpPr>
        <p:spPr>
          <a:xfrm>
            <a:off x="643969" y="3655594"/>
            <a:ext cx="63429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NewRoman,Bold"/>
              </a:rPr>
              <a:t>Using Forearm Electromyograms to Classify Hand Gestures</a:t>
            </a:r>
          </a:p>
          <a:p>
            <a:r>
              <a:rPr lang="en-IN" sz="2400" dirty="0">
                <a:latin typeface="TimesNewRoman"/>
              </a:rPr>
              <a:t>Gene Shuman et al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26D6E60-412B-4C74-A4FB-326B45D65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31283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" name="Acrobat Document" r:id="rId5" imgW="0" imgH="0" progId="AcroExch.Document.DC">
                  <p:embed/>
                </p:oleObj>
              </mc:Choice>
              <mc:Fallback>
                <p:oleObj name="Acrobat Document" r:id="rId5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2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4">
            <a:extLst>
              <a:ext uri="{FF2B5EF4-FFF2-40B4-BE49-F238E27FC236}">
                <a16:creationId xmlns:a16="http://schemas.microsoft.com/office/drawing/2014/main" id="{83CF73DB-0C66-4643-93C4-BF33E7A8653C}"/>
              </a:ext>
            </a:extLst>
          </p:cNvPr>
          <p:cNvSpPr txBox="1"/>
          <p:nvPr/>
        </p:nvSpPr>
        <p:spPr>
          <a:xfrm>
            <a:off x="0" y="0"/>
            <a:ext cx="4381500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Feature Extraction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7B71F3-BD42-46FD-9ABC-CE71076327EF}"/>
              </a:ext>
            </a:extLst>
          </p:cNvPr>
          <p:cNvSpPr/>
          <p:nvPr/>
        </p:nvSpPr>
        <p:spPr>
          <a:xfrm>
            <a:off x="1036713" y="862332"/>
            <a:ext cx="93645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NewRoman,Bold"/>
              </a:rPr>
              <a:t>Classification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sz="3200" b="1" dirty="0">
                <a:latin typeface="TimesNewRoman,Bold"/>
              </a:rPr>
              <a:t>of  EMG signal based on Time and Frequency Domain Features - </a:t>
            </a:r>
            <a:r>
              <a:rPr lang="en-IN" b="1" dirty="0" err="1"/>
              <a:t>J.Too</a:t>
            </a:r>
            <a:r>
              <a:rPr lang="en-IN" b="1" dirty="0"/>
              <a:t> et al</a:t>
            </a:r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The features mentioned  for Time Domain is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(1) Root Mean Square 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(2) Mean Average Value 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(3) Wave length</a:t>
            </a:r>
            <a:br>
              <a:rPr lang="en-IN" dirty="0">
                <a:latin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The features mentioned for Frequency Domain Signal is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 (1) Mean Frequency 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 (2) Median Frequency</a:t>
            </a:r>
          </a:p>
          <a:p>
            <a:r>
              <a:rPr lang="en-IN" dirty="0">
                <a:latin typeface="Calibri" panose="020F0502020204030204" pitchFamily="34" charset="0"/>
              </a:rPr>
              <a:t>                                         (3) Frequency Ratio 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Time Domain features help in pattern recognition and Frequency domain features helps in Power Spectrum estimation , muscle fatigue and muscle force estimation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68FBB-2051-4C2E-9F6F-B56112CC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5349949"/>
            <a:ext cx="2426564" cy="976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0106CD-1DC6-4C49-B6D9-CA55C4B9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74" y="5349948"/>
            <a:ext cx="2486025" cy="976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0A8A8-CF83-4FA8-9DF9-A3B313D8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434" y="5328516"/>
            <a:ext cx="2476500" cy="976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36E1B-CB2B-494F-93F7-26EA9AAA4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88" y="5349947"/>
            <a:ext cx="2143125" cy="976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F39056-CEE2-44FB-812A-74DD849D4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568" y="5349947"/>
            <a:ext cx="1964658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2B7DF-7264-4DAB-ACD3-A39C4DFB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76" y="1357655"/>
            <a:ext cx="2604498" cy="1548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A68A0B-47D4-40B4-A04F-71A503FBF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60" y="1357655"/>
            <a:ext cx="2569221" cy="157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5AEE4-8C7A-471A-9ACB-630A5F8D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40" y="1357655"/>
            <a:ext cx="2604498" cy="1548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CCC3A-8D46-47FC-AC15-E3C85DA6D516}"/>
              </a:ext>
            </a:extLst>
          </p:cNvPr>
          <p:cNvSpPr txBox="1"/>
          <p:nvPr/>
        </p:nvSpPr>
        <p:spPr>
          <a:xfrm>
            <a:off x="4163340" y="18665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00D57-3C81-4E9A-8625-D018528E3E74}"/>
              </a:ext>
            </a:extLst>
          </p:cNvPr>
          <p:cNvSpPr txBox="1"/>
          <p:nvPr/>
        </p:nvSpPr>
        <p:spPr>
          <a:xfrm>
            <a:off x="7338613" y="19470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+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43DF4-AC07-4472-915D-6E8F4BAEEE6F}"/>
              </a:ext>
            </a:extLst>
          </p:cNvPr>
          <p:cNvGrpSpPr/>
          <p:nvPr/>
        </p:nvGrpSpPr>
        <p:grpSpPr>
          <a:xfrm>
            <a:off x="6954177" y="3190479"/>
            <a:ext cx="1445980" cy="1467380"/>
            <a:chOff x="5220980" y="3354401"/>
            <a:chExt cx="1445980" cy="14673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6CB0CC-A0D3-4FB4-B3FA-1B59DD3C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980" y="3429000"/>
              <a:ext cx="1171575" cy="139278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C6FFCA-861F-4532-B77E-526BC23C0DB3}"/>
                </a:ext>
              </a:extLst>
            </p:cNvPr>
            <p:cNvSpPr txBox="1"/>
            <p:nvPr/>
          </p:nvSpPr>
          <p:spPr>
            <a:xfrm>
              <a:off x="5220980" y="4105275"/>
              <a:ext cx="44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52DFD-9970-4F67-8FA1-CF075755FE0F}"/>
                </a:ext>
              </a:extLst>
            </p:cNvPr>
            <p:cNvSpPr txBox="1"/>
            <p:nvPr/>
          </p:nvSpPr>
          <p:spPr>
            <a:xfrm>
              <a:off x="5442667" y="3503599"/>
              <a:ext cx="44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6144F1-C277-4430-B25D-E77B2C2DACF9}"/>
                </a:ext>
              </a:extLst>
            </p:cNvPr>
            <p:cNvSpPr txBox="1"/>
            <p:nvPr/>
          </p:nvSpPr>
          <p:spPr>
            <a:xfrm>
              <a:off x="5717072" y="3354401"/>
              <a:ext cx="949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3  4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98F43C-0DF5-4BFB-942D-9A0B4B871CF9}"/>
                </a:ext>
              </a:extLst>
            </p:cNvPr>
            <p:cNvSpPr txBox="1"/>
            <p:nvPr/>
          </p:nvSpPr>
          <p:spPr>
            <a:xfrm>
              <a:off x="6160446" y="3501998"/>
              <a:ext cx="443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50A3FE1-8A20-476D-B382-E463F505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53345"/>
              </p:ext>
            </p:extLst>
          </p:nvPr>
        </p:nvGraphicFramePr>
        <p:xfrm>
          <a:off x="3505200" y="5059254"/>
          <a:ext cx="4993345" cy="1602215"/>
        </p:xfrm>
        <a:graphic>
          <a:graphicData uri="http://schemas.openxmlformats.org/drawingml/2006/table">
            <a:tbl>
              <a:tblPr/>
              <a:tblGrid>
                <a:gridCol w="737479">
                  <a:extLst>
                    <a:ext uri="{9D8B030D-6E8A-4147-A177-3AD203B41FA5}">
                      <a16:colId xmlns:a16="http://schemas.microsoft.com/office/drawing/2014/main" val="4167940385"/>
                    </a:ext>
                  </a:extLst>
                </a:gridCol>
                <a:gridCol w="1425791">
                  <a:extLst>
                    <a:ext uri="{9D8B030D-6E8A-4147-A177-3AD203B41FA5}">
                      <a16:colId xmlns:a16="http://schemas.microsoft.com/office/drawing/2014/main" val="515137465"/>
                    </a:ext>
                  </a:extLst>
                </a:gridCol>
                <a:gridCol w="49166">
                  <a:extLst>
                    <a:ext uri="{9D8B030D-6E8A-4147-A177-3AD203B41FA5}">
                      <a16:colId xmlns:a16="http://schemas.microsoft.com/office/drawing/2014/main" val="2535329940"/>
                    </a:ext>
                  </a:extLst>
                </a:gridCol>
                <a:gridCol w="737479">
                  <a:extLst>
                    <a:ext uri="{9D8B030D-6E8A-4147-A177-3AD203B41FA5}">
                      <a16:colId xmlns:a16="http://schemas.microsoft.com/office/drawing/2014/main" val="3838416814"/>
                    </a:ext>
                  </a:extLst>
                </a:gridCol>
                <a:gridCol w="737479">
                  <a:extLst>
                    <a:ext uri="{9D8B030D-6E8A-4147-A177-3AD203B41FA5}">
                      <a16:colId xmlns:a16="http://schemas.microsoft.com/office/drawing/2014/main" val="1045539355"/>
                    </a:ext>
                  </a:extLst>
                </a:gridCol>
                <a:gridCol w="1305951">
                  <a:extLst>
                    <a:ext uri="{9D8B030D-6E8A-4147-A177-3AD203B41FA5}">
                      <a16:colId xmlns:a16="http://schemas.microsoft.com/office/drawing/2014/main" val="1141326976"/>
                    </a:ext>
                  </a:extLst>
                </a:gridCol>
              </a:tblGrid>
              <a:tr h="255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Fingers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Keys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CMajorChord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1018"/>
                  </a:ext>
                </a:extLst>
              </a:tr>
              <a:tr h="255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(1) + E (3) + A (5)</a:t>
                      </a: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63435"/>
                  </a:ext>
                </a:extLst>
              </a:tr>
              <a:tr h="255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68453"/>
                  </a:ext>
                </a:extLst>
              </a:tr>
              <a:tr h="255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6440"/>
                  </a:ext>
                </a:extLst>
              </a:tr>
              <a:tr h="323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67389"/>
                  </a:ext>
                </a:extLst>
              </a:tr>
              <a:tr h="2557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570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1AA70AC-DCC1-4B7B-B410-8379B35D358C}"/>
              </a:ext>
            </a:extLst>
          </p:cNvPr>
          <p:cNvSpPr txBox="1"/>
          <p:nvPr/>
        </p:nvSpPr>
        <p:spPr>
          <a:xfrm>
            <a:off x="8873146" y="3802853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#Electrodes = 2</a:t>
            </a:r>
          </a:p>
          <a:p>
            <a:r>
              <a:rPr lang="en-IN" dirty="0"/>
              <a:t>#Experiments = 10 </a:t>
            </a:r>
          </a:p>
        </p:txBody>
      </p:sp>
      <p:sp>
        <p:nvSpPr>
          <p:cNvPr id="30" name="Rectangle: Rounded Corners 4">
            <a:extLst>
              <a:ext uri="{FF2B5EF4-FFF2-40B4-BE49-F238E27FC236}">
                <a16:creationId xmlns:a16="http://schemas.microsoft.com/office/drawing/2014/main" id="{DC06A413-E896-49A9-AFAE-755A4AD4880C}"/>
              </a:ext>
            </a:extLst>
          </p:cNvPr>
          <p:cNvSpPr txBox="1"/>
          <p:nvPr/>
        </p:nvSpPr>
        <p:spPr>
          <a:xfrm>
            <a:off x="0" y="-5917"/>
            <a:ext cx="5011278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z="3600" dirty="0"/>
              <a:t>EMG Data Collection 2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C00A35-C36E-47E5-8330-9DCAB4284653}"/>
              </a:ext>
            </a:extLst>
          </p:cNvPr>
          <p:cNvSpPr txBox="1"/>
          <p:nvPr/>
        </p:nvSpPr>
        <p:spPr>
          <a:xfrm>
            <a:off x="3233278" y="23550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 secs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9EF8AF-2BED-4F0E-BD7B-FF7275A9012A}"/>
              </a:ext>
            </a:extLst>
          </p:cNvPr>
          <p:cNvSpPr txBox="1"/>
          <p:nvPr/>
        </p:nvSpPr>
        <p:spPr>
          <a:xfrm>
            <a:off x="6375809" y="232835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10 secs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13CC4-ED16-4E74-9E8D-3496383346CA}"/>
              </a:ext>
            </a:extLst>
          </p:cNvPr>
          <p:cNvSpPr txBox="1"/>
          <p:nvPr/>
        </p:nvSpPr>
        <p:spPr>
          <a:xfrm>
            <a:off x="9668359" y="244265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 secs</a:t>
            </a:r>
          </a:p>
        </p:txBody>
      </p:sp>
      <p:pic>
        <p:nvPicPr>
          <p:cNvPr id="24" name="Picture 2" descr="Image result for keyboard music">
            <a:extLst>
              <a:ext uri="{FF2B5EF4-FFF2-40B4-BE49-F238E27FC236}">
                <a16:creationId xmlns:a16="http://schemas.microsoft.com/office/drawing/2014/main" id="{577DD8E4-FF9B-48A1-9ADE-06EDC6A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13" y="3149434"/>
            <a:ext cx="2127322" cy="173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5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B427C10-F858-4797-A4C0-D7243BE3FC55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sz="3600" dirty="0"/>
              <a:t>Feature Extraction and Experiment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DDC7DA-D4F3-478B-9B09-712FE76B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5" y="1550374"/>
            <a:ext cx="4428495" cy="431058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7CFADC-7B99-4466-B471-B666C3B4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79" y="1136737"/>
            <a:ext cx="2389394" cy="1507504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AEA32EC-BA31-417B-82EE-F900E6D5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2" y="1136737"/>
            <a:ext cx="2389394" cy="1507504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5AB6374-A3C4-46DE-9815-75AD2A34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79" y="2938486"/>
            <a:ext cx="2531577" cy="1507503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06895E-2993-471E-BDF5-3348F396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2" y="2938486"/>
            <a:ext cx="2557272" cy="1534363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7A7DD1A-1785-41C7-826F-BD1E17F1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80" y="4944070"/>
            <a:ext cx="2531576" cy="1379017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8EB0A9C-0C57-4F6B-AE60-FC14B7BE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53" y="4944071"/>
            <a:ext cx="2617537" cy="1379016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0DE98-2E38-49AF-8FB8-3E558AFBE8C9}"/>
              </a:ext>
            </a:extLst>
          </p:cNvPr>
          <p:cNvSpPr txBox="1"/>
          <p:nvPr/>
        </p:nvSpPr>
        <p:spPr>
          <a:xfrm>
            <a:off x="7763508" y="726930"/>
            <a:ext cx="368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Correlation Heat map for C1, C2 vs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2004D-D0B2-469C-94C9-F2F6A45F2E4A}"/>
              </a:ext>
            </a:extLst>
          </p:cNvPr>
          <p:cNvSpPr txBox="1"/>
          <p:nvPr/>
        </p:nvSpPr>
        <p:spPr>
          <a:xfrm>
            <a:off x="7557654" y="2585400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Parallel Coordinate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B5D6B-7733-4287-84F0-EF64DF0A834E}"/>
              </a:ext>
            </a:extLst>
          </p:cNvPr>
          <p:cNvSpPr txBox="1"/>
          <p:nvPr/>
        </p:nvSpPr>
        <p:spPr>
          <a:xfrm>
            <a:off x="7763508" y="444387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Scatter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FAD19-F5E6-460B-95FA-589F8359DF9F}"/>
              </a:ext>
            </a:extLst>
          </p:cNvPr>
          <p:cNvSpPr txBox="1"/>
          <p:nvPr/>
        </p:nvSpPr>
        <p:spPr>
          <a:xfrm>
            <a:off x="2238375" y="6323087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Kmeans</a:t>
            </a:r>
            <a:r>
              <a:rPr lang="en-IN" dirty="0"/>
              <a:t> and LDA </a:t>
            </a:r>
          </a:p>
        </p:txBody>
      </p:sp>
    </p:spTree>
    <p:extLst>
      <p:ext uri="{BB962C8B-B14F-4D97-AF65-F5344CB8AC3E}">
        <p14:creationId xmlns:p14="http://schemas.microsoft.com/office/powerpoint/2010/main" val="15959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8A155-C14B-4F97-BE84-E4FD4568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0" y="1106041"/>
            <a:ext cx="4391024" cy="2835046"/>
          </a:xfrm>
          <a:prstGeom prst="rect">
            <a:avLst/>
          </a:prstGeom>
        </p:spPr>
      </p:pic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CE20C0EB-CB3F-4860-A019-F6A3CD480B5E}"/>
              </a:ext>
            </a:extLst>
          </p:cNvPr>
          <p:cNvSpPr txBox="1"/>
          <p:nvPr/>
        </p:nvSpPr>
        <p:spPr>
          <a:xfrm>
            <a:off x="0" y="-5917"/>
            <a:ext cx="5011278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/>
              <a:t>CMU EMG Data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F428D-71D7-424C-894E-D6E7ADC7835C}"/>
              </a:ext>
            </a:extLst>
          </p:cNvPr>
          <p:cNvSpPr/>
          <p:nvPr/>
        </p:nvSpPr>
        <p:spPr>
          <a:xfrm>
            <a:off x="5692588" y="13694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latin typeface="wf_segoe-ui_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UCI Machine Learning Repository: </a:t>
            </a:r>
            <a:r>
              <a:rPr lang="en-IN" dirty="0" err="1">
                <a:latin typeface="wf_segoe-ui_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sEMG</a:t>
            </a:r>
            <a:r>
              <a:rPr lang="en-IN" dirty="0">
                <a:latin typeface="wf_segoe-ui_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Basic Hand movements Data Set</a:t>
            </a:r>
            <a:endParaRPr lang="en-IN" dirty="0">
              <a:latin typeface="wf_segoe-ui_light"/>
            </a:endParaRPr>
          </a:p>
          <a:p>
            <a:pPr algn="just"/>
            <a:r>
              <a:rPr lang="en-IN" dirty="0" err="1">
                <a:latin typeface="wf_segoe-ui_normal"/>
              </a:rPr>
              <a:t>sEMG</a:t>
            </a:r>
            <a:r>
              <a:rPr lang="en-IN" dirty="0">
                <a:latin typeface="wf_segoe-ui_normal"/>
              </a:rPr>
              <a:t> for Basic Hand movements Data Set Download: Data Folder, Data Set Description. Abstract: The EMG for Basic Hand movements includes 2 databases of surface electromyographic signals of 6 hand movements using </a:t>
            </a:r>
            <a:r>
              <a:rPr lang="en-IN" dirty="0" err="1">
                <a:latin typeface="wf_segoe-ui_normal"/>
              </a:rPr>
              <a:t>Delsys</a:t>
            </a:r>
            <a:r>
              <a:rPr lang="en-IN" dirty="0">
                <a:latin typeface="wf_segoe-ui_normal"/>
              </a:rPr>
              <a:t>' EMG System.</a:t>
            </a:r>
            <a:br>
              <a:rPr lang="en-IN" dirty="0">
                <a:latin typeface="wf_segoe-ui_normal"/>
              </a:rPr>
            </a:br>
            <a:r>
              <a:rPr lang="en-IN" dirty="0">
                <a:latin typeface="wf_segoe-ui_normal"/>
              </a:rPr>
              <a:t>Healthy subjects conducted six daily life grasps.</a:t>
            </a:r>
          </a:p>
          <a:p>
            <a:pPr algn="just"/>
            <a:r>
              <a:rPr lang="en-IN" dirty="0">
                <a:latin typeface="wf_segoe-ui_normal"/>
              </a:rPr>
              <a:t>https://archive.ics.uci.edu/ml/datasets/sEMG+for+Basic+Hand+movements</a:t>
            </a:r>
            <a:endParaRPr lang="en-IN" b="0" dirty="0">
              <a:effectLst/>
              <a:latin typeface="wf_segoe-ui_norm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FF763-F0A3-4739-9A31-F0980F54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16013"/>
              </p:ext>
            </p:extLst>
          </p:nvPr>
        </p:nvGraphicFramePr>
        <p:xfrm>
          <a:off x="3331882" y="4466914"/>
          <a:ext cx="65024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64627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87413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506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5093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People / Subjects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#Times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/ Experiment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( 2 M / 3 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r>
                        <a:rPr lang="en-US" sz="1400" dirty="0"/>
                        <a:t> ( 100 / day)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sec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2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0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F13732E-D8AD-4E4D-B010-321348C6A862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 err="1"/>
              <a:t>BenchMark</a:t>
            </a:r>
            <a:r>
              <a:rPr lang="en-IN" sz="3600" dirty="0"/>
              <a:t> with CMU - 1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99971B-B7FE-4E5F-B686-15E0748A0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24970"/>
              </p:ext>
            </p:extLst>
          </p:nvPr>
        </p:nvGraphicFramePr>
        <p:xfrm>
          <a:off x="1685924" y="812546"/>
          <a:ext cx="8258176" cy="56594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4544">
                  <a:extLst>
                    <a:ext uri="{9D8B030D-6E8A-4147-A177-3AD203B41FA5}">
                      <a16:colId xmlns:a16="http://schemas.microsoft.com/office/drawing/2014/main" val="4063114387"/>
                    </a:ext>
                  </a:extLst>
                </a:gridCol>
                <a:gridCol w="2064544">
                  <a:extLst>
                    <a:ext uri="{9D8B030D-6E8A-4147-A177-3AD203B41FA5}">
                      <a16:colId xmlns:a16="http://schemas.microsoft.com/office/drawing/2014/main" val="3015256607"/>
                    </a:ext>
                  </a:extLst>
                </a:gridCol>
                <a:gridCol w="2064544">
                  <a:extLst>
                    <a:ext uri="{9D8B030D-6E8A-4147-A177-3AD203B41FA5}">
                      <a16:colId xmlns:a16="http://schemas.microsoft.com/office/drawing/2014/main" val="4160982965"/>
                    </a:ext>
                  </a:extLst>
                </a:gridCol>
                <a:gridCol w="2064544">
                  <a:extLst>
                    <a:ext uri="{9D8B030D-6E8A-4147-A177-3AD203B41FA5}">
                      <a16:colId xmlns:a16="http://schemas.microsoft.com/office/drawing/2014/main" val="929250541"/>
                    </a:ext>
                  </a:extLst>
                </a:gridCol>
              </a:tblGrid>
              <a:tr h="306425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   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CMU Data 1– 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CMU Data 1 – Test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42599"/>
                  </a:ext>
                </a:extLst>
              </a:tr>
              <a:tr h="250711"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Data Collection Time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 sec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 sec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 sec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74887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Sample Data Per Electrode (1 Exp Data)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238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3000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3000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09408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Number of trials per movement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  <a:endParaRPr lang="en-IN" sz="1050" dirty="0">
                        <a:latin typeface="Adobe Caslon Pro" panose="0205050205050A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47703"/>
                  </a:ext>
                </a:extLst>
              </a:tr>
              <a:tr h="250711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Mean </a:t>
                      </a:r>
                      <a:r>
                        <a:rPr lang="en-IN" sz="1050" kern="1200" dirty="0" err="1"/>
                        <a:t>Avg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  Standard Normalization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NA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dirty="0"/>
                        <a:t>NA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49822"/>
                  </a:ext>
                </a:extLst>
              </a:tr>
              <a:tr h="417852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 669.33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944.14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 0.1346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0.1458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-0.13456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-0.1496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42805"/>
                  </a:ext>
                </a:extLst>
              </a:tr>
              <a:tr h="250711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Root Mean Square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Standard Normalization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 NA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dirty="0"/>
                        <a:t>NA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871848"/>
                  </a:ext>
                </a:extLst>
              </a:tr>
              <a:tr h="584993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–669.61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-1  -843.41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4642.55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 0.1615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1.2877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Min-0.1615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Max-1.3655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68102"/>
                  </a:ext>
                </a:extLst>
              </a:tr>
              <a:tr h="250711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Wavelength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LOG and Standard Normalization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44777"/>
                  </a:ext>
                </a:extLst>
              </a:tr>
              <a:tr h="417852">
                <a:tc vMerge="1"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-192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-70236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 208.68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3483.29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Min-189.80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Max-3531.10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16980"/>
                  </a:ext>
                </a:extLst>
              </a:tr>
              <a:tr h="250711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Mean Frequency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kern="1200" dirty="0"/>
                        <a:t>LOG and Standard Normalization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918907"/>
                  </a:ext>
                </a:extLst>
              </a:tr>
              <a:tr h="584993">
                <a:tc vMerge="1"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–106176719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-164579502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5100073033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Min-78.25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4975.26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Min-78.25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Max-5593.93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95736"/>
                  </a:ext>
                </a:extLst>
              </a:tr>
              <a:tr h="250711">
                <a:tc rowSpan="2">
                  <a:txBody>
                    <a:bodyPr/>
                    <a:lstStyle/>
                    <a:p>
                      <a:pPr algn="ctr"/>
                      <a:r>
                        <a:rPr lang="en-IN" sz="1050" kern="1200" dirty="0"/>
                        <a:t>Median Frequency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LOG and Standard Normalization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706445"/>
                  </a:ext>
                </a:extLst>
              </a:tr>
              <a:tr h="584993">
                <a:tc vMerge="1">
                  <a:txBody>
                    <a:bodyPr/>
                    <a:lstStyle/>
                    <a:p>
                      <a:pPr algn="ctr"/>
                      <a:endParaRPr lang="en-IN" sz="140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Min- 12589141202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Max-19502670987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6.04359E11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 –117379.79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 – 7462895.85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Min-117379.79</a:t>
                      </a:r>
                    </a:p>
                    <a:p>
                      <a:pPr marL="0" algn="ctr" defTabSz="914400" rtl="0" eaLnBrk="1" latinLnBrk="0" hangingPunct="1"/>
                      <a:r>
                        <a:rPr lang="en-IN" sz="1050" kern="1200" dirty="0"/>
                        <a:t>Max-8390896.03</a:t>
                      </a:r>
                      <a:endParaRPr lang="en-IN" sz="1050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96805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Accuracy Score of </a:t>
                      </a:r>
                      <a:r>
                        <a:rPr lang="en-IN" sz="1050" b="1" kern="1200" dirty="0" err="1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KMeans</a:t>
                      </a:r>
                      <a:endParaRPr lang="en-IN" sz="1050" b="1" kern="1200" dirty="0">
                        <a:solidFill>
                          <a:schemeClr val="dk1"/>
                        </a:solidFill>
                        <a:latin typeface="Adobe Caslon Pro" panose="0205050205050A0204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Plot 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20 %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050" b="1" kern="1200" dirty="0">
                          <a:solidFill>
                            <a:schemeClr val="dk1"/>
                          </a:solidFill>
                          <a:latin typeface="Adobe Caslon Pro" panose="0205050205050A020403" pitchFamily="18" charset="0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45198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1D65F881-96D6-4C71-AE4E-0FB6CEAF2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072877"/>
              </p:ext>
            </p:extLst>
          </p:nvPr>
        </p:nvGraphicFramePr>
        <p:xfrm>
          <a:off x="10448925" y="3495675"/>
          <a:ext cx="847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Presentation" r:id="rId3" imgW="5477383" imgH="3079889" progId="PowerPoint.Show.12">
                  <p:embed/>
                </p:oleObj>
              </mc:Choice>
              <mc:Fallback>
                <p:oleObj name="Presentation" r:id="rId3" imgW="5477383" imgH="307988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8925" y="3495675"/>
                        <a:ext cx="8477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ACB6C3-A201-4BE7-BCF2-6B2BBC206273}"/>
              </a:ext>
            </a:extLst>
          </p:cNvPr>
          <p:cNvSpPr txBox="1"/>
          <p:nvPr/>
        </p:nvSpPr>
        <p:spPr>
          <a:xfrm>
            <a:off x="10448925" y="5002306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users </a:t>
            </a:r>
          </a:p>
          <a:p>
            <a:r>
              <a:rPr lang="en-US" dirty="0"/>
              <a:t>Matters??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5190506E-4C15-452C-A01B-32BDCC7830CF}"/>
              </a:ext>
            </a:extLst>
          </p:cNvPr>
          <p:cNvSpPr txBox="1"/>
          <p:nvPr/>
        </p:nvSpPr>
        <p:spPr>
          <a:xfrm>
            <a:off x="-1" y="-5917"/>
            <a:ext cx="7439025" cy="6755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>
            <a:defPPr>
              <a:defRPr lang="en-US"/>
            </a:defPPr>
            <a:lvl1pPr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IN" sz="3600" dirty="0"/>
              <a:t>Additional Features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21660-4EA0-457A-B4D4-2D06A5D8E2B6}"/>
              </a:ext>
            </a:extLst>
          </p:cNvPr>
          <p:cNvSpPr/>
          <p:nvPr/>
        </p:nvSpPr>
        <p:spPr>
          <a:xfrm>
            <a:off x="297867" y="858565"/>
            <a:ext cx="1117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Comparative Analysis of EMG Signal Features in Time-domain and Frequency-domain using MYO Gesture Control</a:t>
            </a:r>
            <a:endParaRPr lang="en-IN" sz="2800" b="1" dirty="0"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61ADEA-14AD-4132-8F31-7C6749328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40291"/>
              </p:ext>
            </p:extLst>
          </p:nvPr>
        </p:nvGraphicFramePr>
        <p:xfrm>
          <a:off x="277176" y="1933609"/>
          <a:ext cx="6608552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138">
                  <a:extLst>
                    <a:ext uri="{9D8B030D-6E8A-4147-A177-3AD203B41FA5}">
                      <a16:colId xmlns:a16="http://schemas.microsoft.com/office/drawing/2014/main" val="2558233401"/>
                    </a:ext>
                  </a:extLst>
                </a:gridCol>
                <a:gridCol w="1652138">
                  <a:extLst>
                    <a:ext uri="{9D8B030D-6E8A-4147-A177-3AD203B41FA5}">
                      <a16:colId xmlns:a16="http://schemas.microsoft.com/office/drawing/2014/main" val="3826041039"/>
                    </a:ext>
                  </a:extLst>
                </a:gridCol>
                <a:gridCol w="1652138">
                  <a:extLst>
                    <a:ext uri="{9D8B030D-6E8A-4147-A177-3AD203B41FA5}">
                      <a16:colId xmlns:a16="http://schemas.microsoft.com/office/drawing/2014/main" val="3336774312"/>
                    </a:ext>
                  </a:extLst>
                </a:gridCol>
                <a:gridCol w="1652138">
                  <a:extLst>
                    <a:ext uri="{9D8B030D-6E8A-4147-A177-3AD203B41FA5}">
                      <a16:colId xmlns:a16="http://schemas.microsoft.com/office/drawing/2014/main" val="416345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Subjects / Person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#Gestures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#Channel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049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4CC07-6762-486F-991C-5D5B5AF1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01708"/>
              </p:ext>
            </p:extLst>
          </p:nvPr>
        </p:nvGraphicFramePr>
        <p:xfrm>
          <a:off x="277179" y="3230920"/>
          <a:ext cx="6608548" cy="3337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9666">
                  <a:extLst>
                    <a:ext uri="{9D8B030D-6E8A-4147-A177-3AD203B41FA5}">
                      <a16:colId xmlns:a16="http://schemas.microsoft.com/office/drawing/2014/main" val="2932115280"/>
                    </a:ext>
                  </a:extLst>
                </a:gridCol>
                <a:gridCol w="1796791">
                  <a:extLst>
                    <a:ext uri="{9D8B030D-6E8A-4147-A177-3AD203B41FA5}">
                      <a16:colId xmlns:a16="http://schemas.microsoft.com/office/drawing/2014/main" val="601705374"/>
                    </a:ext>
                  </a:extLst>
                </a:gridCol>
                <a:gridCol w="1829377">
                  <a:extLst>
                    <a:ext uri="{9D8B030D-6E8A-4147-A177-3AD203B41FA5}">
                      <a16:colId xmlns:a16="http://schemas.microsoft.com/office/drawing/2014/main" val="2724906799"/>
                    </a:ext>
                  </a:extLst>
                </a:gridCol>
                <a:gridCol w="1032714">
                  <a:extLst>
                    <a:ext uri="{9D8B030D-6E8A-4147-A177-3AD203B41FA5}">
                      <a16:colId xmlns:a16="http://schemas.microsoft.com/office/drawing/2014/main" val="3352368229"/>
                    </a:ext>
                  </a:extLst>
                </a:gridCol>
              </a:tblGrid>
              <a:tr h="2532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   Time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 Features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91725"/>
                  </a:ext>
                </a:extLst>
              </a:tr>
              <a:tr h="2346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 Absolute Value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 Frequency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3818442273"/>
                  </a:ext>
                </a:extLst>
              </a:tr>
              <a:tr h="30934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Median Frequency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3548021104"/>
                  </a:ext>
                </a:extLst>
              </a:tr>
              <a:tr h="207032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 Bandwidth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790201414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Skewness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Harmonic Distortion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945695503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Kurtosis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Signal To Noise Ratio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3298129573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Standarad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Error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Power Spectral Density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3000583180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 Absolute Deviation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4129791995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Root Mean Square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998272316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WaveLength</a:t>
                      </a: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300" marR="31300" marT="20867" marB="20867" anchor="ctr"/>
                </a:tc>
                <a:extLst>
                  <a:ext uri="{0D108BD9-81ED-4DB2-BD59-A6C34878D82A}">
                    <a16:rowId xmlns:a16="http://schemas.microsoft.com/office/drawing/2014/main" val="13169749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7F306CF-ED9E-476A-B38E-9A0A9A9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82" y="1470730"/>
            <a:ext cx="3132320" cy="2767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59D04-18C1-4A7E-90D6-B1A898A1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82" y="4427519"/>
            <a:ext cx="3206667" cy="2430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17AC76-5999-4CEA-9109-52231231380C}"/>
              </a:ext>
            </a:extLst>
          </p:cNvPr>
          <p:cNvSpPr txBox="1"/>
          <p:nvPr/>
        </p:nvSpPr>
        <p:spPr>
          <a:xfrm>
            <a:off x="6783149" y="2854677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– 90%</a:t>
            </a:r>
          </a:p>
          <a:p>
            <a:r>
              <a:rPr lang="en-US" dirty="0"/>
              <a:t>WEKA – 93.8%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1ABC6-722A-4941-B67C-B2D7294FBF0E}"/>
              </a:ext>
            </a:extLst>
          </p:cNvPr>
          <p:cNvSpPr txBox="1"/>
          <p:nvPr/>
        </p:nvSpPr>
        <p:spPr>
          <a:xfrm>
            <a:off x="6633354" y="656843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#Experiments??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17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1513</TotalTime>
  <Words>937</Words>
  <Application>Microsoft Office PowerPoint</Application>
  <PresentationFormat>Widescreen</PresentationFormat>
  <Paragraphs>314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Caslon Pro</vt:lpstr>
      <vt:lpstr>Arial</vt:lpstr>
      <vt:lpstr>Calibri</vt:lpstr>
      <vt:lpstr>Times New Roman</vt:lpstr>
      <vt:lpstr>TimesNewRoman</vt:lpstr>
      <vt:lpstr>TimesNewRoman,Bold</vt:lpstr>
      <vt:lpstr>Trebuchet MS</vt:lpstr>
      <vt:lpstr>Tw Cen MT</vt:lpstr>
      <vt:lpstr>wf_segoe-ui_light</vt:lpstr>
      <vt:lpstr>wf_segoe-ui_normal</vt:lpstr>
      <vt:lpstr>Wingdings</vt:lpstr>
      <vt:lpstr>Circuit</vt:lpstr>
      <vt:lpstr>Acrobat Document</vt:lpstr>
      <vt:lpstr>Microsoft PowerPoint Presentation</vt:lpstr>
      <vt:lpstr>L-MIST – Learn musical INSTRUMENT THROUGH EMG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L-MIST – Learn music INSTRUMENT THR</dc:title>
  <dc:creator>SMT2017020 Sharmila Mani</dc:creator>
  <cp:lastModifiedBy>SMT2017020 Sharmila Mani</cp:lastModifiedBy>
  <cp:revision>260</cp:revision>
  <dcterms:created xsi:type="dcterms:W3CDTF">2019-05-04T06:26:39Z</dcterms:created>
  <dcterms:modified xsi:type="dcterms:W3CDTF">2019-05-09T01:55:01Z</dcterms:modified>
</cp:coreProperties>
</file>