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71" r:id="rId9"/>
    <p:sldId id="263" r:id="rId10"/>
    <p:sldId id="264" r:id="rId11"/>
    <p:sldId id="265" r:id="rId12"/>
    <p:sldId id="266" r:id="rId13"/>
    <p:sldId id="267" r:id="rId14"/>
    <p:sldId id="268"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4" d="100"/>
          <a:sy n="84" d="100"/>
        </p:scale>
        <p:origin x="394" y="62"/>
      </p:cViewPr>
      <p:guideLst>
        <p:guide orient="horz" pos="2183"/>
        <p:guide pos="3840"/>
      </p:guideLst>
    </p:cSldViewPr>
  </p:slideViewPr>
  <p:notesTextViewPr>
    <p:cViewPr>
      <p:scale>
        <a:sx n="1" d="1"/>
        <a:sy n="1" d="1"/>
      </p:scale>
      <p:origin x="0" y="0"/>
    </p:cViewPr>
  </p:notesTextViewPr>
  <p:gridSpacing cx="360000" cy="360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1112F-E766-2239-C268-AE3D464CFC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5570EC1-B434-29D8-1456-6B58B31C26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F6011CD-EFB6-6093-1BCE-67C4A1F8001E}"/>
              </a:ext>
            </a:extLst>
          </p:cNvPr>
          <p:cNvSpPr>
            <a:spLocks noGrp="1"/>
          </p:cNvSpPr>
          <p:nvPr>
            <p:ph type="dt" sz="half" idx="10"/>
          </p:nvPr>
        </p:nvSpPr>
        <p:spPr/>
        <p:txBody>
          <a:bodyPr/>
          <a:lstStyle/>
          <a:p>
            <a:fld id="{A0DD5C21-86A1-4B18-ACA5-37E3091D5AD0}" type="datetimeFigureOut">
              <a:rPr lang="en-IN" smtClean="0"/>
              <a:t>30-01-2023</a:t>
            </a:fld>
            <a:endParaRPr lang="en-IN"/>
          </a:p>
        </p:txBody>
      </p:sp>
      <p:sp>
        <p:nvSpPr>
          <p:cNvPr id="5" name="Footer Placeholder 4">
            <a:extLst>
              <a:ext uri="{FF2B5EF4-FFF2-40B4-BE49-F238E27FC236}">
                <a16:creationId xmlns:a16="http://schemas.microsoft.com/office/drawing/2014/main" id="{C93A1935-E64E-B07D-96C5-52EE33DA98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EAC95C-410B-7FF4-ED0F-214AD4A3AC6A}"/>
              </a:ext>
            </a:extLst>
          </p:cNvPr>
          <p:cNvSpPr>
            <a:spLocks noGrp="1"/>
          </p:cNvSpPr>
          <p:nvPr>
            <p:ph type="sldNum" sz="quarter" idx="12"/>
          </p:nvPr>
        </p:nvSpPr>
        <p:spPr/>
        <p:txBody>
          <a:bodyPr/>
          <a:lstStyle/>
          <a:p>
            <a:fld id="{13390461-A673-462A-AA67-8533B11B3F4B}" type="slidenum">
              <a:rPr lang="en-IN" smtClean="0"/>
              <a:t>‹#›</a:t>
            </a:fld>
            <a:endParaRPr lang="en-IN"/>
          </a:p>
        </p:txBody>
      </p:sp>
    </p:spTree>
    <p:extLst>
      <p:ext uri="{BB962C8B-B14F-4D97-AF65-F5344CB8AC3E}">
        <p14:creationId xmlns:p14="http://schemas.microsoft.com/office/powerpoint/2010/main" val="1775445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0B3C1-CFBB-C63C-BAB8-A57F5A25BE3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43E7C27-A956-CFFC-AED1-F3194F58F1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0B68FB-2D1C-BDE9-46E7-712D9E486537}"/>
              </a:ext>
            </a:extLst>
          </p:cNvPr>
          <p:cNvSpPr>
            <a:spLocks noGrp="1"/>
          </p:cNvSpPr>
          <p:nvPr>
            <p:ph type="dt" sz="half" idx="10"/>
          </p:nvPr>
        </p:nvSpPr>
        <p:spPr/>
        <p:txBody>
          <a:bodyPr/>
          <a:lstStyle/>
          <a:p>
            <a:fld id="{A0DD5C21-86A1-4B18-ACA5-37E3091D5AD0}" type="datetimeFigureOut">
              <a:rPr lang="en-IN" smtClean="0"/>
              <a:t>30-01-2023</a:t>
            </a:fld>
            <a:endParaRPr lang="en-IN"/>
          </a:p>
        </p:txBody>
      </p:sp>
      <p:sp>
        <p:nvSpPr>
          <p:cNvPr id="5" name="Footer Placeholder 4">
            <a:extLst>
              <a:ext uri="{FF2B5EF4-FFF2-40B4-BE49-F238E27FC236}">
                <a16:creationId xmlns:a16="http://schemas.microsoft.com/office/drawing/2014/main" id="{DDDB0A23-5099-8DE2-EF9E-D49CFCA1CA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B7236A-1FF4-F06F-D272-F70521A87E0E}"/>
              </a:ext>
            </a:extLst>
          </p:cNvPr>
          <p:cNvSpPr>
            <a:spLocks noGrp="1"/>
          </p:cNvSpPr>
          <p:nvPr>
            <p:ph type="sldNum" sz="quarter" idx="12"/>
          </p:nvPr>
        </p:nvSpPr>
        <p:spPr/>
        <p:txBody>
          <a:bodyPr/>
          <a:lstStyle/>
          <a:p>
            <a:fld id="{13390461-A673-462A-AA67-8533B11B3F4B}" type="slidenum">
              <a:rPr lang="en-IN" smtClean="0"/>
              <a:t>‹#›</a:t>
            </a:fld>
            <a:endParaRPr lang="en-IN"/>
          </a:p>
        </p:txBody>
      </p:sp>
    </p:spTree>
    <p:extLst>
      <p:ext uri="{BB962C8B-B14F-4D97-AF65-F5344CB8AC3E}">
        <p14:creationId xmlns:p14="http://schemas.microsoft.com/office/powerpoint/2010/main" val="2370516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DEC9AB-D800-5DF4-A06A-57F47540916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BF367CC-D829-67BD-D6B9-7B20A8647F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94FDF0-EC21-03E6-3B46-3A308C22D903}"/>
              </a:ext>
            </a:extLst>
          </p:cNvPr>
          <p:cNvSpPr>
            <a:spLocks noGrp="1"/>
          </p:cNvSpPr>
          <p:nvPr>
            <p:ph type="dt" sz="half" idx="10"/>
          </p:nvPr>
        </p:nvSpPr>
        <p:spPr/>
        <p:txBody>
          <a:bodyPr/>
          <a:lstStyle/>
          <a:p>
            <a:fld id="{A0DD5C21-86A1-4B18-ACA5-37E3091D5AD0}" type="datetimeFigureOut">
              <a:rPr lang="en-IN" smtClean="0"/>
              <a:t>30-01-2023</a:t>
            </a:fld>
            <a:endParaRPr lang="en-IN"/>
          </a:p>
        </p:txBody>
      </p:sp>
      <p:sp>
        <p:nvSpPr>
          <p:cNvPr id="5" name="Footer Placeholder 4">
            <a:extLst>
              <a:ext uri="{FF2B5EF4-FFF2-40B4-BE49-F238E27FC236}">
                <a16:creationId xmlns:a16="http://schemas.microsoft.com/office/drawing/2014/main" id="{CAEDBB99-5F0C-DAED-E476-12F7CCD8A1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FC0545-E644-FC96-A4DD-110A0E51740C}"/>
              </a:ext>
            </a:extLst>
          </p:cNvPr>
          <p:cNvSpPr>
            <a:spLocks noGrp="1"/>
          </p:cNvSpPr>
          <p:nvPr>
            <p:ph type="sldNum" sz="quarter" idx="12"/>
          </p:nvPr>
        </p:nvSpPr>
        <p:spPr/>
        <p:txBody>
          <a:bodyPr/>
          <a:lstStyle/>
          <a:p>
            <a:fld id="{13390461-A673-462A-AA67-8533B11B3F4B}" type="slidenum">
              <a:rPr lang="en-IN" smtClean="0"/>
              <a:t>‹#›</a:t>
            </a:fld>
            <a:endParaRPr lang="en-IN"/>
          </a:p>
        </p:txBody>
      </p:sp>
    </p:spTree>
    <p:extLst>
      <p:ext uri="{BB962C8B-B14F-4D97-AF65-F5344CB8AC3E}">
        <p14:creationId xmlns:p14="http://schemas.microsoft.com/office/powerpoint/2010/main" val="2069230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81C95-71C1-8A68-68EF-C21216976CF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BB0C7C-E7C5-5B34-8F81-AE17BA70B1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E636A6-2741-7A82-786A-E28446D88B11}"/>
              </a:ext>
            </a:extLst>
          </p:cNvPr>
          <p:cNvSpPr>
            <a:spLocks noGrp="1"/>
          </p:cNvSpPr>
          <p:nvPr>
            <p:ph type="dt" sz="half" idx="10"/>
          </p:nvPr>
        </p:nvSpPr>
        <p:spPr/>
        <p:txBody>
          <a:bodyPr/>
          <a:lstStyle/>
          <a:p>
            <a:fld id="{A0DD5C21-86A1-4B18-ACA5-37E3091D5AD0}" type="datetimeFigureOut">
              <a:rPr lang="en-IN" smtClean="0"/>
              <a:t>30-01-2023</a:t>
            </a:fld>
            <a:endParaRPr lang="en-IN"/>
          </a:p>
        </p:txBody>
      </p:sp>
      <p:sp>
        <p:nvSpPr>
          <p:cNvPr id="5" name="Footer Placeholder 4">
            <a:extLst>
              <a:ext uri="{FF2B5EF4-FFF2-40B4-BE49-F238E27FC236}">
                <a16:creationId xmlns:a16="http://schemas.microsoft.com/office/drawing/2014/main" id="{6BFCD04E-B55A-F941-0BD6-EDFF6CA73A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C03205-F331-9ABD-A565-4BB37C255062}"/>
              </a:ext>
            </a:extLst>
          </p:cNvPr>
          <p:cNvSpPr>
            <a:spLocks noGrp="1"/>
          </p:cNvSpPr>
          <p:nvPr>
            <p:ph type="sldNum" sz="quarter" idx="12"/>
          </p:nvPr>
        </p:nvSpPr>
        <p:spPr/>
        <p:txBody>
          <a:bodyPr/>
          <a:lstStyle/>
          <a:p>
            <a:fld id="{13390461-A673-462A-AA67-8533B11B3F4B}" type="slidenum">
              <a:rPr lang="en-IN" smtClean="0"/>
              <a:t>‹#›</a:t>
            </a:fld>
            <a:endParaRPr lang="en-IN"/>
          </a:p>
        </p:txBody>
      </p:sp>
    </p:spTree>
    <p:extLst>
      <p:ext uri="{BB962C8B-B14F-4D97-AF65-F5344CB8AC3E}">
        <p14:creationId xmlns:p14="http://schemas.microsoft.com/office/powerpoint/2010/main" val="4137119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47113-4199-2112-2F9C-DE183F5F25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D9412E2-4C83-EE21-2668-53C7F31DDE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EDC632-EF74-9B1C-94FF-1C644E02BF86}"/>
              </a:ext>
            </a:extLst>
          </p:cNvPr>
          <p:cNvSpPr>
            <a:spLocks noGrp="1"/>
          </p:cNvSpPr>
          <p:nvPr>
            <p:ph type="dt" sz="half" idx="10"/>
          </p:nvPr>
        </p:nvSpPr>
        <p:spPr/>
        <p:txBody>
          <a:bodyPr/>
          <a:lstStyle/>
          <a:p>
            <a:fld id="{A0DD5C21-86A1-4B18-ACA5-37E3091D5AD0}" type="datetimeFigureOut">
              <a:rPr lang="en-IN" smtClean="0"/>
              <a:t>30-01-2023</a:t>
            </a:fld>
            <a:endParaRPr lang="en-IN"/>
          </a:p>
        </p:txBody>
      </p:sp>
      <p:sp>
        <p:nvSpPr>
          <p:cNvPr id="5" name="Footer Placeholder 4">
            <a:extLst>
              <a:ext uri="{FF2B5EF4-FFF2-40B4-BE49-F238E27FC236}">
                <a16:creationId xmlns:a16="http://schemas.microsoft.com/office/drawing/2014/main" id="{B1306127-DBD6-8B43-15E0-64950BA86B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44FE50-19E2-DC3F-DFB2-4E193392180D}"/>
              </a:ext>
            </a:extLst>
          </p:cNvPr>
          <p:cNvSpPr>
            <a:spLocks noGrp="1"/>
          </p:cNvSpPr>
          <p:nvPr>
            <p:ph type="sldNum" sz="quarter" idx="12"/>
          </p:nvPr>
        </p:nvSpPr>
        <p:spPr/>
        <p:txBody>
          <a:bodyPr/>
          <a:lstStyle/>
          <a:p>
            <a:fld id="{13390461-A673-462A-AA67-8533B11B3F4B}" type="slidenum">
              <a:rPr lang="en-IN" smtClean="0"/>
              <a:t>‹#›</a:t>
            </a:fld>
            <a:endParaRPr lang="en-IN"/>
          </a:p>
        </p:txBody>
      </p:sp>
    </p:spTree>
    <p:extLst>
      <p:ext uri="{BB962C8B-B14F-4D97-AF65-F5344CB8AC3E}">
        <p14:creationId xmlns:p14="http://schemas.microsoft.com/office/powerpoint/2010/main" val="2927947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562C1-96B5-579A-C8CC-87CC7D6E0B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DE01C5-5907-A2CF-F38C-D5D208DD32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7EB704B-FFAF-9528-0836-7BCE0B0DB8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4EE1EB9-FCF1-9952-44DC-F76EB4BAD7BE}"/>
              </a:ext>
            </a:extLst>
          </p:cNvPr>
          <p:cNvSpPr>
            <a:spLocks noGrp="1"/>
          </p:cNvSpPr>
          <p:nvPr>
            <p:ph type="dt" sz="half" idx="10"/>
          </p:nvPr>
        </p:nvSpPr>
        <p:spPr/>
        <p:txBody>
          <a:bodyPr/>
          <a:lstStyle/>
          <a:p>
            <a:fld id="{A0DD5C21-86A1-4B18-ACA5-37E3091D5AD0}" type="datetimeFigureOut">
              <a:rPr lang="en-IN" smtClean="0"/>
              <a:t>30-01-2023</a:t>
            </a:fld>
            <a:endParaRPr lang="en-IN"/>
          </a:p>
        </p:txBody>
      </p:sp>
      <p:sp>
        <p:nvSpPr>
          <p:cNvPr id="6" name="Footer Placeholder 5">
            <a:extLst>
              <a:ext uri="{FF2B5EF4-FFF2-40B4-BE49-F238E27FC236}">
                <a16:creationId xmlns:a16="http://schemas.microsoft.com/office/drawing/2014/main" id="{45B01CC2-5B22-8120-F9D3-D77C2F8F7B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D4A3E5-DAF0-5FB5-5A9C-B7A01C2AEC66}"/>
              </a:ext>
            </a:extLst>
          </p:cNvPr>
          <p:cNvSpPr>
            <a:spLocks noGrp="1"/>
          </p:cNvSpPr>
          <p:nvPr>
            <p:ph type="sldNum" sz="quarter" idx="12"/>
          </p:nvPr>
        </p:nvSpPr>
        <p:spPr/>
        <p:txBody>
          <a:bodyPr/>
          <a:lstStyle/>
          <a:p>
            <a:fld id="{13390461-A673-462A-AA67-8533B11B3F4B}" type="slidenum">
              <a:rPr lang="en-IN" smtClean="0"/>
              <a:t>‹#›</a:t>
            </a:fld>
            <a:endParaRPr lang="en-IN"/>
          </a:p>
        </p:txBody>
      </p:sp>
    </p:spTree>
    <p:extLst>
      <p:ext uri="{BB962C8B-B14F-4D97-AF65-F5344CB8AC3E}">
        <p14:creationId xmlns:p14="http://schemas.microsoft.com/office/powerpoint/2010/main" val="942723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4517A-53C0-815C-6781-BDF3F4F23F3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9A6592-02F5-BDF7-32BA-1EA8901A90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7DA057-9BB1-EFFD-C830-41FCE563D4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805C15F-271C-12C1-AAD9-6FCC904873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8D324C-FBA7-6E86-FBC8-4E19FD7355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CA66F48-7957-90F4-2C74-A55BD060699C}"/>
              </a:ext>
            </a:extLst>
          </p:cNvPr>
          <p:cNvSpPr>
            <a:spLocks noGrp="1"/>
          </p:cNvSpPr>
          <p:nvPr>
            <p:ph type="dt" sz="half" idx="10"/>
          </p:nvPr>
        </p:nvSpPr>
        <p:spPr/>
        <p:txBody>
          <a:bodyPr/>
          <a:lstStyle/>
          <a:p>
            <a:fld id="{A0DD5C21-86A1-4B18-ACA5-37E3091D5AD0}" type="datetimeFigureOut">
              <a:rPr lang="en-IN" smtClean="0"/>
              <a:t>30-01-2023</a:t>
            </a:fld>
            <a:endParaRPr lang="en-IN"/>
          </a:p>
        </p:txBody>
      </p:sp>
      <p:sp>
        <p:nvSpPr>
          <p:cNvPr id="8" name="Footer Placeholder 7">
            <a:extLst>
              <a:ext uri="{FF2B5EF4-FFF2-40B4-BE49-F238E27FC236}">
                <a16:creationId xmlns:a16="http://schemas.microsoft.com/office/drawing/2014/main" id="{732A6613-F215-7306-BDED-28AFC896D78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E2741C5-7D86-4AE3-C313-6FF31CEE9717}"/>
              </a:ext>
            </a:extLst>
          </p:cNvPr>
          <p:cNvSpPr>
            <a:spLocks noGrp="1"/>
          </p:cNvSpPr>
          <p:nvPr>
            <p:ph type="sldNum" sz="quarter" idx="12"/>
          </p:nvPr>
        </p:nvSpPr>
        <p:spPr/>
        <p:txBody>
          <a:bodyPr/>
          <a:lstStyle/>
          <a:p>
            <a:fld id="{13390461-A673-462A-AA67-8533B11B3F4B}" type="slidenum">
              <a:rPr lang="en-IN" smtClean="0"/>
              <a:t>‹#›</a:t>
            </a:fld>
            <a:endParaRPr lang="en-IN"/>
          </a:p>
        </p:txBody>
      </p:sp>
    </p:spTree>
    <p:extLst>
      <p:ext uri="{BB962C8B-B14F-4D97-AF65-F5344CB8AC3E}">
        <p14:creationId xmlns:p14="http://schemas.microsoft.com/office/powerpoint/2010/main" val="2486600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44903-41C4-423D-EFA5-B0EC2C99356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D5A434C-F310-18D4-10A1-A76758455779}"/>
              </a:ext>
            </a:extLst>
          </p:cNvPr>
          <p:cNvSpPr>
            <a:spLocks noGrp="1"/>
          </p:cNvSpPr>
          <p:nvPr>
            <p:ph type="dt" sz="half" idx="10"/>
          </p:nvPr>
        </p:nvSpPr>
        <p:spPr/>
        <p:txBody>
          <a:bodyPr/>
          <a:lstStyle/>
          <a:p>
            <a:fld id="{A0DD5C21-86A1-4B18-ACA5-37E3091D5AD0}" type="datetimeFigureOut">
              <a:rPr lang="en-IN" smtClean="0"/>
              <a:t>30-01-2023</a:t>
            </a:fld>
            <a:endParaRPr lang="en-IN"/>
          </a:p>
        </p:txBody>
      </p:sp>
      <p:sp>
        <p:nvSpPr>
          <p:cNvPr id="4" name="Footer Placeholder 3">
            <a:extLst>
              <a:ext uri="{FF2B5EF4-FFF2-40B4-BE49-F238E27FC236}">
                <a16:creationId xmlns:a16="http://schemas.microsoft.com/office/drawing/2014/main" id="{0717EEE6-DA5A-B7B7-1D71-50AF4F210FE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5B56534-75C7-138F-8D48-E24BD5E18AD2}"/>
              </a:ext>
            </a:extLst>
          </p:cNvPr>
          <p:cNvSpPr>
            <a:spLocks noGrp="1"/>
          </p:cNvSpPr>
          <p:nvPr>
            <p:ph type="sldNum" sz="quarter" idx="12"/>
          </p:nvPr>
        </p:nvSpPr>
        <p:spPr/>
        <p:txBody>
          <a:bodyPr/>
          <a:lstStyle/>
          <a:p>
            <a:fld id="{13390461-A673-462A-AA67-8533B11B3F4B}" type="slidenum">
              <a:rPr lang="en-IN" smtClean="0"/>
              <a:t>‹#›</a:t>
            </a:fld>
            <a:endParaRPr lang="en-IN"/>
          </a:p>
        </p:txBody>
      </p:sp>
    </p:spTree>
    <p:extLst>
      <p:ext uri="{BB962C8B-B14F-4D97-AF65-F5344CB8AC3E}">
        <p14:creationId xmlns:p14="http://schemas.microsoft.com/office/powerpoint/2010/main" val="3057821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3C3F1D-AE0F-3972-DDA7-86D6288DDDD2}"/>
              </a:ext>
            </a:extLst>
          </p:cNvPr>
          <p:cNvSpPr>
            <a:spLocks noGrp="1"/>
          </p:cNvSpPr>
          <p:nvPr>
            <p:ph type="dt" sz="half" idx="10"/>
          </p:nvPr>
        </p:nvSpPr>
        <p:spPr/>
        <p:txBody>
          <a:bodyPr/>
          <a:lstStyle/>
          <a:p>
            <a:fld id="{A0DD5C21-86A1-4B18-ACA5-37E3091D5AD0}" type="datetimeFigureOut">
              <a:rPr lang="en-IN" smtClean="0"/>
              <a:t>30-01-2023</a:t>
            </a:fld>
            <a:endParaRPr lang="en-IN"/>
          </a:p>
        </p:txBody>
      </p:sp>
      <p:sp>
        <p:nvSpPr>
          <p:cNvPr id="3" name="Footer Placeholder 2">
            <a:extLst>
              <a:ext uri="{FF2B5EF4-FFF2-40B4-BE49-F238E27FC236}">
                <a16:creationId xmlns:a16="http://schemas.microsoft.com/office/drawing/2014/main" id="{5CD280CE-3164-580C-1DC4-7A9EAC90CD6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D0B3A06-42CE-EA0A-5D40-6A01DD43CDA7}"/>
              </a:ext>
            </a:extLst>
          </p:cNvPr>
          <p:cNvSpPr>
            <a:spLocks noGrp="1"/>
          </p:cNvSpPr>
          <p:nvPr>
            <p:ph type="sldNum" sz="quarter" idx="12"/>
          </p:nvPr>
        </p:nvSpPr>
        <p:spPr/>
        <p:txBody>
          <a:bodyPr/>
          <a:lstStyle/>
          <a:p>
            <a:fld id="{13390461-A673-462A-AA67-8533B11B3F4B}" type="slidenum">
              <a:rPr lang="en-IN" smtClean="0"/>
              <a:t>‹#›</a:t>
            </a:fld>
            <a:endParaRPr lang="en-IN"/>
          </a:p>
        </p:txBody>
      </p:sp>
    </p:spTree>
    <p:extLst>
      <p:ext uri="{BB962C8B-B14F-4D97-AF65-F5344CB8AC3E}">
        <p14:creationId xmlns:p14="http://schemas.microsoft.com/office/powerpoint/2010/main" val="1346749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F90DC-F8A5-3F38-1865-B9EBB45145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6040768-FEC5-F715-914A-71C650F1FC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45973D0-57A2-5C31-A0FF-B1E7A50F7F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B5F6ED-C96C-C6F9-87FF-0E3B21D87D25}"/>
              </a:ext>
            </a:extLst>
          </p:cNvPr>
          <p:cNvSpPr>
            <a:spLocks noGrp="1"/>
          </p:cNvSpPr>
          <p:nvPr>
            <p:ph type="dt" sz="half" idx="10"/>
          </p:nvPr>
        </p:nvSpPr>
        <p:spPr/>
        <p:txBody>
          <a:bodyPr/>
          <a:lstStyle/>
          <a:p>
            <a:fld id="{A0DD5C21-86A1-4B18-ACA5-37E3091D5AD0}" type="datetimeFigureOut">
              <a:rPr lang="en-IN" smtClean="0"/>
              <a:t>30-01-2023</a:t>
            </a:fld>
            <a:endParaRPr lang="en-IN"/>
          </a:p>
        </p:txBody>
      </p:sp>
      <p:sp>
        <p:nvSpPr>
          <p:cNvPr id="6" name="Footer Placeholder 5">
            <a:extLst>
              <a:ext uri="{FF2B5EF4-FFF2-40B4-BE49-F238E27FC236}">
                <a16:creationId xmlns:a16="http://schemas.microsoft.com/office/drawing/2014/main" id="{BDF93D91-9C0B-DBCB-59D1-A8CAB33DA6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16F632-4AE2-D334-42A8-30E06C3763DD}"/>
              </a:ext>
            </a:extLst>
          </p:cNvPr>
          <p:cNvSpPr>
            <a:spLocks noGrp="1"/>
          </p:cNvSpPr>
          <p:nvPr>
            <p:ph type="sldNum" sz="quarter" idx="12"/>
          </p:nvPr>
        </p:nvSpPr>
        <p:spPr/>
        <p:txBody>
          <a:bodyPr/>
          <a:lstStyle/>
          <a:p>
            <a:fld id="{13390461-A673-462A-AA67-8533B11B3F4B}" type="slidenum">
              <a:rPr lang="en-IN" smtClean="0"/>
              <a:t>‹#›</a:t>
            </a:fld>
            <a:endParaRPr lang="en-IN"/>
          </a:p>
        </p:txBody>
      </p:sp>
    </p:spTree>
    <p:extLst>
      <p:ext uri="{BB962C8B-B14F-4D97-AF65-F5344CB8AC3E}">
        <p14:creationId xmlns:p14="http://schemas.microsoft.com/office/powerpoint/2010/main" val="1774912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590AE-9689-8D28-8055-23D3A43B56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67AC3C0-AE66-4E9E-2E56-2A950AD2D7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31CC9CF-2CAD-D9B5-8FE9-0DD05D543A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AFB8D7-9E49-BFF5-016F-13F830FF02DB}"/>
              </a:ext>
            </a:extLst>
          </p:cNvPr>
          <p:cNvSpPr>
            <a:spLocks noGrp="1"/>
          </p:cNvSpPr>
          <p:nvPr>
            <p:ph type="dt" sz="half" idx="10"/>
          </p:nvPr>
        </p:nvSpPr>
        <p:spPr/>
        <p:txBody>
          <a:bodyPr/>
          <a:lstStyle/>
          <a:p>
            <a:fld id="{A0DD5C21-86A1-4B18-ACA5-37E3091D5AD0}" type="datetimeFigureOut">
              <a:rPr lang="en-IN" smtClean="0"/>
              <a:t>30-01-2023</a:t>
            </a:fld>
            <a:endParaRPr lang="en-IN"/>
          </a:p>
        </p:txBody>
      </p:sp>
      <p:sp>
        <p:nvSpPr>
          <p:cNvPr id="6" name="Footer Placeholder 5">
            <a:extLst>
              <a:ext uri="{FF2B5EF4-FFF2-40B4-BE49-F238E27FC236}">
                <a16:creationId xmlns:a16="http://schemas.microsoft.com/office/drawing/2014/main" id="{794E74AE-C0BF-1D43-77F1-EDF4B00B42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E6311A-D037-9A97-54F8-DD5B6753431F}"/>
              </a:ext>
            </a:extLst>
          </p:cNvPr>
          <p:cNvSpPr>
            <a:spLocks noGrp="1"/>
          </p:cNvSpPr>
          <p:nvPr>
            <p:ph type="sldNum" sz="quarter" idx="12"/>
          </p:nvPr>
        </p:nvSpPr>
        <p:spPr/>
        <p:txBody>
          <a:bodyPr/>
          <a:lstStyle/>
          <a:p>
            <a:fld id="{13390461-A673-462A-AA67-8533B11B3F4B}" type="slidenum">
              <a:rPr lang="en-IN" smtClean="0"/>
              <a:t>‹#›</a:t>
            </a:fld>
            <a:endParaRPr lang="en-IN"/>
          </a:p>
        </p:txBody>
      </p:sp>
    </p:spTree>
    <p:extLst>
      <p:ext uri="{BB962C8B-B14F-4D97-AF65-F5344CB8AC3E}">
        <p14:creationId xmlns:p14="http://schemas.microsoft.com/office/powerpoint/2010/main" val="767898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E7C9BD-8272-9264-5975-CDF93B267B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0564BE-1743-8824-1A19-AB3E2066C3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90D22B-7271-0FEC-1FBE-F44FDE9C31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DD5C21-86A1-4B18-ACA5-37E3091D5AD0}" type="datetimeFigureOut">
              <a:rPr lang="en-IN" smtClean="0"/>
              <a:t>30-01-2023</a:t>
            </a:fld>
            <a:endParaRPr lang="en-IN"/>
          </a:p>
        </p:txBody>
      </p:sp>
      <p:sp>
        <p:nvSpPr>
          <p:cNvPr id="5" name="Footer Placeholder 4">
            <a:extLst>
              <a:ext uri="{FF2B5EF4-FFF2-40B4-BE49-F238E27FC236}">
                <a16:creationId xmlns:a16="http://schemas.microsoft.com/office/drawing/2014/main" id="{7EBF6E44-D3C8-00C0-E800-A48EC7A389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9579E11-71E3-F61D-078A-CFCA8E22DC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390461-A673-462A-AA67-8533B11B3F4B}" type="slidenum">
              <a:rPr lang="en-IN" smtClean="0"/>
              <a:t>‹#›</a:t>
            </a:fld>
            <a:endParaRPr lang="en-IN"/>
          </a:p>
        </p:txBody>
      </p:sp>
    </p:spTree>
    <p:extLst>
      <p:ext uri="{BB962C8B-B14F-4D97-AF65-F5344CB8AC3E}">
        <p14:creationId xmlns:p14="http://schemas.microsoft.com/office/powerpoint/2010/main" val="15926811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scribbr.com/statistics/chi-square-test-of-independence/" TargetMode="External"/><Relationship Id="rId2" Type="http://schemas.openxmlformats.org/officeDocument/2006/relationships/hyperlink" Target="https://www.scribbr.com/statistics/pearson-correlation-coefficien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F40F9-2948-DF75-FD7B-58BACF7D4BC2}"/>
              </a:ext>
            </a:extLst>
          </p:cNvPr>
          <p:cNvSpPr>
            <a:spLocks noGrp="1"/>
          </p:cNvSpPr>
          <p:nvPr>
            <p:ph type="ctrTitle"/>
          </p:nvPr>
        </p:nvSpPr>
        <p:spPr>
          <a:xfrm>
            <a:off x="1524000" y="1077913"/>
            <a:ext cx="9144000" cy="2387600"/>
          </a:xfrm>
        </p:spPr>
        <p:txBody>
          <a:bodyPr/>
          <a:lstStyle/>
          <a:p>
            <a:r>
              <a:rPr lang="en-IN" dirty="0"/>
              <a:t>Comprehensive Exam</a:t>
            </a:r>
          </a:p>
        </p:txBody>
      </p:sp>
      <p:sp>
        <p:nvSpPr>
          <p:cNvPr id="3" name="TextBox 2">
            <a:extLst>
              <a:ext uri="{FF2B5EF4-FFF2-40B4-BE49-F238E27FC236}">
                <a16:creationId xmlns:a16="http://schemas.microsoft.com/office/drawing/2014/main" id="{AD6D7E0D-6FED-3B6E-CD78-ED534CF21207}"/>
              </a:ext>
            </a:extLst>
          </p:cNvPr>
          <p:cNvSpPr txBox="1"/>
          <p:nvPr/>
        </p:nvSpPr>
        <p:spPr>
          <a:xfrm>
            <a:off x="2962656" y="3739896"/>
            <a:ext cx="5533823" cy="1477328"/>
          </a:xfrm>
          <a:prstGeom prst="rect">
            <a:avLst/>
          </a:prstGeom>
          <a:noFill/>
        </p:spPr>
        <p:txBody>
          <a:bodyPr wrap="none" rtlCol="0">
            <a:spAutoFit/>
          </a:bodyPr>
          <a:lstStyle/>
          <a:p>
            <a:r>
              <a:rPr lang="en-IN" dirty="0"/>
              <a:t>Name 			: </a:t>
            </a:r>
            <a:r>
              <a:rPr lang="en-IN" b="1" dirty="0"/>
              <a:t>Sharmila Mani</a:t>
            </a:r>
          </a:p>
          <a:p>
            <a:r>
              <a:rPr lang="en-IN" dirty="0"/>
              <a:t>ID        		 	: </a:t>
            </a:r>
            <a:r>
              <a:rPr lang="en-IN" b="1" dirty="0"/>
              <a:t>Ph2020017</a:t>
            </a:r>
          </a:p>
          <a:p>
            <a:r>
              <a:rPr lang="en-IN" dirty="0"/>
              <a:t>Committee Members	: </a:t>
            </a:r>
            <a:r>
              <a:rPr lang="en-IN" b="1" dirty="0"/>
              <a:t>Prof.</a:t>
            </a:r>
            <a:r>
              <a:rPr lang="en-IN" dirty="0"/>
              <a:t>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V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Ramasubramanian</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US" b="1" dirty="0">
                <a:latin typeface="Calibri" panose="020F0502020204030204" pitchFamily="34" charset="0"/>
                <a:cs typeface="Times New Roman" panose="02020603050405020304" pitchFamily="18" charset="0"/>
              </a:rPr>
              <a:t>			   Prof.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Neelam Sinha</a:t>
            </a:r>
          </a:p>
          <a:p>
            <a:r>
              <a:rPr lang="en-US" b="1" dirty="0">
                <a:latin typeface="Calibri" panose="020F0502020204030204" pitchFamily="34" charset="0"/>
                <a:cs typeface="Times New Roman" panose="02020603050405020304" pitchFamily="18" charset="0"/>
              </a:rPr>
              <a:t>			   Prof.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Madhav Rao</a:t>
            </a:r>
            <a:endParaRPr lang="en-IN" dirty="0"/>
          </a:p>
        </p:txBody>
      </p:sp>
      <p:sp>
        <p:nvSpPr>
          <p:cNvPr id="4" name="TextBox 3">
            <a:extLst>
              <a:ext uri="{FF2B5EF4-FFF2-40B4-BE49-F238E27FC236}">
                <a16:creationId xmlns:a16="http://schemas.microsoft.com/office/drawing/2014/main" id="{E8C33F27-4EFB-8E90-0A68-4B0A2C62FFB2}"/>
              </a:ext>
            </a:extLst>
          </p:cNvPr>
          <p:cNvSpPr txBox="1"/>
          <p:nvPr/>
        </p:nvSpPr>
        <p:spPr>
          <a:xfrm>
            <a:off x="7525512" y="3465513"/>
            <a:ext cx="2212848" cy="369332"/>
          </a:xfrm>
          <a:prstGeom prst="rect">
            <a:avLst/>
          </a:prstGeom>
          <a:noFill/>
        </p:spPr>
        <p:txBody>
          <a:bodyPr wrap="square" rtlCol="0">
            <a:spAutoFit/>
          </a:bodyPr>
          <a:lstStyle/>
          <a:p>
            <a:r>
              <a:rPr lang="en-IN" dirty="0"/>
              <a:t>-</a:t>
            </a:r>
            <a:r>
              <a:rPr lang="en-IN"/>
              <a:t>updated document</a:t>
            </a:r>
            <a:endParaRPr lang="en-IN" dirty="0"/>
          </a:p>
        </p:txBody>
      </p:sp>
    </p:spTree>
    <p:extLst>
      <p:ext uri="{BB962C8B-B14F-4D97-AF65-F5344CB8AC3E}">
        <p14:creationId xmlns:p14="http://schemas.microsoft.com/office/powerpoint/2010/main" val="3437645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1AE5F4C-EA1D-B3BA-F572-D7A315A9DF88}"/>
              </a:ext>
            </a:extLst>
          </p:cNvPr>
          <p:cNvSpPr txBox="1"/>
          <p:nvPr/>
        </p:nvSpPr>
        <p:spPr>
          <a:xfrm>
            <a:off x="413766" y="175736"/>
            <a:ext cx="11491722" cy="2585323"/>
          </a:xfrm>
          <a:prstGeom prst="rect">
            <a:avLst/>
          </a:prstGeom>
          <a:noFill/>
        </p:spPr>
        <p:txBody>
          <a:bodyPr wrap="square">
            <a:spAutoFit/>
          </a:bodyPr>
          <a:lstStyle/>
          <a:p>
            <a:r>
              <a:rPr lang="en-IN" sz="1800" b="1"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Please discuss and explain the CNN and Random-Forest method employed for your research work towards identifying finger-based keypress using surface-based EMG signals in detail. Highlight the major results accomplished so far in the research work. </a:t>
            </a:r>
          </a:p>
          <a:p>
            <a:endParaRPr lang="en-IN" b="1" dirty="0">
              <a:solidFill>
                <a:schemeClr val="accent1">
                  <a:lumMod val="75000"/>
                </a:schemeClr>
              </a:solidFill>
              <a:latin typeface="Calibri" panose="020F0502020204030204" pitchFamily="34" charset="0"/>
              <a:cs typeface="Times New Roman" panose="02020603050405020304" pitchFamily="18" charset="0"/>
            </a:endParaRPr>
          </a:p>
          <a:p>
            <a:r>
              <a:rPr lang="en-IN" u="sng" dirty="0">
                <a:latin typeface="Calibri" panose="020F0502020204030204" pitchFamily="34" charset="0"/>
                <a:cs typeface="Times New Roman" panose="02020603050405020304" pitchFamily="18" charset="0"/>
              </a:rPr>
              <a:t>Objective</a:t>
            </a:r>
            <a:r>
              <a:rPr lang="en-IN" dirty="0">
                <a:latin typeface="Calibri" panose="020F0502020204030204" pitchFamily="34" charset="0"/>
                <a:cs typeface="Times New Roman" panose="02020603050405020304" pitchFamily="18" charset="0"/>
              </a:rPr>
              <a:t>: To decode continuous playing of musical instruments like electronic musical keyboard, piano using EMG signal from hands.</a:t>
            </a:r>
          </a:p>
          <a:p>
            <a:endParaRPr lang="en-IN" dirty="0"/>
          </a:p>
          <a:p>
            <a:endParaRPr lang="en-IN" dirty="0"/>
          </a:p>
          <a:p>
            <a:r>
              <a:rPr lang="en-IN" u="sng" dirty="0"/>
              <a:t>Data Collection : </a:t>
            </a:r>
          </a:p>
        </p:txBody>
      </p:sp>
      <p:pic>
        <p:nvPicPr>
          <p:cNvPr id="14" name="Picture 13">
            <a:extLst>
              <a:ext uri="{FF2B5EF4-FFF2-40B4-BE49-F238E27FC236}">
                <a16:creationId xmlns:a16="http://schemas.microsoft.com/office/drawing/2014/main" id="{547FB0F1-3D95-7153-40A1-59F5461E8FE8}"/>
              </a:ext>
            </a:extLst>
          </p:cNvPr>
          <p:cNvPicPr>
            <a:picLocks noChangeAspect="1"/>
          </p:cNvPicPr>
          <p:nvPr/>
        </p:nvPicPr>
        <p:blipFill>
          <a:blip r:embed="rId2"/>
          <a:stretch>
            <a:fillRect/>
          </a:stretch>
        </p:blipFill>
        <p:spPr>
          <a:xfrm>
            <a:off x="992500" y="2898648"/>
            <a:ext cx="5298948" cy="2150708"/>
          </a:xfrm>
          <a:prstGeom prst="rect">
            <a:avLst/>
          </a:prstGeom>
        </p:spPr>
      </p:pic>
      <p:sp>
        <p:nvSpPr>
          <p:cNvPr id="15" name="TextBox 14">
            <a:extLst>
              <a:ext uri="{FF2B5EF4-FFF2-40B4-BE49-F238E27FC236}">
                <a16:creationId xmlns:a16="http://schemas.microsoft.com/office/drawing/2014/main" id="{F11E6544-3290-4A58-C43A-E56364C5A2F2}"/>
              </a:ext>
            </a:extLst>
          </p:cNvPr>
          <p:cNvSpPr txBox="1"/>
          <p:nvPr/>
        </p:nvSpPr>
        <p:spPr>
          <a:xfrm>
            <a:off x="2152477" y="5110415"/>
            <a:ext cx="3618271" cy="646331"/>
          </a:xfrm>
          <a:prstGeom prst="rect">
            <a:avLst/>
          </a:prstGeom>
          <a:noFill/>
        </p:spPr>
        <p:txBody>
          <a:bodyPr wrap="square" rtlCol="0">
            <a:spAutoFit/>
          </a:bodyPr>
          <a:lstStyle/>
          <a:p>
            <a:r>
              <a:rPr lang="en-IN" i="1" dirty="0" err="1"/>
              <a:t>Myo</a:t>
            </a:r>
            <a:r>
              <a:rPr lang="en-IN" i="1" dirty="0"/>
              <a:t> armband : 8 Electrode data</a:t>
            </a:r>
          </a:p>
          <a:p>
            <a:r>
              <a:rPr lang="en-IN" i="1" dirty="0"/>
              <a:t>Using Bluetooth and </a:t>
            </a:r>
            <a:r>
              <a:rPr lang="en-IN" i="1" dirty="0" err="1"/>
              <a:t>MyoConnect</a:t>
            </a:r>
            <a:endParaRPr lang="en-IN" i="1" dirty="0"/>
          </a:p>
        </p:txBody>
      </p:sp>
      <p:pic>
        <p:nvPicPr>
          <p:cNvPr id="18" name="Picture 17">
            <a:extLst>
              <a:ext uri="{FF2B5EF4-FFF2-40B4-BE49-F238E27FC236}">
                <a16:creationId xmlns:a16="http://schemas.microsoft.com/office/drawing/2014/main" id="{3827B213-5FB9-18CF-3E2C-4AC7CF03DBF5}"/>
              </a:ext>
            </a:extLst>
          </p:cNvPr>
          <p:cNvPicPr>
            <a:picLocks noChangeAspect="1"/>
          </p:cNvPicPr>
          <p:nvPr/>
        </p:nvPicPr>
        <p:blipFill>
          <a:blip r:embed="rId3"/>
          <a:stretch>
            <a:fillRect/>
          </a:stretch>
        </p:blipFill>
        <p:spPr>
          <a:xfrm>
            <a:off x="6455664" y="2975400"/>
            <a:ext cx="3191427" cy="1615660"/>
          </a:xfrm>
          <a:prstGeom prst="rect">
            <a:avLst/>
          </a:prstGeom>
        </p:spPr>
      </p:pic>
      <p:graphicFrame>
        <p:nvGraphicFramePr>
          <p:cNvPr id="20" name="Table 23">
            <a:extLst>
              <a:ext uri="{FF2B5EF4-FFF2-40B4-BE49-F238E27FC236}">
                <a16:creationId xmlns:a16="http://schemas.microsoft.com/office/drawing/2014/main" id="{3A861FB6-41E7-2015-1704-F1DE48C5950A}"/>
              </a:ext>
            </a:extLst>
          </p:cNvPr>
          <p:cNvGraphicFramePr>
            <a:graphicFrameLocks noGrp="1"/>
          </p:cNvGraphicFramePr>
          <p:nvPr/>
        </p:nvGraphicFramePr>
        <p:xfrm>
          <a:off x="9820656" y="3465513"/>
          <a:ext cx="1651545" cy="777240"/>
        </p:xfrm>
        <a:graphic>
          <a:graphicData uri="http://schemas.openxmlformats.org/drawingml/2006/table">
            <a:tbl>
              <a:tblPr firstRow="1" bandRow="1">
                <a:tableStyleId>{5940675A-B579-460E-94D1-54222C63F5DA}</a:tableStyleId>
              </a:tblPr>
              <a:tblGrid>
                <a:gridCol w="283464">
                  <a:extLst>
                    <a:ext uri="{9D8B030D-6E8A-4147-A177-3AD203B41FA5}">
                      <a16:colId xmlns:a16="http://schemas.microsoft.com/office/drawing/2014/main" val="2995942605"/>
                    </a:ext>
                  </a:extLst>
                </a:gridCol>
                <a:gridCol w="320040">
                  <a:extLst>
                    <a:ext uri="{9D8B030D-6E8A-4147-A177-3AD203B41FA5}">
                      <a16:colId xmlns:a16="http://schemas.microsoft.com/office/drawing/2014/main" val="1228042662"/>
                    </a:ext>
                  </a:extLst>
                </a:gridCol>
                <a:gridCol w="393192">
                  <a:extLst>
                    <a:ext uri="{9D8B030D-6E8A-4147-A177-3AD203B41FA5}">
                      <a16:colId xmlns:a16="http://schemas.microsoft.com/office/drawing/2014/main" val="3168247179"/>
                    </a:ext>
                  </a:extLst>
                </a:gridCol>
                <a:gridCol w="338328">
                  <a:extLst>
                    <a:ext uri="{9D8B030D-6E8A-4147-A177-3AD203B41FA5}">
                      <a16:colId xmlns:a16="http://schemas.microsoft.com/office/drawing/2014/main" val="1055972346"/>
                    </a:ext>
                  </a:extLst>
                </a:gridCol>
                <a:gridCol w="316521">
                  <a:extLst>
                    <a:ext uri="{9D8B030D-6E8A-4147-A177-3AD203B41FA5}">
                      <a16:colId xmlns:a16="http://schemas.microsoft.com/office/drawing/2014/main" val="2589469449"/>
                    </a:ext>
                  </a:extLst>
                </a:gridCol>
              </a:tblGrid>
              <a:tr h="388620">
                <a:tc>
                  <a:txBody>
                    <a:bodyPr/>
                    <a:lstStyle/>
                    <a:p>
                      <a:r>
                        <a:rPr lang="en-IN" i="0" dirty="0"/>
                        <a:t>C</a:t>
                      </a:r>
                    </a:p>
                  </a:txBody>
                  <a:tcPr/>
                </a:tc>
                <a:tc>
                  <a:txBody>
                    <a:bodyPr/>
                    <a:lstStyle/>
                    <a:p>
                      <a:r>
                        <a:rPr lang="en-IN" dirty="0"/>
                        <a:t>D</a:t>
                      </a:r>
                    </a:p>
                  </a:txBody>
                  <a:tcPr/>
                </a:tc>
                <a:tc>
                  <a:txBody>
                    <a:bodyPr/>
                    <a:lstStyle/>
                    <a:p>
                      <a:r>
                        <a:rPr lang="en-IN" dirty="0"/>
                        <a:t>E</a:t>
                      </a:r>
                    </a:p>
                  </a:txBody>
                  <a:tcPr/>
                </a:tc>
                <a:tc>
                  <a:txBody>
                    <a:bodyPr/>
                    <a:lstStyle/>
                    <a:p>
                      <a:r>
                        <a:rPr lang="en-IN" dirty="0"/>
                        <a:t>F</a:t>
                      </a:r>
                    </a:p>
                  </a:txBody>
                  <a:tcPr/>
                </a:tc>
                <a:tc>
                  <a:txBody>
                    <a:bodyPr/>
                    <a:lstStyle/>
                    <a:p>
                      <a:r>
                        <a:rPr lang="en-IN" dirty="0"/>
                        <a:t>G</a:t>
                      </a:r>
                    </a:p>
                  </a:txBody>
                  <a:tcPr/>
                </a:tc>
                <a:extLst>
                  <a:ext uri="{0D108BD9-81ED-4DB2-BD59-A6C34878D82A}">
                    <a16:rowId xmlns:a16="http://schemas.microsoft.com/office/drawing/2014/main" val="1999246732"/>
                  </a:ext>
                </a:extLst>
              </a:tr>
              <a:tr h="388620">
                <a:tc>
                  <a:txBody>
                    <a:bodyPr/>
                    <a:lstStyle/>
                    <a:p>
                      <a:r>
                        <a:rPr lang="en-IN" dirty="0"/>
                        <a:t>T</a:t>
                      </a:r>
                    </a:p>
                  </a:txBody>
                  <a:tcPr/>
                </a:tc>
                <a:tc>
                  <a:txBody>
                    <a:bodyPr/>
                    <a:lstStyle/>
                    <a:p>
                      <a:r>
                        <a:rPr lang="en-IN" dirty="0"/>
                        <a:t>I</a:t>
                      </a:r>
                    </a:p>
                  </a:txBody>
                  <a:tcPr/>
                </a:tc>
                <a:tc>
                  <a:txBody>
                    <a:bodyPr/>
                    <a:lstStyle/>
                    <a:p>
                      <a:r>
                        <a:rPr lang="en-IN" dirty="0"/>
                        <a:t>M</a:t>
                      </a:r>
                    </a:p>
                  </a:txBody>
                  <a:tcPr/>
                </a:tc>
                <a:tc>
                  <a:txBody>
                    <a:bodyPr/>
                    <a:lstStyle/>
                    <a:p>
                      <a:r>
                        <a:rPr lang="en-IN" dirty="0"/>
                        <a:t>R</a:t>
                      </a:r>
                    </a:p>
                  </a:txBody>
                  <a:tcPr/>
                </a:tc>
                <a:tc>
                  <a:txBody>
                    <a:bodyPr/>
                    <a:lstStyle/>
                    <a:p>
                      <a:r>
                        <a:rPr lang="en-IN" dirty="0"/>
                        <a:t>L</a:t>
                      </a:r>
                    </a:p>
                  </a:txBody>
                  <a:tcPr/>
                </a:tc>
                <a:extLst>
                  <a:ext uri="{0D108BD9-81ED-4DB2-BD59-A6C34878D82A}">
                    <a16:rowId xmlns:a16="http://schemas.microsoft.com/office/drawing/2014/main" val="3881948626"/>
                  </a:ext>
                </a:extLst>
              </a:tr>
            </a:tbl>
          </a:graphicData>
        </a:graphic>
      </p:graphicFrame>
      <p:sp>
        <p:nvSpPr>
          <p:cNvPr id="24" name="TextBox 23">
            <a:extLst>
              <a:ext uri="{FF2B5EF4-FFF2-40B4-BE49-F238E27FC236}">
                <a16:creationId xmlns:a16="http://schemas.microsoft.com/office/drawing/2014/main" id="{5BE61F81-CC21-E83A-0466-827FE2B61D38}"/>
              </a:ext>
            </a:extLst>
          </p:cNvPr>
          <p:cNvSpPr txBox="1"/>
          <p:nvPr/>
        </p:nvSpPr>
        <p:spPr>
          <a:xfrm>
            <a:off x="6940296" y="4873752"/>
            <a:ext cx="3904488" cy="1200329"/>
          </a:xfrm>
          <a:prstGeom prst="rect">
            <a:avLst/>
          </a:prstGeom>
          <a:noFill/>
        </p:spPr>
        <p:txBody>
          <a:bodyPr wrap="square" rtlCol="0">
            <a:spAutoFit/>
          </a:bodyPr>
          <a:lstStyle/>
          <a:p>
            <a:r>
              <a:rPr lang="en-IN" dirty="0"/>
              <a:t>Key Press           : 10 second</a:t>
            </a:r>
          </a:p>
          <a:p>
            <a:r>
              <a:rPr lang="en-IN" dirty="0"/>
              <a:t>#Trials                : ~31 trials for each class</a:t>
            </a:r>
          </a:p>
          <a:p>
            <a:r>
              <a:rPr lang="en-IN" dirty="0"/>
              <a:t>#samples/trial  : 2270</a:t>
            </a:r>
          </a:p>
          <a:p>
            <a:r>
              <a:rPr lang="en-IN" dirty="0"/>
              <a:t>#classes             : 5</a:t>
            </a:r>
          </a:p>
        </p:txBody>
      </p:sp>
    </p:spTree>
    <p:extLst>
      <p:ext uri="{BB962C8B-B14F-4D97-AF65-F5344CB8AC3E}">
        <p14:creationId xmlns:p14="http://schemas.microsoft.com/office/powerpoint/2010/main" val="1385238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02B16D0-D588-6085-6479-0FB1986F23F6}"/>
              </a:ext>
            </a:extLst>
          </p:cNvPr>
          <p:cNvSpPr txBox="1"/>
          <p:nvPr/>
        </p:nvSpPr>
        <p:spPr>
          <a:xfrm flipH="1">
            <a:off x="475487" y="621792"/>
            <a:ext cx="3895345" cy="369332"/>
          </a:xfrm>
          <a:prstGeom prst="rect">
            <a:avLst/>
          </a:prstGeom>
          <a:noFill/>
        </p:spPr>
        <p:txBody>
          <a:bodyPr wrap="square" rtlCol="0">
            <a:spAutoFit/>
          </a:bodyPr>
          <a:lstStyle/>
          <a:p>
            <a:r>
              <a:rPr lang="en-IN" u="sng" dirty="0"/>
              <a:t>Architecture Pipeline:</a:t>
            </a:r>
          </a:p>
        </p:txBody>
      </p:sp>
      <p:pic>
        <p:nvPicPr>
          <p:cNvPr id="8" name="Picture 7">
            <a:extLst>
              <a:ext uri="{FF2B5EF4-FFF2-40B4-BE49-F238E27FC236}">
                <a16:creationId xmlns:a16="http://schemas.microsoft.com/office/drawing/2014/main" id="{9B425AA9-7017-6B52-9359-79B9308DA8A0}"/>
              </a:ext>
            </a:extLst>
          </p:cNvPr>
          <p:cNvPicPr>
            <a:picLocks noChangeAspect="1"/>
          </p:cNvPicPr>
          <p:nvPr/>
        </p:nvPicPr>
        <p:blipFill>
          <a:blip r:embed="rId2"/>
          <a:stretch>
            <a:fillRect/>
          </a:stretch>
        </p:blipFill>
        <p:spPr>
          <a:xfrm>
            <a:off x="1519237" y="1062037"/>
            <a:ext cx="9153525" cy="4733925"/>
          </a:xfrm>
          <a:prstGeom prst="rect">
            <a:avLst/>
          </a:prstGeom>
        </p:spPr>
      </p:pic>
    </p:spTree>
    <p:extLst>
      <p:ext uri="{BB962C8B-B14F-4D97-AF65-F5344CB8AC3E}">
        <p14:creationId xmlns:p14="http://schemas.microsoft.com/office/powerpoint/2010/main" val="4181562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5F5B7A5-E6AC-A827-D384-622E894ACAF9}"/>
              </a:ext>
            </a:extLst>
          </p:cNvPr>
          <p:cNvSpPr txBox="1"/>
          <p:nvPr/>
        </p:nvSpPr>
        <p:spPr>
          <a:xfrm>
            <a:off x="377190" y="254246"/>
            <a:ext cx="6094476" cy="1200329"/>
          </a:xfrm>
          <a:prstGeom prst="rect">
            <a:avLst/>
          </a:prstGeom>
          <a:noFill/>
        </p:spPr>
        <p:txBody>
          <a:bodyPr wrap="square">
            <a:spAutoFit/>
          </a:bodyPr>
          <a:lstStyle/>
          <a:p>
            <a:r>
              <a:rPr lang="en-IN" u="sng" dirty="0"/>
              <a:t>Analysis: </a:t>
            </a:r>
            <a:r>
              <a:rPr lang="en-IN" dirty="0"/>
              <a:t>RF Pipeline</a:t>
            </a:r>
          </a:p>
          <a:p>
            <a:endParaRPr lang="en-IN" dirty="0"/>
          </a:p>
          <a:p>
            <a:endParaRPr lang="en-IN" u="sng" dirty="0"/>
          </a:p>
          <a:p>
            <a:endParaRPr lang="en-IN" u="sng" dirty="0"/>
          </a:p>
        </p:txBody>
      </p:sp>
      <p:pic>
        <p:nvPicPr>
          <p:cNvPr id="9" name="Picture 8">
            <a:extLst>
              <a:ext uri="{FF2B5EF4-FFF2-40B4-BE49-F238E27FC236}">
                <a16:creationId xmlns:a16="http://schemas.microsoft.com/office/drawing/2014/main" id="{95CF2B10-7911-7002-7FDF-25A21C01D291}"/>
              </a:ext>
            </a:extLst>
          </p:cNvPr>
          <p:cNvPicPr>
            <a:picLocks noChangeAspect="1"/>
          </p:cNvPicPr>
          <p:nvPr/>
        </p:nvPicPr>
        <p:blipFill>
          <a:blip r:embed="rId2"/>
          <a:stretch>
            <a:fillRect/>
          </a:stretch>
        </p:blipFill>
        <p:spPr>
          <a:xfrm>
            <a:off x="283465" y="1152144"/>
            <a:ext cx="3074552" cy="1399032"/>
          </a:xfrm>
          <a:prstGeom prst="rect">
            <a:avLst/>
          </a:prstGeom>
        </p:spPr>
      </p:pic>
      <p:pic>
        <p:nvPicPr>
          <p:cNvPr id="11" name="Picture 10">
            <a:extLst>
              <a:ext uri="{FF2B5EF4-FFF2-40B4-BE49-F238E27FC236}">
                <a16:creationId xmlns:a16="http://schemas.microsoft.com/office/drawing/2014/main" id="{A0BF1739-5D6D-B19C-2FAD-2CA820D25C6A}"/>
              </a:ext>
            </a:extLst>
          </p:cNvPr>
          <p:cNvPicPr>
            <a:picLocks noChangeAspect="1"/>
          </p:cNvPicPr>
          <p:nvPr/>
        </p:nvPicPr>
        <p:blipFill>
          <a:blip r:embed="rId3"/>
          <a:stretch>
            <a:fillRect/>
          </a:stretch>
        </p:blipFill>
        <p:spPr>
          <a:xfrm>
            <a:off x="6333172" y="1025652"/>
            <a:ext cx="5286375" cy="838200"/>
          </a:xfrm>
          <a:prstGeom prst="rect">
            <a:avLst/>
          </a:prstGeom>
        </p:spPr>
      </p:pic>
      <p:sp>
        <p:nvSpPr>
          <p:cNvPr id="12" name="TextBox 11">
            <a:extLst>
              <a:ext uri="{FF2B5EF4-FFF2-40B4-BE49-F238E27FC236}">
                <a16:creationId xmlns:a16="http://schemas.microsoft.com/office/drawing/2014/main" id="{0939D997-3F15-552F-1EF3-60E73430E67E}"/>
              </a:ext>
            </a:extLst>
          </p:cNvPr>
          <p:cNvSpPr txBox="1"/>
          <p:nvPr/>
        </p:nvSpPr>
        <p:spPr>
          <a:xfrm>
            <a:off x="6409944" y="1929384"/>
            <a:ext cx="5001768" cy="646331"/>
          </a:xfrm>
          <a:prstGeom prst="rect">
            <a:avLst/>
          </a:prstGeom>
          <a:noFill/>
        </p:spPr>
        <p:txBody>
          <a:bodyPr wrap="square" rtlCol="0">
            <a:spAutoFit/>
          </a:bodyPr>
          <a:lstStyle/>
          <a:p>
            <a:r>
              <a:rPr lang="en-IN" dirty="0"/>
              <a:t>Classification Accuracy for different frame size using All 8-electrode EMG data in RF pipeline.</a:t>
            </a:r>
          </a:p>
        </p:txBody>
      </p:sp>
      <p:pic>
        <p:nvPicPr>
          <p:cNvPr id="14" name="Picture 13">
            <a:extLst>
              <a:ext uri="{FF2B5EF4-FFF2-40B4-BE49-F238E27FC236}">
                <a16:creationId xmlns:a16="http://schemas.microsoft.com/office/drawing/2014/main" id="{2A3667CB-4D3D-54DF-C835-2501246205A8}"/>
              </a:ext>
            </a:extLst>
          </p:cNvPr>
          <p:cNvPicPr>
            <a:picLocks noChangeAspect="1"/>
          </p:cNvPicPr>
          <p:nvPr/>
        </p:nvPicPr>
        <p:blipFill>
          <a:blip r:embed="rId4"/>
          <a:stretch>
            <a:fillRect/>
          </a:stretch>
        </p:blipFill>
        <p:spPr>
          <a:xfrm>
            <a:off x="6973695" y="3566161"/>
            <a:ext cx="4339922" cy="2612994"/>
          </a:xfrm>
          <a:prstGeom prst="rect">
            <a:avLst/>
          </a:prstGeom>
        </p:spPr>
      </p:pic>
      <p:sp>
        <p:nvSpPr>
          <p:cNvPr id="16" name="TextBox 15">
            <a:extLst>
              <a:ext uri="{FF2B5EF4-FFF2-40B4-BE49-F238E27FC236}">
                <a16:creationId xmlns:a16="http://schemas.microsoft.com/office/drawing/2014/main" id="{6EE87482-8759-7A11-8732-763A2E818B13}"/>
              </a:ext>
            </a:extLst>
          </p:cNvPr>
          <p:cNvSpPr txBox="1"/>
          <p:nvPr/>
        </p:nvSpPr>
        <p:spPr>
          <a:xfrm>
            <a:off x="6906006" y="6193381"/>
            <a:ext cx="6094476" cy="923330"/>
          </a:xfrm>
          <a:prstGeom prst="rect">
            <a:avLst/>
          </a:prstGeom>
          <a:noFill/>
        </p:spPr>
        <p:txBody>
          <a:bodyPr wrap="square">
            <a:spAutoFit/>
          </a:bodyPr>
          <a:lstStyle/>
          <a:p>
            <a:r>
              <a:rPr lang="en-IN" dirty="0"/>
              <a:t>Single Electrode Full Frame EMG data in RF pipeline.</a:t>
            </a:r>
          </a:p>
          <a:p>
            <a:r>
              <a:rPr lang="en-IN" dirty="0"/>
              <a:t>Electrode #1 and #7 : highest,  #4 and #6 : lowest</a:t>
            </a:r>
          </a:p>
          <a:p>
            <a:endParaRPr lang="en-IN" dirty="0"/>
          </a:p>
        </p:txBody>
      </p:sp>
      <p:sp>
        <p:nvSpPr>
          <p:cNvPr id="18" name="TextBox 17">
            <a:extLst>
              <a:ext uri="{FF2B5EF4-FFF2-40B4-BE49-F238E27FC236}">
                <a16:creationId xmlns:a16="http://schemas.microsoft.com/office/drawing/2014/main" id="{C936E7EC-FBA5-1F2D-1B35-E319CA7504DA}"/>
              </a:ext>
            </a:extLst>
          </p:cNvPr>
          <p:cNvSpPr txBox="1"/>
          <p:nvPr/>
        </p:nvSpPr>
        <p:spPr>
          <a:xfrm>
            <a:off x="1024128" y="4837176"/>
            <a:ext cx="3822192" cy="369332"/>
          </a:xfrm>
          <a:prstGeom prst="rect">
            <a:avLst/>
          </a:prstGeom>
          <a:noFill/>
        </p:spPr>
        <p:txBody>
          <a:bodyPr wrap="square" rtlCol="0">
            <a:spAutoFit/>
          </a:bodyPr>
          <a:lstStyle/>
          <a:p>
            <a:r>
              <a:rPr lang="en-IN" dirty="0"/>
              <a:t>Experiments on CNN: #1, #4 and #7</a:t>
            </a:r>
          </a:p>
        </p:txBody>
      </p:sp>
      <p:sp>
        <p:nvSpPr>
          <p:cNvPr id="19" name="Arrow: Right 18">
            <a:extLst>
              <a:ext uri="{FF2B5EF4-FFF2-40B4-BE49-F238E27FC236}">
                <a16:creationId xmlns:a16="http://schemas.microsoft.com/office/drawing/2014/main" id="{FD640E3A-CFFE-2AFC-1525-EEA7E356129D}"/>
              </a:ext>
            </a:extLst>
          </p:cNvPr>
          <p:cNvSpPr/>
          <p:nvPr/>
        </p:nvSpPr>
        <p:spPr>
          <a:xfrm>
            <a:off x="5734812" y="1783080"/>
            <a:ext cx="722376" cy="228600"/>
          </a:xfrm>
          <a:prstGeom prst="rightArrow">
            <a:avLst/>
          </a:prstGeom>
          <a:solidFill>
            <a:schemeClr val="bg2"/>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20" name="Arrow: Right 19">
            <a:extLst>
              <a:ext uri="{FF2B5EF4-FFF2-40B4-BE49-F238E27FC236}">
                <a16:creationId xmlns:a16="http://schemas.microsoft.com/office/drawing/2014/main" id="{B269B955-BA2C-3C90-131C-DA74357CAE27}"/>
              </a:ext>
            </a:extLst>
          </p:cNvPr>
          <p:cNvSpPr/>
          <p:nvPr/>
        </p:nvSpPr>
        <p:spPr>
          <a:xfrm rot="5400000">
            <a:off x="8107680" y="2990025"/>
            <a:ext cx="722376" cy="228600"/>
          </a:xfrm>
          <a:prstGeom prst="rightArrow">
            <a:avLst/>
          </a:prstGeom>
          <a:solidFill>
            <a:schemeClr val="bg2"/>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21" name="Arrow: Right 20">
            <a:extLst>
              <a:ext uri="{FF2B5EF4-FFF2-40B4-BE49-F238E27FC236}">
                <a16:creationId xmlns:a16="http://schemas.microsoft.com/office/drawing/2014/main" id="{36F72A83-FEB2-F597-628C-75E2D0A820DA}"/>
              </a:ext>
            </a:extLst>
          </p:cNvPr>
          <p:cNvSpPr/>
          <p:nvPr/>
        </p:nvSpPr>
        <p:spPr>
          <a:xfrm rot="10800000">
            <a:off x="5574792" y="4971288"/>
            <a:ext cx="722376" cy="228600"/>
          </a:xfrm>
          <a:prstGeom prst="rightArrow">
            <a:avLst/>
          </a:prstGeom>
          <a:solidFill>
            <a:schemeClr val="bg2"/>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657621F5-8287-8521-6410-9A2843564E86}"/>
              </a:ext>
            </a:extLst>
          </p:cNvPr>
          <p:cNvSpPr txBox="1"/>
          <p:nvPr/>
        </p:nvSpPr>
        <p:spPr>
          <a:xfrm>
            <a:off x="3520440" y="740664"/>
            <a:ext cx="1929384" cy="369332"/>
          </a:xfrm>
          <a:prstGeom prst="rect">
            <a:avLst/>
          </a:prstGeom>
          <a:solidFill>
            <a:schemeClr val="bg2"/>
          </a:solidFill>
          <a:ln w="6350">
            <a:solidFill>
              <a:schemeClr val="tx1"/>
            </a:solidFill>
          </a:ln>
        </p:spPr>
        <p:txBody>
          <a:bodyPr wrap="square" rtlCol="0">
            <a:spAutoFit/>
          </a:bodyPr>
          <a:lstStyle/>
          <a:p>
            <a:r>
              <a:rPr lang="en-IN" dirty="0"/>
              <a:t>Feature Extraction</a:t>
            </a:r>
          </a:p>
        </p:txBody>
      </p:sp>
      <p:sp>
        <p:nvSpPr>
          <p:cNvPr id="24" name="TextBox 23">
            <a:extLst>
              <a:ext uri="{FF2B5EF4-FFF2-40B4-BE49-F238E27FC236}">
                <a16:creationId xmlns:a16="http://schemas.microsoft.com/office/drawing/2014/main" id="{6B91E838-2E31-4E7B-0E29-D02D1932C178}"/>
              </a:ext>
            </a:extLst>
          </p:cNvPr>
          <p:cNvSpPr txBox="1"/>
          <p:nvPr/>
        </p:nvSpPr>
        <p:spPr>
          <a:xfrm>
            <a:off x="3517392" y="1331976"/>
            <a:ext cx="1929384" cy="369332"/>
          </a:xfrm>
          <a:prstGeom prst="rect">
            <a:avLst/>
          </a:prstGeom>
          <a:solidFill>
            <a:schemeClr val="bg2"/>
          </a:solidFill>
          <a:ln w="6350">
            <a:solidFill>
              <a:schemeClr val="tx1"/>
            </a:solidFill>
          </a:ln>
        </p:spPr>
        <p:txBody>
          <a:bodyPr wrap="square" rtlCol="0">
            <a:spAutoFit/>
          </a:bodyPr>
          <a:lstStyle/>
          <a:p>
            <a:r>
              <a:rPr lang="en-IN" dirty="0"/>
              <a:t>Standard Scaler</a:t>
            </a:r>
          </a:p>
        </p:txBody>
      </p:sp>
      <p:sp>
        <p:nvSpPr>
          <p:cNvPr id="25" name="TextBox 24">
            <a:extLst>
              <a:ext uri="{FF2B5EF4-FFF2-40B4-BE49-F238E27FC236}">
                <a16:creationId xmlns:a16="http://schemas.microsoft.com/office/drawing/2014/main" id="{DC0FA395-6572-3B9F-FBAA-3474F4F8D61D}"/>
              </a:ext>
            </a:extLst>
          </p:cNvPr>
          <p:cNvSpPr txBox="1"/>
          <p:nvPr/>
        </p:nvSpPr>
        <p:spPr>
          <a:xfrm>
            <a:off x="3514344" y="1914144"/>
            <a:ext cx="1929384" cy="369332"/>
          </a:xfrm>
          <a:prstGeom prst="rect">
            <a:avLst/>
          </a:prstGeom>
          <a:solidFill>
            <a:schemeClr val="bg2"/>
          </a:solidFill>
          <a:ln w="6350">
            <a:solidFill>
              <a:schemeClr val="tx1"/>
            </a:solidFill>
          </a:ln>
        </p:spPr>
        <p:txBody>
          <a:bodyPr wrap="square" rtlCol="0">
            <a:spAutoFit/>
          </a:bodyPr>
          <a:lstStyle/>
          <a:p>
            <a:pPr algn="ctr"/>
            <a:r>
              <a:rPr lang="en-IN" dirty="0"/>
              <a:t>LDA</a:t>
            </a:r>
          </a:p>
        </p:txBody>
      </p:sp>
      <p:sp>
        <p:nvSpPr>
          <p:cNvPr id="26" name="TextBox 25">
            <a:extLst>
              <a:ext uri="{FF2B5EF4-FFF2-40B4-BE49-F238E27FC236}">
                <a16:creationId xmlns:a16="http://schemas.microsoft.com/office/drawing/2014/main" id="{7AF907EA-C558-FECA-A1F1-48E901E83043}"/>
              </a:ext>
            </a:extLst>
          </p:cNvPr>
          <p:cNvSpPr txBox="1"/>
          <p:nvPr/>
        </p:nvSpPr>
        <p:spPr>
          <a:xfrm>
            <a:off x="3502152" y="2496312"/>
            <a:ext cx="1929384" cy="369332"/>
          </a:xfrm>
          <a:prstGeom prst="rect">
            <a:avLst/>
          </a:prstGeom>
          <a:solidFill>
            <a:schemeClr val="bg2"/>
          </a:solidFill>
          <a:ln w="6350">
            <a:solidFill>
              <a:schemeClr val="tx1"/>
            </a:solidFill>
          </a:ln>
        </p:spPr>
        <p:txBody>
          <a:bodyPr wrap="square" rtlCol="0">
            <a:spAutoFit/>
          </a:bodyPr>
          <a:lstStyle/>
          <a:p>
            <a:pPr algn="ctr"/>
            <a:r>
              <a:rPr lang="en-IN" dirty="0"/>
              <a:t>RF</a:t>
            </a:r>
          </a:p>
        </p:txBody>
      </p:sp>
      <p:cxnSp>
        <p:nvCxnSpPr>
          <p:cNvPr id="28" name="Straight Arrow Connector 27">
            <a:extLst>
              <a:ext uri="{FF2B5EF4-FFF2-40B4-BE49-F238E27FC236}">
                <a16:creationId xmlns:a16="http://schemas.microsoft.com/office/drawing/2014/main" id="{9B33E1A1-394E-4BC7-AA0A-A0BD90ECA620}"/>
              </a:ext>
            </a:extLst>
          </p:cNvPr>
          <p:cNvCxnSpPr>
            <a:stCxn id="23" idx="2"/>
            <a:endCxn id="24" idx="0"/>
          </p:cNvCxnSpPr>
          <p:nvPr/>
        </p:nvCxnSpPr>
        <p:spPr>
          <a:xfrm flipH="1">
            <a:off x="4482084" y="1109996"/>
            <a:ext cx="3048" cy="22198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29" name="Straight Arrow Connector 28">
            <a:extLst>
              <a:ext uri="{FF2B5EF4-FFF2-40B4-BE49-F238E27FC236}">
                <a16:creationId xmlns:a16="http://schemas.microsoft.com/office/drawing/2014/main" id="{389A71AD-97E0-311E-FA6B-324763587A5F}"/>
              </a:ext>
            </a:extLst>
          </p:cNvPr>
          <p:cNvCxnSpPr/>
          <p:nvPr/>
        </p:nvCxnSpPr>
        <p:spPr>
          <a:xfrm flipH="1">
            <a:off x="4497324" y="1692164"/>
            <a:ext cx="3048" cy="22198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30" name="Straight Arrow Connector 29">
            <a:extLst>
              <a:ext uri="{FF2B5EF4-FFF2-40B4-BE49-F238E27FC236}">
                <a16:creationId xmlns:a16="http://schemas.microsoft.com/office/drawing/2014/main" id="{EC579DE1-F8FD-2A4D-5FF3-1C6A2B4E1FB5}"/>
              </a:ext>
            </a:extLst>
          </p:cNvPr>
          <p:cNvCxnSpPr/>
          <p:nvPr/>
        </p:nvCxnSpPr>
        <p:spPr>
          <a:xfrm flipH="1">
            <a:off x="4488180" y="2277380"/>
            <a:ext cx="3048" cy="22198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6885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52C62F8-BCA5-5013-EA2A-4CD9FD807E44}"/>
              </a:ext>
            </a:extLst>
          </p:cNvPr>
          <p:cNvSpPr txBox="1"/>
          <p:nvPr/>
        </p:nvSpPr>
        <p:spPr>
          <a:xfrm>
            <a:off x="166878" y="153662"/>
            <a:ext cx="6094476" cy="369332"/>
          </a:xfrm>
          <a:prstGeom prst="rect">
            <a:avLst/>
          </a:prstGeom>
          <a:noFill/>
        </p:spPr>
        <p:txBody>
          <a:bodyPr wrap="square">
            <a:spAutoFit/>
          </a:bodyPr>
          <a:lstStyle/>
          <a:p>
            <a:r>
              <a:rPr lang="en-IN" u="sng" dirty="0"/>
              <a:t>Analysis: </a:t>
            </a:r>
            <a:r>
              <a:rPr lang="en-IN" dirty="0"/>
              <a:t>CNN Pipeline</a:t>
            </a:r>
          </a:p>
        </p:txBody>
      </p:sp>
      <p:sp>
        <p:nvSpPr>
          <p:cNvPr id="6" name="TextBox 5">
            <a:extLst>
              <a:ext uri="{FF2B5EF4-FFF2-40B4-BE49-F238E27FC236}">
                <a16:creationId xmlns:a16="http://schemas.microsoft.com/office/drawing/2014/main" id="{2635EDDE-1333-7F49-E449-9DC236B7EE84}"/>
              </a:ext>
            </a:extLst>
          </p:cNvPr>
          <p:cNvSpPr txBox="1"/>
          <p:nvPr/>
        </p:nvSpPr>
        <p:spPr>
          <a:xfrm>
            <a:off x="886968" y="841248"/>
            <a:ext cx="7781544" cy="646331"/>
          </a:xfrm>
          <a:prstGeom prst="rect">
            <a:avLst/>
          </a:prstGeom>
          <a:noFill/>
        </p:spPr>
        <p:txBody>
          <a:bodyPr wrap="square" rtlCol="0">
            <a:spAutoFit/>
          </a:bodyPr>
          <a:lstStyle/>
          <a:p>
            <a:r>
              <a:rPr lang="en-IN" dirty="0"/>
              <a:t>Single vs Multiple Channel, Short and Full Frame Analysis, Different Kernel Size</a:t>
            </a:r>
          </a:p>
          <a:p>
            <a:r>
              <a:rPr lang="en-IN" dirty="0"/>
              <a:t>Data Split : </a:t>
            </a:r>
            <a:r>
              <a:rPr lang="en-IN" dirty="0" err="1"/>
              <a:t>train:validation:test</a:t>
            </a:r>
            <a:r>
              <a:rPr lang="en-IN" dirty="0"/>
              <a:t> , 8:1:1 and 7:1:2</a:t>
            </a:r>
          </a:p>
        </p:txBody>
      </p:sp>
      <p:pic>
        <p:nvPicPr>
          <p:cNvPr id="8" name="Picture 7">
            <a:extLst>
              <a:ext uri="{FF2B5EF4-FFF2-40B4-BE49-F238E27FC236}">
                <a16:creationId xmlns:a16="http://schemas.microsoft.com/office/drawing/2014/main" id="{CBF1A683-E6A2-4745-0935-9453A40F477E}"/>
              </a:ext>
            </a:extLst>
          </p:cNvPr>
          <p:cNvPicPr>
            <a:picLocks noChangeAspect="1"/>
          </p:cNvPicPr>
          <p:nvPr/>
        </p:nvPicPr>
        <p:blipFill>
          <a:blip r:embed="rId2"/>
          <a:stretch>
            <a:fillRect/>
          </a:stretch>
        </p:blipFill>
        <p:spPr>
          <a:xfrm>
            <a:off x="3029521" y="1549717"/>
            <a:ext cx="7275767" cy="4445447"/>
          </a:xfrm>
          <a:prstGeom prst="rect">
            <a:avLst/>
          </a:prstGeom>
        </p:spPr>
      </p:pic>
      <p:sp>
        <p:nvSpPr>
          <p:cNvPr id="10" name="TextBox 9">
            <a:extLst>
              <a:ext uri="{FF2B5EF4-FFF2-40B4-BE49-F238E27FC236}">
                <a16:creationId xmlns:a16="http://schemas.microsoft.com/office/drawing/2014/main" id="{9D3B0D12-696A-AB7E-2B06-C1ACD0675577}"/>
              </a:ext>
            </a:extLst>
          </p:cNvPr>
          <p:cNvSpPr txBox="1"/>
          <p:nvPr/>
        </p:nvSpPr>
        <p:spPr>
          <a:xfrm>
            <a:off x="1099566" y="6138964"/>
            <a:ext cx="10449306" cy="646331"/>
          </a:xfrm>
          <a:prstGeom prst="rect">
            <a:avLst/>
          </a:prstGeom>
          <a:noFill/>
        </p:spPr>
        <p:txBody>
          <a:bodyPr wrap="square">
            <a:spAutoFit/>
          </a:bodyPr>
          <a:lstStyle/>
          <a:p>
            <a:pPr algn="l"/>
            <a:r>
              <a:rPr lang="en-IN" sz="1800" b="0" i="0" u="none" strike="noStrike" baseline="0" dirty="0">
                <a:latin typeface="NimbusRomNo9L-Regu"/>
              </a:rPr>
              <a:t>Classification accuracy of key press classes using single electrode (#1, #4, #7) data, and all electrodes (1To8) data when applied to single channel and multiple 5 channels of CNN input in CNN pipeline </a:t>
            </a:r>
            <a:endParaRPr lang="en-IN" dirty="0"/>
          </a:p>
        </p:txBody>
      </p:sp>
    </p:spTree>
    <p:extLst>
      <p:ext uri="{BB962C8B-B14F-4D97-AF65-F5344CB8AC3E}">
        <p14:creationId xmlns:p14="http://schemas.microsoft.com/office/powerpoint/2010/main" val="2247563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88C63B2-53C2-D826-D8AC-7F0D5C7C44EA}"/>
              </a:ext>
            </a:extLst>
          </p:cNvPr>
          <p:cNvPicPr>
            <a:picLocks noChangeAspect="1"/>
          </p:cNvPicPr>
          <p:nvPr/>
        </p:nvPicPr>
        <p:blipFill>
          <a:blip r:embed="rId2"/>
          <a:stretch>
            <a:fillRect/>
          </a:stretch>
        </p:blipFill>
        <p:spPr>
          <a:xfrm>
            <a:off x="434911" y="836294"/>
            <a:ext cx="4393121" cy="2534859"/>
          </a:xfrm>
          <a:prstGeom prst="rect">
            <a:avLst/>
          </a:prstGeom>
        </p:spPr>
      </p:pic>
      <p:pic>
        <p:nvPicPr>
          <p:cNvPr id="7" name="Picture 6">
            <a:extLst>
              <a:ext uri="{FF2B5EF4-FFF2-40B4-BE49-F238E27FC236}">
                <a16:creationId xmlns:a16="http://schemas.microsoft.com/office/drawing/2014/main" id="{107B3366-C546-79BD-4B01-693D824F56F7}"/>
              </a:ext>
            </a:extLst>
          </p:cNvPr>
          <p:cNvPicPr>
            <a:picLocks noChangeAspect="1"/>
          </p:cNvPicPr>
          <p:nvPr/>
        </p:nvPicPr>
        <p:blipFill>
          <a:blip r:embed="rId3"/>
          <a:stretch>
            <a:fillRect/>
          </a:stretch>
        </p:blipFill>
        <p:spPr>
          <a:xfrm>
            <a:off x="6768465" y="730186"/>
            <a:ext cx="4324350" cy="2581275"/>
          </a:xfrm>
          <a:prstGeom prst="rect">
            <a:avLst/>
          </a:prstGeom>
        </p:spPr>
      </p:pic>
      <p:pic>
        <p:nvPicPr>
          <p:cNvPr id="9" name="Picture 8">
            <a:extLst>
              <a:ext uri="{FF2B5EF4-FFF2-40B4-BE49-F238E27FC236}">
                <a16:creationId xmlns:a16="http://schemas.microsoft.com/office/drawing/2014/main" id="{AD37814F-DC17-8A61-785A-DB0A8F02A53F}"/>
              </a:ext>
            </a:extLst>
          </p:cNvPr>
          <p:cNvPicPr>
            <a:picLocks noChangeAspect="1"/>
          </p:cNvPicPr>
          <p:nvPr/>
        </p:nvPicPr>
        <p:blipFill>
          <a:blip r:embed="rId4"/>
          <a:stretch>
            <a:fillRect/>
          </a:stretch>
        </p:blipFill>
        <p:spPr>
          <a:xfrm>
            <a:off x="557403" y="3748087"/>
            <a:ext cx="4438650" cy="2562225"/>
          </a:xfrm>
          <a:prstGeom prst="rect">
            <a:avLst/>
          </a:prstGeom>
        </p:spPr>
      </p:pic>
      <p:sp>
        <p:nvSpPr>
          <p:cNvPr id="11" name="TextBox 10">
            <a:extLst>
              <a:ext uri="{FF2B5EF4-FFF2-40B4-BE49-F238E27FC236}">
                <a16:creationId xmlns:a16="http://schemas.microsoft.com/office/drawing/2014/main" id="{1EB53420-B96C-549E-B4B5-9135B0A36C7F}"/>
              </a:ext>
            </a:extLst>
          </p:cNvPr>
          <p:cNvSpPr txBox="1"/>
          <p:nvPr/>
        </p:nvSpPr>
        <p:spPr>
          <a:xfrm>
            <a:off x="7061454" y="4247495"/>
            <a:ext cx="4222242" cy="1200329"/>
          </a:xfrm>
          <a:prstGeom prst="rect">
            <a:avLst/>
          </a:prstGeom>
          <a:noFill/>
        </p:spPr>
        <p:txBody>
          <a:bodyPr wrap="square">
            <a:spAutoFit/>
          </a:bodyPr>
          <a:lstStyle/>
          <a:p>
            <a:pPr algn="l"/>
            <a:r>
              <a:rPr lang="en-IN" sz="1800" b="0" i="0" u="none" strike="noStrike" baseline="0" dirty="0">
                <a:latin typeface="NimbusRomNo9L-Regu"/>
              </a:rPr>
              <a:t>CNN train, validation and test accuracy for varying kernel sizes and frame size of 227 for single EMG Electrodes (#1, #4 and #7) data.</a:t>
            </a:r>
            <a:endParaRPr lang="en-IN" dirty="0"/>
          </a:p>
        </p:txBody>
      </p:sp>
      <p:sp>
        <p:nvSpPr>
          <p:cNvPr id="12" name="TextBox 11">
            <a:extLst>
              <a:ext uri="{FF2B5EF4-FFF2-40B4-BE49-F238E27FC236}">
                <a16:creationId xmlns:a16="http://schemas.microsoft.com/office/drawing/2014/main" id="{2B4D61E3-3350-E74F-DDD5-E0023E3A8DE6}"/>
              </a:ext>
            </a:extLst>
          </p:cNvPr>
          <p:cNvSpPr txBox="1"/>
          <p:nvPr/>
        </p:nvSpPr>
        <p:spPr>
          <a:xfrm>
            <a:off x="166878" y="153662"/>
            <a:ext cx="6094476" cy="369332"/>
          </a:xfrm>
          <a:prstGeom prst="rect">
            <a:avLst/>
          </a:prstGeom>
          <a:noFill/>
        </p:spPr>
        <p:txBody>
          <a:bodyPr wrap="square">
            <a:spAutoFit/>
          </a:bodyPr>
          <a:lstStyle/>
          <a:p>
            <a:r>
              <a:rPr lang="en-IN" u="sng" dirty="0"/>
              <a:t>Analysis: </a:t>
            </a:r>
            <a:r>
              <a:rPr lang="en-IN" dirty="0"/>
              <a:t>CNN Pipeline</a:t>
            </a:r>
          </a:p>
        </p:txBody>
      </p:sp>
    </p:spTree>
    <p:extLst>
      <p:ext uri="{BB962C8B-B14F-4D97-AF65-F5344CB8AC3E}">
        <p14:creationId xmlns:p14="http://schemas.microsoft.com/office/powerpoint/2010/main" val="1810542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B8A7C17-E217-1966-F38F-1D02AEC6D12D}"/>
              </a:ext>
            </a:extLst>
          </p:cNvPr>
          <p:cNvSpPr txBox="1"/>
          <p:nvPr/>
        </p:nvSpPr>
        <p:spPr>
          <a:xfrm flipH="1">
            <a:off x="3502151" y="356616"/>
            <a:ext cx="5120641" cy="369332"/>
          </a:xfrm>
          <a:prstGeom prst="rect">
            <a:avLst/>
          </a:prstGeom>
          <a:noFill/>
        </p:spPr>
        <p:txBody>
          <a:bodyPr wrap="square" rtlCol="0">
            <a:spAutoFit/>
          </a:bodyPr>
          <a:lstStyle/>
          <a:p>
            <a:r>
              <a:rPr lang="en-IN" dirty="0" err="1"/>
              <a:t>MultiChannel</a:t>
            </a:r>
            <a:r>
              <a:rPr lang="en-IN" dirty="0"/>
              <a:t> vs Single Channel</a:t>
            </a:r>
          </a:p>
        </p:txBody>
      </p:sp>
      <p:pic>
        <p:nvPicPr>
          <p:cNvPr id="8" name="Picture 7" descr="A picture containing diagram&#10;&#10;Description automatically generated">
            <a:extLst>
              <a:ext uri="{FF2B5EF4-FFF2-40B4-BE49-F238E27FC236}">
                <a16:creationId xmlns:a16="http://schemas.microsoft.com/office/drawing/2014/main" id="{B4FFC5EE-5415-2F84-5774-E5919E7D2B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872" y="1292600"/>
            <a:ext cx="12192000" cy="5565400"/>
          </a:xfrm>
          <a:prstGeom prst="rect">
            <a:avLst/>
          </a:prstGeom>
        </p:spPr>
      </p:pic>
    </p:spTree>
    <p:extLst>
      <p:ext uri="{BB962C8B-B14F-4D97-AF65-F5344CB8AC3E}">
        <p14:creationId xmlns:p14="http://schemas.microsoft.com/office/powerpoint/2010/main" val="439214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57D29A-CDBE-37B6-A095-A35DA3B6672B}"/>
              </a:ext>
            </a:extLst>
          </p:cNvPr>
          <p:cNvSpPr txBox="1"/>
          <p:nvPr/>
        </p:nvSpPr>
        <p:spPr>
          <a:xfrm>
            <a:off x="329184" y="182880"/>
            <a:ext cx="6574536" cy="369332"/>
          </a:xfrm>
          <a:prstGeom prst="rect">
            <a:avLst/>
          </a:prstGeom>
          <a:noFill/>
        </p:spPr>
        <p:txBody>
          <a:bodyPr wrap="square" rtlCol="0">
            <a:spAutoFit/>
          </a:bodyPr>
          <a:lstStyle/>
          <a:p>
            <a:r>
              <a:rPr lang="en-IN" u="sng" dirty="0"/>
              <a:t>Ongoing: </a:t>
            </a:r>
            <a:r>
              <a:rPr lang="en-IN" dirty="0"/>
              <a:t>CNN Analysis for </a:t>
            </a:r>
            <a:r>
              <a:rPr lang="en-IN" dirty="0" err="1"/>
              <a:t>Myo</a:t>
            </a:r>
            <a:r>
              <a:rPr lang="en-IN" dirty="0"/>
              <a:t> and Standard Data Gestures</a:t>
            </a:r>
          </a:p>
        </p:txBody>
      </p:sp>
      <p:pic>
        <p:nvPicPr>
          <p:cNvPr id="6" name="Picture 5">
            <a:extLst>
              <a:ext uri="{FF2B5EF4-FFF2-40B4-BE49-F238E27FC236}">
                <a16:creationId xmlns:a16="http://schemas.microsoft.com/office/drawing/2014/main" id="{C4C2B67D-5502-F8A5-4E64-02455AFAC293}"/>
              </a:ext>
            </a:extLst>
          </p:cNvPr>
          <p:cNvPicPr>
            <a:picLocks noChangeAspect="1"/>
          </p:cNvPicPr>
          <p:nvPr/>
        </p:nvPicPr>
        <p:blipFill>
          <a:blip r:embed="rId2"/>
          <a:stretch>
            <a:fillRect/>
          </a:stretch>
        </p:blipFill>
        <p:spPr>
          <a:xfrm>
            <a:off x="7203068" y="1291622"/>
            <a:ext cx="2833352" cy="1970468"/>
          </a:xfrm>
          <a:prstGeom prst="rect">
            <a:avLst/>
          </a:prstGeom>
        </p:spPr>
      </p:pic>
      <p:pic>
        <p:nvPicPr>
          <p:cNvPr id="8" name="Picture 7">
            <a:extLst>
              <a:ext uri="{FF2B5EF4-FFF2-40B4-BE49-F238E27FC236}">
                <a16:creationId xmlns:a16="http://schemas.microsoft.com/office/drawing/2014/main" id="{B5C16BDC-8E1E-70C3-270A-149E40C2D265}"/>
              </a:ext>
            </a:extLst>
          </p:cNvPr>
          <p:cNvPicPr>
            <a:picLocks noChangeAspect="1"/>
          </p:cNvPicPr>
          <p:nvPr/>
        </p:nvPicPr>
        <p:blipFill>
          <a:blip r:embed="rId3"/>
          <a:stretch>
            <a:fillRect/>
          </a:stretch>
        </p:blipFill>
        <p:spPr>
          <a:xfrm>
            <a:off x="2189797" y="808038"/>
            <a:ext cx="2143125" cy="2657475"/>
          </a:xfrm>
          <a:prstGeom prst="rect">
            <a:avLst/>
          </a:prstGeom>
        </p:spPr>
      </p:pic>
      <p:sp>
        <p:nvSpPr>
          <p:cNvPr id="10" name="TextBox 9">
            <a:extLst>
              <a:ext uri="{FF2B5EF4-FFF2-40B4-BE49-F238E27FC236}">
                <a16:creationId xmlns:a16="http://schemas.microsoft.com/office/drawing/2014/main" id="{C22094CB-1AAC-F03D-D2EB-22AD1B847E0D}"/>
              </a:ext>
            </a:extLst>
          </p:cNvPr>
          <p:cNvSpPr txBox="1"/>
          <p:nvPr/>
        </p:nvSpPr>
        <p:spPr>
          <a:xfrm>
            <a:off x="7463790" y="3280847"/>
            <a:ext cx="6094476" cy="369332"/>
          </a:xfrm>
          <a:prstGeom prst="rect">
            <a:avLst/>
          </a:prstGeom>
          <a:noFill/>
        </p:spPr>
        <p:txBody>
          <a:bodyPr wrap="square">
            <a:spAutoFit/>
          </a:bodyPr>
          <a:lstStyle/>
          <a:p>
            <a:r>
              <a:rPr lang="en-IN" sz="1800" b="0" i="0" u="none" strike="noStrike" baseline="0" dirty="0">
                <a:latin typeface="NimbusRomNo9L-Regu"/>
              </a:rPr>
              <a:t>Six Grasping Gestures </a:t>
            </a:r>
            <a:r>
              <a:rPr lang="en-IN" sz="1800" b="0" i="0" u="none" strike="noStrike" baseline="0" dirty="0" err="1">
                <a:latin typeface="NimbusRomNo9L-Regu"/>
              </a:rPr>
              <a:t>DataSet</a:t>
            </a:r>
            <a:endParaRPr lang="en-IN" dirty="0"/>
          </a:p>
        </p:txBody>
      </p:sp>
      <p:sp>
        <p:nvSpPr>
          <p:cNvPr id="11" name="TextBox 10">
            <a:extLst>
              <a:ext uri="{FF2B5EF4-FFF2-40B4-BE49-F238E27FC236}">
                <a16:creationId xmlns:a16="http://schemas.microsoft.com/office/drawing/2014/main" id="{63466E3B-6E6C-8630-2F57-958E6AF0D65C}"/>
              </a:ext>
            </a:extLst>
          </p:cNvPr>
          <p:cNvSpPr txBox="1"/>
          <p:nvPr/>
        </p:nvSpPr>
        <p:spPr>
          <a:xfrm>
            <a:off x="2614422" y="3378383"/>
            <a:ext cx="1664970" cy="369332"/>
          </a:xfrm>
          <a:prstGeom prst="rect">
            <a:avLst/>
          </a:prstGeom>
          <a:noFill/>
        </p:spPr>
        <p:txBody>
          <a:bodyPr wrap="square">
            <a:spAutoFit/>
          </a:bodyPr>
          <a:lstStyle/>
          <a:p>
            <a:r>
              <a:rPr lang="en-IN" sz="1800" b="0" i="0" u="none" strike="noStrike" baseline="0" dirty="0" err="1">
                <a:latin typeface="NimbusRomNo9L-Regu"/>
              </a:rPr>
              <a:t>Myo</a:t>
            </a:r>
            <a:r>
              <a:rPr lang="en-IN" sz="1800" b="0" i="0" u="none" strike="noStrike" baseline="0" dirty="0">
                <a:latin typeface="NimbusRomNo9L-Regu"/>
              </a:rPr>
              <a:t> Gestures</a:t>
            </a:r>
            <a:endParaRPr lang="en-IN" dirty="0"/>
          </a:p>
        </p:txBody>
      </p:sp>
      <p:sp>
        <p:nvSpPr>
          <p:cNvPr id="17" name="TextBox 16">
            <a:extLst>
              <a:ext uri="{FF2B5EF4-FFF2-40B4-BE49-F238E27FC236}">
                <a16:creationId xmlns:a16="http://schemas.microsoft.com/office/drawing/2014/main" id="{64386970-19DC-5957-6782-BB04DAD541E0}"/>
              </a:ext>
            </a:extLst>
          </p:cNvPr>
          <p:cNvSpPr txBox="1"/>
          <p:nvPr/>
        </p:nvSpPr>
        <p:spPr>
          <a:xfrm>
            <a:off x="585216" y="4279392"/>
            <a:ext cx="7284495" cy="1200329"/>
          </a:xfrm>
          <a:prstGeom prst="rect">
            <a:avLst/>
          </a:prstGeom>
          <a:noFill/>
        </p:spPr>
        <p:txBody>
          <a:bodyPr wrap="none" rtlCol="0">
            <a:spAutoFit/>
          </a:bodyPr>
          <a:lstStyle/>
          <a:p>
            <a:r>
              <a:rPr lang="en-IN" dirty="0"/>
              <a:t>To compare </a:t>
            </a:r>
          </a:p>
          <a:p>
            <a:endParaRPr lang="en-IN" dirty="0"/>
          </a:p>
          <a:p>
            <a:r>
              <a:rPr lang="en-IN" dirty="0"/>
              <a:t>	- raw features [11D, </a:t>
            </a:r>
            <a:r>
              <a:rPr lang="en-IN" dirty="0" err="1"/>
              <a:t>opensmile</a:t>
            </a:r>
            <a:r>
              <a:rPr lang="en-IN" dirty="0"/>
              <a:t>] vs Spectral Analysis vs CNN</a:t>
            </a:r>
          </a:p>
          <a:p>
            <a:r>
              <a:rPr lang="en-IN" dirty="0"/>
              <a:t>	- long press of 10 second vs instant key press vs multiple key press</a:t>
            </a:r>
          </a:p>
        </p:txBody>
      </p:sp>
      <p:sp>
        <p:nvSpPr>
          <p:cNvPr id="19" name="TextBox 18">
            <a:extLst>
              <a:ext uri="{FF2B5EF4-FFF2-40B4-BE49-F238E27FC236}">
                <a16:creationId xmlns:a16="http://schemas.microsoft.com/office/drawing/2014/main" id="{738C63A0-DC92-CE06-057B-956A7B1CEE4E}"/>
              </a:ext>
            </a:extLst>
          </p:cNvPr>
          <p:cNvSpPr txBox="1"/>
          <p:nvPr/>
        </p:nvSpPr>
        <p:spPr>
          <a:xfrm>
            <a:off x="326898" y="5694926"/>
            <a:ext cx="6780276" cy="1200329"/>
          </a:xfrm>
          <a:prstGeom prst="rect">
            <a:avLst/>
          </a:prstGeom>
          <a:noFill/>
        </p:spPr>
        <p:txBody>
          <a:bodyPr wrap="square">
            <a:spAutoFit/>
          </a:bodyPr>
          <a:lstStyle/>
          <a:p>
            <a:r>
              <a:rPr lang="en-IN" u="sng" dirty="0"/>
              <a:t>Future: </a:t>
            </a:r>
          </a:p>
          <a:p>
            <a:r>
              <a:rPr lang="en-IN" dirty="0"/>
              <a:t>	     - Key Press to Continuous Decoding</a:t>
            </a:r>
          </a:p>
          <a:p>
            <a:r>
              <a:rPr lang="en-IN" dirty="0"/>
              <a:t>	     </a:t>
            </a:r>
            <a:r>
              <a:rPr lang="en-IN"/>
              <a:t>- Single user to Multi user </a:t>
            </a:r>
            <a:endParaRPr lang="en-IN" dirty="0"/>
          </a:p>
          <a:p>
            <a:endParaRPr lang="en-IN" u="sng" dirty="0"/>
          </a:p>
        </p:txBody>
      </p:sp>
    </p:spTree>
    <p:extLst>
      <p:ext uri="{BB962C8B-B14F-4D97-AF65-F5344CB8AC3E}">
        <p14:creationId xmlns:p14="http://schemas.microsoft.com/office/powerpoint/2010/main" val="3224527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93130D-E281-C99D-1918-326514D883C5}"/>
              </a:ext>
            </a:extLst>
          </p:cNvPr>
          <p:cNvSpPr txBox="1"/>
          <p:nvPr/>
        </p:nvSpPr>
        <p:spPr>
          <a:xfrm>
            <a:off x="310896" y="201168"/>
            <a:ext cx="11881104" cy="6186309"/>
          </a:xfrm>
          <a:prstGeom prst="rect">
            <a:avLst/>
          </a:prstGeom>
          <a:noFill/>
        </p:spPr>
        <p:txBody>
          <a:bodyPr wrap="square" rtlCol="0">
            <a:spAutoFit/>
          </a:bodyPr>
          <a:lstStyle/>
          <a:p>
            <a:r>
              <a:rPr lang="en-IN" sz="1800"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1. Given a 1D time signal such as EMG signal acquired from two channels  (two electrodes) separately, for 1000 seconds from an individual with sampling rate of 200 Hz for two physically separate events being repeated continuously. Consider five handcrafted features are extracted from the individual 1D time signal for each channel for a moving non-overlapping window of size 100 samples, where both channels are equally important</a:t>
            </a:r>
          </a:p>
          <a:p>
            <a:endParaRPr lang="en-IN" b="1" dirty="0">
              <a:latin typeface="Calibri" panose="020F0502020204030204" pitchFamily="34" charset="0"/>
              <a:cs typeface="Times New Roman" panose="02020603050405020304" pitchFamily="18" charset="0"/>
            </a:endParaRPr>
          </a:p>
          <a:p>
            <a:pPr marL="342900" indent="-342900">
              <a:buAutoNum type="alphaLcParenR"/>
            </a:pPr>
            <a:r>
              <a:rPr lang="en-IN" sz="1800"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How do you intend to develop the classification model using any of the traditional Machine learning techniques? CNN or MLP models are not required for this analysis. </a:t>
            </a:r>
          </a:p>
          <a:p>
            <a:pPr lvl="2"/>
            <a:r>
              <a:rPr lang="en-IN"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Classification Model can be developed using multistep procedure that include Data Collection, Data Preparation, Model Selection, Model Training, Model Evaluation, Parameter Tuning and Model Deployment</a:t>
            </a:r>
          </a:p>
          <a:p>
            <a:pPr marL="1200150" lvl="2" indent="-285750">
              <a:buFont typeface="Arial" panose="020B0604020202020204" pitchFamily="34" charset="0"/>
              <a:buChar char="•"/>
            </a:pPr>
            <a:r>
              <a:rPr lang="en-IN"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Data Collection – is where EMG signal is acquired from two channels when the classification task is performed</a:t>
            </a:r>
          </a:p>
          <a:p>
            <a:pPr marL="1200150" lvl="2" indent="-285750">
              <a:buFont typeface="Arial" panose="020B0604020202020204" pitchFamily="34" charset="0"/>
              <a:buChar char="•"/>
            </a:pPr>
            <a:r>
              <a:rPr lang="en-IN"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Data Preparation – helps to clean the data and visualize to understand the relationship between variables and parameters</a:t>
            </a:r>
          </a:p>
          <a:p>
            <a:pPr marL="1200150" lvl="2" indent="-285750">
              <a:buFont typeface="Arial" panose="020B0604020202020204" pitchFamily="34" charset="0"/>
              <a:buChar char="•"/>
            </a:pPr>
            <a:r>
              <a:rPr lang="en-IN" i="1" dirty="0">
                <a:latin typeface="Calibri" panose="020F0502020204030204" pitchFamily="34" charset="0"/>
                <a:ea typeface="Calibri" panose="020F0502020204030204" pitchFamily="34" charset="0"/>
                <a:cs typeface="Times New Roman" panose="02020603050405020304" pitchFamily="18" charset="0"/>
              </a:rPr>
              <a:t>Feature Extraction – helps to preserve the required information from raw data</a:t>
            </a:r>
          </a:p>
          <a:p>
            <a:pPr marL="1200150" lvl="2" indent="-285750">
              <a:buFont typeface="Arial" panose="020B0604020202020204" pitchFamily="34" charset="0"/>
              <a:buChar char="•"/>
            </a:pPr>
            <a:r>
              <a:rPr lang="en-IN" dirty="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Model Selection – the algorithm suitable for the classification can be chosen to train the data</a:t>
            </a:r>
          </a:p>
          <a:p>
            <a:pPr marL="1200150" lvl="2" indent="-285750">
              <a:buFont typeface="Arial" panose="020B0604020202020204" pitchFamily="34" charset="0"/>
              <a:buChar char="•"/>
            </a:pPr>
            <a:r>
              <a:rPr lang="en-IN"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Model Training – involves training the prepared data using the chosen algorithm. Algorithm learns the patterns in classification task from data provided and predicts the unseen data</a:t>
            </a:r>
          </a:p>
          <a:p>
            <a:pPr marL="1200150" lvl="2" indent="-285750">
              <a:buFont typeface="Arial" panose="020B0604020202020204" pitchFamily="34" charset="0"/>
              <a:buChar char="•"/>
            </a:pPr>
            <a:r>
              <a:rPr lang="en-IN" dirty="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Model Evaluation – Trained model can be evaluated using the data unseen to identify how well the algorithm performs </a:t>
            </a:r>
          </a:p>
          <a:p>
            <a:pPr marL="1200150" lvl="2" indent="-285750">
              <a:buFont typeface="Arial" panose="020B0604020202020204" pitchFamily="34" charset="0"/>
              <a:buChar char="•"/>
            </a:pPr>
            <a:r>
              <a:rPr lang="en-IN" dirty="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Parameter Tuning – helps to fine t</a:t>
            </a:r>
            <a:r>
              <a:rPr lang="en-IN"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une the model to provide best accuracy </a:t>
            </a:r>
          </a:p>
          <a:p>
            <a:pPr marL="1200150" lvl="2" indent="-285750">
              <a:buFont typeface="Arial" panose="020B0604020202020204" pitchFamily="34" charset="0"/>
              <a:buChar char="•"/>
            </a:pPr>
            <a:r>
              <a:rPr lang="en-IN" dirty="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Model Deployment – </a:t>
            </a:r>
            <a:r>
              <a:rPr lang="en-IN"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now the model can be used for classification task and it can help us to make well formed decision on a new data</a:t>
            </a:r>
            <a:endParaRPr lang="en-IN" dirty="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2604421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08C3D4-C7B7-8001-5D43-92F7043325F3}"/>
              </a:ext>
            </a:extLst>
          </p:cNvPr>
          <p:cNvSpPr txBox="1"/>
          <p:nvPr/>
        </p:nvSpPr>
        <p:spPr>
          <a:xfrm>
            <a:off x="0" y="237744"/>
            <a:ext cx="12024360" cy="6463308"/>
          </a:xfrm>
          <a:prstGeom prst="rect">
            <a:avLst/>
          </a:prstGeom>
          <a:noFill/>
        </p:spPr>
        <p:txBody>
          <a:bodyPr wrap="square" rtlCol="0">
            <a:spAutoFit/>
          </a:bodyPr>
          <a:lstStyle/>
          <a:p>
            <a:r>
              <a:rPr lang="en-US" sz="1800" b="1" dirty="0">
                <a:solidFill>
                  <a:schemeClr val="accent1"/>
                </a:solidFill>
                <a:effectLst/>
                <a:latin typeface="Calibri" panose="020F0502020204030204" pitchFamily="34" charset="0"/>
                <a:ea typeface="Times New Roman" panose="02020603050405020304" pitchFamily="18" charset="0"/>
                <a:cs typeface="Calibri" panose="020F0502020204030204" pitchFamily="34" charset="0"/>
              </a:rPr>
              <a:t>b) Analyze the importance of the duration of the analysis-window (frame-size, e.g. 100 samples as indicated above or other possible choices of this size) - with respect to the desired time-resolution of labeling the signal and the trade-off in extracting reliable features (such as time-domain / spectral features) possibly calling for longer frame-sizes.</a:t>
            </a:r>
            <a:endParaRPr lang="en-IN" sz="1800"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r>
              <a:rPr lang="en-IN" dirty="0"/>
              <a:t>	</a:t>
            </a:r>
            <a:r>
              <a:rPr lang="en-IN" dirty="0">
                <a:solidFill>
                  <a:schemeClr val="bg1">
                    <a:lumMod val="50000"/>
                  </a:schemeClr>
                </a:solidFill>
              </a:rPr>
              <a:t>The total duration of the experiment here involves 1000 seconds and features are extracted from 100 samples. </a:t>
            </a:r>
          </a:p>
          <a:p>
            <a:r>
              <a:rPr lang="en-IN" dirty="0">
                <a:solidFill>
                  <a:schemeClr val="bg1">
                    <a:lumMod val="50000"/>
                  </a:schemeClr>
                </a:solidFill>
              </a:rPr>
              <a:t>Given 1000 seconds and sampling rate of 200Hz the total number of samples generated in a trial for single electrode is </a:t>
            </a:r>
            <a:r>
              <a:rPr lang="en-IN" b="1" dirty="0">
                <a:solidFill>
                  <a:schemeClr val="bg1">
                    <a:lumMod val="50000"/>
                  </a:schemeClr>
                </a:solidFill>
              </a:rPr>
              <a:t>2*10</a:t>
            </a:r>
            <a:r>
              <a:rPr lang="en-IN" b="1" baseline="30000" dirty="0">
                <a:solidFill>
                  <a:schemeClr val="bg1">
                    <a:lumMod val="50000"/>
                  </a:schemeClr>
                </a:solidFill>
              </a:rPr>
              <a:t>5 </a:t>
            </a:r>
            <a:r>
              <a:rPr lang="en-IN" dirty="0">
                <a:solidFill>
                  <a:schemeClr val="bg1">
                    <a:lumMod val="50000"/>
                  </a:schemeClr>
                </a:solidFill>
              </a:rPr>
              <a:t>samples. In longer frame size extracting only five features from 200000 samples provides only the general information. The signal features has a large variability in the given time based on action performed which remains not captured. </a:t>
            </a:r>
            <a:r>
              <a:rPr lang="en-IN" dirty="0"/>
              <a:t>The long frame signals are sufficient to provide information when </a:t>
            </a:r>
            <a:r>
              <a:rPr lang="en-IN" dirty="0" err="1"/>
              <a:t>emg</a:t>
            </a:r>
            <a:r>
              <a:rPr lang="en-IN" dirty="0"/>
              <a:t> signal considered is stationary and do not have much variations. </a:t>
            </a:r>
            <a:r>
              <a:rPr lang="en-IN" dirty="0">
                <a:solidFill>
                  <a:schemeClr val="bg1">
                    <a:lumMod val="50000"/>
                  </a:schemeClr>
                </a:solidFill>
              </a:rPr>
              <a:t>Based on action performed and its time taken, the complete trial can be split in shorter frames like 100, 200, 400 etc and analysis can be performed to identify which short frame size best suits for the given classification task. </a:t>
            </a:r>
            <a:r>
              <a:rPr lang="en-IN" dirty="0"/>
              <a:t>When the signal is dynamic the long frame signals are less likely to grasp the variations and the information gets lost. Hence in these scenario it is wise to use short frame signals. </a:t>
            </a:r>
          </a:p>
          <a:p>
            <a:endParaRPr lang="en-IN" dirty="0"/>
          </a:p>
          <a:p>
            <a:r>
              <a:rPr lang="en-US" b="1" dirty="0">
                <a:solidFill>
                  <a:schemeClr val="accent1"/>
                </a:solidFill>
                <a:latin typeface="Calibri" panose="020F0502020204030204" pitchFamily="34" charset="0"/>
                <a:cs typeface="Calibri" panose="020F0502020204030204" pitchFamily="34" charset="0"/>
              </a:rPr>
              <a:t>c) Analyze the discriminatory power of any feature-set (e.g. the 5 handcrafted features referred above), and how one can</a:t>
            </a:r>
          </a:p>
          <a:p>
            <a:r>
              <a:rPr lang="en-US" b="1" dirty="0">
                <a:solidFill>
                  <a:schemeClr val="accent1"/>
                </a:solidFill>
                <a:latin typeface="Calibri" panose="020F0502020204030204" pitchFamily="34" charset="0"/>
                <a:cs typeface="Calibri" panose="020F0502020204030204" pitchFamily="34" charset="0"/>
              </a:rPr>
              <a:t> </a:t>
            </a:r>
            <a:r>
              <a:rPr lang="en-US" b="1" dirty="0" err="1">
                <a:solidFill>
                  <a:schemeClr val="accent1"/>
                </a:solidFill>
                <a:latin typeface="Calibri" panose="020F0502020204030204" pitchFamily="34" charset="0"/>
                <a:cs typeface="Calibri" panose="020F0502020204030204" pitchFamily="34" charset="0"/>
              </a:rPr>
              <a:t>i</a:t>
            </a:r>
            <a:r>
              <a:rPr lang="en-US" b="1" dirty="0">
                <a:solidFill>
                  <a:schemeClr val="accent1"/>
                </a:solidFill>
                <a:latin typeface="Calibri" panose="020F0502020204030204" pitchFamily="34" charset="0"/>
                <a:cs typeface="Calibri" panose="020F0502020204030204" pitchFamily="34" charset="0"/>
              </a:rPr>
              <a:t>) ensure the most optimal discriminability via feature-engineering (refer to classical feature-selection techniques), </a:t>
            </a:r>
          </a:p>
          <a:p>
            <a:r>
              <a:rPr lang="en-IN" dirty="0"/>
              <a:t>The feature selection methods involve filter, wrapper and embedded methods. </a:t>
            </a:r>
          </a:p>
          <a:p>
            <a:pPr marL="285750" indent="-285750">
              <a:buFont typeface="Arial" panose="020B0604020202020204" pitchFamily="34" charset="0"/>
              <a:buChar char="•"/>
            </a:pPr>
            <a:r>
              <a:rPr lang="en-IN" dirty="0"/>
              <a:t>Filter Method : </a:t>
            </a:r>
          </a:p>
          <a:p>
            <a:r>
              <a:rPr lang="en-IN" dirty="0"/>
              <a:t>It involves considering all features at first and discarding features not useful one by one based on properties like information gain, chi-square test, fisher’s score , correlation, variance etc</a:t>
            </a:r>
          </a:p>
          <a:p>
            <a:pPr marL="285750" indent="-285750">
              <a:buFont typeface="Arial" panose="020B0604020202020204" pitchFamily="34" charset="0"/>
              <a:buChar char="•"/>
            </a:pPr>
            <a:r>
              <a:rPr lang="en-IN" dirty="0"/>
              <a:t>Wrapper Method: </a:t>
            </a:r>
          </a:p>
          <a:p>
            <a:r>
              <a:rPr lang="en-IN" dirty="0"/>
              <a:t>Wrapper method trains the algorithm iteratively and at each iteration conclusion is made on the subset of features. The conclusion on selection is done either by trainer or number of features required. The different approaches include Forward Selection, Backward Elimination, Bidirectional elimination, Exhaustive selection and Recursive elimination</a:t>
            </a:r>
          </a:p>
        </p:txBody>
      </p:sp>
    </p:spTree>
    <p:extLst>
      <p:ext uri="{BB962C8B-B14F-4D97-AF65-F5344CB8AC3E}">
        <p14:creationId xmlns:p14="http://schemas.microsoft.com/office/powerpoint/2010/main" val="3252170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848DECE-711B-9C4A-CB4E-20DC49867F3D}"/>
              </a:ext>
            </a:extLst>
          </p:cNvPr>
          <p:cNvSpPr txBox="1"/>
          <p:nvPr/>
        </p:nvSpPr>
        <p:spPr>
          <a:xfrm>
            <a:off x="112014" y="9144"/>
            <a:ext cx="12150090" cy="6740307"/>
          </a:xfrm>
          <a:prstGeom prst="rect">
            <a:avLst/>
          </a:prstGeom>
          <a:noFill/>
        </p:spPr>
        <p:txBody>
          <a:bodyPr wrap="square">
            <a:spAutoFit/>
          </a:bodyPr>
          <a:lstStyle/>
          <a:p>
            <a:pPr marL="285750" indent="-285750">
              <a:buFont typeface="Arial" panose="020B0604020202020204" pitchFamily="34" charset="0"/>
              <a:buChar char="•"/>
            </a:pPr>
            <a:r>
              <a:rPr lang="en-IN" dirty="0"/>
              <a:t>Embedded Method: </a:t>
            </a:r>
          </a:p>
          <a:p>
            <a:r>
              <a:rPr lang="en-IN" dirty="0"/>
              <a:t>Embedded methods blends Filter and Wrapper method and embeds feature selection part of learning process. Examples include Regularization and Tree based methods like Random Forest etc</a:t>
            </a:r>
            <a:endParaRPr lang="en-IN" b="1" dirty="0">
              <a:solidFill>
                <a:schemeClr val="accent1"/>
              </a:solidFill>
              <a:latin typeface="Calibri" panose="020F0502020204030204" pitchFamily="34" charset="0"/>
              <a:cs typeface="Calibri" panose="020F0502020204030204" pitchFamily="34" charset="0"/>
            </a:endParaRPr>
          </a:p>
          <a:p>
            <a:endParaRPr lang="en-US" b="1" dirty="0">
              <a:solidFill>
                <a:schemeClr val="accent1"/>
              </a:solidFill>
              <a:latin typeface="Calibri" panose="020F0502020204030204" pitchFamily="34" charset="0"/>
              <a:cs typeface="Calibri" panose="020F0502020204030204" pitchFamily="34" charset="0"/>
            </a:endParaRPr>
          </a:p>
          <a:p>
            <a:r>
              <a:rPr lang="en-US" b="1" dirty="0">
                <a:solidFill>
                  <a:schemeClr val="accent1"/>
                </a:solidFill>
                <a:latin typeface="Calibri" panose="020F0502020204030204" pitchFamily="34" charset="0"/>
                <a:cs typeface="Calibri" panose="020F0502020204030204" pitchFamily="34" charset="0"/>
              </a:rPr>
              <a:t>ii) adapt means towards how best to 'hand-craft' the features, i.e., what considerations go into deciding on the choice of features (time/frequency domain or other kinds, if any). </a:t>
            </a:r>
          </a:p>
          <a:p>
            <a:r>
              <a:rPr lang="en-US" dirty="0">
                <a:solidFill>
                  <a:schemeClr val="bg1">
                    <a:lumMod val="50000"/>
                  </a:schemeClr>
                </a:solidFill>
                <a:latin typeface="Calibri" panose="020F0502020204030204" pitchFamily="34" charset="0"/>
                <a:cs typeface="Calibri" panose="020F0502020204030204" pitchFamily="34" charset="0"/>
              </a:rPr>
              <a:t>Time domain features are calculated from the amplitude of the signal and helps to identify stationary features like mean, variance, standard deviation, skewness, kurtosis etc. Frequency domain features helps to identify discriminability of the frequency variation in the actions by features like mean frequency, median frequency, signal to noise ratio etc. </a:t>
            </a:r>
          </a:p>
          <a:p>
            <a:r>
              <a:rPr lang="en-IN" dirty="0">
                <a:latin typeface="Calibri" panose="020F0502020204030204" pitchFamily="34" charset="0"/>
                <a:cs typeface="Calibri" panose="020F0502020204030204" pitchFamily="34" charset="0"/>
              </a:rPr>
              <a:t>Handcrafting can be done by classification based on individual features and select features that provide good results. The features combinations that provide good information on the task and good accuracy is considered. The ones with high correlation can be removed. Two main approaches involved include incremental and decremental method. Incremental method involves starting from single feature and adding feature one by one. Decremental method involves having all features and removing feature one by one if they do not add any value.</a:t>
            </a:r>
          </a:p>
          <a:p>
            <a:endParaRPr lang="en-IN" b="1" dirty="0">
              <a:solidFill>
                <a:schemeClr val="accent1"/>
              </a:solidFill>
              <a:latin typeface="Calibri" panose="020F0502020204030204" pitchFamily="34" charset="0"/>
              <a:cs typeface="Calibri" panose="020F0502020204030204" pitchFamily="34" charset="0"/>
            </a:endParaRPr>
          </a:p>
          <a:p>
            <a:r>
              <a:rPr lang="en-IN" b="1" dirty="0">
                <a:solidFill>
                  <a:schemeClr val="accent1"/>
                </a:solidFill>
                <a:latin typeface="Calibri" panose="020F0502020204030204" pitchFamily="34" charset="0"/>
                <a:cs typeface="Calibri" panose="020F0502020204030204" pitchFamily="34" charset="0"/>
              </a:rPr>
              <a:t>d)Since the available data is limited, in order to establish generalizability, Use Hypothesis Testing to establish the statistical significance of the results obtained, for a reasonable value of parameters.</a:t>
            </a:r>
          </a:p>
          <a:p>
            <a:r>
              <a:rPr lang="en-IN" dirty="0">
                <a:solidFill>
                  <a:schemeClr val="bg1">
                    <a:lumMod val="50000"/>
                  </a:schemeClr>
                </a:solidFill>
                <a:latin typeface="Calibri" panose="020F0502020204030204" pitchFamily="34" charset="0"/>
                <a:cs typeface="Calibri" panose="020F0502020204030204" pitchFamily="34" charset="0"/>
              </a:rPr>
              <a:t>Hypothesis Testing is done to confirm our observation on the population using sample extracted from the population. It helps to find how the trained model performs on the data. The data used for evaluation can ensure to have all the different classes and significance of alternate hypothesis can be defined. </a:t>
            </a:r>
          </a:p>
          <a:p>
            <a:r>
              <a:rPr lang="en-US" dirty="0">
                <a:latin typeface="Calibri" panose="020F0502020204030204" pitchFamily="34" charset="0"/>
                <a:cs typeface="Calibri" panose="020F0502020204030204" pitchFamily="34" charset="0"/>
              </a:rPr>
              <a:t>The steps involved in hypothesis testing include </a:t>
            </a:r>
          </a:p>
          <a:p>
            <a:r>
              <a:rPr lang="en-US" dirty="0">
                <a:latin typeface="Calibri" panose="020F0502020204030204" pitchFamily="34" charset="0"/>
                <a:cs typeface="Calibri" panose="020F0502020204030204" pitchFamily="34" charset="0"/>
              </a:rPr>
              <a:t>		1. Define null hypothesis i.e. no relation between variables and alternate hypothesis i.e. initial hypothesis that predicts relationship between variables. Null and alternate hypothesis are mutually exclusive </a:t>
            </a:r>
            <a:r>
              <a:rPr lang="en-US" dirty="0" err="1">
                <a:latin typeface="Calibri" panose="020F0502020204030204" pitchFamily="34" charset="0"/>
                <a:cs typeface="Calibri" panose="020F0502020204030204" pitchFamily="34" charset="0"/>
              </a:rPr>
              <a:t>i.e</a:t>
            </a:r>
            <a:r>
              <a:rPr lang="en-US" dirty="0">
                <a:latin typeface="Calibri" panose="020F0502020204030204" pitchFamily="34" charset="0"/>
                <a:cs typeface="Calibri" panose="020F0502020204030204" pitchFamily="34" charset="0"/>
              </a:rPr>
              <a:t> only one can be true at a time. </a:t>
            </a:r>
          </a:p>
        </p:txBody>
      </p:sp>
    </p:spTree>
    <p:extLst>
      <p:ext uri="{BB962C8B-B14F-4D97-AF65-F5344CB8AC3E}">
        <p14:creationId xmlns:p14="http://schemas.microsoft.com/office/powerpoint/2010/main" val="810987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7E60C37-B73D-D817-639D-BFA63968D827}"/>
              </a:ext>
            </a:extLst>
          </p:cNvPr>
          <p:cNvSpPr txBox="1"/>
          <p:nvPr/>
        </p:nvSpPr>
        <p:spPr>
          <a:xfrm>
            <a:off x="422910" y="191346"/>
            <a:ext cx="11372850" cy="6740307"/>
          </a:xfrm>
          <a:prstGeom prst="rect">
            <a:avLst/>
          </a:prstGeom>
          <a:noFill/>
        </p:spPr>
        <p:txBody>
          <a:bodyPr wrap="square">
            <a:spAutoFit/>
          </a:bodyPr>
          <a:lstStyle/>
          <a:p>
            <a:r>
              <a:rPr lang="en-US" dirty="0">
                <a:latin typeface="Calibri" panose="020F0502020204030204" pitchFamily="34" charset="0"/>
                <a:cs typeface="Calibri" panose="020F0502020204030204" pitchFamily="34" charset="0"/>
              </a:rPr>
              <a:t>		2. Collect data which is sample of the population and perform statistical test that compares within group variance and across group variance. The test starts with an assumption null hypothesis is true. Based on the outcome Low p-value shows across low within group variance and high across group variance. Contrary high p-value shows high within group variance and low across group variance. The statistical significance  </a:t>
            </a:r>
            <a:r>
              <a:rPr lang="el-GR" dirty="0">
                <a:latin typeface="Times New Roman" panose="02020603050405020304" pitchFamily="18" charset="0"/>
                <a:cs typeface="Times New Roman" panose="02020603050405020304" pitchFamily="18" charset="0"/>
              </a:rPr>
              <a:t>α</a:t>
            </a:r>
            <a:r>
              <a:rPr lang="en-IN" dirty="0">
                <a:latin typeface="Times New Roman" panose="02020603050405020304" pitchFamily="18" charset="0"/>
                <a:cs typeface="Times New Roman" panose="02020603050405020304" pitchFamily="18" charset="0"/>
              </a:rPr>
              <a:t> </a:t>
            </a:r>
            <a:r>
              <a:rPr lang="en-IN" dirty="0">
                <a:latin typeface="Calibri" panose="020F0502020204030204" pitchFamily="34" charset="0"/>
                <a:cs typeface="Calibri" panose="020F0502020204030204" pitchFamily="34" charset="0"/>
              </a:rPr>
              <a:t>denotes the maximum risk of Type I error that is acceptable. </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		3. Decide to reject or fail to reject the null hypothesis based on p-value. </a:t>
            </a:r>
            <a:r>
              <a:rPr lang="en-IN" dirty="0">
                <a:latin typeface="Calibri" panose="020F0502020204030204" pitchFamily="34" charset="0"/>
                <a:cs typeface="Calibri" panose="020F0502020204030204" pitchFamily="34" charset="0"/>
              </a:rPr>
              <a:t>p &lt; </a:t>
            </a:r>
            <a:r>
              <a:rPr lang="el-GR" dirty="0">
                <a:latin typeface="Times New Roman" panose="02020603050405020304" pitchFamily="18" charset="0"/>
                <a:cs typeface="Times New Roman" panose="02020603050405020304" pitchFamily="18" charset="0"/>
              </a:rPr>
              <a:t>α</a:t>
            </a:r>
            <a:r>
              <a:rPr lang="en-IN" dirty="0">
                <a:latin typeface="Times New Roman" panose="02020603050405020304" pitchFamily="18" charset="0"/>
                <a:cs typeface="Times New Roman" panose="02020603050405020304" pitchFamily="18" charset="0"/>
              </a:rPr>
              <a:t> </a:t>
            </a:r>
            <a:r>
              <a:rPr lang="en-IN" dirty="0">
                <a:latin typeface="Calibri" panose="020F0502020204030204" pitchFamily="34" charset="0"/>
                <a:cs typeface="Calibri" panose="020F0502020204030204" pitchFamily="34" charset="0"/>
              </a:rPr>
              <a:t>rejects the null hypothesis and the results are statistically significant. </a:t>
            </a:r>
          </a:p>
          <a:p>
            <a:r>
              <a:rPr lang="en-IN" dirty="0"/>
              <a:t>Based on the data and output variable and data follows a normal distribution the test to calculate p-value will vary. </a:t>
            </a:r>
          </a:p>
          <a:p>
            <a:endParaRPr lang="en-IN" dirty="0"/>
          </a:p>
          <a:p>
            <a:r>
              <a:rPr lang="en-IN" dirty="0"/>
              <a:t>Statistical </a:t>
            </a:r>
            <a:r>
              <a:rPr lang="en-US" dirty="0">
                <a:latin typeface="Calibri" panose="020F0502020204030204" pitchFamily="34" charset="0"/>
                <a:cs typeface="Calibri" panose="020F0502020204030204" pitchFamily="34" charset="0"/>
              </a:rPr>
              <a:t>Evaluation can be done if</a:t>
            </a:r>
          </a:p>
          <a:p>
            <a:pPr marL="1714500" lvl="3" indent="-342900">
              <a:buFont typeface="+mj-lt"/>
              <a:buAutoNum type="arabicPeriod"/>
            </a:pPr>
            <a:r>
              <a:rPr lang="en-US" dirty="0">
                <a:latin typeface="Calibri" panose="020F0502020204030204" pitchFamily="34" charset="0"/>
                <a:cs typeface="Calibri" panose="020F0502020204030204" pitchFamily="34" charset="0"/>
              </a:rPr>
              <a:t> No autocorrelation : all variables are independent</a:t>
            </a:r>
          </a:p>
          <a:p>
            <a:pPr marL="1714500" lvl="3" indent="-342900">
              <a:buFont typeface="+mj-lt"/>
              <a:buAutoNum type="arabicPeriod"/>
            </a:pPr>
            <a:r>
              <a:rPr lang="en-US" dirty="0" err="1">
                <a:latin typeface="Calibri" panose="020F0502020204030204" pitchFamily="34" charset="0"/>
                <a:cs typeface="Calibri" panose="020F0502020204030204" pitchFamily="34" charset="0"/>
              </a:rPr>
              <a:t>Homogenity</a:t>
            </a:r>
            <a:r>
              <a:rPr lang="en-US" dirty="0">
                <a:latin typeface="Calibri" panose="020F0502020204030204" pitchFamily="34" charset="0"/>
                <a:cs typeface="Calibri" panose="020F0502020204030204" pitchFamily="34" charset="0"/>
              </a:rPr>
              <a:t> of Variance : variance within each group is similar among all groups</a:t>
            </a:r>
          </a:p>
          <a:p>
            <a:pPr marL="1714500" lvl="3" indent="-342900">
              <a:buFont typeface="+mj-lt"/>
              <a:buAutoNum type="arabicPeriod"/>
            </a:pPr>
            <a:r>
              <a:rPr lang="en-US" dirty="0">
                <a:latin typeface="Calibri" panose="020F0502020204030204" pitchFamily="34" charset="0"/>
                <a:cs typeface="Calibri" panose="020F0502020204030204" pitchFamily="34" charset="0"/>
              </a:rPr>
              <a:t>Data follows normal distribution</a:t>
            </a:r>
          </a:p>
          <a:p>
            <a:r>
              <a:rPr lang="en-US" dirty="0">
                <a:latin typeface="Calibri" panose="020F0502020204030204" pitchFamily="34" charset="0"/>
                <a:cs typeface="Calibri" panose="020F0502020204030204" pitchFamily="34" charset="0"/>
              </a:rPr>
              <a:t>If data does not follow above then non-parametric tests like chi-square can be used.</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The data can be </a:t>
            </a:r>
          </a:p>
          <a:p>
            <a:r>
              <a:rPr lang="en-US" dirty="0">
                <a:latin typeface="Calibri" panose="020F0502020204030204" pitchFamily="34" charset="0"/>
                <a:cs typeface="Calibri" panose="020F0502020204030204" pitchFamily="34" charset="0"/>
              </a:rPr>
              <a:t>	1. Quantitative </a:t>
            </a:r>
            <a:r>
              <a:rPr lang="en-US" dirty="0" err="1">
                <a:latin typeface="Calibri" panose="020F0502020204030204" pitchFamily="34" charset="0"/>
                <a:cs typeface="Calibri" panose="020F0502020204030204" pitchFamily="34" charset="0"/>
              </a:rPr>
              <a:t>ie</a:t>
            </a:r>
            <a:r>
              <a:rPr lang="en-US" dirty="0">
                <a:latin typeface="Calibri" panose="020F0502020204030204" pitchFamily="34" charset="0"/>
                <a:cs typeface="Calibri" panose="020F0502020204030204" pitchFamily="34" charset="0"/>
              </a:rPr>
              <a:t>. Continuous or Discrete</a:t>
            </a:r>
          </a:p>
          <a:p>
            <a:r>
              <a:rPr lang="en-US" dirty="0">
                <a:latin typeface="Calibri" panose="020F0502020204030204" pitchFamily="34" charset="0"/>
                <a:cs typeface="Calibri" panose="020F0502020204030204" pitchFamily="34" charset="0"/>
              </a:rPr>
              <a:t>	 2. Categorical </a:t>
            </a:r>
            <a:r>
              <a:rPr lang="en-US" dirty="0" err="1">
                <a:latin typeface="Calibri" panose="020F0502020204030204" pitchFamily="34" charset="0"/>
                <a:cs typeface="Calibri" panose="020F0502020204030204" pitchFamily="34" charset="0"/>
              </a:rPr>
              <a:t>ie</a:t>
            </a:r>
            <a:r>
              <a:rPr lang="en-US" dirty="0">
                <a:latin typeface="Calibri" panose="020F0502020204030204" pitchFamily="34" charset="0"/>
                <a:cs typeface="Calibri" panose="020F0502020204030204" pitchFamily="34" charset="0"/>
              </a:rPr>
              <a:t>. Binary, Ordinal or Nominal</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Test can be </a:t>
            </a:r>
          </a:p>
          <a:p>
            <a:r>
              <a:rPr lang="en-US" dirty="0">
                <a:latin typeface="Calibri" panose="020F0502020204030204" pitchFamily="34" charset="0"/>
                <a:cs typeface="Calibri" panose="020F0502020204030204" pitchFamily="34" charset="0"/>
              </a:rPr>
              <a:t>	1. Regression Test (to </a:t>
            </a:r>
            <a:r>
              <a:rPr lang="en-US" dirty="0" err="1">
                <a:latin typeface="Calibri" panose="020F0502020204030204" pitchFamily="34" charset="0"/>
                <a:cs typeface="Calibri" panose="020F0502020204030204" pitchFamily="34" charset="0"/>
              </a:rPr>
              <a:t>analyse</a:t>
            </a:r>
            <a:r>
              <a:rPr lang="en-US" dirty="0">
                <a:latin typeface="Calibri" panose="020F0502020204030204" pitchFamily="34" charset="0"/>
                <a:cs typeface="Calibri" panose="020F0502020204030204" pitchFamily="34" charset="0"/>
              </a:rPr>
              <a:t> cause and effect) : Simple Linear, Multiple Linear or Logistics</a:t>
            </a:r>
          </a:p>
          <a:p>
            <a:r>
              <a:rPr lang="en-US" dirty="0">
                <a:latin typeface="Calibri" panose="020F0502020204030204" pitchFamily="34" charset="0"/>
                <a:cs typeface="Calibri" panose="020F0502020204030204" pitchFamily="34" charset="0"/>
              </a:rPr>
              <a:t>	2. </a:t>
            </a:r>
            <a:r>
              <a:rPr lang="en-US" dirty="0" err="1">
                <a:latin typeface="Calibri" panose="020F0502020204030204" pitchFamily="34" charset="0"/>
                <a:cs typeface="Calibri" panose="020F0502020204030204" pitchFamily="34" charset="0"/>
              </a:rPr>
              <a:t>Comparision</a:t>
            </a:r>
            <a:r>
              <a:rPr lang="en-US" dirty="0">
                <a:latin typeface="Calibri" panose="020F0502020204030204" pitchFamily="34" charset="0"/>
                <a:cs typeface="Calibri" panose="020F0502020204030204" pitchFamily="34" charset="0"/>
              </a:rPr>
              <a:t> Test (to find different between group means) : T-test(one sample t-test, paired t-test, two sample t-test), ANOVA (one way </a:t>
            </a:r>
            <a:r>
              <a:rPr lang="en-US" dirty="0" err="1">
                <a:latin typeface="Calibri" panose="020F0502020204030204" pitchFamily="34" charset="0"/>
                <a:cs typeface="Calibri" panose="020F0502020204030204" pitchFamily="34" charset="0"/>
              </a:rPr>
              <a:t>anova</a:t>
            </a:r>
            <a:r>
              <a:rPr lang="en-US" dirty="0">
                <a:latin typeface="Calibri" panose="020F0502020204030204" pitchFamily="34" charset="0"/>
                <a:cs typeface="Calibri" panose="020F0502020204030204" pitchFamily="34" charset="0"/>
              </a:rPr>
              <a:t>, multi-way </a:t>
            </a:r>
            <a:r>
              <a:rPr lang="en-US" dirty="0" err="1">
                <a:latin typeface="Calibri" panose="020F0502020204030204" pitchFamily="34" charset="0"/>
                <a:cs typeface="Calibri" panose="020F0502020204030204" pitchFamily="34" charset="0"/>
              </a:rPr>
              <a:t>anova</a:t>
            </a:r>
            <a:r>
              <a:rPr lang="en-US" dirty="0">
                <a:latin typeface="Calibri" panose="020F0502020204030204" pitchFamily="34" charset="0"/>
                <a:cs typeface="Calibri" panose="020F0502020204030204" pitchFamily="34" charset="0"/>
              </a:rPr>
              <a:t>)</a:t>
            </a:r>
          </a:p>
          <a:p>
            <a:r>
              <a:rPr lang="en-US" dirty="0">
                <a:latin typeface="Calibri" panose="020F0502020204030204" pitchFamily="34" charset="0"/>
                <a:cs typeface="Calibri" panose="020F0502020204030204" pitchFamily="34" charset="0"/>
              </a:rPr>
              <a:t>	3. Correlation Test (to check variables are related) : Pearson’s r	</a:t>
            </a:r>
          </a:p>
        </p:txBody>
      </p:sp>
    </p:spTree>
    <p:extLst>
      <p:ext uri="{BB962C8B-B14F-4D97-AF65-F5344CB8AC3E}">
        <p14:creationId xmlns:p14="http://schemas.microsoft.com/office/powerpoint/2010/main" val="575263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93E08E17-7E54-B30F-09CD-8D42C7F22E4A}"/>
              </a:ext>
            </a:extLst>
          </p:cNvPr>
          <p:cNvGraphicFramePr>
            <a:graphicFrameLocks noGrp="1"/>
          </p:cNvGraphicFramePr>
          <p:nvPr>
            <p:extLst>
              <p:ext uri="{D42A27DB-BD31-4B8C-83A1-F6EECF244321}">
                <p14:modId xmlns:p14="http://schemas.microsoft.com/office/powerpoint/2010/main" val="2738055105"/>
              </p:ext>
            </p:extLst>
          </p:nvPr>
        </p:nvGraphicFramePr>
        <p:xfrm>
          <a:off x="48753" y="1187570"/>
          <a:ext cx="4999902" cy="2834640"/>
        </p:xfrm>
        <a:graphic>
          <a:graphicData uri="http://schemas.openxmlformats.org/drawingml/2006/table">
            <a:tbl>
              <a:tblPr/>
              <a:tblGrid>
                <a:gridCol w="1666633">
                  <a:extLst>
                    <a:ext uri="{9D8B030D-6E8A-4147-A177-3AD203B41FA5}">
                      <a16:colId xmlns:a16="http://schemas.microsoft.com/office/drawing/2014/main" val="873212476"/>
                    </a:ext>
                  </a:extLst>
                </a:gridCol>
                <a:gridCol w="1680161">
                  <a:extLst>
                    <a:ext uri="{9D8B030D-6E8A-4147-A177-3AD203B41FA5}">
                      <a16:colId xmlns:a16="http://schemas.microsoft.com/office/drawing/2014/main" val="2822231822"/>
                    </a:ext>
                  </a:extLst>
                </a:gridCol>
                <a:gridCol w="1653108">
                  <a:extLst>
                    <a:ext uri="{9D8B030D-6E8A-4147-A177-3AD203B41FA5}">
                      <a16:colId xmlns:a16="http://schemas.microsoft.com/office/drawing/2014/main" val="3834839897"/>
                    </a:ext>
                  </a:extLst>
                </a:gridCol>
              </a:tblGrid>
              <a:tr h="600413">
                <a:tc>
                  <a:txBody>
                    <a:bodyPr/>
                    <a:lstStyle/>
                    <a:p>
                      <a:pPr algn="ctr" fontAlgn="t"/>
                      <a:endParaRPr lang="en-IN" sz="1800" dirty="0">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97000"/>
                      </a:schemeClr>
                    </a:solidFill>
                  </a:tcPr>
                </a:tc>
                <a:tc>
                  <a:txBody>
                    <a:bodyPr/>
                    <a:lstStyle/>
                    <a:p>
                      <a:pPr algn="ctr" fontAlgn="t"/>
                      <a:r>
                        <a:rPr lang="en-IN" sz="1800" dirty="0">
                          <a:solidFill>
                            <a:schemeClr val="tx1"/>
                          </a:solidFill>
                          <a:effectLst/>
                          <a:latin typeface="Times New Roman" panose="02020603050405020304" pitchFamily="18" charset="0"/>
                          <a:cs typeface="Times New Roman" panose="02020603050405020304" pitchFamily="18" charset="0"/>
                        </a:rPr>
                        <a:t>Predictor 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800" dirty="0">
                          <a:solidFill>
                            <a:schemeClr val="tx1"/>
                          </a:solidFill>
                          <a:effectLst/>
                          <a:latin typeface="Times New Roman" panose="02020603050405020304" pitchFamily="18" charset="0"/>
                          <a:cs typeface="Times New Roman" panose="02020603050405020304" pitchFamily="18" charset="0"/>
                        </a:rPr>
                        <a:t>Outcome 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58745761"/>
                  </a:ext>
                </a:extLst>
              </a:tr>
              <a:tr h="600413">
                <a:tc>
                  <a:txBody>
                    <a:bodyPr/>
                    <a:lstStyle/>
                    <a:p>
                      <a:pPr algn="l" fontAlgn="t"/>
                      <a:r>
                        <a:rPr lang="en-IN" sz="1800" u="none" strike="noStrike" dirty="0">
                          <a:solidFill>
                            <a:schemeClr val="tx1"/>
                          </a:solidFill>
                          <a:effectLst/>
                          <a:latin typeface="Times New Roman" panose="02020603050405020304" pitchFamily="18" charset="0"/>
                          <a:cs typeface="Times New Roman" panose="02020603050405020304" pitchFamily="18" charset="0"/>
                        </a:rPr>
                        <a:t>Simple linear regression</a:t>
                      </a:r>
                      <a:endParaRPr lang="en-IN" sz="1800" dirty="0">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97000"/>
                      </a:schemeClr>
                    </a:solidFill>
                  </a:tcPr>
                </a:tc>
                <a:tc>
                  <a:txBody>
                    <a:bodyPr/>
                    <a:lstStyle/>
                    <a:p>
                      <a:pPr fontAlgn="t">
                        <a:buFont typeface="Arial" panose="020B0604020202020204" pitchFamily="34" charset="0"/>
                        <a:buChar char="•"/>
                      </a:pPr>
                      <a:r>
                        <a:rPr lang="en-IN" sz="1800" dirty="0">
                          <a:solidFill>
                            <a:schemeClr val="tx1"/>
                          </a:solidFill>
                          <a:effectLst/>
                          <a:latin typeface="Times New Roman" panose="02020603050405020304" pitchFamily="18" charset="0"/>
                          <a:cs typeface="Times New Roman" panose="02020603050405020304" pitchFamily="18" charset="0"/>
                        </a:rPr>
                        <a:t>Continuous</a:t>
                      </a:r>
                    </a:p>
                    <a:p>
                      <a:pPr fontAlgn="t">
                        <a:buFont typeface="Arial" panose="020B0604020202020204" pitchFamily="34" charset="0"/>
                        <a:buChar char="•"/>
                      </a:pPr>
                      <a:r>
                        <a:rPr lang="en-IN" sz="1800" dirty="0">
                          <a:solidFill>
                            <a:schemeClr val="tx1"/>
                          </a:solidFill>
                          <a:effectLst/>
                          <a:latin typeface="Times New Roman" panose="02020603050405020304" pitchFamily="18" charset="0"/>
                          <a:cs typeface="Times New Roman" panose="02020603050405020304" pitchFamily="18" charset="0"/>
                        </a:rPr>
                        <a:t>1 predictor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t">
                        <a:buFont typeface="Arial" panose="020B0604020202020204" pitchFamily="34" charset="0"/>
                        <a:buChar char="•"/>
                      </a:pPr>
                      <a:r>
                        <a:rPr lang="en-IN" sz="1800" dirty="0">
                          <a:solidFill>
                            <a:schemeClr val="tx1"/>
                          </a:solidFill>
                          <a:effectLst/>
                          <a:latin typeface="Times New Roman" panose="02020603050405020304" pitchFamily="18" charset="0"/>
                          <a:cs typeface="Times New Roman" panose="02020603050405020304" pitchFamily="18" charset="0"/>
                        </a:rPr>
                        <a:t>Continuous</a:t>
                      </a:r>
                    </a:p>
                    <a:p>
                      <a:pPr fontAlgn="t">
                        <a:buFont typeface="Arial" panose="020B0604020202020204" pitchFamily="34" charset="0"/>
                        <a:buChar char="•"/>
                      </a:pPr>
                      <a:r>
                        <a:rPr lang="en-IN" sz="1800" dirty="0">
                          <a:solidFill>
                            <a:schemeClr val="tx1"/>
                          </a:solidFill>
                          <a:effectLst/>
                          <a:latin typeface="Times New Roman" panose="02020603050405020304" pitchFamily="18" charset="0"/>
                          <a:cs typeface="Times New Roman" panose="02020603050405020304" pitchFamily="18" charset="0"/>
                        </a:rPr>
                        <a:t>1 outcome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16486510"/>
                  </a:ext>
                </a:extLst>
              </a:tr>
              <a:tr h="831365">
                <a:tc>
                  <a:txBody>
                    <a:bodyPr/>
                    <a:lstStyle/>
                    <a:p>
                      <a:pPr algn="l" fontAlgn="t"/>
                      <a:r>
                        <a:rPr lang="en-IN" sz="1800" u="none" strike="noStrike" dirty="0">
                          <a:solidFill>
                            <a:schemeClr val="tx1"/>
                          </a:solidFill>
                          <a:effectLst/>
                          <a:latin typeface="Times New Roman" panose="02020603050405020304" pitchFamily="18" charset="0"/>
                          <a:cs typeface="Times New Roman" panose="02020603050405020304" pitchFamily="18" charset="0"/>
                        </a:rPr>
                        <a:t>Multiple linear regression</a:t>
                      </a:r>
                      <a:endParaRPr lang="en-IN" sz="1800" dirty="0">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97000"/>
                      </a:schemeClr>
                    </a:solidFill>
                  </a:tcPr>
                </a:tc>
                <a:tc>
                  <a:txBody>
                    <a:bodyPr/>
                    <a:lstStyle/>
                    <a:p>
                      <a:pPr fontAlgn="t">
                        <a:buFont typeface="Arial" panose="020B0604020202020204" pitchFamily="34" charset="0"/>
                        <a:buChar char="•"/>
                      </a:pPr>
                      <a:r>
                        <a:rPr lang="en-IN" sz="1800" dirty="0">
                          <a:solidFill>
                            <a:schemeClr val="tx1"/>
                          </a:solidFill>
                          <a:effectLst/>
                          <a:latin typeface="Times New Roman" panose="02020603050405020304" pitchFamily="18" charset="0"/>
                          <a:cs typeface="Times New Roman" panose="02020603050405020304" pitchFamily="18" charset="0"/>
                        </a:rPr>
                        <a:t>Continuous</a:t>
                      </a:r>
                    </a:p>
                    <a:p>
                      <a:pPr fontAlgn="t">
                        <a:buFont typeface="Arial" panose="020B0604020202020204" pitchFamily="34" charset="0"/>
                        <a:buChar char="•"/>
                      </a:pPr>
                      <a:r>
                        <a:rPr lang="en-IN" sz="1800" dirty="0">
                          <a:solidFill>
                            <a:schemeClr val="tx1"/>
                          </a:solidFill>
                          <a:effectLst/>
                          <a:latin typeface="Times New Roman" panose="02020603050405020304" pitchFamily="18" charset="0"/>
                          <a:cs typeface="Times New Roman" panose="02020603050405020304" pitchFamily="18" charset="0"/>
                        </a:rPr>
                        <a:t>2 or more predictors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t">
                        <a:buFont typeface="Arial" panose="020B0604020202020204" pitchFamily="34" charset="0"/>
                        <a:buChar char="•"/>
                      </a:pPr>
                      <a:r>
                        <a:rPr lang="en-IN" sz="1800" dirty="0">
                          <a:solidFill>
                            <a:schemeClr val="tx1"/>
                          </a:solidFill>
                          <a:effectLst/>
                          <a:latin typeface="Times New Roman" panose="02020603050405020304" pitchFamily="18" charset="0"/>
                          <a:cs typeface="Times New Roman" panose="02020603050405020304" pitchFamily="18" charset="0"/>
                        </a:rPr>
                        <a:t>Continuous</a:t>
                      </a:r>
                    </a:p>
                    <a:p>
                      <a:pPr fontAlgn="t">
                        <a:buFont typeface="Arial" panose="020B0604020202020204" pitchFamily="34" charset="0"/>
                        <a:buChar char="•"/>
                      </a:pPr>
                      <a:r>
                        <a:rPr lang="en-IN" sz="1800" dirty="0">
                          <a:solidFill>
                            <a:schemeClr val="tx1"/>
                          </a:solidFill>
                          <a:effectLst/>
                          <a:latin typeface="Times New Roman" panose="02020603050405020304" pitchFamily="18" charset="0"/>
                          <a:cs typeface="Times New Roman" panose="02020603050405020304" pitchFamily="18" charset="0"/>
                        </a:rPr>
                        <a:t>1 outcome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564806"/>
                  </a:ext>
                </a:extLst>
              </a:tr>
              <a:tr h="581955">
                <a:tc>
                  <a:txBody>
                    <a:bodyPr/>
                    <a:lstStyle/>
                    <a:p>
                      <a:pPr algn="l" fontAlgn="t"/>
                      <a:r>
                        <a:rPr lang="en-IN" sz="1800" dirty="0">
                          <a:solidFill>
                            <a:schemeClr val="tx1"/>
                          </a:solidFill>
                          <a:effectLst/>
                          <a:latin typeface="Times New Roman" panose="02020603050405020304" pitchFamily="18" charset="0"/>
                          <a:cs typeface="Times New Roman" panose="02020603050405020304" pitchFamily="18" charset="0"/>
                        </a:rPr>
                        <a:t>Logistic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97000"/>
                      </a:schemeClr>
                    </a:solidFill>
                  </a:tcPr>
                </a:tc>
                <a:tc>
                  <a:txBody>
                    <a:bodyPr/>
                    <a:lstStyle/>
                    <a:p>
                      <a:pPr fontAlgn="t">
                        <a:buFont typeface="Arial" panose="020B0604020202020204" pitchFamily="34" charset="0"/>
                        <a:buChar char="•"/>
                      </a:pPr>
                      <a:r>
                        <a:rPr lang="en-IN" sz="1800" dirty="0">
                          <a:solidFill>
                            <a:schemeClr val="tx1"/>
                          </a:solidFill>
                          <a:effectLst/>
                          <a:latin typeface="Times New Roman" panose="02020603050405020304" pitchFamily="18" charset="0"/>
                          <a:cs typeface="Times New Roman" panose="02020603050405020304" pitchFamily="18" charset="0"/>
                        </a:rPr>
                        <a:t>Continuous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t">
                        <a:buFont typeface="Arial" panose="020B0604020202020204" pitchFamily="34" charset="0"/>
                        <a:buChar char="•"/>
                      </a:pPr>
                      <a:r>
                        <a:rPr lang="en-IN" sz="1800" dirty="0">
                          <a:solidFill>
                            <a:schemeClr val="tx1"/>
                          </a:solidFill>
                          <a:effectLst/>
                          <a:latin typeface="Times New Roman" panose="02020603050405020304" pitchFamily="18" charset="0"/>
                          <a:cs typeface="Times New Roman" panose="02020603050405020304" pitchFamily="18" charset="0"/>
                        </a:rPr>
                        <a:t>Binary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98955539"/>
                  </a:ext>
                </a:extLst>
              </a:tr>
            </a:tbl>
          </a:graphicData>
        </a:graphic>
      </p:graphicFrame>
      <p:graphicFrame>
        <p:nvGraphicFramePr>
          <p:cNvPr id="7" name="Table 6">
            <a:extLst>
              <a:ext uri="{FF2B5EF4-FFF2-40B4-BE49-F238E27FC236}">
                <a16:creationId xmlns:a16="http://schemas.microsoft.com/office/drawing/2014/main" id="{C438A2A7-96F2-5F96-42B6-BD0244BDA963}"/>
              </a:ext>
            </a:extLst>
          </p:cNvPr>
          <p:cNvGraphicFramePr>
            <a:graphicFrameLocks noGrp="1"/>
          </p:cNvGraphicFramePr>
          <p:nvPr>
            <p:extLst>
              <p:ext uri="{D42A27DB-BD31-4B8C-83A1-F6EECF244321}">
                <p14:modId xmlns:p14="http://schemas.microsoft.com/office/powerpoint/2010/main" val="1192944196"/>
              </p:ext>
            </p:extLst>
          </p:nvPr>
        </p:nvGraphicFramePr>
        <p:xfrm>
          <a:off x="5136123" y="645586"/>
          <a:ext cx="6973671" cy="4418341"/>
        </p:xfrm>
        <a:graphic>
          <a:graphicData uri="http://schemas.openxmlformats.org/drawingml/2006/table">
            <a:tbl>
              <a:tblPr/>
              <a:tblGrid>
                <a:gridCol w="2324557">
                  <a:extLst>
                    <a:ext uri="{9D8B030D-6E8A-4147-A177-3AD203B41FA5}">
                      <a16:colId xmlns:a16="http://schemas.microsoft.com/office/drawing/2014/main" val="3049108102"/>
                    </a:ext>
                  </a:extLst>
                </a:gridCol>
                <a:gridCol w="2324557">
                  <a:extLst>
                    <a:ext uri="{9D8B030D-6E8A-4147-A177-3AD203B41FA5}">
                      <a16:colId xmlns:a16="http://schemas.microsoft.com/office/drawing/2014/main" val="3271752979"/>
                    </a:ext>
                  </a:extLst>
                </a:gridCol>
                <a:gridCol w="2324557">
                  <a:extLst>
                    <a:ext uri="{9D8B030D-6E8A-4147-A177-3AD203B41FA5}">
                      <a16:colId xmlns:a16="http://schemas.microsoft.com/office/drawing/2014/main" val="3619085302"/>
                    </a:ext>
                  </a:extLst>
                </a:gridCol>
              </a:tblGrid>
              <a:tr h="334762">
                <a:tc>
                  <a:txBody>
                    <a:bodyPr/>
                    <a:lstStyle/>
                    <a:p>
                      <a:pPr algn="ctr" fontAlgn="t"/>
                      <a:endParaRPr lang="en-IN" sz="1800" dirty="0">
                        <a:effectLst/>
                      </a:endParaRPr>
                    </a:p>
                  </a:txBody>
                  <a:tcPr marL="36566" marR="36566" marT="18283" marB="182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br>
                        <a:rPr lang="en-IN" sz="1800" dirty="0">
                          <a:effectLst/>
                        </a:rPr>
                      </a:br>
                      <a:r>
                        <a:rPr lang="en-IN" sz="1800" dirty="0">
                          <a:effectLst/>
                        </a:rPr>
                        <a:t>Predictor variable</a:t>
                      </a:r>
                    </a:p>
                  </a:txBody>
                  <a:tcPr marL="36566" marR="36566" marT="18283" marB="182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IN" sz="1800" dirty="0">
                          <a:effectLst/>
                        </a:rPr>
                        <a:t>Outcome variable</a:t>
                      </a:r>
                    </a:p>
                  </a:txBody>
                  <a:tcPr marL="36566" marR="36566" marT="18283" marB="182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316758492"/>
                  </a:ext>
                </a:extLst>
              </a:tr>
              <a:tr h="1189483">
                <a:tc>
                  <a:txBody>
                    <a:bodyPr/>
                    <a:lstStyle/>
                    <a:p>
                      <a:pPr algn="l" fontAlgn="t"/>
                      <a:r>
                        <a:rPr lang="en-IN" sz="1800" dirty="0">
                          <a:effectLst/>
                        </a:rPr>
                        <a:t>Paired </a:t>
                      </a:r>
                      <a:r>
                        <a:rPr lang="en-IN" sz="1800" dirty="0">
                          <a:effectLst/>
                          <a:latin typeface="+mn-lt"/>
                        </a:rPr>
                        <a:t>t-test</a:t>
                      </a:r>
                    </a:p>
                  </a:txBody>
                  <a:tcPr marL="36566" marR="36566" marT="18283" marB="182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buFont typeface="Arial" panose="020B0604020202020204" pitchFamily="34" charset="0"/>
                        <a:buChar char="•"/>
                      </a:pPr>
                      <a:r>
                        <a:rPr lang="en-IN" sz="1800" dirty="0">
                          <a:effectLst/>
                        </a:rPr>
                        <a:t>Categorical</a:t>
                      </a:r>
                    </a:p>
                    <a:p>
                      <a:pPr fontAlgn="t">
                        <a:buFont typeface="Arial" panose="020B0604020202020204" pitchFamily="34" charset="0"/>
                        <a:buChar char="•"/>
                      </a:pPr>
                      <a:r>
                        <a:rPr lang="en-IN" sz="1800" dirty="0">
                          <a:effectLst/>
                        </a:rPr>
                        <a:t>1 predictor</a:t>
                      </a:r>
                    </a:p>
                  </a:txBody>
                  <a:tcPr marL="36566" marR="36566" marT="18283" marB="182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buFont typeface="Arial" panose="020B0604020202020204" pitchFamily="34" charset="0"/>
                        <a:buChar char="•"/>
                      </a:pPr>
                      <a:r>
                        <a:rPr lang="en-IN" sz="1800" dirty="0">
                          <a:effectLst/>
                        </a:rPr>
                        <a:t>Quantitative</a:t>
                      </a:r>
                    </a:p>
                    <a:p>
                      <a:pPr fontAlgn="t">
                        <a:buFont typeface="Arial" panose="020B0604020202020204" pitchFamily="34" charset="0"/>
                        <a:buChar char="•"/>
                      </a:pPr>
                      <a:r>
                        <a:rPr lang="en-IN" sz="1800" dirty="0">
                          <a:effectLst/>
                        </a:rPr>
                        <a:t>groups come from the same population</a:t>
                      </a:r>
                    </a:p>
                  </a:txBody>
                  <a:tcPr marL="36566" marR="36566" marT="18283" marB="182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529598368"/>
                  </a:ext>
                </a:extLst>
              </a:tr>
              <a:tr h="975803">
                <a:tc>
                  <a:txBody>
                    <a:bodyPr/>
                    <a:lstStyle/>
                    <a:p>
                      <a:pPr algn="l" fontAlgn="t"/>
                      <a:r>
                        <a:rPr lang="en-IN" sz="1800" dirty="0">
                          <a:effectLst/>
                        </a:rPr>
                        <a:t>Independent t-test</a:t>
                      </a:r>
                    </a:p>
                  </a:txBody>
                  <a:tcPr marL="36566" marR="36566" marT="18283" marB="182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buFont typeface="Arial" panose="020B0604020202020204" pitchFamily="34" charset="0"/>
                        <a:buChar char="•"/>
                      </a:pPr>
                      <a:r>
                        <a:rPr lang="en-IN" sz="1800" dirty="0">
                          <a:effectLst/>
                        </a:rPr>
                        <a:t>Categorical</a:t>
                      </a:r>
                    </a:p>
                    <a:p>
                      <a:pPr fontAlgn="t">
                        <a:buFont typeface="Arial" panose="020B0604020202020204" pitchFamily="34" charset="0"/>
                        <a:buChar char="•"/>
                      </a:pPr>
                      <a:r>
                        <a:rPr lang="en-IN" sz="1800" dirty="0">
                          <a:effectLst/>
                        </a:rPr>
                        <a:t>1 predictor</a:t>
                      </a:r>
                    </a:p>
                  </a:txBody>
                  <a:tcPr marL="36566" marR="36566" marT="18283" marB="182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buFont typeface="Arial" panose="020B0604020202020204" pitchFamily="34" charset="0"/>
                        <a:buChar char="•"/>
                      </a:pPr>
                      <a:r>
                        <a:rPr lang="en-IN" sz="1800" dirty="0">
                          <a:effectLst/>
                        </a:rPr>
                        <a:t>Quantitative</a:t>
                      </a:r>
                    </a:p>
                    <a:p>
                      <a:pPr fontAlgn="t">
                        <a:buFont typeface="Arial" panose="020B0604020202020204" pitchFamily="34" charset="0"/>
                        <a:buChar char="•"/>
                      </a:pPr>
                      <a:r>
                        <a:rPr lang="en-IN" sz="1800" dirty="0">
                          <a:effectLst/>
                        </a:rPr>
                        <a:t>groups come from different populations</a:t>
                      </a:r>
                    </a:p>
                  </a:txBody>
                  <a:tcPr marL="36566" marR="36566" marT="18283" marB="182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598260286"/>
                  </a:ext>
                </a:extLst>
              </a:tr>
              <a:tr h="1082643">
                <a:tc>
                  <a:txBody>
                    <a:bodyPr/>
                    <a:lstStyle/>
                    <a:p>
                      <a:pPr algn="l" fontAlgn="t"/>
                      <a:r>
                        <a:rPr lang="en-IN" sz="1800" dirty="0">
                          <a:effectLst/>
                        </a:rPr>
                        <a:t>ANOVA</a:t>
                      </a:r>
                    </a:p>
                  </a:txBody>
                  <a:tcPr marL="36566" marR="36566" marT="18283" marB="182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buFont typeface="Arial" panose="020B0604020202020204" pitchFamily="34" charset="0"/>
                        <a:buChar char="•"/>
                      </a:pPr>
                      <a:r>
                        <a:rPr lang="en-IN" sz="1800" dirty="0">
                          <a:effectLst/>
                        </a:rPr>
                        <a:t>Categorical</a:t>
                      </a:r>
                    </a:p>
                    <a:p>
                      <a:pPr fontAlgn="t">
                        <a:buFont typeface="Arial" panose="020B0604020202020204" pitchFamily="34" charset="0"/>
                        <a:buChar char="•"/>
                      </a:pPr>
                      <a:r>
                        <a:rPr lang="en-IN" sz="1800" dirty="0">
                          <a:effectLst/>
                        </a:rPr>
                        <a:t>1 or more predictor</a:t>
                      </a:r>
                    </a:p>
                  </a:txBody>
                  <a:tcPr marL="36566" marR="36566" marT="18283" marB="182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buFont typeface="Arial" panose="020B0604020202020204" pitchFamily="34" charset="0"/>
                        <a:buChar char="•"/>
                      </a:pPr>
                      <a:r>
                        <a:rPr lang="en-IN" sz="1800" dirty="0">
                          <a:effectLst/>
                        </a:rPr>
                        <a:t>Quantitative</a:t>
                      </a:r>
                    </a:p>
                    <a:p>
                      <a:pPr fontAlgn="t">
                        <a:buFont typeface="Arial" panose="020B0604020202020204" pitchFamily="34" charset="0"/>
                        <a:buChar char="•"/>
                      </a:pPr>
                      <a:r>
                        <a:rPr lang="en-IN" sz="1800" dirty="0">
                          <a:effectLst/>
                        </a:rPr>
                        <a:t>1 outcome</a:t>
                      </a:r>
                    </a:p>
                  </a:txBody>
                  <a:tcPr marL="36566" marR="36566" marT="18283" marB="182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193181638"/>
                  </a:ext>
                </a:extLst>
              </a:tr>
              <a:tr h="334762">
                <a:tc>
                  <a:txBody>
                    <a:bodyPr/>
                    <a:lstStyle/>
                    <a:p>
                      <a:pPr algn="l" fontAlgn="t"/>
                      <a:r>
                        <a:rPr lang="en-IN" sz="1800" dirty="0">
                          <a:effectLst/>
                        </a:rPr>
                        <a:t>MANOVA</a:t>
                      </a:r>
                    </a:p>
                  </a:txBody>
                  <a:tcPr marL="36566" marR="36566" marT="18283" marB="182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buFont typeface="Arial" panose="020B0604020202020204" pitchFamily="34" charset="0"/>
                        <a:buChar char="•"/>
                      </a:pPr>
                      <a:r>
                        <a:rPr lang="en-IN" sz="1800" dirty="0">
                          <a:effectLst/>
                        </a:rPr>
                        <a:t>Categorical</a:t>
                      </a:r>
                    </a:p>
                    <a:p>
                      <a:pPr fontAlgn="t">
                        <a:buFont typeface="Arial" panose="020B0604020202020204" pitchFamily="34" charset="0"/>
                        <a:buChar char="•"/>
                      </a:pPr>
                      <a:r>
                        <a:rPr lang="en-IN" sz="1800" dirty="0">
                          <a:effectLst/>
                        </a:rPr>
                        <a:t>1 or more predictor</a:t>
                      </a:r>
                    </a:p>
                  </a:txBody>
                  <a:tcPr marL="36566" marR="36566" marT="18283" marB="182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buFont typeface="Arial" panose="020B0604020202020204" pitchFamily="34" charset="0"/>
                        <a:buChar char="•"/>
                      </a:pPr>
                      <a:r>
                        <a:rPr lang="en-IN" sz="1800" dirty="0">
                          <a:effectLst/>
                        </a:rPr>
                        <a:t>Quantitative</a:t>
                      </a:r>
                    </a:p>
                    <a:p>
                      <a:pPr fontAlgn="t">
                        <a:buFont typeface="Arial" panose="020B0604020202020204" pitchFamily="34" charset="0"/>
                        <a:buChar char="•"/>
                      </a:pPr>
                      <a:r>
                        <a:rPr lang="en-IN" sz="1800" dirty="0">
                          <a:effectLst/>
                        </a:rPr>
                        <a:t>2 or more outcome</a:t>
                      </a:r>
                    </a:p>
                  </a:txBody>
                  <a:tcPr marL="36566" marR="36566" marT="18283" marB="182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710009425"/>
                  </a:ext>
                </a:extLst>
              </a:tr>
            </a:tbl>
          </a:graphicData>
        </a:graphic>
      </p:graphicFrame>
      <p:sp>
        <p:nvSpPr>
          <p:cNvPr id="8" name="TextBox 7">
            <a:extLst>
              <a:ext uri="{FF2B5EF4-FFF2-40B4-BE49-F238E27FC236}">
                <a16:creationId xmlns:a16="http://schemas.microsoft.com/office/drawing/2014/main" id="{35165F34-D65B-A7DB-13D9-E384A0BE99DF}"/>
              </a:ext>
            </a:extLst>
          </p:cNvPr>
          <p:cNvSpPr txBox="1"/>
          <p:nvPr/>
        </p:nvSpPr>
        <p:spPr>
          <a:xfrm>
            <a:off x="1692613" y="223735"/>
            <a:ext cx="2830749" cy="369332"/>
          </a:xfrm>
          <a:prstGeom prst="rect">
            <a:avLst/>
          </a:prstGeom>
          <a:noFill/>
        </p:spPr>
        <p:txBody>
          <a:bodyPr wrap="square" rtlCol="0">
            <a:spAutoFit/>
          </a:bodyPr>
          <a:lstStyle/>
          <a:p>
            <a:r>
              <a:rPr lang="en-US" dirty="0"/>
              <a:t>Regression Test</a:t>
            </a:r>
            <a:endParaRPr lang="en-IN" dirty="0"/>
          </a:p>
        </p:txBody>
      </p:sp>
      <p:sp>
        <p:nvSpPr>
          <p:cNvPr id="9" name="TextBox 8">
            <a:extLst>
              <a:ext uri="{FF2B5EF4-FFF2-40B4-BE49-F238E27FC236}">
                <a16:creationId xmlns:a16="http://schemas.microsoft.com/office/drawing/2014/main" id="{81520117-202D-F0AE-582A-41845DDED11E}"/>
              </a:ext>
            </a:extLst>
          </p:cNvPr>
          <p:cNvSpPr txBox="1"/>
          <p:nvPr/>
        </p:nvSpPr>
        <p:spPr>
          <a:xfrm>
            <a:off x="6990945" y="136187"/>
            <a:ext cx="2830749" cy="369332"/>
          </a:xfrm>
          <a:prstGeom prst="rect">
            <a:avLst/>
          </a:prstGeom>
          <a:noFill/>
        </p:spPr>
        <p:txBody>
          <a:bodyPr wrap="square" rtlCol="0">
            <a:spAutoFit/>
          </a:bodyPr>
          <a:lstStyle/>
          <a:p>
            <a:r>
              <a:rPr lang="en-US" dirty="0"/>
              <a:t>Comparison Test</a:t>
            </a:r>
            <a:endParaRPr lang="en-IN" dirty="0"/>
          </a:p>
        </p:txBody>
      </p:sp>
    </p:spTree>
    <p:extLst>
      <p:ext uri="{BB962C8B-B14F-4D97-AF65-F5344CB8AC3E}">
        <p14:creationId xmlns:p14="http://schemas.microsoft.com/office/powerpoint/2010/main" val="1481226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68231E3-08D0-AA14-C777-B60C67F365A5}"/>
              </a:ext>
            </a:extLst>
          </p:cNvPr>
          <p:cNvGraphicFramePr>
            <a:graphicFrameLocks noGrp="1"/>
          </p:cNvGraphicFramePr>
          <p:nvPr>
            <p:extLst>
              <p:ext uri="{D42A27DB-BD31-4B8C-83A1-F6EECF244321}">
                <p14:modId xmlns:p14="http://schemas.microsoft.com/office/powerpoint/2010/main" val="1684650044"/>
              </p:ext>
            </p:extLst>
          </p:nvPr>
        </p:nvGraphicFramePr>
        <p:xfrm>
          <a:off x="766939" y="457202"/>
          <a:ext cx="10915980" cy="5100398"/>
        </p:xfrm>
        <a:graphic>
          <a:graphicData uri="http://schemas.openxmlformats.org/drawingml/2006/table">
            <a:tbl>
              <a:tblPr/>
              <a:tblGrid>
                <a:gridCol w="2728995">
                  <a:extLst>
                    <a:ext uri="{9D8B030D-6E8A-4147-A177-3AD203B41FA5}">
                      <a16:colId xmlns:a16="http://schemas.microsoft.com/office/drawing/2014/main" val="1063938109"/>
                    </a:ext>
                  </a:extLst>
                </a:gridCol>
                <a:gridCol w="2728995">
                  <a:extLst>
                    <a:ext uri="{9D8B030D-6E8A-4147-A177-3AD203B41FA5}">
                      <a16:colId xmlns:a16="http://schemas.microsoft.com/office/drawing/2014/main" val="3499424808"/>
                    </a:ext>
                  </a:extLst>
                </a:gridCol>
                <a:gridCol w="2728995">
                  <a:extLst>
                    <a:ext uri="{9D8B030D-6E8A-4147-A177-3AD203B41FA5}">
                      <a16:colId xmlns:a16="http://schemas.microsoft.com/office/drawing/2014/main" val="3231245126"/>
                    </a:ext>
                  </a:extLst>
                </a:gridCol>
                <a:gridCol w="2728995">
                  <a:extLst>
                    <a:ext uri="{9D8B030D-6E8A-4147-A177-3AD203B41FA5}">
                      <a16:colId xmlns:a16="http://schemas.microsoft.com/office/drawing/2014/main" val="3431734906"/>
                    </a:ext>
                  </a:extLst>
                </a:gridCol>
              </a:tblGrid>
              <a:tr h="418398">
                <a:tc>
                  <a:txBody>
                    <a:bodyPr/>
                    <a:lstStyle/>
                    <a:p>
                      <a:pPr algn="ctr" fontAlgn="t"/>
                      <a:endParaRPr lang="en-IN" sz="1800" dirty="0">
                        <a:effectLst/>
                      </a:endParaRPr>
                    </a:p>
                  </a:txBody>
                  <a:tcPr marL="41840" marR="41840" marT="20920" marB="20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br>
                        <a:rPr lang="en-IN" sz="1800" dirty="0">
                          <a:effectLst/>
                        </a:rPr>
                      </a:br>
                      <a:r>
                        <a:rPr lang="en-IN" sz="1800" dirty="0">
                          <a:effectLst/>
                        </a:rPr>
                        <a:t>Predictor variable</a:t>
                      </a:r>
                    </a:p>
                  </a:txBody>
                  <a:tcPr marL="41840" marR="41840" marT="20920" marB="20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IN" sz="1800" dirty="0">
                          <a:effectLst/>
                        </a:rPr>
                        <a:t>Outcome variable</a:t>
                      </a:r>
                    </a:p>
                  </a:txBody>
                  <a:tcPr marL="41840" marR="41840" marT="20920" marB="20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IN" sz="1800" dirty="0">
                          <a:effectLst/>
                        </a:rPr>
                        <a:t>Use in place of…</a:t>
                      </a:r>
                    </a:p>
                  </a:txBody>
                  <a:tcPr marL="41840" marR="41840" marT="20920" marB="20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0197652"/>
                  </a:ext>
                </a:extLst>
              </a:tr>
              <a:tr h="292878">
                <a:tc>
                  <a:txBody>
                    <a:bodyPr/>
                    <a:lstStyle/>
                    <a:p>
                      <a:pPr algn="l" fontAlgn="t"/>
                      <a:r>
                        <a:rPr lang="en-IN" sz="1800" dirty="0">
                          <a:effectLst/>
                        </a:rPr>
                        <a:t>Spearman’s </a:t>
                      </a:r>
                      <a:r>
                        <a:rPr lang="en-IN" sz="1800" i="1" dirty="0">
                          <a:effectLst/>
                        </a:rPr>
                        <a:t>r</a:t>
                      </a:r>
                      <a:endParaRPr lang="en-IN" sz="1800" dirty="0">
                        <a:effectLst/>
                      </a:endParaRPr>
                    </a:p>
                  </a:txBody>
                  <a:tcPr marL="41840" marR="41840" marT="20920" marB="20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buFont typeface="Arial" panose="020B0604020202020204" pitchFamily="34" charset="0"/>
                        <a:buChar char="•"/>
                      </a:pPr>
                      <a:r>
                        <a:rPr lang="en-IN" sz="1800">
                          <a:effectLst/>
                        </a:rPr>
                        <a:t>Quantitative</a:t>
                      </a:r>
                    </a:p>
                  </a:txBody>
                  <a:tcPr marL="41840" marR="41840" marT="20920" marB="20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buFont typeface="Arial" panose="020B0604020202020204" pitchFamily="34" charset="0"/>
                        <a:buChar char="•"/>
                      </a:pPr>
                      <a:r>
                        <a:rPr lang="en-IN" sz="1800" dirty="0">
                          <a:effectLst/>
                        </a:rPr>
                        <a:t>Quantitative</a:t>
                      </a:r>
                    </a:p>
                  </a:txBody>
                  <a:tcPr marL="41840" marR="41840" marT="20920" marB="20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sz="1800" u="none" strike="noStrike" dirty="0">
                          <a:solidFill>
                            <a:srgbClr val="1F80E8"/>
                          </a:solidFill>
                          <a:effectLst/>
                          <a:hlinkClick r:id="rId2"/>
                        </a:rPr>
                        <a:t>Pearson’s </a:t>
                      </a:r>
                      <a:r>
                        <a:rPr lang="en-IN" sz="1800" i="1" u="none" strike="noStrike" dirty="0">
                          <a:solidFill>
                            <a:srgbClr val="1F80E8"/>
                          </a:solidFill>
                          <a:effectLst/>
                          <a:hlinkClick r:id="rId2"/>
                        </a:rPr>
                        <a:t>r</a:t>
                      </a:r>
                      <a:endParaRPr lang="en-IN" sz="1800" dirty="0">
                        <a:effectLst/>
                      </a:endParaRPr>
                    </a:p>
                  </a:txBody>
                  <a:tcPr marL="41840" marR="41840" marT="20920" marB="20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157815610"/>
                  </a:ext>
                </a:extLst>
              </a:tr>
              <a:tr h="543917">
                <a:tc>
                  <a:txBody>
                    <a:bodyPr/>
                    <a:lstStyle/>
                    <a:p>
                      <a:pPr algn="l" fontAlgn="t"/>
                      <a:r>
                        <a:rPr lang="en-IN" sz="1800" u="none" strike="noStrike" dirty="0">
                          <a:solidFill>
                            <a:srgbClr val="1F80E8"/>
                          </a:solidFill>
                          <a:effectLst/>
                          <a:hlinkClick r:id="rId3"/>
                        </a:rPr>
                        <a:t>Chi square test of independence</a:t>
                      </a:r>
                      <a:endParaRPr lang="en-IN" sz="1800" dirty="0">
                        <a:effectLst/>
                      </a:endParaRPr>
                    </a:p>
                  </a:txBody>
                  <a:tcPr marL="41840" marR="41840" marT="20920" marB="20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buFont typeface="Arial" panose="020B0604020202020204" pitchFamily="34" charset="0"/>
                        <a:buChar char="•"/>
                      </a:pPr>
                      <a:r>
                        <a:rPr lang="en-IN" sz="1800">
                          <a:effectLst/>
                        </a:rPr>
                        <a:t>Categorical</a:t>
                      </a:r>
                    </a:p>
                  </a:txBody>
                  <a:tcPr marL="41840" marR="41840" marT="20920" marB="20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buFont typeface="Arial" panose="020B0604020202020204" pitchFamily="34" charset="0"/>
                        <a:buChar char="•"/>
                      </a:pPr>
                      <a:r>
                        <a:rPr lang="en-IN" sz="1800" dirty="0">
                          <a:effectLst/>
                        </a:rPr>
                        <a:t>Categorical</a:t>
                      </a:r>
                    </a:p>
                  </a:txBody>
                  <a:tcPr marL="41840" marR="41840" marT="20920" marB="20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sz="1800">
                          <a:effectLst/>
                        </a:rPr>
                        <a:t>Pearson’s </a:t>
                      </a:r>
                      <a:r>
                        <a:rPr lang="en-IN" sz="1800" i="1">
                          <a:effectLst/>
                        </a:rPr>
                        <a:t>r</a:t>
                      </a:r>
                      <a:endParaRPr lang="en-IN" sz="1800">
                        <a:effectLst/>
                      </a:endParaRPr>
                    </a:p>
                  </a:txBody>
                  <a:tcPr marL="41840" marR="41840" marT="20920" marB="20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088947880"/>
                  </a:ext>
                </a:extLst>
              </a:tr>
              <a:tr h="418398">
                <a:tc>
                  <a:txBody>
                    <a:bodyPr/>
                    <a:lstStyle/>
                    <a:p>
                      <a:pPr algn="l" fontAlgn="t"/>
                      <a:r>
                        <a:rPr lang="en-IN" sz="1800" dirty="0">
                          <a:effectLst/>
                        </a:rPr>
                        <a:t>Sign test</a:t>
                      </a:r>
                    </a:p>
                  </a:txBody>
                  <a:tcPr marL="41840" marR="41840" marT="20920" marB="20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buFont typeface="Arial" panose="020B0604020202020204" pitchFamily="34" charset="0"/>
                        <a:buChar char="•"/>
                      </a:pPr>
                      <a:r>
                        <a:rPr lang="en-IN" sz="1800">
                          <a:effectLst/>
                        </a:rPr>
                        <a:t>Categorical</a:t>
                      </a:r>
                    </a:p>
                  </a:txBody>
                  <a:tcPr marL="41840" marR="41840" marT="20920" marB="20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buFont typeface="Arial" panose="020B0604020202020204" pitchFamily="34" charset="0"/>
                        <a:buChar char="•"/>
                      </a:pPr>
                      <a:r>
                        <a:rPr lang="en-IN" sz="1800">
                          <a:effectLst/>
                        </a:rPr>
                        <a:t>Quantitative</a:t>
                      </a:r>
                    </a:p>
                  </a:txBody>
                  <a:tcPr marL="41840" marR="41840" marT="20920" marB="20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sz="1800">
                          <a:effectLst/>
                        </a:rPr>
                        <a:t>One-sample </a:t>
                      </a:r>
                      <a:r>
                        <a:rPr lang="en-IN" sz="1800" i="1">
                          <a:effectLst/>
                        </a:rPr>
                        <a:t>t</a:t>
                      </a:r>
                      <a:r>
                        <a:rPr lang="en-IN" sz="1800">
                          <a:effectLst/>
                        </a:rPr>
                        <a:t>-test</a:t>
                      </a:r>
                    </a:p>
                  </a:txBody>
                  <a:tcPr marL="41840" marR="41840" marT="20920" marB="20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232876500"/>
                  </a:ext>
                </a:extLst>
              </a:tr>
              <a:tr h="418398">
                <a:tc>
                  <a:txBody>
                    <a:bodyPr/>
                    <a:lstStyle/>
                    <a:p>
                      <a:pPr algn="l" fontAlgn="t"/>
                      <a:r>
                        <a:rPr lang="en-IN" sz="1800" dirty="0">
                          <a:effectLst/>
                        </a:rPr>
                        <a:t>Kruskal–Wallis </a:t>
                      </a:r>
                      <a:r>
                        <a:rPr lang="en-IN" sz="1800" i="1" dirty="0">
                          <a:effectLst/>
                        </a:rPr>
                        <a:t>H</a:t>
                      </a:r>
                      <a:endParaRPr lang="en-IN" sz="1800" dirty="0">
                        <a:effectLst/>
                      </a:endParaRPr>
                    </a:p>
                  </a:txBody>
                  <a:tcPr marL="41840" marR="41840" marT="20920" marB="20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buFont typeface="Arial" panose="020B0604020202020204" pitchFamily="34" charset="0"/>
                        <a:buChar char="•"/>
                      </a:pPr>
                      <a:r>
                        <a:rPr lang="en-IN" sz="1800">
                          <a:effectLst/>
                        </a:rPr>
                        <a:t>Categorical</a:t>
                      </a:r>
                    </a:p>
                    <a:p>
                      <a:pPr fontAlgn="t">
                        <a:buFont typeface="Arial" panose="020B0604020202020204" pitchFamily="34" charset="0"/>
                        <a:buChar char="•"/>
                      </a:pPr>
                      <a:r>
                        <a:rPr lang="en-IN" sz="1800">
                          <a:effectLst/>
                        </a:rPr>
                        <a:t>3 or more groups</a:t>
                      </a:r>
                    </a:p>
                  </a:txBody>
                  <a:tcPr marL="41840" marR="41840" marT="20920" marB="20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buFont typeface="Arial" panose="020B0604020202020204" pitchFamily="34" charset="0"/>
                        <a:buChar char="•"/>
                      </a:pPr>
                      <a:r>
                        <a:rPr lang="en-IN" sz="1800">
                          <a:effectLst/>
                        </a:rPr>
                        <a:t>Quantitative</a:t>
                      </a:r>
                    </a:p>
                  </a:txBody>
                  <a:tcPr marL="41840" marR="41840" marT="20920" marB="20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sz="1800">
                          <a:effectLst/>
                        </a:rPr>
                        <a:t>ANOVA</a:t>
                      </a:r>
                    </a:p>
                  </a:txBody>
                  <a:tcPr marL="41840" marR="41840" marT="20920" marB="20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859381141"/>
                  </a:ext>
                </a:extLst>
              </a:tr>
              <a:tr h="669437">
                <a:tc>
                  <a:txBody>
                    <a:bodyPr/>
                    <a:lstStyle/>
                    <a:p>
                      <a:pPr algn="l" fontAlgn="t"/>
                      <a:r>
                        <a:rPr lang="en-IN" sz="1800" dirty="0">
                          <a:effectLst/>
                        </a:rPr>
                        <a:t>ANOSIM</a:t>
                      </a:r>
                    </a:p>
                  </a:txBody>
                  <a:tcPr marL="41840" marR="41840" marT="20920" marB="20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buFont typeface="Arial" panose="020B0604020202020204" pitchFamily="34" charset="0"/>
                        <a:buChar char="•"/>
                      </a:pPr>
                      <a:r>
                        <a:rPr lang="en-IN" sz="1800">
                          <a:effectLst/>
                        </a:rPr>
                        <a:t>Categorical</a:t>
                      </a:r>
                    </a:p>
                    <a:p>
                      <a:pPr fontAlgn="t">
                        <a:buFont typeface="Arial" panose="020B0604020202020204" pitchFamily="34" charset="0"/>
                        <a:buChar char="•"/>
                      </a:pPr>
                      <a:r>
                        <a:rPr lang="en-IN" sz="1800">
                          <a:effectLst/>
                        </a:rPr>
                        <a:t>3 or more groups</a:t>
                      </a:r>
                    </a:p>
                  </a:txBody>
                  <a:tcPr marL="41840" marR="41840" marT="20920" marB="20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buFont typeface="Arial" panose="020B0604020202020204" pitchFamily="34" charset="0"/>
                        <a:buChar char="•"/>
                      </a:pPr>
                      <a:r>
                        <a:rPr lang="en-IN" sz="1800">
                          <a:effectLst/>
                        </a:rPr>
                        <a:t>Quantitative</a:t>
                      </a:r>
                    </a:p>
                    <a:p>
                      <a:pPr fontAlgn="t">
                        <a:buFont typeface="Arial" panose="020B0604020202020204" pitchFamily="34" charset="0"/>
                        <a:buChar char="•"/>
                      </a:pPr>
                      <a:r>
                        <a:rPr lang="en-IN" sz="1800">
                          <a:effectLst/>
                        </a:rPr>
                        <a:t>2 or more outcome variables</a:t>
                      </a:r>
                    </a:p>
                  </a:txBody>
                  <a:tcPr marL="41840" marR="41840" marT="20920" marB="20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sz="1800">
                          <a:effectLst/>
                        </a:rPr>
                        <a:t>MANOVA</a:t>
                      </a:r>
                    </a:p>
                  </a:txBody>
                  <a:tcPr marL="41840" marR="41840" marT="20920" marB="20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454690720"/>
                  </a:ext>
                </a:extLst>
              </a:tr>
              <a:tr h="794956">
                <a:tc>
                  <a:txBody>
                    <a:bodyPr/>
                    <a:lstStyle/>
                    <a:p>
                      <a:pPr algn="l" fontAlgn="t"/>
                      <a:r>
                        <a:rPr lang="en-IN" sz="1800" dirty="0">
                          <a:effectLst/>
                        </a:rPr>
                        <a:t>Wilcoxon Rank-Sum test</a:t>
                      </a:r>
                    </a:p>
                  </a:txBody>
                  <a:tcPr marL="41840" marR="41840" marT="20920" marB="20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buFont typeface="Arial" panose="020B0604020202020204" pitchFamily="34" charset="0"/>
                        <a:buChar char="•"/>
                      </a:pPr>
                      <a:r>
                        <a:rPr lang="en-IN" sz="1800">
                          <a:effectLst/>
                        </a:rPr>
                        <a:t>Categorical</a:t>
                      </a:r>
                    </a:p>
                    <a:p>
                      <a:pPr fontAlgn="t">
                        <a:buFont typeface="Arial" panose="020B0604020202020204" pitchFamily="34" charset="0"/>
                        <a:buChar char="•"/>
                      </a:pPr>
                      <a:r>
                        <a:rPr lang="en-IN" sz="1800">
                          <a:effectLst/>
                        </a:rPr>
                        <a:t>2 groups</a:t>
                      </a:r>
                    </a:p>
                  </a:txBody>
                  <a:tcPr marL="41840" marR="41840" marT="20920" marB="20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buFont typeface="Arial" panose="020B0604020202020204" pitchFamily="34" charset="0"/>
                        <a:buChar char="•"/>
                      </a:pPr>
                      <a:r>
                        <a:rPr lang="en-IN" sz="1800">
                          <a:effectLst/>
                        </a:rPr>
                        <a:t>Quantitative</a:t>
                      </a:r>
                    </a:p>
                    <a:p>
                      <a:pPr fontAlgn="t">
                        <a:buFont typeface="Arial" panose="020B0604020202020204" pitchFamily="34" charset="0"/>
                        <a:buChar char="•"/>
                      </a:pPr>
                      <a:r>
                        <a:rPr lang="en-IN" sz="1800">
                          <a:effectLst/>
                        </a:rPr>
                        <a:t>groups come from different populations</a:t>
                      </a:r>
                    </a:p>
                  </a:txBody>
                  <a:tcPr marL="41840" marR="41840" marT="20920" marB="20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sz="1800">
                          <a:effectLst/>
                        </a:rPr>
                        <a:t>Independent t-test</a:t>
                      </a:r>
                    </a:p>
                  </a:txBody>
                  <a:tcPr marL="41840" marR="41840" marT="20920" marB="20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170879626"/>
                  </a:ext>
                </a:extLst>
              </a:tr>
              <a:tr h="794956">
                <a:tc>
                  <a:txBody>
                    <a:bodyPr/>
                    <a:lstStyle/>
                    <a:p>
                      <a:pPr algn="l" fontAlgn="t"/>
                      <a:r>
                        <a:rPr lang="en-IN" sz="1800" dirty="0">
                          <a:effectLst/>
                        </a:rPr>
                        <a:t>Wilcoxon Signed-rank test</a:t>
                      </a:r>
                    </a:p>
                  </a:txBody>
                  <a:tcPr marL="41840" marR="41840" marT="20920" marB="20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buFont typeface="Arial" panose="020B0604020202020204" pitchFamily="34" charset="0"/>
                        <a:buChar char="•"/>
                      </a:pPr>
                      <a:r>
                        <a:rPr lang="en-IN" sz="1800" dirty="0">
                          <a:effectLst/>
                        </a:rPr>
                        <a:t>Categorical</a:t>
                      </a:r>
                    </a:p>
                    <a:p>
                      <a:pPr fontAlgn="t">
                        <a:buFont typeface="Arial" panose="020B0604020202020204" pitchFamily="34" charset="0"/>
                        <a:buChar char="•"/>
                      </a:pPr>
                      <a:r>
                        <a:rPr lang="en-IN" sz="1800" dirty="0">
                          <a:effectLst/>
                        </a:rPr>
                        <a:t>2 groups</a:t>
                      </a:r>
                    </a:p>
                  </a:txBody>
                  <a:tcPr marL="41840" marR="41840" marT="20920" marB="20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buFont typeface="Arial" panose="020B0604020202020204" pitchFamily="34" charset="0"/>
                        <a:buChar char="•"/>
                      </a:pPr>
                      <a:r>
                        <a:rPr lang="en-IN" sz="1800" dirty="0">
                          <a:effectLst/>
                        </a:rPr>
                        <a:t>Quantitative</a:t>
                      </a:r>
                    </a:p>
                    <a:p>
                      <a:pPr fontAlgn="t">
                        <a:buFont typeface="Arial" panose="020B0604020202020204" pitchFamily="34" charset="0"/>
                        <a:buChar char="•"/>
                      </a:pPr>
                      <a:r>
                        <a:rPr lang="en-IN" sz="1800" dirty="0">
                          <a:effectLst/>
                        </a:rPr>
                        <a:t>groups come from the same population</a:t>
                      </a:r>
                    </a:p>
                  </a:txBody>
                  <a:tcPr marL="41840" marR="41840" marT="20920" marB="20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sz="1800" dirty="0">
                          <a:effectLst/>
                        </a:rPr>
                        <a:t>Paired t-test</a:t>
                      </a:r>
                    </a:p>
                  </a:txBody>
                  <a:tcPr marL="41840" marR="41840" marT="20920" marB="20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261357338"/>
                  </a:ext>
                </a:extLst>
              </a:tr>
            </a:tbl>
          </a:graphicData>
        </a:graphic>
      </p:graphicFrame>
      <p:sp>
        <p:nvSpPr>
          <p:cNvPr id="6" name="TextBox 5">
            <a:extLst>
              <a:ext uri="{FF2B5EF4-FFF2-40B4-BE49-F238E27FC236}">
                <a16:creationId xmlns:a16="http://schemas.microsoft.com/office/drawing/2014/main" id="{5CF6AD89-9BC0-F6ED-3C04-DA615B1B0CCD}"/>
              </a:ext>
            </a:extLst>
          </p:cNvPr>
          <p:cNvSpPr txBox="1"/>
          <p:nvPr/>
        </p:nvSpPr>
        <p:spPr>
          <a:xfrm>
            <a:off x="380545" y="5578471"/>
            <a:ext cx="10621437" cy="1200329"/>
          </a:xfrm>
          <a:prstGeom prst="rect">
            <a:avLst/>
          </a:prstGeom>
          <a:noFill/>
        </p:spPr>
        <p:txBody>
          <a:bodyPr wrap="square">
            <a:spAutoFit/>
          </a:bodyPr>
          <a:lstStyle/>
          <a:p>
            <a:pPr lvl="2"/>
            <a:endParaRPr lang="en-US" sz="1200" dirty="0">
              <a:latin typeface="Calibri" panose="020F0502020204030204" pitchFamily="34" charset="0"/>
              <a:cs typeface="Calibri" panose="020F0502020204030204" pitchFamily="34" charset="0"/>
            </a:endParaRPr>
          </a:p>
          <a:p>
            <a:r>
              <a:rPr lang="en-US" sz="1200" dirty="0">
                <a:latin typeface="Calibri" panose="020F0502020204030204" pitchFamily="34" charset="0"/>
                <a:cs typeface="Calibri" panose="020F0502020204030204" pitchFamily="34" charset="0"/>
              </a:rPr>
              <a:t>Ref: </a:t>
            </a:r>
          </a:p>
          <a:p>
            <a:r>
              <a:rPr lang="en-US" sz="1200" dirty="0">
                <a:latin typeface="Calibri" panose="020F0502020204030204" pitchFamily="34" charset="0"/>
                <a:cs typeface="Calibri" panose="020F0502020204030204" pitchFamily="34" charset="0"/>
              </a:rPr>
              <a:t>https://www.scribbr.com/statistics/statistical-tests/</a:t>
            </a:r>
          </a:p>
          <a:p>
            <a:r>
              <a:rPr lang="en-US" sz="1200" dirty="0">
                <a:latin typeface="Calibri" panose="020F0502020204030204" pitchFamily="34" charset="0"/>
                <a:cs typeface="Calibri" panose="020F0502020204030204" pitchFamily="34" charset="0"/>
              </a:rPr>
              <a:t>https://www.analyticsvidhya.com/blog/2019/09/everything-know-about-p-value-from-scratch-data-science/</a:t>
            </a:r>
          </a:p>
          <a:p>
            <a:r>
              <a:rPr lang="en-US" sz="1200" dirty="0">
                <a:latin typeface="Calibri" panose="020F0502020204030204" pitchFamily="34" charset="0"/>
                <a:cs typeface="Calibri" panose="020F0502020204030204" pitchFamily="34" charset="0"/>
              </a:rPr>
              <a:t>https://medium.com/analytics-vidhya/hypothesis-testing-analysis-of-variance-anova-52c3df0fbc80</a:t>
            </a:r>
          </a:p>
          <a:p>
            <a:r>
              <a:rPr lang="en-US" sz="1200" dirty="0">
                <a:latin typeface="Calibri" panose="020F0502020204030204" pitchFamily="34" charset="0"/>
                <a:cs typeface="Calibri" panose="020F0502020204030204" pitchFamily="34" charset="0"/>
              </a:rPr>
              <a:t>https://towardsdatascience.com/hypothesis-tests-explained-8a070636bd28</a:t>
            </a:r>
          </a:p>
        </p:txBody>
      </p:sp>
      <p:sp>
        <p:nvSpPr>
          <p:cNvPr id="7" name="TextBox 6">
            <a:extLst>
              <a:ext uri="{FF2B5EF4-FFF2-40B4-BE49-F238E27FC236}">
                <a16:creationId xmlns:a16="http://schemas.microsoft.com/office/drawing/2014/main" id="{55AE5537-CA86-659F-7B8C-DB8767F29008}"/>
              </a:ext>
            </a:extLst>
          </p:cNvPr>
          <p:cNvSpPr txBox="1"/>
          <p:nvPr/>
        </p:nvSpPr>
        <p:spPr>
          <a:xfrm>
            <a:off x="3900791" y="0"/>
            <a:ext cx="2830749" cy="369332"/>
          </a:xfrm>
          <a:prstGeom prst="rect">
            <a:avLst/>
          </a:prstGeom>
          <a:noFill/>
        </p:spPr>
        <p:txBody>
          <a:bodyPr wrap="square" rtlCol="0">
            <a:spAutoFit/>
          </a:bodyPr>
          <a:lstStyle/>
          <a:p>
            <a:r>
              <a:rPr lang="en-US" dirty="0" err="1"/>
              <a:t>NonParameteric</a:t>
            </a:r>
            <a:r>
              <a:rPr lang="en-US" dirty="0"/>
              <a:t> Test</a:t>
            </a:r>
            <a:endParaRPr lang="en-IN" dirty="0"/>
          </a:p>
        </p:txBody>
      </p:sp>
    </p:spTree>
    <p:extLst>
      <p:ext uri="{BB962C8B-B14F-4D97-AF65-F5344CB8AC3E}">
        <p14:creationId xmlns:p14="http://schemas.microsoft.com/office/powerpoint/2010/main" val="1151042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12848B-A4C5-4599-92B3-1347284F498C}"/>
              </a:ext>
            </a:extLst>
          </p:cNvPr>
          <p:cNvSpPr>
            <a:spLocks noGrp="1"/>
          </p:cNvSpPr>
          <p:nvPr>
            <p:ph idx="1"/>
          </p:nvPr>
        </p:nvSpPr>
        <p:spPr/>
        <p:txBody>
          <a:bodyPr>
            <a:normAutofit/>
          </a:bodyPr>
          <a:lstStyle/>
          <a:p>
            <a:pPr marL="0" indent="0">
              <a:buNone/>
            </a:pPr>
            <a:r>
              <a:rPr lang="en-IN" sz="1800" dirty="0"/>
              <a:t>Our experiments consist of instant key press are for all five fingers </a:t>
            </a:r>
            <a:r>
              <a:rPr lang="en-IN" sz="1800" dirty="0" err="1"/>
              <a:t>i.e</a:t>
            </a:r>
            <a:r>
              <a:rPr lang="en-IN" sz="1800" dirty="0"/>
              <a:t> 5 classes with each class consist of 60 trials. The features are extracted from all 300 trials with full frames or short frames with 50% overlap. The extracted features are standardised and LDA is applied to reduce dimension. The dimensionality reduced data is classified using Random Forest and evaluated with k-fold (k=10) cross validation. </a:t>
            </a:r>
          </a:p>
          <a:p>
            <a:pPr marL="0" indent="0">
              <a:buNone/>
            </a:pPr>
            <a:r>
              <a:rPr lang="en-IN" sz="1800" dirty="0"/>
              <a:t>For the concern of small dataset hypothesis testing we do have plans to include t-test for 2 finger classification and ANOVA for 5 finger classification.</a:t>
            </a:r>
          </a:p>
        </p:txBody>
      </p:sp>
      <p:sp>
        <p:nvSpPr>
          <p:cNvPr id="4" name="TextBox 3">
            <a:extLst>
              <a:ext uri="{FF2B5EF4-FFF2-40B4-BE49-F238E27FC236}">
                <a16:creationId xmlns:a16="http://schemas.microsoft.com/office/drawing/2014/main" id="{30C93BD1-5913-D6D4-6AC4-1F6B0CB1C6D9}"/>
              </a:ext>
            </a:extLst>
          </p:cNvPr>
          <p:cNvSpPr txBox="1"/>
          <p:nvPr/>
        </p:nvSpPr>
        <p:spPr>
          <a:xfrm>
            <a:off x="292608" y="256032"/>
            <a:ext cx="7397496" cy="461665"/>
          </a:xfrm>
          <a:prstGeom prst="rect">
            <a:avLst/>
          </a:prstGeom>
          <a:noFill/>
        </p:spPr>
        <p:txBody>
          <a:bodyPr wrap="square" rtlCol="0">
            <a:spAutoFit/>
          </a:bodyPr>
          <a:lstStyle/>
          <a:p>
            <a:r>
              <a:rPr lang="en-IN" sz="2400" b="1" u="sng" dirty="0"/>
              <a:t>Implication of T-test and ANOVA for our experiments:</a:t>
            </a:r>
          </a:p>
        </p:txBody>
      </p:sp>
    </p:spTree>
    <p:extLst>
      <p:ext uri="{BB962C8B-B14F-4D97-AF65-F5344CB8AC3E}">
        <p14:creationId xmlns:p14="http://schemas.microsoft.com/office/powerpoint/2010/main" val="707474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96EE89-782C-71FD-15B9-5F66E50E1205}"/>
              </a:ext>
            </a:extLst>
          </p:cNvPr>
          <p:cNvSpPr>
            <a:spLocks noGrp="1"/>
          </p:cNvSpPr>
          <p:nvPr>
            <p:ph idx="1"/>
          </p:nvPr>
        </p:nvSpPr>
        <p:spPr/>
        <p:txBody>
          <a:bodyPr/>
          <a:lstStyle/>
          <a:p>
            <a:pPr marL="0" indent="0">
              <a:buNone/>
            </a:pPr>
            <a:r>
              <a:rPr lang="en-US" dirty="0"/>
              <a:t>				Backup</a:t>
            </a:r>
            <a:endParaRPr lang="en-IN" dirty="0"/>
          </a:p>
        </p:txBody>
      </p:sp>
    </p:spTree>
    <p:extLst>
      <p:ext uri="{BB962C8B-B14F-4D97-AF65-F5344CB8AC3E}">
        <p14:creationId xmlns:p14="http://schemas.microsoft.com/office/powerpoint/2010/main" val="18530746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21795</TotalTime>
  <Words>2031</Words>
  <Application>Microsoft Office PowerPoint</Application>
  <PresentationFormat>Widescreen</PresentationFormat>
  <Paragraphs>197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NimbusRomNo9L-Regu</vt:lpstr>
      <vt:lpstr>Times New Roman</vt:lpstr>
      <vt:lpstr>Office Theme</vt:lpstr>
      <vt:lpstr>Comprehensive Exam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Comprehensive Exam</dc:title>
  <dc:creator>SMT2017020 Sharmila Mani</dc:creator>
  <cp:lastModifiedBy>SMT2017020 Sharmila Mani</cp:lastModifiedBy>
  <cp:revision>204</cp:revision>
  <dcterms:created xsi:type="dcterms:W3CDTF">2022-05-23T03:51:07Z</dcterms:created>
  <dcterms:modified xsi:type="dcterms:W3CDTF">2023-01-30T09:03:13Z</dcterms:modified>
</cp:coreProperties>
</file>