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8" r:id="rId3"/>
    <p:sldId id="265" r:id="rId4"/>
    <p:sldId id="260" r:id="rId5"/>
    <p:sldId id="261" r:id="rId6"/>
    <p:sldId id="262" r:id="rId7"/>
    <p:sldId id="258" r:id="rId8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4A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6087B-0FF2-45FD-85EC-A044388695F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2C4C-4825-436A-B9FF-445626A1EEF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72C4C-4825-436A-B9FF-445626A1EE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77CB-00CF-40D6-A343-FD0300F5DD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A2B67-8057-4438-B18A-4F631A34C0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6600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WiT Hackathon - Synopsis</a:t>
            </a:r>
            <a:endParaRPr lang="en-SG" sz="6600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7"/>
            <a:ext cx="8957733" cy="4906963"/>
          </a:xfrm>
        </p:spPr>
        <p:txBody>
          <a:bodyPr>
            <a:normAutofit/>
          </a:bodyPr>
          <a:lstStyle/>
          <a:p>
            <a:pPr algn="just"/>
            <a:r>
              <a:rPr lang="en-SG" sz="2400" b="1" u="sng" dirty="0" smtClean="0">
                <a:solidFill>
                  <a:srgbClr val="0000FF"/>
                </a:solidFill>
              </a:rPr>
              <a:t>Women </a:t>
            </a:r>
            <a:r>
              <a:rPr lang="en-SG" sz="2400" b="1" u="sng" dirty="0">
                <a:solidFill>
                  <a:srgbClr val="0000FF"/>
                </a:solidFill>
              </a:rPr>
              <a:t>in Technology (WiT)</a:t>
            </a:r>
            <a:r>
              <a:rPr lang="en-SG" sz="2400" dirty="0"/>
              <a:t> an industry wide forum that focuses on empowering women in </a:t>
            </a:r>
            <a:r>
              <a:rPr lang="en-SG" sz="2400" dirty="0" smtClean="0"/>
              <a:t>STEM</a:t>
            </a:r>
            <a:endParaRPr lang="en-SG" sz="2400" dirty="0" smtClean="0"/>
          </a:p>
          <a:p>
            <a:pPr algn="just"/>
            <a:r>
              <a:rPr lang="en-IN" sz="2400" dirty="0" smtClean="0"/>
              <a:t>In partnership with IBM, the event was conducted for 3 days (June 4 - 6)</a:t>
            </a:r>
            <a:endParaRPr lang="en-IN" sz="2400" dirty="0" smtClean="0"/>
          </a:p>
          <a:p>
            <a:pPr algn="just"/>
            <a:r>
              <a:rPr lang="en-SG" sz="2400" dirty="0" smtClean="0"/>
              <a:t>Ideas </a:t>
            </a:r>
            <a:r>
              <a:rPr lang="en-SG" sz="2400" dirty="0"/>
              <a:t>for solving </a:t>
            </a:r>
            <a:r>
              <a:rPr lang="en-SG" sz="2400" dirty="0" smtClean="0"/>
              <a:t>any pertinent issues, for post-</a:t>
            </a:r>
            <a:r>
              <a:rPr lang="en-SG" sz="2400" dirty="0" err="1" smtClean="0"/>
              <a:t>covid</a:t>
            </a:r>
            <a:endParaRPr lang="en-IN" sz="2400" dirty="0" smtClean="0"/>
          </a:p>
          <a:p>
            <a:pPr algn="just"/>
            <a:r>
              <a:rPr lang="en-IN" sz="2400" dirty="0" smtClean="0"/>
              <a:t>400+ teams , 100 Organisations</a:t>
            </a:r>
            <a:endParaRPr lang="en-IN" sz="2400" dirty="0" smtClean="0"/>
          </a:p>
          <a:p>
            <a:pPr algn="just"/>
            <a:r>
              <a:rPr lang="en-IN" sz="2400" dirty="0" smtClean="0"/>
              <a:t>CS Metrics:</a:t>
            </a:r>
            <a:endParaRPr lang="en-IN" sz="2400" dirty="0" smtClean="0"/>
          </a:p>
          <a:p>
            <a:pPr lvl="1" algn="just"/>
            <a:r>
              <a:rPr lang="en-IN" sz="2000" dirty="0" smtClean="0"/>
              <a:t>19 Teams (70 associates)</a:t>
            </a:r>
            <a:endParaRPr lang="en-IN" sz="2000" dirty="0" smtClean="0"/>
          </a:p>
          <a:p>
            <a:pPr lvl="1" algn="just">
              <a:lnSpc>
                <a:spcPct val="150000"/>
              </a:lnSpc>
            </a:pPr>
            <a:r>
              <a:rPr lang="en-IN" sz="2000" dirty="0"/>
              <a:t>2</a:t>
            </a:r>
            <a:r>
              <a:rPr lang="en-IN" sz="2000" dirty="0" smtClean="0"/>
              <a:t> Teams in top 15, 1 team Runner Up (Sour Punk)</a:t>
            </a:r>
            <a:endParaRPr lang="en-IN" sz="2000" dirty="0" smtClean="0"/>
          </a:p>
          <a:p>
            <a:pPr lvl="1" algn="just"/>
            <a:r>
              <a:rPr lang="en-IN" sz="2000" dirty="0" smtClean="0"/>
              <a:t>6 Teams in Top 50</a:t>
            </a:r>
            <a:endParaRPr lang="en-IN" sz="2000" dirty="0" smtClean="0"/>
          </a:p>
          <a:p>
            <a:pPr lvl="1" algn="just"/>
            <a:r>
              <a:rPr lang="en-IN" sz="2000" dirty="0" smtClean="0"/>
              <a:t>CFO Tech : </a:t>
            </a:r>
            <a:r>
              <a:rPr lang="en-IN" sz="2000" dirty="0"/>
              <a:t>5 teams </a:t>
            </a:r>
            <a:r>
              <a:rPr lang="en-IN" sz="2000" dirty="0" smtClean="0"/>
              <a:t>, </a:t>
            </a:r>
            <a:r>
              <a:rPr lang="en-IN" sz="2000" dirty="0" smtClean="0">
                <a:solidFill>
                  <a:srgbClr val="0000FF"/>
                </a:solidFill>
              </a:rPr>
              <a:t>1 team in </a:t>
            </a:r>
            <a:r>
              <a:rPr lang="en-IN" sz="2000" dirty="0">
                <a:solidFill>
                  <a:srgbClr val="0000FF"/>
                </a:solidFill>
              </a:rPr>
              <a:t>Top 50</a:t>
            </a:r>
            <a:endParaRPr lang="en-IN" sz="2000" dirty="0">
              <a:solidFill>
                <a:srgbClr val="0000FF"/>
              </a:solidFill>
            </a:endParaRPr>
          </a:p>
          <a:p>
            <a:pPr algn="just"/>
            <a:endParaRPr lang="en-SG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327" y="4150213"/>
            <a:ext cx="1943100" cy="1300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02993"/>
            <a:ext cx="383381" cy="4071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96807"/>
            <a:ext cx="383381" cy="4071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02793"/>
            <a:ext cx="383381" cy="4071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96807"/>
            <a:ext cx="462829" cy="49157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05400"/>
            <a:ext cx="383381" cy="4071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41" y="3512991"/>
            <a:ext cx="383381" cy="40719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/>
          <p:nvPr/>
        </p:nvSpPr>
        <p:spPr>
          <a:xfrm>
            <a:off x="685800" y="-222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800" dirty="0" smtClean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Opportunity</a:t>
            </a:r>
            <a:endParaRPr lang="en-US" sz="8800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819" y="4393210"/>
            <a:ext cx="383381" cy="4071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090" y="3716587"/>
            <a:ext cx="383381" cy="4071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385441" y="381000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IN" sz="2000" dirty="0" smtClean="0"/>
              <a:t>Remote/Virtual  working</a:t>
            </a:r>
            <a:endParaRPr lang="en-US" sz="2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2073568" y="5468951"/>
            <a:ext cx="4501403" cy="1149444"/>
            <a:chOff x="2073568" y="5468951"/>
            <a:chExt cx="4501403" cy="1149444"/>
          </a:xfrm>
        </p:grpSpPr>
        <p:sp>
          <p:nvSpPr>
            <p:cNvPr id="19" name="TextBox 18"/>
            <p:cNvSpPr txBox="1"/>
            <p:nvPr/>
          </p:nvSpPr>
          <p:spPr>
            <a:xfrm>
              <a:off x="2073568" y="5614030"/>
              <a:ext cx="593432" cy="40011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txBody>
            <a:bodyPr wrap="none" rtlCol="0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r>
                <a:rPr lang="en-IN" sz="2000" dirty="0" smtClean="0"/>
                <a:t>BCP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3798" y="5492923"/>
              <a:ext cx="963405" cy="40011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txBody>
            <a:bodyPr wrap="none" rtlCol="0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r>
                <a:rPr lang="en-IN" sz="2000" dirty="0" smtClean="0"/>
                <a:t>Policies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26140" y="6218285"/>
              <a:ext cx="1348831" cy="40011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txBody>
            <a:bodyPr wrap="none" rtlCol="0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r>
                <a:rPr lang="en-IN" sz="2000" dirty="0" smtClean="0"/>
                <a:t>Real-Estate</a:t>
              </a:r>
              <a:endParaRPr lang="en-US" sz="2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40695" y="5468951"/>
              <a:ext cx="1319720" cy="40011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txBody>
            <a:bodyPr wrap="none" rtlCol="0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r>
                <a:rPr lang="en-IN" sz="2000" dirty="0" smtClean="0"/>
                <a:t>Safe-Route</a:t>
              </a:r>
              <a:endParaRPr lang="en-US" sz="2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61116" y="6214195"/>
              <a:ext cx="987771" cy="40011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txBody>
            <a:bodyPr wrap="none" rtlCol="0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r>
                <a:rPr lang="en-IN" sz="2000" dirty="0" smtClean="0"/>
                <a:t>Planner</a:t>
              </a:r>
              <a:endParaRPr lang="en-US" sz="2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 rot="20708601">
            <a:off x="330687" y="1779788"/>
            <a:ext cx="2324509" cy="1890373"/>
            <a:chOff x="337388" y="4902992"/>
            <a:chExt cx="2712993" cy="1744196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337388" y="4902992"/>
              <a:ext cx="2712993" cy="1650207"/>
            </a:xfrm>
            <a:prstGeom prst="wedgeRoundRect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9849" y="5009685"/>
              <a:ext cx="2368841" cy="16375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74 </a:t>
              </a:r>
              <a:r>
                <a:rPr lang="en-US" sz="1600" dirty="0"/>
                <a:t>percent of CFOs surveyed by Gartner expect </a:t>
              </a:r>
              <a:r>
                <a:rPr lang="en-US" sz="1600" dirty="0" smtClean="0"/>
                <a:t>to </a:t>
              </a:r>
              <a:r>
                <a:rPr lang="en-US" sz="1600" dirty="0"/>
                <a:t>continue working remotely after the pandemic ends.”</a:t>
              </a:r>
              <a:endParaRPr lang="en-US" sz="1600" dirty="0"/>
            </a:p>
          </p:txBody>
        </p:sp>
      </p:grpSp>
      <p:grpSp>
        <p:nvGrpSpPr>
          <p:cNvPr id="84" name="Group 83"/>
          <p:cNvGrpSpPr/>
          <p:nvPr/>
        </p:nvGrpSpPr>
        <p:grpSpPr>
          <a:xfrm rot="21361118">
            <a:off x="4180888" y="1669792"/>
            <a:ext cx="2095994" cy="1447369"/>
            <a:chOff x="337388" y="4902992"/>
            <a:chExt cx="2712993" cy="1650207"/>
          </a:xfrm>
        </p:grpSpPr>
        <p:sp>
          <p:nvSpPr>
            <p:cNvPr id="85" name="Rounded Rectangular Callout 84"/>
            <p:cNvSpPr/>
            <p:nvPr/>
          </p:nvSpPr>
          <p:spPr>
            <a:xfrm>
              <a:off x="337388" y="4902992"/>
              <a:ext cx="2712993" cy="1650207"/>
            </a:xfrm>
            <a:prstGeom prst="wedgeRoundRect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61208" y="4998633"/>
              <a:ext cx="2368841" cy="12281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Cost Benefits -Real estate &amp; maintenance facilities</a:t>
              </a:r>
              <a:endParaRPr lang="en-US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 rot="828995">
            <a:off x="6853917" y="2605702"/>
            <a:ext cx="1972648" cy="982970"/>
            <a:chOff x="337388" y="4902992"/>
            <a:chExt cx="2712993" cy="1650207"/>
          </a:xfrm>
        </p:grpSpPr>
        <p:sp>
          <p:nvSpPr>
            <p:cNvPr id="88" name="Rounded Rectangular Callout 87"/>
            <p:cNvSpPr/>
            <p:nvPr/>
          </p:nvSpPr>
          <p:spPr>
            <a:xfrm>
              <a:off x="337388" y="4902992"/>
              <a:ext cx="2712993" cy="1650207"/>
            </a:xfrm>
            <a:prstGeom prst="wedgeRoundRect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81220" y="5167175"/>
              <a:ext cx="2368839" cy="539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Positive impact to environment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400800"/>
            <a:ext cx="9144000" cy="45720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solidFill>
                  <a:schemeClr val="tx1"/>
                </a:solidFill>
              </a:rPr>
              <a:t>Sharmila M, Savitha Sridhara, Pavithra MP, Supriya Aithal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990600" y="0"/>
            <a:ext cx="6781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8800" dirty="0" smtClean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Solution -</a:t>
            </a:r>
            <a:endParaRPr lang="en-US" sz="8800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2" descr="M:\2020\ITWC\KnowWhere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85"/>
            <a:ext cx="1371600" cy="13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/>
          <p:nvPr/>
        </p:nvSpPr>
        <p:spPr>
          <a:xfrm>
            <a:off x="-76200" y="55626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6000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HERstory Makers </a:t>
            </a:r>
            <a:endParaRPr lang="en-US" sz="6000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8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2157015"/>
            <a:ext cx="1476375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971" y="1987557"/>
            <a:ext cx="1781029" cy="15176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85992"/>
            <a:ext cx="1514914" cy="18478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76473"/>
            <a:ext cx="1743075" cy="1743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33608"/>
            <a:ext cx="1552575" cy="15525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7709" y="4267200"/>
            <a:ext cx="2120802" cy="2362200"/>
            <a:chOff x="213518" y="3733800"/>
            <a:chExt cx="2120802" cy="2362200"/>
          </a:xfrm>
        </p:grpSpPr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18" y="4800600"/>
              <a:ext cx="1443831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7" y="3733800"/>
              <a:ext cx="1386583" cy="136723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0" y="0"/>
            <a:ext cx="84582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 smtClean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Features</a:t>
            </a:r>
            <a:endParaRPr lang="en-US" sz="8800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7" name="Picture 2" descr="M:\2020\ITWC\KnowWhere-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56" y="0"/>
            <a:ext cx="104704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383" y="1377250"/>
            <a:ext cx="706581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84582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 smtClean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Technology</a:t>
            </a:r>
            <a:endParaRPr lang="en-US" sz="8800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0991" y="3276600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Users</a:t>
            </a:r>
            <a:endParaRPr lang="en-US" dirty="0"/>
          </a:p>
        </p:txBody>
      </p:sp>
      <p:pic>
        <p:nvPicPr>
          <p:cNvPr id="7" name="Picture 2" descr="M:\2020\ITWC\KnowWhere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56" y="0"/>
            <a:ext cx="104704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4800600"/>
            <a:ext cx="80481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IBM </a:t>
            </a:r>
            <a:r>
              <a:rPr lang="en-US" dirty="0" err="1"/>
              <a:t>Cloudant</a:t>
            </a:r>
            <a:r>
              <a:rPr lang="en-US" dirty="0"/>
              <a:t> : The NoSQL database used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IBM </a:t>
            </a:r>
            <a:r>
              <a:rPr lang="en-US" dirty="0"/>
              <a:t>Cloud Functions : The compute platform for handling logic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IBM </a:t>
            </a:r>
            <a:r>
              <a:rPr lang="en-US" dirty="0"/>
              <a:t>Watson : The AI platform used for Chabot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 </a:t>
            </a:r>
            <a:r>
              <a:rPr lang="en-US" dirty="0"/>
              <a:t>: The rich location data used for routing/location </a:t>
            </a:r>
            <a:r>
              <a:rPr lang="en-US" dirty="0" smtClean="0"/>
              <a:t>navigation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geoIQ</a:t>
            </a:r>
            <a:r>
              <a:rPr lang="en-IN" dirty="0" smtClean="0"/>
              <a:t> : Real-time  API provides list of containment zones for location/nodes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 </a:t>
            </a:r>
            <a:r>
              <a:rPr lang="en-US" dirty="0"/>
              <a:t>JS : The cross platform used as middle tier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React </a:t>
            </a:r>
            <a:r>
              <a:rPr lang="en-US" dirty="0"/>
              <a:t>Native : The open-source framework used for mobile 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90600" y="1981200"/>
            <a:ext cx="6923177" cy="2787886"/>
            <a:chOff x="84901" y="770817"/>
            <a:chExt cx="6923177" cy="2787886"/>
          </a:xfrm>
        </p:grpSpPr>
        <p:sp>
          <p:nvSpPr>
            <p:cNvPr id="5" name="Circular Arrow 4"/>
            <p:cNvSpPr/>
            <p:nvPr/>
          </p:nvSpPr>
          <p:spPr>
            <a:xfrm rot="18386623">
              <a:off x="85050" y="770668"/>
              <a:ext cx="1956111" cy="1956409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Shape 6"/>
            <p:cNvSpPr/>
            <p:nvPr/>
          </p:nvSpPr>
          <p:spPr>
            <a:xfrm rot="14801784">
              <a:off x="1755070" y="1602443"/>
              <a:ext cx="1956111" cy="1956409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ircular Arrow 7"/>
            <p:cNvSpPr/>
            <p:nvPr/>
          </p:nvSpPr>
          <p:spPr>
            <a:xfrm rot="18386623">
              <a:off x="3361650" y="770669"/>
              <a:ext cx="1956111" cy="1956409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hape 8"/>
            <p:cNvSpPr/>
            <p:nvPr/>
          </p:nvSpPr>
          <p:spPr>
            <a:xfrm rot="14801784">
              <a:off x="5051818" y="1546547"/>
              <a:ext cx="1956111" cy="1956409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568482" y="1447800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Q2, 2020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5194" y="2580647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Q3, 2020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40939" y="1447800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Q4, 2020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5742" y="2535085"/>
              <a:ext cx="1269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Q4, 2020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-74950"/>
            <a:ext cx="91440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IN" sz="8800" dirty="0" smtClean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Roadmap</a:t>
            </a:r>
            <a:endParaRPr lang="en-US" sz="8800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371600" y="3544669"/>
            <a:ext cx="1428705" cy="2627531"/>
            <a:chOff x="1371600" y="3544669"/>
            <a:chExt cx="1428705" cy="2627531"/>
          </a:xfrm>
        </p:grpSpPr>
        <p:sp>
          <p:nvSpPr>
            <p:cNvPr id="15" name="TextBox 14"/>
            <p:cNvSpPr txBox="1"/>
            <p:nvPr/>
          </p:nvSpPr>
          <p:spPr>
            <a:xfrm>
              <a:off x="1371600" y="3544669"/>
              <a:ext cx="142870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Strategy, Analysis &amp; Planning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74181" y="4495800"/>
              <a:ext cx="1192819" cy="1676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17720" y="4492823"/>
              <a:ext cx="12492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1.Architecture &amp; Design</a:t>
              </a:r>
              <a:endParaRPr lang="en-US" sz="1400" dirty="0" smtClean="0"/>
            </a:p>
            <a:p>
              <a:r>
                <a:rPr lang="en-IN" sz="1400" dirty="0" smtClean="0"/>
                <a:t>  </a:t>
              </a:r>
              <a:endParaRPr 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19399" y="1371600"/>
            <a:ext cx="1771695" cy="2259688"/>
            <a:chOff x="1295400" y="3544669"/>
            <a:chExt cx="1600200" cy="2259688"/>
          </a:xfrm>
        </p:grpSpPr>
        <p:sp>
          <p:nvSpPr>
            <p:cNvPr id="21" name="TextBox 20"/>
            <p:cNvSpPr txBox="1"/>
            <p:nvPr/>
          </p:nvSpPr>
          <p:spPr>
            <a:xfrm>
              <a:off x="1371600" y="3544669"/>
              <a:ext cx="14287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Wireframe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3962400"/>
              <a:ext cx="1600200" cy="1676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95400" y="3988475"/>
              <a:ext cx="1600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1. Create mobile app</a:t>
              </a:r>
              <a:endParaRPr lang="en-IN" sz="1400" dirty="0" smtClean="0"/>
            </a:p>
            <a:p>
              <a:r>
                <a:rPr lang="en-IN" sz="1400" dirty="0" smtClean="0"/>
                <a:t>2. Integrate IBM Watson AI &amp; Cloud services</a:t>
              </a:r>
              <a:endParaRPr lang="en-IN" sz="1400" dirty="0" smtClean="0"/>
            </a:p>
            <a:p>
              <a:r>
                <a:rPr lang="en-IN" sz="1400" dirty="0" smtClean="0"/>
                <a:t>3. Connect Datasources &amp; API’s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91095" y="3620869"/>
            <a:ext cx="1428705" cy="2399169"/>
            <a:chOff x="1371600" y="3544669"/>
            <a:chExt cx="1428705" cy="2399169"/>
          </a:xfrm>
        </p:grpSpPr>
        <p:sp>
          <p:nvSpPr>
            <p:cNvPr id="25" name="TextBox 24"/>
            <p:cNvSpPr txBox="1"/>
            <p:nvPr/>
          </p:nvSpPr>
          <p:spPr>
            <a:xfrm>
              <a:off x="1371600" y="3544669"/>
              <a:ext cx="14287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Champion Adoption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74181" y="4191000"/>
              <a:ext cx="1192819" cy="1676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7720" y="4343400"/>
              <a:ext cx="124928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1. Prototype with champion adopter</a:t>
              </a:r>
              <a:endParaRPr lang="en-IN" sz="1400" dirty="0" smtClean="0"/>
            </a:p>
            <a:p>
              <a:r>
                <a:rPr lang="en-IN" sz="1400" dirty="0" smtClean="0"/>
                <a:t>2. Monitor for results &amp; opportunities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21219" y="1307068"/>
            <a:ext cx="1428705" cy="2047622"/>
            <a:chOff x="1371600" y="3819778"/>
            <a:chExt cx="1428705" cy="2047622"/>
          </a:xfrm>
        </p:grpSpPr>
        <p:sp>
          <p:nvSpPr>
            <p:cNvPr id="29" name="TextBox 28"/>
            <p:cNvSpPr txBox="1"/>
            <p:nvPr/>
          </p:nvSpPr>
          <p:spPr>
            <a:xfrm>
              <a:off x="1371600" y="3819778"/>
              <a:ext cx="14287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Launch App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74181" y="4191000"/>
              <a:ext cx="1192819" cy="1676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17720" y="4343400"/>
              <a:ext cx="1249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1. Market app</a:t>
              </a:r>
              <a:endParaRPr lang="en-US" sz="1400" dirty="0"/>
            </a:p>
          </p:txBody>
        </p:sp>
      </p:grpSp>
      <p:pic>
        <p:nvPicPr>
          <p:cNvPr id="32" name="Picture 2" descr="M:\2020\ITWC\KnowWhere-Logo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56" y="0"/>
            <a:ext cx="104704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8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6" y="22860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i="1" dirty="0" smtClean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  <a:endParaRPr lang="en-US" sz="8800" i="1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M:\2020\ITWC\KnowWhere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56" y="0"/>
            <a:ext cx="104704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777" y="1143000"/>
            <a:ext cx="4419599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1470</Words>
  <Application>WPS Presentation</Application>
  <PresentationFormat>On-screen Show (4:3)</PresentationFormat>
  <Paragraphs>85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WiT Hackathon - Synopsis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Credit Suisse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Sharmila</dc:creator>
  <cp:lastModifiedBy>sharmila</cp:lastModifiedBy>
  <cp:revision>50</cp:revision>
  <dcterms:created xsi:type="dcterms:W3CDTF">2020-06-06T07:11:00Z</dcterms:created>
  <dcterms:modified xsi:type="dcterms:W3CDTF">2020-09-10T07:23:28Z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Unrestricted</vt:lpwstr>
  </property>
  <property fmtid="{D5CDD505-2E9C-101B-9397-08002B2CF9AE}" pid="3" name="_SIProp12DataClass+304a34c9-5b17-4e2a-bdc3-dec6a43f35e7">
    <vt:lpwstr>v=1.2&gt;I=304a34c9-5b17-4e2a-bdc3-dec6a43f35e7&amp;N=Unrestricted&amp;V=1.3&amp;U=S-1-5-21-1828601920-3511188894-431489442-1238772&amp;D=Muthiah%2c+Sharmila+(MBCU+748)&amp;A=Associated&amp;H=False</vt:lpwstr>
  </property>
  <property fmtid="{D5CDD505-2E9C-101B-9397-08002B2CF9AE}" pid="4" name="KSOProductBuildVer">
    <vt:lpwstr>1033-11.2.0.8684</vt:lpwstr>
  </property>
</Properties>
</file>