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8" r:id="rId1"/>
  </p:sldMasterIdLst>
  <p:notesMasterIdLst>
    <p:notesMasterId r:id="rId17"/>
  </p:notesMasterIdLst>
  <p:sldIdLst>
    <p:sldId id="256" r:id="rId2"/>
    <p:sldId id="257" r:id="rId3"/>
    <p:sldId id="258" r:id="rId4"/>
    <p:sldId id="259" r:id="rId5"/>
    <p:sldId id="260" r:id="rId6"/>
    <p:sldId id="261" r:id="rId7"/>
    <p:sldId id="262" r:id="rId8"/>
    <p:sldId id="264" r:id="rId9"/>
    <p:sldId id="269" r:id="rId10"/>
    <p:sldId id="263" r:id="rId11"/>
    <p:sldId id="271" r:id="rId12"/>
    <p:sldId id="272" r:id="rId13"/>
    <p:sldId id="265" r:id="rId14"/>
    <p:sldId id="270" r:id="rId15"/>
    <p:sldId id="273"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277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1715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7564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6969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29946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7324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862322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712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38322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558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1146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165696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770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105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9972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9370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39804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2831176"/>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6.xml" /><Relationship Id="rId5" Type="http://schemas.openxmlformats.org/officeDocument/2006/relationships/image" Target="../media/image24.jpeg" /><Relationship Id="rId4" Type="http://schemas.openxmlformats.org/officeDocument/2006/relationships/image" Target="../media/image23.jpeg" /></Relationships>
</file>

<file path=ppt/slides/_rels/slide13.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6.xml" /><Relationship Id="rId4" Type="http://schemas.openxmlformats.org/officeDocument/2006/relationships/image" Target="../media/image6.jpeg"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png"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title"/>
          </p:nvPr>
        </p:nvSpPr>
        <p:spPr>
          <a:xfrm>
            <a:off x="-135909" y="208370"/>
            <a:ext cx="8596668" cy="570669"/>
          </a:xfrm>
          <a:prstGeom prst="rect">
            <a:avLst/>
          </a:prstGeom>
        </p:spPr>
        <p:txBody>
          <a:bodyPr vert="horz" wrap="square" lIns="0" tIns="16510" rIns="0" bIns="0" rtlCol="0">
            <a:spAutoFit/>
          </a:bodyPr>
          <a:lstStyle/>
          <a:p>
            <a:pPr marL="3213735">
              <a:spcBef>
                <a:spcPts val="130"/>
              </a:spcBef>
            </a:pPr>
            <a:r>
              <a:rPr lang="ta-IN" b="1" i="0" dirty="0">
                <a:solidFill>
                  <a:srgbClr val="7030A0"/>
                </a:solidFill>
                <a:effectLst/>
                <a:latin typeface="Times New Roman" panose="02020603050405020304" pitchFamily="18" charset="0"/>
                <a:cs typeface="Times New Roman" panose="02020603050405020304" pitchFamily="18" charset="0"/>
              </a:rPr>
              <a:t>🪄</a:t>
            </a:r>
            <a:r>
              <a:rPr lang="en-US" b="1" i="0" u="sng" dirty="0">
                <a:solidFill>
                  <a:srgbClr val="7030A0"/>
                </a:solidFill>
                <a:effectLst/>
                <a:latin typeface="Times New Roman" panose="02020603050405020304" pitchFamily="18" charset="0"/>
                <a:cs typeface="Times New Roman" panose="02020603050405020304" pitchFamily="18" charset="0"/>
              </a:rPr>
              <a:t>Digital Portfolio</a:t>
            </a:r>
            <a:r>
              <a:rPr lang="ta-IN" b="1" i="0" dirty="0">
                <a:solidFill>
                  <a:srgbClr val="7030A0"/>
                </a:solidFill>
                <a:effectLst/>
                <a:latin typeface="Times New Roman" panose="02020603050405020304" pitchFamily="18" charset="0"/>
                <a:cs typeface="Times New Roman" panose="02020603050405020304" pitchFamily="18" charset="0"/>
              </a:rPr>
              <a:t>🦋</a:t>
            </a:r>
            <a:endParaRPr spc="15" dirty="0">
              <a:solidFill>
                <a:srgbClr val="7030A0"/>
              </a:solidFill>
            </a:endParaRPr>
          </a:p>
        </p:txBody>
      </p:sp>
      <p:sp>
        <p:nvSpPr>
          <p:cNvPr id="5" name="Subtitle 4">
            <a:extLst>
              <a:ext uri="{FF2B5EF4-FFF2-40B4-BE49-F238E27FC236}">
                <a16:creationId xmlns:a16="http://schemas.microsoft.com/office/drawing/2014/main" id="{B033CD59-A6C6-917A-649A-6A7E516D1014}"/>
              </a:ext>
            </a:extLst>
          </p:cNvPr>
          <p:cNvSpPr>
            <a:spLocks noGrp="1"/>
          </p:cNvSpPr>
          <p:nvPr>
            <p:ph idx="1"/>
          </p:nvPr>
        </p:nvSpPr>
        <p:spPr>
          <a:xfrm>
            <a:off x="2556984" y="1552575"/>
            <a:ext cx="10156952" cy="4823291"/>
          </a:xfrm>
        </p:spPr>
        <p:txBody>
          <a:bodyPr>
            <a:normAutofit/>
          </a:bodyPr>
          <a:lstStyle/>
          <a:p>
            <a:r>
              <a:rPr lang="ta-IN" sz="3200" b="1" i="1" dirty="0">
                <a:solidFill>
                  <a:schemeClr val="tx1"/>
                </a:solidFill>
              </a:rPr>
              <a:t>STUDENT</a:t>
            </a:r>
            <a:r>
              <a:rPr lang="ta-IN" sz="3200" dirty="0">
                <a:solidFill>
                  <a:schemeClr val="tx1"/>
                </a:solidFill>
              </a:rPr>
              <a:t> </a:t>
            </a:r>
            <a:r>
              <a:rPr lang="ta-IN" sz="3200" b="1" i="1" dirty="0">
                <a:solidFill>
                  <a:schemeClr val="tx1"/>
                </a:solidFill>
              </a:rPr>
              <a:t>NAME:</a:t>
            </a:r>
            <a:r>
              <a:rPr lang="ta-IN" sz="3200" dirty="0">
                <a:solidFill>
                  <a:schemeClr val="tx1"/>
                </a:solidFill>
              </a:rPr>
              <a:t> </a:t>
            </a:r>
            <a:r>
              <a:rPr lang="ta-IN" sz="3200" b="1" i="1" dirty="0">
                <a:solidFill>
                  <a:schemeClr val="tx1"/>
                </a:solidFill>
              </a:rPr>
              <a:t>SHARMILA.M</a:t>
            </a:r>
          </a:p>
          <a:p>
            <a:r>
              <a:rPr lang="ta-IN" sz="3200" b="1" i="1" dirty="0">
                <a:solidFill>
                  <a:schemeClr val="tx1"/>
                </a:solidFill>
              </a:rPr>
              <a:t>REGISTER</a:t>
            </a:r>
            <a:r>
              <a:rPr lang="ta-IN" sz="3200" dirty="0">
                <a:solidFill>
                  <a:schemeClr val="tx1"/>
                </a:solidFill>
              </a:rPr>
              <a:t> </a:t>
            </a:r>
            <a:r>
              <a:rPr lang="ta-IN" sz="3200" b="1" i="1" dirty="0">
                <a:solidFill>
                  <a:schemeClr val="tx1"/>
                </a:solidFill>
              </a:rPr>
              <a:t>NO:24131210500122043</a:t>
            </a:r>
          </a:p>
          <a:p>
            <a:r>
              <a:rPr lang="ta-IN" sz="3200" b="1" i="1" dirty="0">
                <a:solidFill>
                  <a:schemeClr val="tx1"/>
                </a:solidFill>
              </a:rPr>
              <a:t>NMID:asanm121anm12124213042</a:t>
            </a:r>
          </a:p>
          <a:p>
            <a:pPr marL="0" indent="0">
              <a:buNone/>
            </a:pPr>
            <a:r>
              <a:rPr lang="ta-IN" sz="3200" b="1" i="1" dirty="0">
                <a:solidFill>
                  <a:schemeClr val="tx1"/>
                </a:solidFill>
              </a:rPr>
              <a:t>   DEPARTMENT:BCA </a:t>
            </a:r>
          </a:p>
          <a:p>
            <a:r>
              <a:rPr lang="ta-IN" sz="3200" b="1" i="1" dirty="0">
                <a:solidFill>
                  <a:schemeClr val="tx1"/>
                </a:solidFill>
              </a:rPr>
              <a:t>COLLEGE: IMMACULATE COLLEGE FOR WOMEN </a:t>
            </a:r>
          </a:p>
          <a:p>
            <a:r>
              <a:rPr lang="ta-IN" sz="3200" b="1" i="1" dirty="0">
                <a:solidFill>
                  <a:schemeClr val="tx1"/>
                </a:solidFill>
              </a:rPr>
              <a:t>UNIVERSITY: ANNAMALAI UNIVERSITY</a:t>
            </a:r>
            <a:r>
              <a:rPr lang="ta-IN" sz="3200" dirty="0">
                <a:solidFill>
                  <a:schemeClr val="tx1"/>
                </a:solidFill>
              </a:rPr>
              <a:t> </a:t>
            </a:r>
            <a:endParaRPr lang="en-US" sz="3200" dirty="0">
              <a:solidFill>
                <a:schemeClr val="tx1"/>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pic>
        <p:nvPicPr>
          <p:cNvPr id="10" name="Picture 9">
            <a:extLst>
              <a:ext uri="{FF2B5EF4-FFF2-40B4-BE49-F238E27FC236}">
                <a16:creationId xmlns:a16="http://schemas.microsoft.com/office/drawing/2014/main" id="{0BD3419C-855F-5DB3-7BA1-DBF3E1A8B3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39" y="1021221"/>
            <a:ext cx="2360387" cy="2366944"/>
          </a:xfrm>
          <a:prstGeom prst="rect">
            <a:avLst/>
          </a:prstGeom>
          <a:effectLst>
            <a:reflection blurRad="6350" stA="50000" endA="295" endPos="92000" dist="101600" dir="5400000" sy="-100000" algn="bl" rotWithShape="0"/>
          </a:effectLst>
        </p:spPr>
      </p:pic>
      <p:pic>
        <p:nvPicPr>
          <p:cNvPr id="15" name="Picture 14">
            <a:extLst>
              <a:ext uri="{FF2B5EF4-FFF2-40B4-BE49-F238E27FC236}">
                <a16:creationId xmlns:a16="http://schemas.microsoft.com/office/drawing/2014/main" id="{6E5209ED-A0C9-19EA-15A1-6699FE1A7D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02826" y="66781"/>
            <a:ext cx="1526446" cy="965606"/>
          </a:xfrm>
          <a:prstGeom prst="rect">
            <a:avLst/>
          </a:prstGeom>
          <a:effectLst>
            <a:reflection blurRad="6350" stA="50000" endA="295" endPos="92000" dist="101600" dir="5400000" sy="-100000" algn="bl" rotWithShape="0"/>
          </a:effectLst>
        </p:spPr>
      </p:pic>
      <p:pic>
        <p:nvPicPr>
          <p:cNvPr id="12" name="Picture 11">
            <a:extLst>
              <a:ext uri="{FF2B5EF4-FFF2-40B4-BE49-F238E27FC236}">
                <a16:creationId xmlns:a16="http://schemas.microsoft.com/office/drawing/2014/main" id="{67F342D8-9E2A-D5D2-7AFD-70082DA829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245" y="4746378"/>
            <a:ext cx="1592919" cy="965693"/>
          </a:xfrm>
          <a:prstGeom prst="rect">
            <a:avLst/>
          </a:prstGeom>
          <a:effectLst>
            <a:reflection blurRad="6350" stA="50000" endA="300" endPos="55500" dist="508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02023" y="219660"/>
            <a:ext cx="7861087" cy="693780"/>
          </a:xfrm>
          <a:prstGeom prst="rect">
            <a:avLst/>
          </a:prstGeom>
        </p:spPr>
        <p:txBody>
          <a:bodyPr vert="horz" wrap="square" lIns="0" tIns="16510" rIns="0" bIns="0" rtlCol="0">
            <a:spAutoFit/>
          </a:bodyPr>
          <a:lstStyle/>
          <a:p>
            <a:pPr marL="12700">
              <a:lnSpc>
                <a:spcPct val="100000"/>
              </a:lnSpc>
              <a:spcBef>
                <a:spcPts val="130"/>
              </a:spcBef>
            </a:pPr>
            <a:r>
              <a:rPr lang="ta-IN" sz="4400" b="1" i="1" dirty="0">
                <a:solidFill>
                  <a:srgbClr val="002060"/>
                </a:solidFill>
              </a:rPr>
              <a:t>STUDENT</a:t>
            </a:r>
            <a:r>
              <a:rPr lang="ta-IN" sz="4400" dirty="0">
                <a:solidFill>
                  <a:srgbClr val="002060"/>
                </a:solidFill>
              </a:rPr>
              <a:t> </a:t>
            </a:r>
            <a:r>
              <a:rPr lang="ta-IN" sz="4400" b="1" i="1" dirty="0">
                <a:solidFill>
                  <a:srgbClr val="002060"/>
                </a:solidFill>
              </a:rPr>
              <a:t>PORTFOLIO:</a:t>
            </a:r>
            <a:endParaRPr sz="4400" b="1" i="1" dirty="0">
              <a:solidFill>
                <a:srgbClr val="002060"/>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C61CE33-0C8F-B11D-41CA-9ECE898DE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182" y="1323137"/>
            <a:ext cx="4662141" cy="5620470"/>
          </a:xfrm>
          <a:prstGeom prst="rect">
            <a:avLst/>
          </a:prstGeom>
        </p:spPr>
      </p:pic>
      <p:pic>
        <p:nvPicPr>
          <p:cNvPr id="11" name="Picture 10">
            <a:extLst>
              <a:ext uri="{FF2B5EF4-FFF2-40B4-BE49-F238E27FC236}">
                <a16:creationId xmlns:a16="http://schemas.microsoft.com/office/drawing/2014/main" id="{4EB70ACF-4BDA-EEBB-7D41-956C6A69A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5901" y="1323137"/>
            <a:ext cx="4580576" cy="5534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object 7">
            <a:extLst>
              <a:ext uri="{FF2B5EF4-FFF2-40B4-BE49-F238E27FC236}">
                <a16:creationId xmlns:a16="http://schemas.microsoft.com/office/drawing/2014/main" id="{FCB5CCAC-D9C7-4456-975A-1DB293A66958}"/>
              </a:ext>
            </a:extLst>
          </p:cNvPr>
          <p:cNvSpPr txBox="1">
            <a:spLocks noGrp="1"/>
          </p:cNvSpPr>
          <p:nvPr>
            <p:ph type="title"/>
          </p:nvPr>
        </p:nvSpPr>
        <p:spPr>
          <a:xfrm>
            <a:off x="498040" y="274252"/>
            <a:ext cx="8596668" cy="670696"/>
          </a:xfrm>
          <a:prstGeom prst="rect">
            <a:avLst/>
          </a:prstGeom>
        </p:spPr>
        <p:txBody>
          <a:bodyPr vert="horz" wrap="square" lIns="0" tIns="16510" rIns="0" bIns="0" rtlCol="0" anchor="t">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lang="en-IN" sz="4250" b="1" i="1" spc="15" dirty="0">
                <a:solidFill>
                  <a:srgbClr val="002060"/>
                </a:solidFill>
              </a:rPr>
              <a:t>RESULTS AND SCREENSHOTS</a:t>
            </a:r>
            <a:r>
              <a:rPr lang="ta-IN" sz="4250" b="1" i="1" spc="15" dirty="0">
                <a:solidFill>
                  <a:srgbClr val="002060"/>
                </a:solidFill>
              </a:rPr>
              <a:t>:</a:t>
            </a:r>
            <a:endParaRPr lang="en-IN" sz="4250" b="1" i="1" dirty="0">
              <a:solidFill>
                <a:srgbClr val="002060"/>
              </a:solidFill>
            </a:endParaRPr>
          </a:p>
        </p:txBody>
      </p:sp>
      <p:pic>
        <p:nvPicPr>
          <p:cNvPr id="5" name="Picture 4">
            <a:extLst>
              <a:ext uri="{FF2B5EF4-FFF2-40B4-BE49-F238E27FC236}">
                <a16:creationId xmlns:a16="http://schemas.microsoft.com/office/drawing/2014/main" id="{4E8A6968-0F6A-B259-C607-65451DD66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777" y="1544171"/>
            <a:ext cx="6858000" cy="4686300"/>
          </a:xfrm>
          <a:prstGeom prst="rect">
            <a:avLst/>
          </a:prstGeom>
        </p:spPr>
      </p:pic>
    </p:spTree>
    <p:extLst>
      <p:ext uri="{BB962C8B-B14F-4D97-AF65-F5344CB8AC3E}">
        <p14:creationId xmlns:p14="http://schemas.microsoft.com/office/powerpoint/2010/main" val="3145130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39A330-7ECA-ACF5-9FF5-A311CBF259B8}"/>
              </a:ext>
            </a:extLst>
          </p:cNvPr>
          <p:cNvSpPr>
            <a:spLocks noGrp="1"/>
          </p:cNvSpPr>
          <p:nvPr>
            <p:ph type="title"/>
          </p:nvPr>
        </p:nvSpPr>
        <p:spPr>
          <a:xfrm>
            <a:off x="251012" y="0"/>
            <a:ext cx="6974541" cy="824753"/>
          </a:xfrm>
        </p:spPr>
        <p:txBody>
          <a:bodyPr/>
          <a:lstStyle/>
          <a:p>
            <a:r>
              <a:rPr lang="ta-IN" b="1" dirty="0"/>
              <a:t>RESULT AND SCREENSHOT </a:t>
            </a:r>
            <a:endParaRPr lang="en-US" b="1" dirty="0"/>
          </a:p>
        </p:txBody>
      </p:sp>
      <p:pic>
        <p:nvPicPr>
          <p:cNvPr id="5" name="Picture 4">
            <a:extLst>
              <a:ext uri="{FF2B5EF4-FFF2-40B4-BE49-F238E27FC236}">
                <a16:creationId xmlns:a16="http://schemas.microsoft.com/office/drawing/2014/main" id="{F08A33C8-5F28-1C5E-DDD7-72ED561C3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12" y="824753"/>
            <a:ext cx="3801035" cy="3101788"/>
          </a:xfrm>
          <a:prstGeom prst="rect">
            <a:avLst/>
          </a:prstGeom>
        </p:spPr>
      </p:pic>
      <p:pic>
        <p:nvPicPr>
          <p:cNvPr id="6" name="Picture 5">
            <a:extLst>
              <a:ext uri="{FF2B5EF4-FFF2-40B4-BE49-F238E27FC236}">
                <a16:creationId xmlns:a16="http://schemas.microsoft.com/office/drawing/2014/main" id="{D5A69795-5F23-7AE2-5EA8-FA63CF7C98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3788"/>
            <a:ext cx="6452213" cy="2133599"/>
          </a:xfrm>
          <a:prstGeom prst="rect">
            <a:avLst/>
          </a:prstGeom>
        </p:spPr>
      </p:pic>
      <p:pic>
        <p:nvPicPr>
          <p:cNvPr id="7" name="Picture 6">
            <a:extLst>
              <a:ext uri="{FF2B5EF4-FFF2-40B4-BE49-F238E27FC236}">
                <a16:creationId xmlns:a16="http://schemas.microsoft.com/office/drawing/2014/main" id="{5B603120-AE6C-58B3-1CF4-2757853EF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8908" y="412376"/>
            <a:ext cx="5315314" cy="2709334"/>
          </a:xfrm>
          <a:prstGeom prst="rect">
            <a:avLst/>
          </a:prstGeom>
        </p:spPr>
      </p:pic>
      <p:pic>
        <p:nvPicPr>
          <p:cNvPr id="8" name="Picture 7">
            <a:extLst>
              <a:ext uri="{FF2B5EF4-FFF2-40B4-BE49-F238E27FC236}">
                <a16:creationId xmlns:a16="http://schemas.microsoft.com/office/drawing/2014/main" id="{E127F943-1A54-CEEE-E91C-298517C8D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105" y="3863788"/>
            <a:ext cx="4679577" cy="2709334"/>
          </a:xfrm>
          <a:prstGeom prst="rect">
            <a:avLst/>
          </a:prstGeom>
        </p:spPr>
      </p:pic>
    </p:spTree>
    <p:extLst>
      <p:ext uri="{BB962C8B-B14F-4D97-AF65-F5344CB8AC3E}">
        <p14:creationId xmlns:p14="http://schemas.microsoft.com/office/powerpoint/2010/main" val="3219530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37668" y="363129"/>
            <a:ext cx="9296857" cy="4999446"/>
          </a:xfrm>
          <a:prstGeom prst="rect">
            <a:avLst/>
          </a:prstGeom>
        </p:spPr>
        <p:txBody>
          <a:bodyPr vert="horz" wrap="square" lIns="0" tIns="13335" rIns="0" bIns="0" rtlCol="0">
            <a:spAutoFit/>
          </a:bodyPr>
          <a:lstStyle/>
          <a:p>
            <a:pPr marL="12700">
              <a:lnSpc>
                <a:spcPct val="100000"/>
              </a:lnSpc>
              <a:spcBef>
                <a:spcPts val="105"/>
              </a:spcBef>
            </a:pPr>
            <a:r>
              <a:rPr lang="ta-IN" b="1" i="1" dirty="0">
                <a:solidFill>
                  <a:srgbClr val="002060"/>
                </a:solidFill>
              </a:rPr>
              <a:t>CONCLUSION:</a:t>
            </a:r>
            <a:br>
              <a:rPr lang="ta-IN" b="1" i="1" dirty="0">
                <a:solidFill>
                  <a:srgbClr val="002060"/>
                </a:solidFill>
              </a:rPr>
            </a:br>
            <a:r>
              <a:rPr lang="ta-IN" b="1" i="1" dirty="0">
                <a:solidFill>
                  <a:schemeClr val="tx1"/>
                </a:solidFill>
              </a:rPr>
              <a:t>       👉In conclusion, this portfolio represents my growth, achievements, and learning throughout this academic journey. Each piece included reflects the effort, creativity, and knowledge I have developed over time. As I look back, I can see how my skills have improved and how my thinking has Evolved.</a:t>
            </a:r>
            <a:endParaRPr b="1" i="1" dirty="0">
              <a:solidFill>
                <a:schemeClr val="tx1"/>
              </a:solidFill>
            </a:endParaRPr>
          </a:p>
        </p:txBody>
      </p:sp>
      <p:sp>
        <p:nvSpPr>
          <p:cNvPr id="2" name="Content Placeholder 1">
            <a:extLst>
              <a:ext uri="{FF2B5EF4-FFF2-40B4-BE49-F238E27FC236}">
                <a16:creationId xmlns:a16="http://schemas.microsoft.com/office/drawing/2014/main" id="{4A5E3E5F-637F-898F-8723-22DDBCCC38AD}"/>
              </a:ext>
            </a:extLst>
          </p:cNvPr>
          <p:cNvSpPr>
            <a:spLocks noGrp="1"/>
          </p:cNvSpPr>
          <p:nvPr>
            <p:ph idx="1"/>
          </p:nvPr>
        </p:nvSpPr>
        <p:spPr>
          <a:xfrm>
            <a:off x="-2500668" y="2492284"/>
            <a:ext cx="8596668" cy="5459411"/>
          </a:xfrm>
        </p:spPr>
        <p:txBody>
          <a:bodyPr>
            <a:normAutofit/>
          </a:bodyPr>
          <a:lstStyle/>
          <a:p>
            <a:endParaRPr lang="ta-IN" sz="3200" dirty="0"/>
          </a:p>
          <a:p>
            <a:endParaRPr lang="ta-IN" sz="3200" dirty="0"/>
          </a:p>
          <a:p>
            <a:endParaRPr lang="en-US"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5F2FB61-D678-86CF-EDBD-9133182F5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4040" y="192893"/>
            <a:ext cx="2105094" cy="3327587"/>
          </a:xfrm>
          <a:prstGeom prst="rect">
            <a:avLst/>
          </a:prstGeom>
          <a:effectLst>
            <a:reflection blurRad="6350" stA="50000" endA="295" endPos="92000" dist="101600" dir="5400000" sy="-100000" algn="bl" rotWithShape="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6C07F-4BB1-7F76-6925-E76BC0C94927}"/>
              </a:ext>
            </a:extLst>
          </p:cNvPr>
          <p:cNvSpPr>
            <a:spLocks noGrp="1"/>
          </p:cNvSpPr>
          <p:nvPr>
            <p:ph type="title"/>
          </p:nvPr>
        </p:nvSpPr>
        <p:spPr/>
        <p:txBody>
          <a:bodyPr>
            <a:normAutofit fontScale="90000"/>
          </a:bodyPr>
          <a:lstStyle/>
          <a:p>
            <a:r>
              <a:rPr lang="ta-IN" b="1" i="1" dirty="0">
                <a:solidFill>
                  <a:srgbClr val="002060"/>
                </a:solidFill>
              </a:rPr>
              <a:t>GITHUB:</a:t>
            </a:r>
            <a:br>
              <a:rPr lang="ta-IN" b="1" i="1" dirty="0">
                <a:solidFill>
                  <a:srgbClr val="002060"/>
                </a:solidFill>
              </a:rPr>
            </a:br>
            <a:br>
              <a:rPr lang="ta-IN" b="1" i="1" dirty="0">
                <a:solidFill>
                  <a:srgbClr val="002060"/>
                </a:solidFill>
              </a:rPr>
            </a:br>
            <a:br>
              <a:rPr lang="ta-IN" b="1" i="1" dirty="0">
                <a:solidFill>
                  <a:srgbClr val="002060"/>
                </a:solidFill>
              </a:rPr>
            </a:br>
            <a:r>
              <a:rPr lang="ta-IN" b="1" i="1" dirty="0">
                <a:solidFill>
                  <a:srgbClr val="002060"/>
                </a:solidFill>
              </a:rPr>
              <a:t>               https://GitHub.com/</a:t>
            </a:r>
            <a:endParaRPr lang="en-US" b="1" i="1" dirty="0">
              <a:solidFill>
                <a:srgbClr val="002060"/>
              </a:solidFill>
            </a:endParaRPr>
          </a:p>
        </p:txBody>
      </p:sp>
    </p:spTree>
    <p:extLst>
      <p:ext uri="{BB962C8B-B14F-4D97-AF65-F5344CB8AC3E}">
        <p14:creationId xmlns:p14="http://schemas.microsoft.com/office/powerpoint/2010/main" val="857662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BEC82-5540-7894-EA2A-B164D106B2B6}"/>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672659F9-8144-AFFD-AA34-4919696CA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4686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a:solidFill>
            <a:srgbClr val="92D050"/>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1">
              <a:schemeClr val="accent2">
                <a:lumMod val="67000"/>
              </a:schemeClr>
            </a:lnRef>
            <a:fillRef idx="0">
              <a:schemeClr val="accent2">
                <a:lumMod val="67000"/>
              </a:schemeClr>
            </a:fillRef>
            <a:effectRef idx="0">
              <a:schemeClr val="accent2">
                <a:lumMod val="67000"/>
              </a:schemeClr>
            </a:effectRef>
            <a:fontRef idx="minor">
              <a:schemeClr val="tx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339486"/>
            <a:ext cx="10460534" cy="670696"/>
          </a:xfrm>
          <a:prstGeom prst="rect">
            <a:avLst/>
          </a:prstGeom>
        </p:spPr>
        <p:txBody>
          <a:bodyPr vert="horz" wrap="square" lIns="0" tIns="16510" rIns="0" bIns="0" rtlCol="0">
            <a:spAutoFit/>
          </a:bodyPr>
          <a:lstStyle/>
          <a:p>
            <a:pPr marL="12700">
              <a:lnSpc>
                <a:spcPct val="100000"/>
              </a:lnSpc>
              <a:spcBef>
                <a:spcPts val="130"/>
              </a:spcBef>
            </a:pPr>
            <a:r>
              <a:rPr sz="4250" spc="5" dirty="0">
                <a:solidFill>
                  <a:srgbClr val="002060"/>
                </a:solidFill>
              </a:rPr>
              <a:t>PROJECT</a:t>
            </a:r>
            <a:r>
              <a:rPr sz="4250" spc="-85" dirty="0">
                <a:solidFill>
                  <a:srgbClr val="002060"/>
                </a:solidFill>
              </a:rPr>
              <a:t> </a:t>
            </a:r>
            <a:r>
              <a:rPr sz="4250" spc="25" dirty="0">
                <a:solidFill>
                  <a:srgbClr val="002060"/>
                </a:solidFill>
              </a:rPr>
              <a:t>TITLE</a:t>
            </a:r>
            <a:r>
              <a:rPr lang="ta-IN" sz="4250" spc="25" dirty="0">
                <a:solidFill>
                  <a:srgbClr val="002060"/>
                </a:solidFill>
              </a:rPr>
              <a:t>:</a:t>
            </a:r>
            <a:endParaRPr sz="4250" dirty="0">
              <a:solidFill>
                <a:srgbClr val="00206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TextBox 20">
            <a:extLst>
              <a:ext uri="{FF2B5EF4-FFF2-40B4-BE49-F238E27FC236}">
                <a16:creationId xmlns:a16="http://schemas.microsoft.com/office/drawing/2014/main" id="{DDE24551-E94D-C997-4D39-48B1FC5DB1F0}"/>
              </a:ext>
            </a:extLst>
          </p:cNvPr>
          <p:cNvSpPr txBox="1"/>
          <p:nvPr/>
        </p:nvSpPr>
        <p:spPr>
          <a:xfrm>
            <a:off x="859866" y="1193599"/>
            <a:ext cx="8021625" cy="4524315"/>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r>
              <a:rPr lang="ta-IN" sz="3200" dirty="0"/>
              <a:t>👉</a:t>
            </a:r>
            <a:r>
              <a:rPr lang="en-US" sz="3200" b="1" i="1" dirty="0">
                <a:solidFill>
                  <a:schemeClr val="tx1"/>
                </a:solidFill>
              </a:rPr>
              <a:t>code has a clear structure with sections for contact and footer.</a:t>
            </a:r>
            <a:endParaRPr lang="ta-IN" sz="3200" b="1" i="1" dirty="0">
              <a:solidFill>
                <a:schemeClr val="tx1"/>
              </a:solidFill>
            </a:endParaRPr>
          </a:p>
          <a:p>
            <a:pPr algn="l"/>
            <a:r>
              <a:rPr lang="ta-IN" sz="3200" b="1" i="1" dirty="0">
                <a:solidFill>
                  <a:schemeClr val="tx1"/>
                </a:solidFill>
              </a:rPr>
              <a:t>👉</a:t>
            </a:r>
            <a:r>
              <a:rPr lang="en-US" sz="3200" b="1" i="1" dirty="0">
                <a:solidFill>
                  <a:schemeClr val="tx1"/>
                </a:solidFill>
              </a:rPr>
              <a:t>implemented a simple contact form with required fields for name, email, and message.</a:t>
            </a:r>
            <a:endParaRPr lang="ta-IN" sz="3200" b="1" i="1" dirty="0">
              <a:solidFill>
                <a:schemeClr val="tx1"/>
              </a:solidFill>
            </a:endParaRPr>
          </a:p>
          <a:p>
            <a:pPr algn="l"/>
            <a:r>
              <a:rPr lang="ta-IN" sz="3200" b="1" i="1" dirty="0">
                <a:solidFill>
                  <a:schemeClr val="tx1"/>
                </a:solidFill>
              </a:rPr>
              <a:t>👉</a:t>
            </a:r>
            <a:r>
              <a:rPr lang="en-US" sz="3200" b="1" i="1" dirty="0">
                <a:solidFill>
                  <a:schemeClr val="tx1"/>
                </a:solidFill>
              </a:rPr>
              <a:t>external JavaScript file (</a:t>
            </a:r>
            <a:r>
              <a:rPr lang="en-US" sz="3200" b="1" i="1" dirty="0" err="1">
                <a:solidFill>
                  <a:schemeClr val="tx1"/>
                </a:solidFill>
              </a:rPr>
              <a:t>script.js</a:t>
            </a:r>
            <a:r>
              <a:rPr lang="en-US" sz="3200" b="1" i="1" dirty="0">
                <a:solidFill>
                  <a:schemeClr val="tx1"/>
                </a:solidFill>
              </a:rPr>
              <a:t>) which suggests you'll be handling form submission or other interactive functionality.</a:t>
            </a:r>
          </a:p>
        </p:txBody>
      </p:sp>
      <p:pic>
        <p:nvPicPr>
          <p:cNvPr id="14" name="Picture 13">
            <a:extLst>
              <a:ext uri="{FF2B5EF4-FFF2-40B4-BE49-F238E27FC236}">
                <a16:creationId xmlns:a16="http://schemas.microsoft.com/office/drawing/2014/main" id="{E41382FF-E144-FF65-67EB-5D82E3F66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9004" y="836719"/>
            <a:ext cx="2583957" cy="2753740"/>
          </a:xfrm>
          <a:prstGeom prst="rect">
            <a:avLst/>
          </a:prstGeom>
          <a:effectLst>
            <a:reflection blurRad="6350" stA="50000" endA="295" endPos="92000" dist="1016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0004" y="-124103"/>
            <a:ext cx="12481713" cy="7430056"/>
          </a:xfrm>
          <a:custGeom>
            <a:avLst/>
            <a:gdLst/>
            <a:ahLst/>
            <a:cxnLst/>
            <a:rect l="l" t="t" r="r" b="b"/>
            <a:pathLst>
              <a:path w="12192000" h="6858000">
                <a:moveTo>
                  <a:pt x="12192000" y="0"/>
                </a:moveTo>
                <a:lnTo>
                  <a:pt x="0" y="0"/>
                </a:lnTo>
                <a:lnTo>
                  <a:pt x="0" y="6858000"/>
                </a:lnTo>
                <a:lnTo>
                  <a:pt x="12192000" y="6858000"/>
                </a:lnTo>
                <a:lnTo>
                  <a:pt x="12192000" y="0"/>
                </a:lnTo>
                <a:close/>
              </a:path>
            </a:pathLst>
          </a:cu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b="1" u="sng" dirty="0"/>
          </a:p>
        </p:txBody>
      </p:sp>
      <p:grpSp>
        <p:nvGrpSpPr>
          <p:cNvPr id="3" name="object 3"/>
          <p:cNvGrpSpPr/>
          <p:nvPr/>
        </p:nvGrpSpPr>
        <p:grpSpPr>
          <a:xfrm>
            <a:off x="7443849" y="0"/>
            <a:ext cx="4752975"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p:spPr>
          <p:style>
            <a:lnRef idx="1">
              <a:schemeClr val="accent1">
                <a:lumMod val="67000"/>
              </a:schemeClr>
            </a:lnRef>
            <a:fillRef idx="0">
              <a:schemeClr val="accent1">
                <a:lumMod val="67000"/>
              </a:schemeClr>
            </a:fillRef>
            <a:effectRef idx="0">
              <a:schemeClr val="accent1">
                <a:lumMod val="67000"/>
              </a:schemeClr>
            </a:effectRef>
            <a:fontRef idx="minor">
              <a:schemeClr val="tx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a:ln>
              <a:noFill/>
            </a:ln>
          </p:spPr>
          <p:style>
            <a:lnRef idx="0">
              <a:scrgbClr r="0" g="0" b="0"/>
            </a:lnRef>
            <a:fillRef idx="0">
              <a:scrgbClr r="0" g="0" b="0"/>
            </a:fillRef>
            <a:effectRef idx="0">
              <a:scrgbClr r="0" g="0" b="0"/>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90533" y="1106603"/>
            <a:ext cx="4743450" cy="5673853"/>
            <a:chOff x="466725" y="677210"/>
            <a:chExt cx="3705225" cy="602839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745570" y="677210"/>
              <a:ext cx="1733550" cy="3009898"/>
            </a:xfrm>
            <a:prstGeom prst="rect">
              <a:avLst/>
            </a:prstGeom>
            <a:effectLst>
              <a:reflection blurRad="6350" stA="50000" endA="300" endPos="90000" dir="5400000" sy="-100000" algn="bl" rotWithShape="0"/>
            </a:effectLst>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ta-IN" dirty="0"/>
              <a:t>:</a:t>
            </a:r>
            <a:endParaRPr dirty="0"/>
          </a:p>
        </p:txBody>
      </p:sp>
      <p:sp>
        <p:nvSpPr>
          <p:cNvPr id="25" name="Content Placeholder 24">
            <a:extLst>
              <a:ext uri="{FF2B5EF4-FFF2-40B4-BE49-F238E27FC236}">
                <a16:creationId xmlns:a16="http://schemas.microsoft.com/office/drawing/2014/main" id="{B97999E5-6701-0433-D56A-E70B26BE5738}"/>
              </a:ext>
            </a:extLst>
          </p:cNvPr>
          <p:cNvSpPr>
            <a:spLocks noGrp="1"/>
          </p:cNvSpPr>
          <p:nvPr>
            <p:ph idx="1"/>
          </p:nvPr>
        </p:nvSpPr>
        <p:spPr>
          <a:xfrm>
            <a:off x="3188854" y="188640"/>
            <a:ext cx="4614119" cy="2780926"/>
          </a:xfrm>
        </p:spPr>
        <p:txBody>
          <a:bodyPr>
            <a:normAutofit/>
          </a:bodyPr>
          <a:lstStyle/>
          <a:p>
            <a:pPr marL="0" indent="0">
              <a:buNone/>
            </a:pPr>
            <a:r>
              <a:rPr lang="ta-IN" sz="3200" b="1" i="1" dirty="0">
                <a:solidFill>
                  <a:srgbClr val="7030A0"/>
                </a:solidFill>
              </a:rPr>
              <a:t>AGENDA:</a:t>
            </a:r>
            <a:endParaRPr lang="en-US" sz="3200" b="1" i="1" dirty="0">
              <a:solidFill>
                <a:srgbClr val="7030A0"/>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614797" y="1174879"/>
            <a:ext cx="5029200" cy="4832092"/>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a:t>
            </a: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b="1" i="1" dirty="0">
                <a:solidFill>
                  <a:srgbClr val="0D0D0D"/>
                </a:solidFill>
                <a:effectLst/>
                <a:latin typeface="Times New Roman" panose="02020603050405020304" pitchFamily="18" charset="0"/>
                <a:cs typeface="Times New Roman" panose="02020603050405020304" pitchFamily="18" charset="0"/>
              </a:rPr>
              <a:t>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Tools and Technologies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Screenshots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i="1" dirty="0" err="1">
                <a:solidFill>
                  <a:srgbClr val="0D0D0D"/>
                </a:solidFill>
                <a:latin typeface="Times New Roman" panose="02020603050405020304" pitchFamily="18" charset="0"/>
                <a:cs typeface="Times New Roman" panose="02020603050405020304" pitchFamily="18" charset="0"/>
              </a:rPr>
              <a:t>Github</a:t>
            </a:r>
            <a:r>
              <a:rPr lang="en-US" sz="2800" b="1" i="1" dirty="0">
                <a:solidFill>
                  <a:srgbClr val="0D0D0D"/>
                </a:solidFill>
                <a:latin typeface="Times New Roman" panose="02020603050405020304" pitchFamily="18" charset="0"/>
                <a:cs typeface="Times New Roman" panose="02020603050405020304" pitchFamily="18" charset="0"/>
              </a:rPr>
              <a:t> Link</a:t>
            </a:r>
            <a:endParaRPr lang="en-US" sz="2800" b="1" i="1"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6" name="Picture 25">
            <a:extLst>
              <a:ext uri="{FF2B5EF4-FFF2-40B4-BE49-F238E27FC236}">
                <a16:creationId xmlns:a16="http://schemas.microsoft.com/office/drawing/2014/main" id="{C9DA4F89-2936-4642-EE80-CFEE6433FF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8054" y="923511"/>
            <a:ext cx="2731948" cy="3015974"/>
          </a:xfrm>
          <a:prstGeom prst="rect">
            <a:avLst/>
          </a:prstGeom>
          <a:effectLst>
            <a:reflection blurRad="6350" stA="50000" endA="300" endPos="90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rot="10800000" flipV="1">
            <a:off x="318508" y="190500"/>
            <a:ext cx="9852223"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i="1" u="sng" spc="-20" dirty="0">
                <a:solidFill>
                  <a:srgbClr val="0070C0"/>
                </a:solidFill>
              </a:rPr>
              <a:t>P</a:t>
            </a:r>
            <a:r>
              <a:rPr sz="4250" b="1" i="1" u="sng" spc="15" dirty="0">
                <a:solidFill>
                  <a:srgbClr val="0070C0"/>
                </a:solidFill>
              </a:rPr>
              <a:t>ROB</a:t>
            </a:r>
            <a:r>
              <a:rPr sz="4250" b="1" i="1" u="sng" spc="55" dirty="0">
                <a:solidFill>
                  <a:srgbClr val="0070C0"/>
                </a:solidFill>
              </a:rPr>
              <a:t>L</a:t>
            </a:r>
            <a:r>
              <a:rPr sz="4250" b="1" i="1" u="sng" spc="-20" dirty="0">
                <a:solidFill>
                  <a:srgbClr val="0070C0"/>
                </a:solidFill>
              </a:rPr>
              <a:t>E</a:t>
            </a:r>
            <a:r>
              <a:rPr lang="ta-IN" sz="4250" b="1" i="1" u="sng" spc="20" dirty="0">
                <a:solidFill>
                  <a:srgbClr val="0070C0"/>
                </a:solidFill>
              </a:rPr>
              <a:t>CT </a:t>
            </a:r>
            <a:r>
              <a:rPr sz="4250" b="1" i="1" u="sng" spc="10" dirty="0">
                <a:solidFill>
                  <a:srgbClr val="0070C0"/>
                </a:solidFill>
              </a:rPr>
              <a:t>S</a:t>
            </a:r>
            <a:r>
              <a:rPr sz="4250" b="1" i="1" u="sng" spc="-370" dirty="0">
                <a:solidFill>
                  <a:srgbClr val="0070C0"/>
                </a:solidFill>
              </a:rPr>
              <a:t>T</a:t>
            </a:r>
            <a:r>
              <a:rPr sz="4250" b="1" i="1" u="sng" spc="-375" dirty="0">
                <a:solidFill>
                  <a:srgbClr val="0070C0"/>
                </a:solidFill>
              </a:rPr>
              <a:t>A</a:t>
            </a:r>
            <a:r>
              <a:rPr sz="4250" b="1" i="1" u="sng" spc="15" dirty="0">
                <a:solidFill>
                  <a:srgbClr val="0070C0"/>
                </a:solidFill>
              </a:rPr>
              <a:t>T</a:t>
            </a:r>
            <a:r>
              <a:rPr sz="4250" b="1" i="1" u="sng" spc="-10" dirty="0">
                <a:solidFill>
                  <a:srgbClr val="0070C0"/>
                </a:solidFill>
              </a:rPr>
              <a:t>E</a:t>
            </a:r>
            <a:r>
              <a:rPr sz="4250" b="1" i="1" u="sng" spc="-20" dirty="0">
                <a:solidFill>
                  <a:srgbClr val="0070C0"/>
                </a:solidFill>
              </a:rPr>
              <a:t>M</a:t>
            </a:r>
            <a:r>
              <a:rPr lang="ta-IN" sz="4250" b="1" i="1" u="sng" spc="-20" dirty="0">
                <a:solidFill>
                  <a:srgbClr val="0070C0"/>
                </a:solidFill>
              </a:rPr>
              <a:t>NT:</a:t>
            </a:r>
            <a:endParaRPr sz="4250" b="1" i="1" u="sng" dirty="0">
              <a:solidFill>
                <a:srgbClr val="0070C0"/>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EC489B36-B333-DEEC-C701-DECCACD80711}"/>
              </a:ext>
            </a:extLst>
          </p:cNvPr>
          <p:cNvSpPr txBox="1"/>
          <p:nvPr/>
        </p:nvSpPr>
        <p:spPr>
          <a:xfrm>
            <a:off x="535573" y="1158300"/>
            <a:ext cx="9305388" cy="5509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a:spAutoFit/>
          </a:bodyPr>
          <a:lstStyle/>
          <a:p>
            <a:r>
              <a:rPr lang="en-US" sz="4400" spc="10" dirty="0"/>
              <a:t> </a:t>
            </a:r>
            <a:r>
              <a:rPr lang="ta-IN" sz="4400" spc="10" dirty="0"/>
              <a:t>📝</a:t>
            </a:r>
            <a:r>
              <a:rPr lang="en-US" sz="4400" b="1" i="1" spc="10" dirty="0">
                <a:solidFill>
                  <a:schemeClr val="tx1"/>
                </a:solidFill>
              </a:rPr>
              <a:t>Learn to create dynamic and  interactive web applications using HTML for structure, CSS for styling, and JavaScript for functionality. This presentation will cover and the fundamentals and best practices for building robust web application</a:t>
            </a:r>
            <a:endParaRPr lang="en-US" sz="4400" b="1" i="1" dirty="0">
              <a:solidFill>
                <a:schemeClr val="tx1"/>
              </a:solidFill>
            </a:endParaRPr>
          </a:p>
        </p:txBody>
      </p:sp>
      <p:pic>
        <p:nvPicPr>
          <p:cNvPr id="9" name="Picture 8">
            <a:extLst>
              <a:ext uri="{FF2B5EF4-FFF2-40B4-BE49-F238E27FC236}">
                <a16:creationId xmlns:a16="http://schemas.microsoft.com/office/drawing/2014/main" id="{ACEC7A6F-0501-0C1C-F94B-CF7717A78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40961" y="816638"/>
            <a:ext cx="2498741" cy="3253338"/>
          </a:xfrm>
          <a:prstGeom prst="rect">
            <a:avLst/>
          </a:prstGeom>
          <a:ln>
            <a:noFill/>
          </a:ln>
          <a:effectLst>
            <a:outerShdw blurRad="50800" dist="38100" dir="8100000" algn="tr" rotWithShape="0">
              <a:prstClr val="black">
                <a:alpha val="40000"/>
              </a:prstClr>
            </a:outerShdw>
            <a:reflection blurRad="6350" stA="50000" endA="295" endPos="92000" dist="1016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 name="TextBox 11">
            <a:extLst>
              <a:ext uri="{FF2B5EF4-FFF2-40B4-BE49-F238E27FC236}">
                <a16:creationId xmlns:a16="http://schemas.microsoft.com/office/drawing/2014/main" id="{A41E454F-D5B2-1220-23E9-43BAEA58D5E1}"/>
              </a:ext>
            </a:extLst>
          </p:cNvPr>
          <p:cNvSpPr txBox="1"/>
          <p:nvPr/>
        </p:nvSpPr>
        <p:spPr>
          <a:xfrm>
            <a:off x="5190564" y="2895600"/>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object 2"/>
          <p:cNvGrpSpPr/>
          <p:nvPr/>
        </p:nvGrpSpPr>
        <p:grpSpPr>
          <a:xfrm>
            <a:off x="8983619" y="-60988"/>
            <a:ext cx="3642239" cy="6467475"/>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62822" y="0"/>
            <a:ext cx="9774071" cy="6582571"/>
          </a:xfrm>
          <a:prstGeom prst="rect">
            <a:avLst/>
          </a:prstGeom>
        </p:spPr>
        <p:txBody>
          <a:bodyPr vert="horz" wrap="square" lIns="0" tIns="16510" rIns="0" bIns="0" rtlCol="0">
            <a:spAutoFit/>
          </a:bodyPr>
          <a:lstStyle/>
          <a:p>
            <a:pPr marL="755650" indent="-742950">
              <a:lnSpc>
                <a:spcPct val="100000"/>
              </a:lnSpc>
              <a:spcBef>
                <a:spcPts val="130"/>
              </a:spcBef>
              <a:buFont typeface="Arial" panose="020B0604020202020204" pitchFamily="34" charset="0"/>
              <a:buChar char="•"/>
              <a:tabLst>
                <a:tab pos="2642870" algn="l"/>
              </a:tabLst>
            </a:pPr>
            <a:r>
              <a:rPr sz="4250" b="1" i="1" u="sng" spc="5" dirty="0">
                <a:solidFill>
                  <a:srgbClr val="0070C0"/>
                </a:solidFill>
              </a:rPr>
              <a:t>PROJECT</a:t>
            </a:r>
            <a:r>
              <a:rPr lang="ta-IN" sz="4250" spc="5" dirty="0"/>
              <a:t> </a:t>
            </a:r>
            <a:r>
              <a:rPr sz="4250" b="1" i="1" u="sng" spc="-20" dirty="0">
                <a:solidFill>
                  <a:srgbClr val="0070C0"/>
                </a:solidFill>
              </a:rPr>
              <a:t>OVER</a:t>
            </a:r>
            <a:r>
              <a:rPr lang="ta-IN" sz="4250" b="1" i="1" u="sng" spc="-20" dirty="0">
                <a:solidFill>
                  <a:srgbClr val="0070C0"/>
                </a:solidFill>
              </a:rPr>
              <a:t>IEW</a:t>
            </a:r>
            <a:r>
              <a:rPr lang="ta-IN" sz="4250" spc="-20" dirty="0">
                <a:solidFill>
                  <a:srgbClr val="0070C0"/>
                </a:solidFill>
              </a:rPr>
              <a:t>:</a:t>
            </a:r>
            <a:br>
              <a:rPr lang="ta-IN" sz="4250" spc="-20" dirty="0">
                <a:solidFill>
                  <a:srgbClr val="0070C0"/>
                </a:solidFill>
              </a:rPr>
            </a:br>
            <a:r>
              <a:rPr lang="ta-IN" sz="4250" spc="-20" dirty="0">
                <a:solidFill>
                  <a:srgbClr val="0070C0"/>
                </a:solidFill>
              </a:rPr>
              <a:t>👉</a:t>
            </a:r>
            <a:r>
              <a:rPr lang="ta-IN" sz="4250" b="1" i="1" spc="-20" dirty="0">
                <a:solidFill>
                  <a:schemeClr val="accent5"/>
                </a:solidFill>
              </a:rPr>
              <a:t>Dynamic</a:t>
            </a:r>
            <a:r>
              <a:rPr lang="ta-IN" sz="4250" spc="-20" dirty="0"/>
              <a:t> </a:t>
            </a:r>
            <a:r>
              <a:rPr lang="ta-IN" sz="4250" b="1" i="1" spc="-20" dirty="0">
                <a:solidFill>
                  <a:schemeClr val="accent5"/>
                </a:solidFill>
              </a:rPr>
              <a:t>User</a:t>
            </a:r>
            <a:r>
              <a:rPr lang="ta-IN" sz="4250" spc="-20" dirty="0"/>
              <a:t> </a:t>
            </a:r>
            <a:r>
              <a:rPr lang="ta-IN" sz="4250" b="1" i="1" spc="-20" dirty="0">
                <a:solidFill>
                  <a:schemeClr val="accent5"/>
                </a:solidFill>
              </a:rPr>
              <a:t>Interface</a:t>
            </a:r>
            <a:r>
              <a:rPr lang="ta-IN" sz="4250" spc="-20" dirty="0">
                <a:solidFill>
                  <a:schemeClr val="accent5"/>
                </a:solidFill>
              </a:rPr>
              <a:t>:</a:t>
            </a:r>
            <a:r>
              <a:rPr lang="ta-IN" sz="4250" b="1" i="1" spc="-20" dirty="0">
                <a:solidFill>
                  <a:schemeClr val="tx1"/>
                </a:solidFill>
              </a:rPr>
              <a:t>The HTML, CSS, and JavaScript to create a dynamic and interactive user interface that responds to user input and actions.</a:t>
            </a:r>
            <a:r>
              <a:rPr lang="ta-IN" sz="4250" spc="-20" dirty="0"/>
              <a:t>
</a:t>
            </a:r>
            <a:r>
              <a:rPr lang="ta-IN" sz="4250" spc="-20" dirty="0">
                <a:solidFill>
                  <a:srgbClr val="00B050"/>
                </a:solidFill>
              </a:rPr>
              <a:t>👉</a:t>
            </a:r>
            <a:r>
              <a:rPr lang="ta-IN" sz="4250" b="1" i="1" spc="-20" dirty="0">
                <a:solidFill>
                  <a:schemeClr val="accent5"/>
                </a:solidFill>
              </a:rPr>
              <a:t>Responsive</a:t>
            </a:r>
            <a:r>
              <a:rPr lang="ta-IN" sz="4250" spc="-20" dirty="0">
                <a:solidFill>
                  <a:srgbClr val="00B050"/>
                </a:solidFill>
              </a:rPr>
              <a:t> </a:t>
            </a:r>
            <a:r>
              <a:rPr lang="ta-IN" sz="4250" b="1" i="1" spc="-20" dirty="0">
                <a:solidFill>
                  <a:schemeClr val="accent5"/>
                </a:solidFill>
              </a:rPr>
              <a:t>Design</a:t>
            </a:r>
            <a:r>
              <a:rPr lang="ta-IN" sz="4250" spc="-20" dirty="0">
                <a:solidFill>
                  <a:schemeClr val="accent5"/>
                </a:solidFill>
              </a:rPr>
              <a:t>:</a:t>
            </a:r>
            <a:r>
              <a:rPr lang="ta-IN" sz="4250" b="1" i="1" spc="-20" dirty="0">
                <a:solidFill>
                  <a:schemeClr val="tx1"/>
                </a:solidFill>
              </a:rPr>
              <a:t>The project incorporates responsive design principles using CSS media. </a:t>
            </a:r>
            <a:r>
              <a:rPr lang="ta-IN" sz="4250" spc="-2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81475" y="902164"/>
            <a:ext cx="9253050" cy="6628738"/>
          </a:xfrm>
          <a:prstGeom prst="rect">
            <a:avLst/>
          </a:prstGeom>
        </p:spPr>
        <p:txBody>
          <a:bodyPr vert="horz" wrap="square" lIns="0" tIns="16510" rIns="0" bIns="0" rtlCol="0">
            <a:spAutoFit/>
          </a:bodyPr>
          <a:lstStyle/>
          <a:p>
            <a:pPr marL="12700">
              <a:lnSpc>
                <a:spcPct val="100000"/>
              </a:lnSpc>
              <a:spcBef>
                <a:spcPts val="130"/>
              </a:spcBef>
            </a:pPr>
            <a:r>
              <a:rPr sz="4400" b="1" i="1" spc="25" dirty="0">
                <a:solidFill>
                  <a:srgbClr val="0070C0"/>
                </a:solidFill>
              </a:rPr>
              <a:t>W</a:t>
            </a:r>
            <a:r>
              <a:rPr sz="4400" b="1" i="1" spc="-20" dirty="0">
                <a:solidFill>
                  <a:srgbClr val="0070C0"/>
                </a:solidFill>
              </a:rPr>
              <a:t>H</a:t>
            </a:r>
            <a:r>
              <a:rPr sz="4400" b="1" i="1" spc="20" dirty="0">
                <a:solidFill>
                  <a:srgbClr val="0070C0"/>
                </a:solidFill>
              </a:rPr>
              <a:t>O</a:t>
            </a:r>
            <a:r>
              <a:rPr sz="4400" b="1" i="1" spc="-235" dirty="0">
                <a:solidFill>
                  <a:srgbClr val="0070C0"/>
                </a:solidFill>
              </a:rPr>
              <a:t> </a:t>
            </a:r>
            <a:r>
              <a:rPr sz="4400" b="1" i="1" spc="-10" dirty="0">
                <a:solidFill>
                  <a:srgbClr val="0070C0"/>
                </a:solidFill>
              </a:rPr>
              <a:t>AR</a:t>
            </a:r>
            <a:r>
              <a:rPr sz="4400" b="1" i="1" spc="15" dirty="0">
                <a:solidFill>
                  <a:srgbClr val="0070C0"/>
                </a:solidFill>
              </a:rPr>
              <a:t>E</a:t>
            </a:r>
            <a:r>
              <a:rPr sz="4400" b="1" i="1" spc="-35" dirty="0">
                <a:solidFill>
                  <a:srgbClr val="0070C0"/>
                </a:solidFill>
              </a:rPr>
              <a:t> </a:t>
            </a:r>
            <a:r>
              <a:rPr sz="4400" b="1" i="1" spc="-10" dirty="0">
                <a:solidFill>
                  <a:srgbClr val="0070C0"/>
                </a:solidFill>
              </a:rPr>
              <a:t>T</a:t>
            </a:r>
            <a:r>
              <a:rPr sz="4400" b="1" i="1" spc="-15" dirty="0">
                <a:solidFill>
                  <a:srgbClr val="0070C0"/>
                </a:solidFill>
              </a:rPr>
              <a:t>H</a:t>
            </a:r>
            <a:r>
              <a:rPr sz="4400" b="1" i="1" spc="15" dirty="0">
                <a:solidFill>
                  <a:srgbClr val="0070C0"/>
                </a:solidFill>
              </a:rPr>
              <a:t>E</a:t>
            </a:r>
            <a:r>
              <a:rPr sz="4400" b="1" i="1" spc="-35" dirty="0">
                <a:solidFill>
                  <a:srgbClr val="0070C0"/>
                </a:solidFill>
              </a:rPr>
              <a:t> </a:t>
            </a:r>
            <a:r>
              <a:rPr sz="4400" b="1" i="1" spc="-20" dirty="0">
                <a:solidFill>
                  <a:srgbClr val="0070C0"/>
                </a:solidFill>
              </a:rPr>
              <a:t>E</a:t>
            </a:r>
            <a:r>
              <a:rPr sz="4400" b="1" i="1" spc="30" dirty="0">
                <a:solidFill>
                  <a:srgbClr val="0070C0"/>
                </a:solidFill>
              </a:rPr>
              <a:t>N</a:t>
            </a:r>
            <a:r>
              <a:rPr sz="4400" b="1" i="1" spc="15" dirty="0">
                <a:solidFill>
                  <a:srgbClr val="0070C0"/>
                </a:solidFill>
              </a:rPr>
              <a:t>D</a:t>
            </a:r>
            <a:r>
              <a:rPr sz="4400" b="1" i="1" spc="-45" dirty="0">
                <a:solidFill>
                  <a:srgbClr val="0070C0"/>
                </a:solidFill>
              </a:rPr>
              <a:t> </a:t>
            </a:r>
            <a:r>
              <a:rPr sz="4400" b="1" i="1" dirty="0">
                <a:solidFill>
                  <a:srgbClr val="0070C0"/>
                </a:solidFill>
              </a:rPr>
              <a:t>U</a:t>
            </a:r>
            <a:r>
              <a:rPr sz="4400" b="1" i="1" spc="10" dirty="0">
                <a:solidFill>
                  <a:srgbClr val="0070C0"/>
                </a:solidFill>
              </a:rPr>
              <a:t>S</a:t>
            </a:r>
            <a:r>
              <a:rPr sz="4400" b="1" i="1" spc="-25" dirty="0">
                <a:solidFill>
                  <a:srgbClr val="0070C0"/>
                </a:solidFill>
              </a:rPr>
              <a:t>E</a:t>
            </a:r>
            <a:r>
              <a:rPr sz="4400" b="1" i="1" spc="-10" dirty="0">
                <a:solidFill>
                  <a:srgbClr val="0070C0"/>
                </a:solidFill>
              </a:rPr>
              <a:t>R</a:t>
            </a:r>
            <a:r>
              <a:rPr sz="4400" b="1" i="1" spc="5" dirty="0">
                <a:solidFill>
                  <a:srgbClr val="0070C0"/>
                </a:solidFill>
              </a:rPr>
              <a:t>S</a:t>
            </a:r>
            <a:r>
              <a:rPr lang="ta-IN" sz="4400" b="1" i="1" spc="5" dirty="0">
                <a:solidFill>
                  <a:srgbClr val="0070C0"/>
                </a:solidFill>
              </a:rPr>
              <a:t>?</a:t>
            </a:r>
            <a:br>
              <a:rPr lang="ta-IN" sz="4400" b="1" i="1" spc="5" dirty="0">
                <a:solidFill>
                  <a:schemeClr val="tx1"/>
                </a:solidFill>
              </a:rPr>
            </a:br>
            <a:br>
              <a:rPr lang="ta-IN" sz="3200" spc="5" dirty="0">
                <a:solidFill>
                  <a:schemeClr val="accent5"/>
                </a:solidFill>
              </a:rPr>
            </a:br>
            <a:r>
              <a:rPr lang="ta-IN" sz="3200" spc="5" dirty="0">
                <a:solidFill>
                  <a:schemeClr val="accent5"/>
                </a:solidFill>
              </a:rPr>
              <a:t>💫</a:t>
            </a:r>
            <a:r>
              <a:rPr lang="ta-IN" b="1" i="1" spc="5" dirty="0">
                <a:solidFill>
                  <a:schemeClr val="accent5"/>
                </a:solidFill>
              </a:rPr>
              <a:t>General Public:</a:t>
            </a:r>
            <a:r>
              <a:rPr lang="ta-IN" spc="5" dirty="0">
                <a:solidFill>
                  <a:schemeClr val="tx1"/>
                </a:solidFill>
              </a:rPr>
              <a:t> </a:t>
            </a:r>
            <a:r>
              <a:rPr lang="ta-IN" b="1" i="1" spc="5" dirty="0">
                <a:solidFill>
                  <a:schemeClr val="tx1"/>
                </a:solidFill>
              </a:rPr>
              <a:t>Websites,</a:t>
            </a:r>
            <a:r>
              <a:rPr lang="ta-IN" spc="5" dirty="0">
                <a:solidFill>
                  <a:schemeClr val="tx1"/>
                </a:solidFill>
              </a:rPr>
              <a:t> </a:t>
            </a:r>
            <a:r>
              <a:rPr lang="ta-IN" b="1" i="1" spc="5" dirty="0">
                <a:solidFill>
                  <a:schemeClr val="tx1"/>
                </a:solidFill>
              </a:rPr>
              <a:t>web</a:t>
            </a:r>
            <a:r>
              <a:rPr lang="ta-IN" spc="5" dirty="0">
                <a:solidFill>
                  <a:schemeClr val="tx1"/>
                </a:solidFill>
              </a:rPr>
              <a:t> </a:t>
            </a:r>
            <a:r>
              <a:rPr lang="ta-IN" b="1" i="1" spc="5" dirty="0">
                <a:solidFill>
                  <a:schemeClr val="tx1"/>
                </a:solidFill>
              </a:rPr>
              <a:t>applications,</a:t>
            </a:r>
            <a:r>
              <a:rPr lang="ta-IN" spc="5" dirty="0">
                <a:solidFill>
                  <a:schemeClr val="tx1"/>
                </a:solidFill>
              </a:rPr>
              <a:t> </a:t>
            </a:r>
            <a:r>
              <a:rPr lang="ta-IN" b="1" i="1" spc="5" dirty="0">
                <a:solidFill>
                  <a:schemeClr val="tx1"/>
                </a:solidFill>
              </a:rPr>
              <a:t>or</a:t>
            </a:r>
            <a:r>
              <a:rPr lang="ta-IN" spc="5" dirty="0">
                <a:solidFill>
                  <a:schemeClr val="tx1"/>
                </a:solidFill>
              </a:rPr>
              <a:t> </a:t>
            </a:r>
            <a:r>
              <a:rPr lang="ta-IN" b="1" i="1" spc="5" dirty="0">
                <a:solidFill>
                  <a:schemeClr val="tx1"/>
                </a:solidFill>
              </a:rPr>
              <a:t>online</a:t>
            </a:r>
            <a:r>
              <a:rPr lang="ta-IN" spc="5" dirty="0">
                <a:solidFill>
                  <a:schemeClr val="tx1"/>
                </a:solidFill>
              </a:rPr>
              <a:t> </a:t>
            </a:r>
            <a:r>
              <a:rPr lang="ta-IN" b="1" i="1" spc="5" dirty="0">
                <a:solidFill>
                  <a:schemeClr val="tx1"/>
                </a:solidFill>
              </a:rPr>
              <a:t>platforms</a:t>
            </a:r>
            <a:r>
              <a:rPr lang="ta-IN" spc="5" dirty="0">
                <a:solidFill>
                  <a:schemeClr val="tx1"/>
                </a:solidFill>
              </a:rPr>
              <a:t> </a:t>
            </a:r>
            <a:r>
              <a:rPr lang="ta-IN" b="1" i="1" spc="5" dirty="0">
                <a:solidFill>
                  <a:schemeClr val="tx1"/>
                </a:solidFill>
              </a:rPr>
              <a:t>accessible</a:t>
            </a:r>
            <a:r>
              <a:rPr lang="ta-IN" spc="5" dirty="0">
                <a:solidFill>
                  <a:schemeClr val="tx1"/>
                </a:solidFill>
              </a:rPr>
              <a:t> </a:t>
            </a:r>
            <a:r>
              <a:rPr lang="ta-IN" b="1" i="1" spc="5" dirty="0">
                <a:solidFill>
                  <a:schemeClr val="tx1"/>
                </a:solidFill>
              </a:rPr>
              <a:t>to</a:t>
            </a:r>
            <a:r>
              <a:rPr lang="ta-IN" spc="5" dirty="0">
                <a:solidFill>
                  <a:schemeClr val="tx1"/>
                </a:solidFill>
              </a:rPr>
              <a:t> </a:t>
            </a:r>
            <a:r>
              <a:rPr lang="ta-IN" b="1" i="1" spc="5" dirty="0">
                <a:solidFill>
                  <a:schemeClr val="tx1"/>
                </a:solidFill>
              </a:rPr>
              <a:t>anyone</a:t>
            </a:r>
            <a:r>
              <a:rPr lang="ta-IN" spc="5" dirty="0">
                <a:solidFill>
                  <a:schemeClr val="tx1"/>
                </a:solidFill>
              </a:rPr>
              <a:t> </a:t>
            </a:r>
            <a:r>
              <a:rPr lang="ta-IN" b="1" i="1" spc="5" dirty="0">
                <a:solidFill>
                  <a:schemeClr val="tx1"/>
                </a:solidFill>
              </a:rPr>
              <a:t>with</a:t>
            </a:r>
            <a:r>
              <a:rPr lang="ta-IN" spc="5" dirty="0">
                <a:solidFill>
                  <a:schemeClr val="tx1"/>
                </a:solidFill>
              </a:rPr>
              <a:t> </a:t>
            </a:r>
            <a:r>
              <a:rPr lang="ta-IN" b="1" i="1" spc="5" dirty="0">
                <a:solidFill>
                  <a:schemeClr val="tx1"/>
                </a:solidFill>
              </a:rPr>
              <a:t>an</a:t>
            </a:r>
            <a:r>
              <a:rPr lang="ta-IN" spc="5" dirty="0">
                <a:solidFill>
                  <a:schemeClr val="tx1"/>
                </a:solidFill>
              </a:rPr>
              <a:t> </a:t>
            </a:r>
            <a:r>
              <a:rPr lang="ta-IN" b="1" i="1" spc="5" dirty="0">
                <a:solidFill>
                  <a:schemeClr val="tx1"/>
                </a:solidFill>
              </a:rPr>
              <a:t>internet</a:t>
            </a:r>
            <a:r>
              <a:rPr lang="ta-IN" spc="5" dirty="0">
                <a:solidFill>
                  <a:schemeClr val="tx1"/>
                </a:solidFill>
              </a:rPr>
              <a:t> </a:t>
            </a:r>
            <a:r>
              <a:rPr lang="ta-IN" b="1" i="1" spc="5" dirty="0">
                <a:solidFill>
                  <a:schemeClr val="tx1"/>
                </a:solidFill>
              </a:rPr>
              <a:t>connection.</a:t>
            </a:r>
            <a:br>
              <a:rPr lang="ta-IN" spc="5" dirty="0"/>
            </a:br>
            <a:r>
              <a:rPr lang="ta-IN" spc="5" dirty="0"/>
              <a:t>💫</a:t>
            </a:r>
            <a:r>
              <a:rPr lang="ta-IN" b="1" i="1" spc="5" dirty="0">
                <a:solidFill>
                  <a:schemeClr val="accent5"/>
                </a:solidFill>
              </a:rPr>
              <a:t>Targeted</a:t>
            </a:r>
            <a:r>
              <a:rPr lang="ta-IN" spc="5" dirty="0">
                <a:solidFill>
                  <a:schemeClr val="accent5"/>
                </a:solidFill>
              </a:rPr>
              <a:t> </a:t>
            </a:r>
            <a:r>
              <a:rPr lang="ta-IN" b="1" i="1" spc="5" dirty="0">
                <a:solidFill>
                  <a:schemeClr val="accent5"/>
                </a:solidFill>
              </a:rPr>
              <a:t>Audience:</a:t>
            </a:r>
            <a:r>
              <a:rPr lang="ta-IN" spc="5" dirty="0">
                <a:solidFill>
                  <a:schemeClr val="accent5"/>
                </a:solidFill>
              </a:rPr>
              <a:t> </a:t>
            </a:r>
            <a:r>
              <a:rPr lang="ta-IN" b="1" i="1" spc="5" dirty="0">
                <a:solidFill>
                  <a:schemeClr val="tx1"/>
                </a:solidFill>
              </a:rPr>
              <a:t>Specific</a:t>
            </a:r>
            <a:r>
              <a:rPr lang="ta-IN" spc="5" dirty="0">
                <a:solidFill>
                  <a:schemeClr val="tx1"/>
                </a:solidFill>
              </a:rPr>
              <a:t> </a:t>
            </a:r>
            <a:r>
              <a:rPr lang="ta-IN" b="1" i="1" spc="5" dirty="0">
                <a:solidFill>
                  <a:schemeClr val="tx1"/>
                </a:solidFill>
              </a:rPr>
              <a:t>groups,</a:t>
            </a:r>
            <a:r>
              <a:rPr lang="ta-IN" spc="5" dirty="0">
                <a:solidFill>
                  <a:schemeClr val="tx1"/>
                </a:solidFill>
              </a:rPr>
              <a:t> </a:t>
            </a:r>
            <a:r>
              <a:rPr lang="ta-IN" b="1" i="1" spc="5" dirty="0">
                <a:solidFill>
                  <a:schemeClr val="tx1"/>
                </a:solidFill>
              </a:rPr>
              <a:t>such</a:t>
            </a:r>
            <a:r>
              <a:rPr lang="ta-IN" spc="5" dirty="0">
                <a:solidFill>
                  <a:schemeClr val="tx1"/>
                </a:solidFill>
              </a:rPr>
              <a:t> </a:t>
            </a:r>
            <a:r>
              <a:rPr lang="ta-IN" b="1" i="1" spc="5" dirty="0">
                <a:solidFill>
                  <a:schemeClr val="tx1"/>
                </a:solidFill>
              </a:rPr>
              <a:t>as</a:t>
            </a:r>
            <a:r>
              <a:rPr lang="ta-IN" spc="5" dirty="0">
                <a:solidFill>
                  <a:schemeClr val="tx1"/>
                </a:solidFill>
              </a:rPr>
              <a:t> </a:t>
            </a:r>
            <a:r>
              <a:rPr lang="ta-IN" b="1" i="1" spc="5" dirty="0">
                <a:solidFill>
                  <a:schemeClr val="tx1"/>
                </a:solidFill>
              </a:rPr>
              <a:t>customers,</a:t>
            </a:r>
            <a:r>
              <a:rPr lang="ta-IN" spc="5" dirty="0">
                <a:solidFill>
                  <a:schemeClr val="tx1"/>
                </a:solidFill>
              </a:rPr>
              <a:t> </a:t>
            </a:r>
            <a:r>
              <a:rPr lang="ta-IN" b="1" i="1" spc="5" dirty="0">
                <a:solidFill>
                  <a:schemeClr val="tx1"/>
                </a:solidFill>
              </a:rPr>
              <a:t>students,</a:t>
            </a:r>
            <a:r>
              <a:rPr lang="ta-IN" spc="5" dirty="0">
                <a:solidFill>
                  <a:schemeClr val="tx1"/>
                </a:solidFill>
              </a:rPr>
              <a:t> </a:t>
            </a:r>
            <a:r>
              <a:rPr lang="ta-IN" b="1" i="1" spc="5" dirty="0">
                <a:solidFill>
                  <a:schemeClr val="tx1"/>
                </a:solidFill>
              </a:rPr>
              <a:t>or</a:t>
            </a:r>
            <a:r>
              <a:rPr lang="ta-IN" spc="5" dirty="0">
                <a:solidFill>
                  <a:schemeClr val="tx1"/>
                </a:solidFill>
              </a:rPr>
              <a:t> </a:t>
            </a:r>
            <a:r>
              <a:rPr lang="ta-IN" b="1" i="1" spc="5" dirty="0">
                <a:solidFill>
                  <a:schemeClr val="tx1"/>
                </a:solidFill>
              </a:rPr>
              <a:t>professionals,</a:t>
            </a:r>
            <a:r>
              <a:rPr lang="ta-IN" spc="5" dirty="0">
                <a:solidFill>
                  <a:schemeClr val="tx1"/>
                </a:solidFill>
              </a:rPr>
              <a:t> </a:t>
            </a:r>
            <a:r>
              <a:rPr lang="ta-IN" b="1" i="1" spc="5" dirty="0">
                <a:solidFill>
                  <a:schemeClr val="tx1"/>
                </a:solidFill>
              </a:rPr>
              <a:t>who</a:t>
            </a:r>
            <a:r>
              <a:rPr lang="ta-IN" spc="5" dirty="0">
                <a:solidFill>
                  <a:schemeClr val="tx1"/>
                </a:solidFill>
              </a:rPr>
              <a:t> </a:t>
            </a:r>
            <a:r>
              <a:rPr lang="ta-IN" b="1" i="1" spc="5" dirty="0">
                <a:solidFill>
                  <a:schemeClr val="tx1"/>
                </a:solidFill>
              </a:rPr>
              <a:t>will</a:t>
            </a:r>
            <a:r>
              <a:rPr lang="ta-IN" spc="5" dirty="0">
                <a:solidFill>
                  <a:schemeClr val="tx1"/>
                </a:solidFill>
              </a:rPr>
              <a:t> </a:t>
            </a:r>
            <a:r>
              <a:rPr lang="ta-IN" b="1" i="1" spc="5" dirty="0">
                <a:solidFill>
                  <a:schemeClr val="tx1"/>
                </a:solidFill>
              </a:rPr>
              <a:t>interact</a:t>
            </a:r>
            <a:r>
              <a:rPr lang="ta-IN" spc="5" dirty="0">
                <a:solidFill>
                  <a:schemeClr val="tx1"/>
                </a:solidFill>
              </a:rPr>
              <a:t> </a:t>
            </a:r>
            <a:r>
              <a:rPr lang="ta-IN" b="1" i="1" spc="5" dirty="0">
                <a:solidFill>
                  <a:schemeClr val="tx1"/>
                </a:solidFill>
              </a:rPr>
              <a:t>with</a:t>
            </a:r>
            <a:r>
              <a:rPr lang="ta-IN" spc="5" dirty="0">
                <a:solidFill>
                  <a:schemeClr val="tx1"/>
                </a:solidFill>
              </a:rPr>
              <a:t> </a:t>
            </a:r>
            <a:r>
              <a:rPr lang="ta-IN" b="1" i="1" spc="5" dirty="0">
                <a:solidFill>
                  <a:schemeClr val="tx1"/>
                </a:solidFill>
              </a:rPr>
              <a:t>the</a:t>
            </a:r>
            <a:r>
              <a:rPr lang="ta-IN" spc="5" dirty="0">
                <a:solidFill>
                  <a:schemeClr val="tx1"/>
                </a:solidFill>
              </a:rPr>
              <a:t> </a:t>
            </a:r>
            <a:r>
              <a:rPr lang="ta-IN" b="1" i="1" spc="5" dirty="0">
                <a:solidFill>
                  <a:schemeClr val="tx1"/>
                </a:solidFill>
              </a:rPr>
              <a:t>project</a:t>
            </a:r>
            <a:r>
              <a:rPr lang="ta-IN" spc="5" dirty="0">
                <a:solidFill>
                  <a:schemeClr val="tx1"/>
                </a:solidFill>
              </a:rPr>
              <a:t> </a:t>
            </a:r>
            <a:r>
              <a:rPr lang="ta-IN" b="1" i="1" spc="5" dirty="0">
                <a:solidFill>
                  <a:schemeClr val="tx1"/>
                </a:solidFill>
              </a:rPr>
              <a:t>for</a:t>
            </a:r>
            <a:r>
              <a:rPr lang="ta-IN" spc="5" dirty="0">
                <a:solidFill>
                  <a:schemeClr val="tx1"/>
                </a:solidFill>
              </a:rPr>
              <a:t> </a:t>
            </a:r>
            <a:r>
              <a:rPr lang="ta-IN" b="1" i="1" spc="5" dirty="0">
                <a:solidFill>
                  <a:schemeClr val="tx1"/>
                </a:solidFill>
              </a:rPr>
              <a:t>a</a:t>
            </a:r>
            <a:r>
              <a:rPr lang="ta-IN" spc="5" dirty="0">
                <a:solidFill>
                  <a:schemeClr val="tx1"/>
                </a:solidFill>
              </a:rPr>
              <a:t> </a:t>
            </a:r>
            <a:r>
              <a:rPr lang="ta-IN" b="1" i="1" spc="5" dirty="0">
                <a:solidFill>
                  <a:schemeClr val="tx1"/>
                </a:solidFill>
              </a:rPr>
              <a:t>particular</a:t>
            </a:r>
            <a:r>
              <a:rPr lang="ta-IN" spc="5" dirty="0">
                <a:solidFill>
                  <a:schemeClr val="tx1"/>
                </a:solidFill>
              </a:rPr>
              <a:t> </a:t>
            </a:r>
            <a:r>
              <a:rPr lang="ta-IN" b="1" i="1" spc="5" dirty="0">
                <a:solidFill>
                  <a:schemeClr val="tx1"/>
                </a:solidFill>
              </a:rPr>
              <a:t>purpose.
</a:t>
            </a:r>
            <a:r>
              <a:rPr lang="ta-IN" sz="3200" spc="5" dirty="0"/>
              <a:t>
</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14616A66-494D-30DD-52EE-854F49BFAB84}"/>
              </a:ext>
            </a:extLst>
          </p:cNvPr>
          <p:cNvSpPr txBox="1"/>
          <p:nvPr/>
        </p:nvSpPr>
        <p:spPr>
          <a:xfrm>
            <a:off x="6696075" y="760207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6900A508-0ECD-7960-53F0-C4D20E16E0DE}"/>
              </a:ext>
            </a:extLst>
          </p:cNvPr>
          <p:cNvSpPr txBox="1"/>
          <p:nvPr/>
        </p:nvSpPr>
        <p:spPr>
          <a:xfrm>
            <a:off x="5190564" y="3801035"/>
            <a:ext cx="1828800" cy="1828800"/>
          </a:xfrm>
          <a:prstGeom prst="rect">
            <a:avLst/>
          </a:prstGeom>
          <a:noFill/>
        </p:spPr>
        <p:txBody>
          <a:bodyPr wrap="square" rtlCol="0">
            <a:spAutoFit/>
          </a:bodyPr>
          <a:lstStyle/>
          <a:p>
            <a:pPr algn="l"/>
            <a:endParaRPr lang="en-US" dirty="0"/>
          </a:p>
        </p:txBody>
      </p:sp>
      <p:pic>
        <p:nvPicPr>
          <p:cNvPr id="9" name="Picture 8">
            <a:extLst>
              <a:ext uri="{FF2B5EF4-FFF2-40B4-BE49-F238E27FC236}">
                <a16:creationId xmlns:a16="http://schemas.microsoft.com/office/drawing/2014/main" id="{4E3B02A2-41C5-64BE-919C-16A86BAC4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4037" y="0"/>
            <a:ext cx="2708070" cy="2851741"/>
          </a:xfrm>
          <a:prstGeom prst="rect">
            <a:avLst/>
          </a:prstGeom>
          <a:effectLst>
            <a:reflection blurRad="6350" stA="50000" endA="300" endPos="90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58029" y="451513"/>
            <a:ext cx="9224121" cy="7402668"/>
          </a:xfrm>
          <a:prstGeom prst="rect">
            <a:avLst/>
          </a:prstGeom>
        </p:spPr>
        <p:txBody>
          <a:bodyPr vert="horz" wrap="square" lIns="0" tIns="13335" rIns="0" bIns="0" rtlCol="0">
            <a:spAutoFit/>
          </a:bodyPr>
          <a:lstStyle/>
          <a:p>
            <a:pPr marL="12700">
              <a:lnSpc>
                <a:spcPct val="100000"/>
              </a:lnSpc>
              <a:spcBef>
                <a:spcPts val="105"/>
              </a:spcBef>
            </a:pPr>
            <a:r>
              <a:rPr lang="en-IN" sz="4800" b="1" i="1" u="sng" spc="10" dirty="0">
                <a:solidFill>
                  <a:srgbClr val="002060"/>
                </a:solidFill>
              </a:rPr>
              <a:t>TOOLS</a:t>
            </a:r>
            <a:r>
              <a:rPr lang="en-IN" sz="4800" b="1" i="1" u="sng" spc="10" dirty="0">
                <a:solidFill>
                  <a:schemeClr val="tx1"/>
                </a:solidFill>
              </a:rPr>
              <a:t> </a:t>
            </a:r>
            <a:r>
              <a:rPr lang="en-IN" sz="4800" b="1" i="1" u="sng" spc="10" dirty="0">
                <a:solidFill>
                  <a:srgbClr val="002060"/>
                </a:solidFill>
              </a:rPr>
              <a:t>AND</a:t>
            </a:r>
            <a:r>
              <a:rPr lang="en-IN" sz="4800" b="1" i="1" u="sng" spc="10" dirty="0">
                <a:solidFill>
                  <a:schemeClr val="tx1"/>
                </a:solidFill>
              </a:rPr>
              <a:t> </a:t>
            </a:r>
            <a:r>
              <a:rPr lang="en-IN" sz="4800" b="1" i="1" u="sng" spc="10" dirty="0">
                <a:solidFill>
                  <a:srgbClr val="002060"/>
                </a:solidFill>
              </a:rPr>
              <a:t>TECHNIQUES</a:t>
            </a:r>
            <a:r>
              <a:rPr lang="ta-IN" sz="4800" b="1" i="1" u="sng" spc="10" dirty="0">
                <a:solidFill>
                  <a:schemeClr val="tx1"/>
                </a:solidFill>
              </a:rPr>
              <a:t>:</a:t>
            </a:r>
            <a:br>
              <a:rPr lang="ta-IN" sz="3600" u="sng" spc="10" dirty="0">
                <a:solidFill>
                  <a:schemeClr val="tx1"/>
                </a:solidFill>
              </a:rPr>
            </a:br>
            <a:r>
              <a:rPr lang="ta-IN" sz="3600" spc="10" dirty="0">
                <a:solidFill>
                  <a:schemeClr val="tx1"/>
                </a:solidFill>
              </a:rPr>
              <a:t>
</a:t>
            </a:r>
            <a:r>
              <a:rPr lang="ta-IN" spc="10" dirty="0">
                <a:solidFill>
                  <a:schemeClr val="tx1"/>
                </a:solidFill>
              </a:rPr>
              <a:t>👉</a:t>
            </a:r>
            <a:r>
              <a:rPr lang="ta-IN" sz="3600" b="1" i="1" spc="10" dirty="0">
                <a:solidFill>
                  <a:schemeClr val="accent5"/>
                </a:solidFill>
              </a:rPr>
              <a:t>Code</a:t>
            </a:r>
            <a:r>
              <a:rPr lang="ta-IN" sz="3600" b="1" i="1" spc="10" dirty="0">
                <a:solidFill>
                  <a:schemeClr val="tx1"/>
                </a:solidFill>
              </a:rPr>
              <a:t> </a:t>
            </a:r>
            <a:r>
              <a:rPr lang="ta-IN" sz="3600" b="1" i="1" spc="10" dirty="0">
                <a:solidFill>
                  <a:schemeClr val="accent5"/>
                </a:solidFill>
              </a:rPr>
              <a:t>Editors</a:t>
            </a:r>
            <a:r>
              <a:rPr lang="ta-IN" sz="3600" b="1" i="1" spc="10" dirty="0">
                <a:solidFill>
                  <a:schemeClr val="tx1"/>
                </a:solidFill>
              </a:rPr>
              <a:t>: Tools like Visual Studio Code, Sublime Text, or Atom that provide features like syntax highlighting, auto-completion.
👉</a:t>
            </a:r>
            <a:r>
              <a:rPr lang="ta-IN" sz="3600" b="1" i="1" spc="10" dirty="0">
                <a:solidFill>
                  <a:schemeClr val="accent5"/>
                </a:solidFill>
              </a:rPr>
              <a:t>Front-end</a:t>
            </a:r>
            <a:r>
              <a:rPr lang="ta-IN" sz="3600" b="1" i="1" spc="10" dirty="0">
                <a:solidFill>
                  <a:schemeClr val="tx1"/>
                </a:solidFill>
              </a:rPr>
              <a:t> </a:t>
            </a:r>
            <a:r>
              <a:rPr lang="ta-IN" sz="3600" b="1" i="1" spc="10" dirty="0">
                <a:solidFill>
                  <a:schemeClr val="accent5"/>
                </a:solidFill>
              </a:rPr>
              <a:t>Frameworks</a:t>
            </a:r>
            <a:r>
              <a:rPr lang="ta-IN" sz="3600" b="1" i="1" spc="10" dirty="0">
                <a:solidFill>
                  <a:schemeClr val="tx1"/>
                </a:solidFill>
              </a:rPr>
              <a:t>: Libraries like Bootstrap (CSS) or React, Angular, or Vue.js thatt simplify development and provide pre-built components.
</a:t>
            </a:r>
            <a:endParaRPr sz="3600" b="1" i="1"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pic>
        <p:nvPicPr>
          <p:cNvPr id="2" name="Picture 1">
            <a:extLst>
              <a:ext uri="{FF2B5EF4-FFF2-40B4-BE49-F238E27FC236}">
                <a16:creationId xmlns:a16="http://schemas.microsoft.com/office/drawing/2014/main" id="{301B29A2-6BEF-9896-7F9E-C3A73445F7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525" y="245393"/>
            <a:ext cx="2511680" cy="3043537"/>
          </a:xfrm>
          <a:prstGeom prst="rect">
            <a:avLst/>
          </a:prstGeom>
          <a:effectLst>
            <a:outerShdw blurRad="50800" dist="38100" dir="8100000" algn="tr" rotWithShape="0">
              <a:prstClr val="black">
                <a:alpha val="40000"/>
              </a:prstClr>
            </a:outerShdw>
            <a:reflection blurRad="6350" stA="50000" endA="295" endPos="92000" dist="1016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201893" y="0"/>
            <a:ext cx="10766043" cy="8092600"/>
          </a:xfrm>
          <a:prstGeom prst="rect">
            <a:avLst/>
          </a:prstGeom>
        </p:spPr>
        <p:txBody>
          <a:bodyPr vert="horz" wrap="square" lIns="0" tIns="13335" rIns="0" bIns="0" rtlCol="0">
            <a:spAutoFit/>
          </a:bodyPr>
          <a:lstStyle/>
          <a:p>
            <a:pPr marL="12700">
              <a:lnSpc>
                <a:spcPct val="100000"/>
              </a:lnSpc>
              <a:spcBef>
                <a:spcPts val="105"/>
              </a:spcBef>
            </a:pPr>
            <a:r>
              <a:rPr lang="en-IN" sz="4000" b="1" i="1" spc="15" dirty="0">
                <a:solidFill>
                  <a:srgbClr val="002060"/>
                </a:solidFill>
                <a:latin typeface="Trebuchet MS"/>
                <a:cs typeface="Trebuchet MS"/>
              </a:rPr>
              <a:t>POTFOLIO DESIGN AND </a:t>
            </a:r>
            <a:r>
              <a:rPr lang="ta-IN" sz="4000" b="1" i="1" spc="15" dirty="0">
                <a:solidFill>
                  <a:srgbClr val="002060"/>
                </a:solidFill>
                <a:latin typeface="Trebuchet MS"/>
                <a:cs typeface="Trebuchet MS"/>
              </a:rPr>
              <a:t>LAYOUT:
</a:t>
            </a:r>
          </a:p>
          <a:p>
            <a:pPr marL="12700">
              <a:lnSpc>
                <a:spcPct val="100000"/>
              </a:lnSpc>
              <a:spcBef>
                <a:spcPts val="105"/>
              </a:spcBef>
            </a:pPr>
            <a:r>
              <a:rPr lang="ta-IN" sz="4000" b="1" i="1" spc="15" dirty="0">
                <a:latin typeface="Trebuchet MS"/>
                <a:cs typeface="Trebuchet MS"/>
              </a:rPr>
              <a:t>🍁</a:t>
            </a:r>
            <a:r>
              <a:rPr lang="ta-IN" sz="4000" b="1" i="1" spc="15" dirty="0">
                <a:solidFill>
                  <a:schemeClr val="accent5">
                    <a:lumMod val="60000"/>
                    <a:lumOff val="40000"/>
                  </a:schemeClr>
                </a:solidFill>
                <a:latin typeface="Trebuchet MS"/>
                <a:cs typeface="Trebuchet MS"/>
              </a:rPr>
              <a:t>Responsive</a:t>
            </a:r>
            <a:r>
              <a:rPr lang="ta-IN" sz="4000" b="1" i="1" spc="15" dirty="0">
                <a:latin typeface="Trebuchet MS"/>
                <a:cs typeface="Trebuchet MS"/>
              </a:rPr>
              <a:t> </a:t>
            </a:r>
            <a:r>
              <a:rPr lang="ta-IN" sz="4000" b="1" i="1" spc="15" dirty="0">
                <a:solidFill>
                  <a:schemeClr val="accent5">
                    <a:lumMod val="60000"/>
                    <a:lumOff val="40000"/>
                  </a:schemeClr>
                </a:solidFill>
                <a:latin typeface="Trebuchet MS"/>
                <a:cs typeface="Trebuchet MS"/>
              </a:rPr>
              <a:t>Grid</a:t>
            </a:r>
            <a:r>
              <a:rPr lang="ta-IN" sz="4000" b="1" i="1" spc="15" dirty="0">
                <a:latin typeface="Trebuchet MS"/>
                <a:cs typeface="Trebuchet MS"/>
              </a:rPr>
              <a:t> </a:t>
            </a:r>
            <a:r>
              <a:rPr lang="ta-IN" sz="4000" b="1" i="1" spc="15" dirty="0">
                <a:solidFill>
                  <a:schemeClr val="accent5">
                    <a:lumMod val="60000"/>
                    <a:lumOff val="40000"/>
                  </a:schemeClr>
                </a:solidFill>
                <a:latin typeface="Trebuchet MS"/>
                <a:cs typeface="Trebuchet MS"/>
              </a:rPr>
              <a:t>Layout:</a:t>
            </a:r>
            <a:r>
              <a:rPr lang="ta-IN" sz="4000" b="1" i="1" spc="15" dirty="0">
                <a:latin typeface="Trebuchet MS"/>
                <a:cs typeface="Trebuchet MS"/>
              </a:rPr>
              <a:t> Use CSS Grid or Flexbox to create a responsive layout that showcases projects in a visually appealing way.
🍁</a:t>
            </a:r>
            <a:r>
              <a:rPr lang="ta-IN" sz="4000" b="1" i="1" spc="15" dirty="0">
                <a:solidFill>
                  <a:schemeClr val="accent5">
                    <a:lumMod val="60000"/>
                    <a:lumOff val="40000"/>
                  </a:schemeClr>
                </a:solidFill>
                <a:latin typeface="Trebuchet MS"/>
                <a:cs typeface="Trebuchet MS"/>
              </a:rPr>
              <a:t>Interactive</a:t>
            </a:r>
            <a:r>
              <a:rPr lang="ta-IN" sz="4000" b="1" i="1" spc="15" dirty="0">
                <a:latin typeface="Trebuchet MS"/>
                <a:cs typeface="Trebuchet MS"/>
              </a:rPr>
              <a:t> </a:t>
            </a:r>
            <a:r>
              <a:rPr lang="ta-IN" sz="4000" b="1" i="1" spc="15" dirty="0">
                <a:solidFill>
                  <a:schemeClr val="accent5">
                    <a:lumMod val="60000"/>
                    <a:lumOff val="40000"/>
                  </a:schemeClr>
                </a:solidFill>
                <a:latin typeface="Trebuchet MS"/>
                <a:cs typeface="Trebuchet MS"/>
              </a:rPr>
              <a:t>Animations:</a:t>
            </a:r>
            <a:r>
              <a:rPr lang="ta-IN" sz="4000" b="1" i="1" spc="15" dirty="0">
                <a:latin typeface="Trebuchet MS"/>
                <a:cs typeface="Trebuchet MS"/>
              </a:rPr>
              <a:t> Utilize JavaScript libraries like GSAP or AnimeJS to add interactive animations and micro-interactions that enhance user experience.
</a:t>
            </a:r>
            <a:endParaRPr sz="4000" b="1" i="1"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0CF74376-976E-EA92-4E73-6887632AC0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6409" y="982341"/>
            <a:ext cx="1171587" cy="2908341"/>
          </a:xfrm>
          <a:prstGeom prst="rect">
            <a:avLst/>
          </a:prstGeom>
          <a:effectLst>
            <a:reflection blurRad="6350" stA="50000" endA="300" endPos="90000" dir="5400000" sy="-100000" algn="bl" rotWithShape="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7380" y="0"/>
            <a:ext cx="10349255" cy="7261412"/>
          </a:xfrm>
        </p:spPr>
        <p:txBody>
          <a:bodyPr>
            <a:normAutofit fontScale="90000"/>
          </a:bodyPr>
          <a:lstStyle/>
          <a:p>
            <a:r>
              <a:rPr lang="en-IN" sz="4000" b="1" i="1" u="sng" dirty="0">
                <a:solidFill>
                  <a:srgbClr val="002060"/>
                </a:solidFill>
              </a:rPr>
              <a:t>FEATURES AND FUNCTIONALITY</a:t>
            </a:r>
            <a:r>
              <a:rPr lang="ta-IN" b="1" i="1" u="sng" dirty="0">
                <a:solidFill>
                  <a:srgbClr val="002060"/>
                </a:solidFill>
              </a:rPr>
              <a:t>:</a:t>
            </a:r>
            <a:r>
              <a:rPr lang="ta-IN" sz="4000" b="1" i="1" dirty="0">
                <a:solidFill>
                  <a:srgbClr val="002060"/>
                </a:solidFill>
              </a:rPr>
              <a:t>
</a:t>
            </a:r>
            <a:r>
              <a:rPr lang="ta-IN" b="1" i="1" dirty="0">
                <a:solidFill>
                  <a:srgbClr val="002060"/>
                </a:solidFill>
              </a:rPr>
              <a:t>
🫴</a:t>
            </a:r>
            <a:r>
              <a:rPr lang="ta-IN" b="1" i="1" dirty="0">
                <a:solidFill>
                  <a:schemeClr val="accent5"/>
                </a:solidFill>
              </a:rPr>
              <a:t>User Interface</a:t>
            </a:r>
            <a:r>
              <a:rPr lang="ta-IN" b="1" i="1" dirty="0">
                <a:solidFill>
                  <a:schemeClr val="tx1"/>
                </a:solidFill>
              </a:rPr>
              <a:t> (</a:t>
            </a:r>
            <a:r>
              <a:rPr lang="ta-IN" b="1" i="1" dirty="0">
                <a:solidFill>
                  <a:schemeClr val="accent5"/>
                </a:solidFill>
              </a:rPr>
              <a:t>UI</a:t>
            </a:r>
            <a:r>
              <a:rPr lang="ta-IN" b="1" i="1" dirty="0">
                <a:solidFill>
                  <a:schemeClr val="tx1"/>
                </a:solidFill>
              </a:rPr>
              <a:t>) </a:t>
            </a:r>
            <a:r>
              <a:rPr lang="ta-IN" b="1" i="1" dirty="0">
                <a:solidFill>
                  <a:schemeClr val="accent5"/>
                </a:solidFill>
              </a:rPr>
              <a:t>Components:</a:t>
            </a:r>
            <a:r>
              <a:rPr lang="ta-IN" b="1" i="1" dirty="0">
                <a:solidFill>
                  <a:schemeClr val="tx1"/>
                </a:solidFill>
              </a:rPr>
              <a:t> Creating reusable UI components, such as buttons, forms, and navigation menus, using HTML, CSS, and JavaScript.
🫴</a:t>
            </a:r>
            <a:r>
              <a:rPr lang="ta-IN" b="1" i="1" dirty="0">
                <a:solidFill>
                  <a:schemeClr val="accent5"/>
                </a:solidFill>
              </a:rPr>
              <a:t>Interactive</a:t>
            </a:r>
            <a:r>
              <a:rPr lang="ta-IN" b="1" i="1" dirty="0">
                <a:solidFill>
                  <a:schemeClr val="tx1"/>
                </a:solidFill>
              </a:rPr>
              <a:t> </a:t>
            </a:r>
            <a:r>
              <a:rPr lang="ta-IN" b="1" i="1" dirty="0">
                <a:solidFill>
                  <a:schemeClr val="accent5"/>
                </a:solidFill>
              </a:rPr>
              <a:t>Functionality:</a:t>
            </a:r>
            <a:r>
              <a:rPr lang="ta-IN" b="1" i="1" dirty="0">
                <a:solidFill>
                  <a:schemeClr val="tx1"/>
                </a:solidFill>
              </a:rPr>
              <a:t> Adding interactive elements, such as animations, transitions, and dynamic updates, using JavaScript and CSS.
🫴</a:t>
            </a:r>
            <a:r>
              <a:rPr lang="ta-IN" b="1" i="1" dirty="0">
                <a:solidFill>
                  <a:schemeClr val="accent5"/>
                </a:solidFill>
              </a:rPr>
              <a:t>Responsive</a:t>
            </a:r>
            <a:r>
              <a:rPr lang="ta-IN" b="1" i="1" dirty="0">
                <a:solidFill>
                  <a:schemeClr val="tx1"/>
                </a:solidFill>
              </a:rPr>
              <a:t> </a:t>
            </a:r>
            <a:r>
              <a:rPr lang="ta-IN" b="1" i="1" dirty="0">
                <a:solidFill>
                  <a:schemeClr val="accent5"/>
                </a:solidFill>
              </a:rPr>
              <a:t>Design:</a:t>
            </a:r>
            <a:r>
              <a:rPr lang="ta-IN" b="1" i="1" dirty="0">
                <a:solidFill>
                  <a:schemeClr val="tx1"/>
                </a:solidFill>
              </a:rPr>
              <a:t> Ensuring that web pages adapt to different screen sizes, devices, and orientations using CSS media queries and responsive design techniques.
</a:t>
            </a:r>
            <a:endParaRPr lang="en-IN" b="1" i="1" dirty="0">
              <a:solidFill>
                <a:schemeClr val="tx1"/>
              </a:solidFill>
            </a:endParaRPr>
          </a:p>
        </p:txBody>
      </p:sp>
      <p:pic>
        <p:nvPicPr>
          <p:cNvPr id="3" name="Picture 2">
            <a:extLst>
              <a:ext uri="{FF2B5EF4-FFF2-40B4-BE49-F238E27FC236}">
                <a16:creationId xmlns:a16="http://schemas.microsoft.com/office/drawing/2014/main" id="{1A8CFCEF-869D-B3D0-78AB-192599A99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651" y="271486"/>
            <a:ext cx="2356969" cy="3157514"/>
          </a:xfrm>
          <a:prstGeom prst="rect">
            <a:avLst/>
          </a:prstGeom>
          <a:effectLst>
            <a:reflection blurRad="6350" stA="50000" endA="300" endPos="90000" dir="5400000" sy="-100000" algn="bl" rotWithShape="0"/>
          </a:effectLst>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🪄Digital Portfolio🦋</vt:lpstr>
      <vt:lpstr>PROJECT TITLE:</vt:lpstr>
      <vt:lpstr>:</vt:lpstr>
      <vt:lpstr>PROBLECT STATEMNT:</vt:lpstr>
      <vt:lpstr>PROJECT OVERIEW: 👉Dynamic User Interface:The HTML, CSS, and JavaScript to create a dynamic and interactive user interface that responds to user input and actions.
👉Responsive Design:The project incorporates responsive design principles using CSS media. 
</vt:lpstr>
      <vt:lpstr>WHO ARE THE END USERS?  💫General Public: Websites, web applications, or online platforms accessible to anyone with an internet connection. 💫Targeted Audience: Specific groups, such as customers, students, or professionals, who will interact with the project for a particular purpose.
</vt:lpstr>
      <vt:lpstr>TOOLS AND TECHNIQUES: 
👉Code Editors: Tools like Visual Studio Code, Sublime Text, or Atom that provide features like syntax highlighting, auto-completion.
👉Front-end Frameworks: Libraries like Bootstrap (CSS) or React, Angular, or Vue.js thatt simplify development and provide pre-built components.
</vt:lpstr>
      <vt:lpstr>PowerPoint Presentation</vt:lpstr>
      <vt:lpstr>FEATURES AND FUNCTIONALITY:
🫴User Interface (UI) Components: Creating reusable UI components, such as buttons, forms, and navigation menus, using HTML, CSS, and JavaScript.
🫴Interactive Functionality: Adding interactive elements, such as animations, transitions, and dynamic updates, using JavaScript and CSS.
🫴Responsive Design: Ensuring that web pages adapt to different screen sizes, devices, and orientations using CSS media queries and responsive design techniques.
</vt:lpstr>
      <vt:lpstr>STUDENT PORTFOLIO:</vt:lpstr>
      <vt:lpstr>RESULTS AND SCREENSHOTS:</vt:lpstr>
      <vt:lpstr>RESULT AND SCREENSHOT </vt:lpstr>
      <vt:lpstr>CONCLUSION:        👉In conclusion, this portfolio represents my growth, achievements, and learning throughout this academic journey. Each piece included reflects the effort, creativity, and knowledge I have developed over time. As I look back, I can see how my skills have improved and how my thinking has Evolved.</vt:lpstr>
      <vt:lpstr>GITHUB:                  https://GitHub.com/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Sharmila Mayavel</cp:lastModifiedBy>
  <cp:revision>33</cp:revision>
  <dcterms:created xsi:type="dcterms:W3CDTF">2024-03-29T15:07:22Z</dcterms:created>
  <dcterms:modified xsi:type="dcterms:W3CDTF">2025-09-11T08:16:24Z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