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kshinamurty N V" initials="DNV" lastIdx="1" clrIdx="0">
    <p:extLst>
      <p:ext uri="{19B8F6BF-5375-455C-9EA6-DF929625EA0E}">
        <p15:presenceInfo xmlns:p15="http://schemas.microsoft.com/office/powerpoint/2012/main" userId="477a4fc63c4f6c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Central</a:t>
            </a:r>
            <a:r>
              <a:rPr lang="en-IN" baseline="0" dirty="0"/>
              <a:t> London Venues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11</c:v>
                </c:pt>
                <c:pt idx="2">
                  <c:v>25</c:v>
                </c:pt>
                <c:pt idx="3">
                  <c:v>16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2-4A71-BCDF-861F4A863D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B082-4A71-BCDF-861F4A863D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B082-4A71-BCDF-861F4A863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810528"/>
        <c:axId val="37981774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B082-4A71-BCDF-861F4A863D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B082-4A71-BCDF-861F4A863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810528"/>
        <c:axId val="379817744"/>
      </c:lineChart>
      <c:catAx>
        <c:axId val="37981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7744"/>
        <c:crosses val="autoZero"/>
        <c:auto val="1"/>
        <c:lblAlgn val="ctr"/>
        <c:lblOffset val="100"/>
        <c:noMultiLvlLbl val="0"/>
      </c:catAx>
      <c:valAx>
        <c:axId val="37981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809565953016206E-2"/>
          <c:y val="2.5559203603392588E-2"/>
          <c:w val="0.93903340925359535"/>
          <c:h val="0.6462756381973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385</c:v>
                </c:pt>
                <c:pt idx="1">
                  <c:v>4</c:v>
                </c:pt>
                <c:pt idx="2">
                  <c:v>249</c:v>
                </c:pt>
                <c:pt idx="3">
                  <c:v>96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3-47B6-BF59-39D49EB079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0243-47B6-BF59-39D49EB079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0243-47B6-BF59-39D49EB07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840400"/>
        <c:axId val="387841056"/>
      </c:barChart>
      <c:catAx>
        <c:axId val="38784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41056"/>
        <c:crosses val="autoZero"/>
        <c:auto val="1"/>
        <c:lblAlgn val="ctr"/>
        <c:lblOffset val="100"/>
        <c:noMultiLvlLbl val="0"/>
      </c:catAx>
      <c:valAx>
        <c:axId val="38784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4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2</c:v>
                </c:pt>
                <c:pt idx="1">
                  <c:v>11</c:v>
                </c:pt>
                <c:pt idx="2">
                  <c:v>1</c:v>
                </c:pt>
                <c:pt idx="3">
                  <c:v>45</c:v>
                </c:pt>
                <c:pt idx="4">
                  <c:v>21</c:v>
                </c:pt>
                <c:pt idx="5">
                  <c:v>25</c:v>
                </c:pt>
                <c:pt idx="6">
                  <c:v>94</c:v>
                </c:pt>
                <c:pt idx="7">
                  <c:v>29</c:v>
                </c:pt>
                <c:pt idx="8">
                  <c:v>35</c:v>
                </c:pt>
                <c:pt idx="9">
                  <c:v>6</c:v>
                </c:pt>
                <c:pt idx="10">
                  <c:v>4</c:v>
                </c:pt>
                <c:pt idx="11">
                  <c:v>49</c:v>
                </c:pt>
                <c:pt idx="12">
                  <c:v>96</c:v>
                </c:pt>
                <c:pt idx="13">
                  <c:v>58</c:v>
                </c:pt>
                <c:pt idx="14">
                  <c:v>100</c:v>
                </c:pt>
                <c:pt idx="15">
                  <c:v>68</c:v>
                </c:pt>
                <c:pt idx="16">
                  <c:v>59</c:v>
                </c:pt>
                <c:pt idx="17">
                  <c:v>14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100</c:v>
                </c:pt>
                <c:pt idx="22">
                  <c:v>2</c:v>
                </c:pt>
                <c:pt idx="23">
                  <c:v>41</c:v>
                </c:pt>
                <c:pt idx="24">
                  <c:v>36</c:v>
                </c:pt>
                <c:pt idx="2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9-44FE-A1A5-B1CDA625A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Sheet1!$C$2:$C$27</c:f>
            </c:numRef>
          </c:val>
          <c:extLst>
            <c:ext xmlns:c16="http://schemas.microsoft.com/office/drawing/2014/chart" uri="{C3380CC4-5D6E-409C-BE32-E72D297353CC}">
              <c16:uniqueId val="{00000001-4579-44FE-A1A5-B1CDA625A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Sheet1!$D$2:$D$27</c:f>
            </c:numRef>
          </c:val>
          <c:extLst>
            <c:ext xmlns:c16="http://schemas.microsoft.com/office/drawing/2014/chart" uri="{C3380CC4-5D6E-409C-BE32-E72D297353CC}">
              <c16:uniqueId val="{00000002-4579-44FE-A1A5-B1CDA625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111864"/>
        <c:axId val="422117112"/>
      </c:barChart>
      <c:catAx>
        <c:axId val="42211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17112"/>
        <c:crosses val="autoZero"/>
        <c:auto val="1"/>
        <c:lblAlgn val="ctr"/>
        <c:lblOffset val="100"/>
        <c:noMultiLvlLbl val="0"/>
      </c:catAx>
      <c:valAx>
        <c:axId val="42211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1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5C3-9A93-465A-A69C-C5C8AFBB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Neighbourhood Battle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0975-6014-44DF-A15C-174F818A5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Recommendation for London Tourist</a:t>
            </a:r>
          </a:p>
        </p:txBody>
      </p:sp>
    </p:spTree>
    <p:extLst>
      <p:ext uri="{BB962C8B-B14F-4D97-AF65-F5344CB8AC3E}">
        <p14:creationId xmlns:p14="http://schemas.microsoft.com/office/powerpoint/2010/main" val="324530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6345-C687-43FA-B4B7-E380C9C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Clustered borough on London 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91364D0-7D1D-4424-8B12-4AB98DCB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" y="2016124"/>
            <a:ext cx="11620499" cy="4498975"/>
          </a:xfrm>
        </p:spPr>
      </p:pic>
    </p:spTree>
    <p:extLst>
      <p:ext uri="{BB962C8B-B14F-4D97-AF65-F5344CB8AC3E}">
        <p14:creationId xmlns:p14="http://schemas.microsoft.com/office/powerpoint/2010/main" val="348672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1B7-46CE-472C-A5DB-4ADFD61A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London borough – Venue count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C019927-3DF6-4474-8333-D1CF38DAD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69432"/>
              </p:ext>
            </p:extLst>
          </p:nvPr>
        </p:nvGraphicFramePr>
        <p:xfrm>
          <a:off x="492369" y="2016125"/>
          <a:ext cx="10888394" cy="444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27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2373-94EF-466A-8253-2B185B6E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5486-64F7-470C-AE20-9230B7E1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 per the above plot, </a:t>
            </a:r>
            <a:endParaRPr lang="en-IN" sz="2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Kingston upon Thames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Southwark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Islington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/>
              <a:t>Ealing</a:t>
            </a:r>
            <a:r>
              <a:rPr lang="en-US" sz="2000" dirty="0"/>
              <a:t> 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Westminster</a:t>
            </a:r>
            <a:endParaRPr lang="en-IN" sz="2000" b="1" dirty="0"/>
          </a:p>
          <a:p>
            <a:r>
              <a:rPr lang="en-US" sz="2400" dirty="0"/>
              <a:t>Are the boroughs with the greatest number of venues which could interest the tourist other than central London which has 100 venues itself. 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51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66B5-010C-4ED4-8C9B-E930A24E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181D-AE43-4DB2-B287-73536F6C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Based on the detailed analysis done on the London venues it could be concluded that,</a:t>
            </a:r>
            <a:endParaRPr lang="en-IN" sz="2400" b="1" dirty="0"/>
          </a:p>
          <a:p>
            <a:pPr lvl="1"/>
            <a:r>
              <a:rPr lang="en-IN" sz="2000" dirty="0"/>
              <a:t>Tourist who are interested in history and heritage could choose to spend time in Central London.</a:t>
            </a:r>
            <a:endParaRPr lang="en-IN" sz="2000" b="1" dirty="0"/>
          </a:p>
          <a:p>
            <a:pPr lvl="1"/>
            <a:r>
              <a:rPr lang="en-IN" sz="2000" dirty="0"/>
              <a:t>Tourist who are interested in shopping and need a variety of food options could choose among the rest of the London boroughs for their tour.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292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2899-73DF-4392-B0DB-B779CD97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058B-54AC-4A74-A961-FA8F45B1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US" b="1" dirty="0"/>
              <a:t>As a tourist it is a big task to decide on which all places to visit in a limited amount of time when we are on a trip. It would be of a great help if we know which all places to concentrate so that the time could be efficiently utilized on a trip.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81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66D9-ECA3-4BE7-AA58-F392946D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F446-DA6C-4C8A-A5D9-158EF380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things to be considered are,</a:t>
            </a:r>
            <a:endParaRPr lang="en-IN" b="1" dirty="0"/>
          </a:p>
          <a:p>
            <a:r>
              <a:rPr lang="en-US" dirty="0"/>
              <a:t>Number of venues</a:t>
            </a:r>
            <a:endParaRPr lang="en-IN" b="1" dirty="0"/>
          </a:p>
          <a:p>
            <a:pPr lvl="1"/>
            <a:r>
              <a:rPr lang="en-US" dirty="0"/>
              <a:t>By knowing the number of venues in a particular area the tourist would be able to decide which places to concentrate and how much time to spend on each venue or in a particular area on the trip</a:t>
            </a:r>
            <a:endParaRPr lang="en-IN" b="1" dirty="0"/>
          </a:p>
          <a:p>
            <a:r>
              <a:rPr lang="en-US" dirty="0"/>
              <a:t>Category of Venues</a:t>
            </a:r>
            <a:endParaRPr lang="en-IN" b="1" dirty="0"/>
          </a:p>
          <a:p>
            <a:pPr lvl="1"/>
            <a:r>
              <a:rPr lang="en-US" dirty="0"/>
              <a:t>The Concentration based on the category of Venues would be helping the tourist to decide which areas to book a stay on or to spend more time in based on personal interest.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00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8CC-2C44-4A93-8FD9-FCD1AEB5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CF24-2369-46E0-8920-F48A909C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intention of this project is to perform a neighborhood analysis on the venues of all the boroughs of London. So that recommendations can be made to a tourist </a:t>
            </a:r>
            <a:r>
              <a:rPr lang="en-US"/>
              <a:t>visiting London.</a:t>
            </a:r>
            <a:endParaRPr lang="en-IN" b="1" dirty="0"/>
          </a:p>
          <a:p>
            <a:r>
              <a:rPr lang="en-US" dirty="0"/>
              <a:t>The essence of the analysis would be concentrated on suggesting a tourist which borough or area in London to concentrate on to have most fun in his/her trip.</a:t>
            </a:r>
            <a:endParaRPr lang="en-IN" b="1" dirty="0"/>
          </a:p>
          <a:p>
            <a:r>
              <a:rPr lang="en-US" dirty="0"/>
              <a:t>The Venues would be segregated based on the category and the borough with concentrated venues would be highlighted.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486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CE38-6BCC-4CD5-AB8F-E088CD58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London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F0A5-2B32-4576-9F89-3260925C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1485"/>
          </a:xfrm>
        </p:spPr>
        <p:txBody>
          <a:bodyPr>
            <a:normAutofit/>
          </a:bodyPr>
          <a:lstStyle/>
          <a:p>
            <a:r>
              <a:rPr lang="en-US" dirty="0" err="1"/>
              <a:t>FourSquare</a:t>
            </a:r>
            <a:r>
              <a:rPr lang="en-US" dirty="0"/>
              <a:t> API call has been made to get all the relevant venues for the of London city(Central London), 100 venues were obtained for the Central London.</a:t>
            </a:r>
          </a:p>
          <a:p>
            <a:r>
              <a:rPr lang="en-US" dirty="0"/>
              <a:t>Then the Data has been analyzed and the venues has been segregated into five categories of interest to tourist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Eateries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Historic places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Recreational spots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Shopping venues 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Parks and Gardens</a:t>
            </a:r>
            <a:endParaRPr lang="en-US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96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83D7-B69B-4257-BB8D-E4065D4C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London venues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8604D-0D33-4D91-B563-CFE366C71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9783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9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04E-175F-4F3D-8958-F104DD15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of London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2CAF-14D8-4005-BD12-B4AEB07C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venues from rest of London also were obtained from the foursquare API call,  982 venues were returned from the API call.</a:t>
            </a:r>
          </a:p>
          <a:p>
            <a:r>
              <a:rPr lang="en-IN" dirty="0"/>
              <a:t>These venues were also divided into 5 groups which would be of interest to the tourist.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Eateries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Historic places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Recreational spots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Shopping venues 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Parks and Gardens</a:t>
            </a:r>
            <a:endParaRPr lang="en-US" b="1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27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0A27-D47E-4C75-823C-944C379F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Of London venues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B72C85-3699-482A-8A7C-BA7DA2A51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5216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58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FAEE-CB1B-4220-B073-15BF6045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London 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FE8E-BCD5-4156-BBC3-145370AD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London boroughs were clustered with the K means clustering algorithm into 5 clusters.</a:t>
            </a:r>
          </a:p>
          <a:p>
            <a:r>
              <a:rPr lang="en-US" dirty="0"/>
              <a:t>10 most common venues in each neighborhood has be obtained and listed. Cluster label obtained from the K means algorithm was clubbed with this file with the 10 most common venue details for each borough.</a:t>
            </a:r>
            <a:endParaRPr lang="en-IN" b="1" dirty="0"/>
          </a:p>
          <a:p>
            <a:r>
              <a:rPr lang="en-US" dirty="0"/>
              <a:t>Along with its latitude and longitude details.</a:t>
            </a:r>
            <a:endParaRPr lang="en-IN" b="1" dirty="0"/>
          </a:p>
          <a:p>
            <a:r>
              <a:rPr lang="en-US" dirty="0"/>
              <a:t>Then the venues in the clustered were plotted on a map of London as shown in the image below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86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920</TotalTime>
  <Words>555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Neighbourhood Battle</vt:lpstr>
      <vt:lpstr>The Problem</vt:lpstr>
      <vt:lpstr>The background</vt:lpstr>
      <vt:lpstr>Objective</vt:lpstr>
      <vt:lpstr>Central London venues</vt:lpstr>
      <vt:lpstr>Central London venues </vt:lpstr>
      <vt:lpstr>Rest of London venues</vt:lpstr>
      <vt:lpstr>Rest Of London venues</vt:lpstr>
      <vt:lpstr>Clustering London Neighbourhood</vt:lpstr>
      <vt:lpstr>Clustered borough on London map</vt:lpstr>
      <vt:lpstr>London borough – Venue count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Battle</dc:title>
  <dc:creator>Dakshinamurty N V</dc:creator>
  <cp:lastModifiedBy>Dakshinamurty N V</cp:lastModifiedBy>
  <cp:revision>20</cp:revision>
  <dcterms:created xsi:type="dcterms:W3CDTF">2019-08-16T15:59:38Z</dcterms:created>
  <dcterms:modified xsi:type="dcterms:W3CDTF">2019-08-18T10:10:34Z</dcterms:modified>
</cp:coreProperties>
</file>