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kshinamurty N V" initials="DNV" lastIdx="1" clrIdx="0">
    <p:extLst>
      <p:ext uri="{19B8F6BF-5375-455C-9EA6-DF929625EA0E}">
        <p15:presenceInfo xmlns:p15="http://schemas.microsoft.com/office/powerpoint/2012/main" userId="477a4fc63c4f6c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London</a:t>
            </a:r>
            <a:r>
              <a:rPr lang="en-IN" baseline="0" dirty="0"/>
              <a:t> vs New York</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895464306631094E-2"/>
          <c:y val="4.6949584031645127E-2"/>
          <c:w val="0.94694751089998053"/>
          <c:h val="0.72714779091231296"/>
        </c:manualLayout>
      </c:layout>
      <c:barChart>
        <c:barDir val="col"/>
        <c:grouping val="clustered"/>
        <c:varyColors val="0"/>
        <c:ser>
          <c:idx val="0"/>
          <c:order val="0"/>
          <c:tx>
            <c:strRef>
              <c:f>Sheet1!$B$1</c:f>
              <c:strCache>
                <c:ptCount val="1"/>
                <c:pt idx="0">
                  <c:v>Lodon</c:v>
                </c:pt>
              </c:strCache>
            </c:strRef>
          </c:tx>
          <c:spPr>
            <a:solidFill>
              <a:schemeClr val="accent1"/>
            </a:solidFill>
            <a:ln>
              <a:noFill/>
            </a:ln>
            <a:effectLst/>
          </c:spPr>
          <c:invertIfNegative val="0"/>
          <c:cat>
            <c:strRef>
              <c:f>Sheet1!$A$2:$A$6</c:f>
              <c:strCache>
                <c:ptCount val="5"/>
                <c:pt idx="0">
                  <c:v>Eateries</c:v>
                </c:pt>
                <c:pt idx="1">
                  <c:v>Historic_venues</c:v>
                </c:pt>
                <c:pt idx="2">
                  <c:v>Recreational</c:v>
                </c:pt>
                <c:pt idx="3">
                  <c:v>Shopping</c:v>
                </c:pt>
                <c:pt idx="4">
                  <c:v>Parks</c:v>
                </c:pt>
              </c:strCache>
            </c:strRef>
          </c:cat>
          <c:val>
            <c:numRef>
              <c:f>Sheet1!$B$2:$B$6</c:f>
              <c:numCache>
                <c:formatCode>General</c:formatCode>
                <c:ptCount val="5"/>
                <c:pt idx="0">
                  <c:v>36</c:v>
                </c:pt>
                <c:pt idx="1">
                  <c:v>11</c:v>
                </c:pt>
                <c:pt idx="2">
                  <c:v>25</c:v>
                </c:pt>
                <c:pt idx="3">
                  <c:v>16</c:v>
                </c:pt>
                <c:pt idx="4">
                  <c:v>3</c:v>
                </c:pt>
              </c:numCache>
            </c:numRef>
          </c:val>
          <c:extLst>
            <c:ext xmlns:c16="http://schemas.microsoft.com/office/drawing/2014/chart" uri="{C3380CC4-5D6E-409C-BE32-E72D297353CC}">
              <c16:uniqueId val="{00000000-033F-4B1A-BEA5-701D4220CE2D}"/>
            </c:ext>
          </c:extLst>
        </c:ser>
        <c:ser>
          <c:idx val="1"/>
          <c:order val="1"/>
          <c:tx>
            <c:strRef>
              <c:f>Sheet1!$C$1</c:f>
              <c:strCache>
                <c:ptCount val="1"/>
                <c:pt idx="0">
                  <c:v>New York</c:v>
                </c:pt>
              </c:strCache>
            </c:strRef>
          </c:tx>
          <c:spPr>
            <a:solidFill>
              <a:schemeClr val="accent2"/>
            </a:solidFill>
            <a:ln>
              <a:noFill/>
            </a:ln>
            <a:effectLst/>
          </c:spPr>
          <c:invertIfNegative val="0"/>
          <c:cat>
            <c:strRef>
              <c:f>Sheet1!$A$2:$A$6</c:f>
              <c:strCache>
                <c:ptCount val="5"/>
                <c:pt idx="0">
                  <c:v>Eateries</c:v>
                </c:pt>
                <c:pt idx="1">
                  <c:v>Historic_venues</c:v>
                </c:pt>
                <c:pt idx="2">
                  <c:v>Recreational</c:v>
                </c:pt>
                <c:pt idx="3">
                  <c:v>Shopping</c:v>
                </c:pt>
                <c:pt idx="4">
                  <c:v>Parks</c:v>
                </c:pt>
              </c:strCache>
            </c:strRef>
          </c:cat>
          <c:val>
            <c:numRef>
              <c:f>Sheet1!$C$2:$C$6</c:f>
              <c:numCache>
                <c:formatCode>General</c:formatCode>
                <c:ptCount val="5"/>
                <c:pt idx="0">
                  <c:v>44</c:v>
                </c:pt>
                <c:pt idx="1">
                  <c:v>1</c:v>
                </c:pt>
                <c:pt idx="2">
                  <c:v>10</c:v>
                </c:pt>
                <c:pt idx="3">
                  <c:v>26</c:v>
                </c:pt>
                <c:pt idx="4">
                  <c:v>2</c:v>
                </c:pt>
              </c:numCache>
            </c:numRef>
          </c:val>
          <c:extLst>
            <c:ext xmlns:c16="http://schemas.microsoft.com/office/drawing/2014/chart" uri="{C3380CC4-5D6E-409C-BE32-E72D297353CC}">
              <c16:uniqueId val="{00000001-033F-4B1A-BEA5-701D4220CE2D}"/>
            </c:ext>
          </c:extLst>
        </c:ser>
        <c:ser>
          <c:idx val="2"/>
          <c:order val="2"/>
          <c:tx>
            <c:strRef>
              <c:f>Sheet1!$D$1</c:f>
              <c:strCache>
                <c:ptCount val="1"/>
                <c:pt idx="0">
                  <c:v>Column1</c:v>
                </c:pt>
              </c:strCache>
            </c:strRef>
          </c:tx>
          <c:spPr>
            <a:solidFill>
              <a:schemeClr val="accent3"/>
            </a:solidFill>
            <a:ln>
              <a:noFill/>
            </a:ln>
            <a:effectLst/>
          </c:spPr>
          <c:invertIfNegative val="0"/>
          <c:cat>
            <c:strRef>
              <c:f>Sheet1!$A$2:$A$6</c:f>
              <c:strCache>
                <c:ptCount val="5"/>
                <c:pt idx="0">
                  <c:v>Eateries</c:v>
                </c:pt>
                <c:pt idx="1">
                  <c:v>Historic_venues</c:v>
                </c:pt>
                <c:pt idx="2">
                  <c:v>Recreational</c:v>
                </c:pt>
                <c:pt idx="3">
                  <c:v>Shopping</c:v>
                </c:pt>
                <c:pt idx="4">
                  <c:v>Parks</c:v>
                </c:pt>
              </c:strCache>
            </c:strRef>
          </c:cat>
          <c:val>
            <c:numRef>
              <c:f>Sheet1!$D$2:$D$6</c:f>
              <c:numCache>
                <c:formatCode>General</c:formatCode>
                <c:ptCount val="5"/>
              </c:numCache>
            </c:numRef>
          </c:val>
          <c:extLst>
            <c:ext xmlns:c16="http://schemas.microsoft.com/office/drawing/2014/chart" uri="{C3380CC4-5D6E-409C-BE32-E72D297353CC}">
              <c16:uniqueId val="{00000002-033F-4B1A-BEA5-701D4220CE2D}"/>
            </c:ext>
          </c:extLst>
        </c:ser>
        <c:dLbls>
          <c:showLegendKey val="0"/>
          <c:showVal val="0"/>
          <c:showCatName val="0"/>
          <c:showSerName val="0"/>
          <c:showPercent val="0"/>
          <c:showBubbleSize val="0"/>
        </c:dLbls>
        <c:gapWidth val="219"/>
        <c:overlap val="-27"/>
        <c:axId val="445326576"/>
        <c:axId val="445323296"/>
      </c:barChart>
      <c:catAx>
        <c:axId val="44532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323296"/>
        <c:crosses val="autoZero"/>
        <c:auto val="1"/>
        <c:lblAlgn val="ctr"/>
        <c:lblOffset val="100"/>
        <c:noMultiLvlLbl val="0"/>
      </c:catAx>
      <c:valAx>
        <c:axId val="445323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5326576"/>
        <c:crosses val="autoZero"/>
        <c:crossBetween val="between"/>
      </c:valAx>
      <c:spPr>
        <a:noFill/>
        <a:ln>
          <a:noFill/>
        </a:ln>
        <a:effectLst>
          <a:glow>
            <a:schemeClr val="accent1"/>
          </a:glow>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05C3-9A93-465A-A69C-C5C8AFBBDAEE}"/>
              </a:ext>
            </a:extLst>
          </p:cNvPr>
          <p:cNvSpPr>
            <a:spLocks noGrp="1"/>
          </p:cNvSpPr>
          <p:nvPr>
            <p:ph type="ctrTitle"/>
          </p:nvPr>
        </p:nvSpPr>
        <p:spPr/>
        <p:txBody>
          <a:bodyPr/>
          <a:lstStyle/>
          <a:p>
            <a:r>
              <a:rPr lang="en-IN" dirty="0">
                <a:solidFill>
                  <a:srgbClr val="C00000"/>
                </a:solidFill>
              </a:rPr>
              <a:t>Neighbourhood Battle</a:t>
            </a:r>
          </a:p>
        </p:txBody>
      </p:sp>
      <p:sp>
        <p:nvSpPr>
          <p:cNvPr id="3" name="Subtitle 2">
            <a:extLst>
              <a:ext uri="{FF2B5EF4-FFF2-40B4-BE49-F238E27FC236}">
                <a16:creationId xmlns:a16="http://schemas.microsoft.com/office/drawing/2014/main" id="{84160975-6014-44DF-A15C-174F818A5AE1}"/>
              </a:ext>
            </a:extLst>
          </p:cNvPr>
          <p:cNvSpPr>
            <a:spLocks noGrp="1"/>
          </p:cNvSpPr>
          <p:nvPr>
            <p:ph type="subTitle" idx="1"/>
          </p:nvPr>
        </p:nvSpPr>
        <p:spPr/>
        <p:txBody>
          <a:bodyPr>
            <a:normAutofit/>
          </a:bodyPr>
          <a:lstStyle/>
          <a:p>
            <a:r>
              <a:rPr lang="en-IN" sz="2800" dirty="0"/>
              <a:t>London vs New York</a:t>
            </a:r>
          </a:p>
        </p:txBody>
      </p:sp>
    </p:spTree>
    <p:extLst>
      <p:ext uri="{BB962C8B-B14F-4D97-AF65-F5344CB8AC3E}">
        <p14:creationId xmlns:p14="http://schemas.microsoft.com/office/powerpoint/2010/main" val="324530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E8CC-2C44-4A93-8FD9-FCD1AEB5276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84BECF24-2369-46E0-8920-F48A909C5291}"/>
              </a:ext>
            </a:extLst>
          </p:cNvPr>
          <p:cNvSpPr>
            <a:spLocks noGrp="1"/>
          </p:cNvSpPr>
          <p:nvPr>
            <p:ph idx="1"/>
          </p:nvPr>
        </p:nvSpPr>
        <p:spPr/>
        <p:txBody>
          <a:bodyPr/>
          <a:lstStyle/>
          <a:p>
            <a:r>
              <a:rPr lang="en-IN" dirty="0"/>
              <a:t>The objective of this Data analysis project is to determine which place would be better for a tourist to visit, London or New York. </a:t>
            </a:r>
          </a:p>
          <a:p>
            <a:r>
              <a:rPr lang="en-IN" dirty="0"/>
              <a:t>To determine that foursquare API was used to derive the venue </a:t>
            </a:r>
            <a:r>
              <a:rPr lang="en-IN"/>
              <a:t>details for both </a:t>
            </a:r>
            <a:r>
              <a:rPr lang="en-IN" dirty="0"/>
              <a:t>the cities.</a:t>
            </a:r>
          </a:p>
          <a:p>
            <a:r>
              <a:rPr lang="en-IN" dirty="0"/>
              <a:t>The venues derived from the API has been analysed and depending on the different types and number of venues the decision has been made.</a:t>
            </a:r>
          </a:p>
        </p:txBody>
      </p:sp>
    </p:spTree>
    <p:extLst>
      <p:ext uri="{BB962C8B-B14F-4D97-AF65-F5344CB8AC3E}">
        <p14:creationId xmlns:p14="http://schemas.microsoft.com/office/powerpoint/2010/main" val="136486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CD73EAD-79D4-4DE7-A293-53CC2B6F1706}"/>
              </a:ext>
            </a:extLst>
          </p:cNvPr>
          <p:cNvGraphicFramePr>
            <a:graphicFrameLocks noGrp="1"/>
          </p:cNvGraphicFramePr>
          <p:nvPr>
            <p:ph idx="1"/>
            <p:extLst>
              <p:ext uri="{D42A27DB-BD31-4B8C-83A1-F6EECF244321}">
                <p14:modId xmlns:p14="http://schemas.microsoft.com/office/powerpoint/2010/main" val="2695285487"/>
              </p:ext>
            </p:extLst>
          </p:nvPr>
        </p:nvGraphicFramePr>
        <p:xfrm>
          <a:off x="1450975" y="1266092"/>
          <a:ext cx="9604375" cy="47873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231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66B5-010C-4ED4-8C9B-E930A24EF8B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42A181D-AE43-4DB2-B287-73536F6C6CC7}"/>
              </a:ext>
            </a:extLst>
          </p:cNvPr>
          <p:cNvSpPr>
            <a:spLocks noGrp="1"/>
          </p:cNvSpPr>
          <p:nvPr>
            <p:ph idx="1"/>
          </p:nvPr>
        </p:nvSpPr>
        <p:spPr/>
        <p:txBody>
          <a:bodyPr/>
          <a:lstStyle/>
          <a:p>
            <a:r>
              <a:rPr lang="en-IN" dirty="0"/>
              <a:t>From the bar chart in the previous slide we can conclude that London has the most number historic places like Museums ,Galleries and recreational venues with some decent number of dining options.</a:t>
            </a:r>
          </a:p>
          <a:p>
            <a:r>
              <a:rPr lang="en-IN" dirty="0"/>
              <a:t>Whereas New York has a lot of shopping spots and food options.</a:t>
            </a:r>
          </a:p>
          <a:p>
            <a:r>
              <a:rPr lang="en-IN" dirty="0"/>
              <a:t>Tourist who are interested in history and heritage should visit London.</a:t>
            </a:r>
          </a:p>
          <a:p>
            <a:r>
              <a:rPr lang="en-IN" dirty="0"/>
              <a:t>Tourist who are interested in shopping and need a variety of food options should visit New York.</a:t>
            </a:r>
          </a:p>
        </p:txBody>
      </p:sp>
    </p:spTree>
    <p:extLst>
      <p:ext uri="{BB962C8B-B14F-4D97-AF65-F5344CB8AC3E}">
        <p14:creationId xmlns:p14="http://schemas.microsoft.com/office/powerpoint/2010/main" val="39292892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812</TotalTime>
  <Words>157</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Neighbourhood Battle</vt:lpstr>
      <vt:lpstr>Objective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Neighbourhood Battle</dc:title>
  <dc:creator>Dakshinamurty N V</dc:creator>
  <cp:lastModifiedBy>Dakshinamurty N V</cp:lastModifiedBy>
  <cp:revision>7</cp:revision>
  <dcterms:created xsi:type="dcterms:W3CDTF">2019-08-16T15:59:38Z</dcterms:created>
  <dcterms:modified xsi:type="dcterms:W3CDTF">2019-08-17T08:01:38Z</dcterms:modified>
</cp:coreProperties>
</file>