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14"/>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sha Varthani" userId="997fb3ff292a0635" providerId="LiveId" clId="{AC384157-AAC3-4E26-8B0D-BE29A40D9D6A}"/>
    <pc:docChg chg="modSld">
      <pc:chgData name="Thisha Varthani" userId="997fb3ff292a0635" providerId="LiveId" clId="{AC384157-AAC3-4E26-8B0D-BE29A40D9D6A}" dt="2024-04-02T16:46:12.785" v="1" actId="20577"/>
      <pc:docMkLst>
        <pc:docMk/>
      </pc:docMkLst>
      <pc:sldChg chg="modSp mod">
        <pc:chgData name="Thisha Varthani" userId="997fb3ff292a0635" providerId="LiveId" clId="{AC384157-AAC3-4E26-8B0D-BE29A40D9D6A}" dt="2024-04-02T16:46:12.785" v="1" actId="20577"/>
        <pc:sldMkLst>
          <pc:docMk/>
          <pc:sldMk cId="2747780642" sldId="256"/>
        </pc:sldMkLst>
        <pc:spChg chg="mod">
          <ac:chgData name="Thisha Varthani" userId="997fb3ff292a0635" providerId="LiveId" clId="{AC384157-AAC3-4E26-8B0D-BE29A40D9D6A}" dt="2024-04-02T16:46:12.785" v="1" actId="20577"/>
          <ac:spMkLst>
            <pc:docMk/>
            <pc:sldMk cId="2747780642" sldId="256"/>
            <ac:spMk id="3" creationId="{C87755C2-9772-E190-BC37-551AF3721B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DAA340-4892-46EB-BAD4-C212E8B3478F}"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9939B-8EFF-4DA9-8FDE-CFC03386A76C}" type="slidenum">
              <a:rPr lang="en-IN" smtClean="0"/>
              <a:t>‹#›</a:t>
            </a:fld>
            <a:endParaRPr lang="en-IN"/>
          </a:p>
        </p:txBody>
      </p:sp>
    </p:spTree>
    <p:extLst>
      <p:ext uri="{BB962C8B-B14F-4D97-AF65-F5344CB8AC3E}">
        <p14:creationId xmlns:p14="http://schemas.microsoft.com/office/powerpoint/2010/main" val="3892164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59939B-8EFF-4DA9-8FDE-CFC03386A76C}" type="slidenum">
              <a:rPr lang="en-IN" smtClean="0"/>
              <a:t>6</a:t>
            </a:fld>
            <a:endParaRPr lang="en-IN"/>
          </a:p>
        </p:txBody>
      </p:sp>
    </p:spTree>
    <p:extLst>
      <p:ext uri="{BB962C8B-B14F-4D97-AF65-F5344CB8AC3E}">
        <p14:creationId xmlns:p14="http://schemas.microsoft.com/office/powerpoint/2010/main" val="2039520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02111984F56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1249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379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735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6193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588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3317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130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6680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09A250-FF31-4206-8172-F9D3106AACB1}" type="datetimeFigureOut">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227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898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4889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AAD347D-5ACD-4C99-B74B-A9C85AD731AF}" type="datetimeFigureOut">
              <a:rPr lang="en-US" smtClean="0"/>
              <a:t>4/2/2024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02111984F565}"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351027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ink.springer.com/chapter/10.1007/978-3-030-21905-5_36" TargetMode="External"/><Relationship Id="rId2" Type="http://schemas.openxmlformats.org/officeDocument/2006/relationships/hyperlink" Target="https://www.sciencedirect.com/science/article/pii/S0045790621004869" TargetMode="External"/><Relationship Id="rId1" Type="http://schemas.openxmlformats.org/officeDocument/2006/relationships/slideLayout" Target="../slideLayouts/slideLayout2.xml"/><Relationship Id="rId4" Type="http://schemas.openxmlformats.org/officeDocument/2006/relationships/hyperlink" Target="https://github.com/topics/customer-behavior-analysi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98B7-7CC0-208A-F766-AE740F405059}"/>
              </a:ext>
            </a:extLst>
          </p:cNvPr>
          <p:cNvSpPr>
            <a:spLocks noGrp="1"/>
          </p:cNvSpPr>
          <p:nvPr>
            <p:ph type="ctrTitle"/>
          </p:nvPr>
        </p:nvSpPr>
        <p:spPr>
          <a:xfrm>
            <a:off x="1002890" y="132734"/>
            <a:ext cx="11572568" cy="1877281"/>
          </a:xfrm>
        </p:spPr>
        <p:txBody>
          <a:bodyPr/>
          <a:lstStyle/>
          <a:p>
            <a:pPr algn="l"/>
            <a:r>
              <a:rPr lang="en-IN" b="1" dirty="0"/>
              <a:t>CUSTOMER PURCHASE PREDETCTION</a:t>
            </a:r>
          </a:p>
        </p:txBody>
      </p:sp>
      <p:sp>
        <p:nvSpPr>
          <p:cNvPr id="3" name="Subtitle 2">
            <a:extLst>
              <a:ext uri="{FF2B5EF4-FFF2-40B4-BE49-F238E27FC236}">
                <a16:creationId xmlns:a16="http://schemas.microsoft.com/office/drawing/2014/main" id="{C87755C2-9772-E190-BC37-551AF3721B7B}"/>
              </a:ext>
            </a:extLst>
          </p:cNvPr>
          <p:cNvSpPr>
            <a:spLocks noGrp="1"/>
          </p:cNvSpPr>
          <p:nvPr>
            <p:ph type="subTitle" idx="1"/>
          </p:nvPr>
        </p:nvSpPr>
        <p:spPr>
          <a:xfrm>
            <a:off x="2511807" y="3651586"/>
            <a:ext cx="8825658" cy="2134698"/>
          </a:xfrm>
        </p:spPr>
        <p:txBody>
          <a:bodyPr>
            <a:normAutofit/>
          </a:bodyPr>
          <a:lstStyle/>
          <a:p>
            <a:pPr algn="l"/>
            <a:r>
              <a:rPr lang="fr-FR" dirty="0"/>
              <a:t> PRESENTER’S NAME:SHARMILA.T</a:t>
            </a:r>
          </a:p>
          <a:p>
            <a:pPr algn="l"/>
            <a:r>
              <a:rPr lang="en-IN" dirty="0"/>
              <a:t>3</a:t>
            </a:r>
            <a:r>
              <a:rPr lang="en-IN" baseline="30000" dirty="0"/>
              <a:t>rd</a:t>
            </a:r>
            <a:r>
              <a:rPr lang="en-IN" dirty="0"/>
              <a:t> year computer science and engineering</a:t>
            </a:r>
          </a:p>
          <a:p>
            <a:pPr algn="l"/>
            <a:r>
              <a:rPr lang="en-IN" dirty="0"/>
              <a:t>NAN MUDHALVAN ID</a:t>
            </a:r>
            <a:r>
              <a:rPr lang="en-IN"/>
              <a:t>:au421221104038</a:t>
            </a:r>
            <a:endParaRPr lang="en-IN" dirty="0"/>
          </a:p>
          <a:p>
            <a:pPr algn="l"/>
            <a:r>
              <a:rPr lang="en-IN" dirty="0"/>
              <a:t>GMAIL ID:sharmilatamilkumaran04@gmail.com</a:t>
            </a:r>
          </a:p>
        </p:txBody>
      </p:sp>
    </p:spTree>
    <p:extLst>
      <p:ext uri="{BB962C8B-B14F-4D97-AF65-F5344CB8AC3E}">
        <p14:creationId xmlns:p14="http://schemas.microsoft.com/office/powerpoint/2010/main" val="27477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56B5-7FE5-F392-06EB-E2234FFD2912}"/>
              </a:ext>
            </a:extLst>
          </p:cNvPr>
          <p:cNvSpPr>
            <a:spLocks noGrp="1"/>
          </p:cNvSpPr>
          <p:nvPr>
            <p:ph type="title"/>
          </p:nvPr>
        </p:nvSpPr>
        <p:spPr>
          <a:xfrm>
            <a:off x="2523318" y="377945"/>
            <a:ext cx="7958331" cy="1077229"/>
          </a:xfrm>
        </p:spPr>
        <p:txBody>
          <a:bodyPr>
            <a:normAutofit/>
          </a:bodyPr>
          <a:lstStyle/>
          <a:p>
            <a:pPr algn="l"/>
            <a:r>
              <a:rPr lang="en-IN" sz="5400" b="1" dirty="0"/>
              <a:t>FUTURE WORK</a:t>
            </a:r>
          </a:p>
        </p:txBody>
      </p:sp>
      <p:sp>
        <p:nvSpPr>
          <p:cNvPr id="3" name="Content Placeholder 2">
            <a:extLst>
              <a:ext uri="{FF2B5EF4-FFF2-40B4-BE49-F238E27FC236}">
                <a16:creationId xmlns:a16="http://schemas.microsoft.com/office/drawing/2014/main" id="{BD89C888-61C8-D4EC-ED4E-DFFAA39C325B}"/>
              </a:ext>
            </a:extLst>
          </p:cNvPr>
          <p:cNvSpPr>
            <a:spLocks noGrp="1"/>
          </p:cNvSpPr>
          <p:nvPr>
            <p:ph idx="1"/>
          </p:nvPr>
        </p:nvSpPr>
        <p:spPr>
          <a:xfrm>
            <a:off x="884903" y="1214284"/>
            <a:ext cx="10422194" cy="5643716"/>
          </a:xfrm>
        </p:spPr>
        <p:txBody>
          <a:bodyPr>
            <a:normAutofit fontScale="47500" lnSpcReduction="20000"/>
          </a:bodyPr>
          <a:lstStyle/>
          <a:p>
            <a:r>
              <a:rPr lang="en-US" dirty="0"/>
              <a:t>Future work in Customer Purchase Detection using CNN Method could focus on several avenues for further improvement and exploration:</a:t>
            </a:r>
          </a:p>
          <a:p>
            <a:r>
              <a:rPr lang="en-US" dirty="0"/>
              <a:t>1. </a:t>
            </a:r>
            <a:r>
              <a:rPr lang="en-US" b="1" dirty="0"/>
              <a:t>**Fine-grained Analysis**: </a:t>
            </a:r>
            <a:r>
              <a:rPr lang="en-US" dirty="0"/>
              <a:t>Enhance the granularity of analysis by segmenting customers into more refined categories based on demographic information, past purchase behavior, or other relevant factors. This could involve developing CNN models tailored to specific customer segments to better capture their unique purchasing patterns.</a:t>
            </a:r>
          </a:p>
          <a:p>
            <a:r>
              <a:rPr lang="en-US" dirty="0"/>
              <a:t>2. </a:t>
            </a:r>
            <a:r>
              <a:rPr lang="en-US" b="1" dirty="0"/>
              <a:t>**Temporal Dynamics**: </a:t>
            </a:r>
            <a:r>
              <a:rPr lang="en-US" dirty="0"/>
              <a:t>Investigate more sophisticated modeling techniques to capture temporal dynamics in customer purchase behavior. This could include incorporating attention mechanisms or temporal convolutional layers to better capture long-term dependencies and seasonal trends in purchase data.</a:t>
            </a:r>
          </a:p>
          <a:p>
            <a:r>
              <a:rPr lang="en-US" dirty="0"/>
              <a:t>3. </a:t>
            </a:r>
            <a:r>
              <a:rPr lang="en-US" b="1" dirty="0"/>
              <a:t>**Sequential Recommendation Systems**: </a:t>
            </a:r>
            <a:r>
              <a:rPr lang="en-US" dirty="0"/>
              <a:t>Extend CNN-based models to sequential recommendation systems, where the goal is not only to predict whether a purchase will occur but also to recommend the most relevant products or services to individual customers based on their purchase history and preferences.</a:t>
            </a:r>
          </a:p>
          <a:p>
            <a:r>
              <a:rPr lang="en-US" dirty="0"/>
              <a:t>4. </a:t>
            </a:r>
            <a:r>
              <a:rPr lang="en-US" b="1" dirty="0"/>
              <a:t>**Multimodal Data Fusion**: </a:t>
            </a:r>
            <a:r>
              <a:rPr lang="en-US" dirty="0"/>
              <a:t>Explore the integration of multimodal data sources, such as customer reviews, clickstream data, or social media interactions, to enrich the feature representation and improve the accuracy of purchase predictions. CNNs can be adapted to handle multiple types of data inputs, enabling more comprehensive analysis of customer behavior.</a:t>
            </a:r>
          </a:p>
          <a:p>
            <a:r>
              <a:rPr lang="en-US" dirty="0"/>
              <a:t>5. </a:t>
            </a:r>
            <a:r>
              <a:rPr lang="en-US" b="1" dirty="0"/>
              <a:t>**Transfer Learning and Pre-trained Models**: </a:t>
            </a:r>
            <a:r>
              <a:rPr lang="en-US" dirty="0"/>
              <a:t>Investigate the use of transfer learning techniques and pre-trained CNN models to leverage knowledge from related domains or larger datasets. Pre-trained models can be fine-tuned on customer purchase data to expedite training and improve performance, especially in scenarios with limited labeled data.</a:t>
            </a:r>
          </a:p>
          <a:p>
            <a:r>
              <a:rPr lang="en-US" dirty="0"/>
              <a:t>6. </a:t>
            </a:r>
            <a:r>
              <a:rPr lang="en-US" b="1" dirty="0"/>
              <a:t>**Online Learning and Real-time Prediction**: </a:t>
            </a:r>
            <a:r>
              <a:rPr lang="en-US" dirty="0"/>
              <a:t>Develop online learning algorithms and streaming architectures to enable real-time prediction of customer purchases as new data becomes available. This would allow businesses to adapt their marketing strategies dynamically and respond promptly to changes in customer behavior.</a:t>
            </a:r>
          </a:p>
          <a:p>
            <a:r>
              <a:rPr lang="en-US" dirty="0"/>
              <a:t>7. </a:t>
            </a:r>
            <a:r>
              <a:rPr lang="en-US" b="1" dirty="0"/>
              <a:t>**Ethical and Privacy Considerations**: </a:t>
            </a:r>
            <a:r>
              <a:rPr lang="en-US" dirty="0"/>
              <a:t>Address ethical and privacy concerns related to the collection and analysis of customer data. Implement robust data anonymization techniques, compliance with data protection regulations (e.g., GDPR), and transparent communication practices to ensure the ethical use of CNN-based models in customer purchase detection.</a:t>
            </a:r>
          </a:p>
          <a:p>
            <a:r>
              <a:rPr lang="en-US" dirty="0"/>
              <a:t>8. </a:t>
            </a:r>
            <a:r>
              <a:rPr lang="en-US" b="1" dirty="0"/>
              <a:t>**Business Impact Evaluation**: </a:t>
            </a:r>
            <a:r>
              <a:rPr lang="en-US" dirty="0"/>
              <a:t>Conduct rigorous evaluations of the business impact of CNN-based customer purchase detection systems, including metrics such as revenue generation, customer retention, and return on investment. Collaborate closely with business stakeholders to validate the effectiveness of the models and identify areas for further improvement.</a:t>
            </a:r>
          </a:p>
          <a:p>
            <a:r>
              <a:rPr lang="en-US" dirty="0"/>
              <a:t>By pursuing these avenues for future work, researchers and practitioners can advance the state-of-the-art in Customer Purchase Detection using CNN Method, ultimately leading to more accurate predictions, enhanced customer experiences, and greater business success.</a:t>
            </a:r>
            <a:endParaRPr lang="en-IN" dirty="0"/>
          </a:p>
        </p:txBody>
      </p:sp>
    </p:spTree>
    <p:extLst>
      <p:ext uri="{BB962C8B-B14F-4D97-AF65-F5344CB8AC3E}">
        <p14:creationId xmlns:p14="http://schemas.microsoft.com/office/powerpoint/2010/main" val="114525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065C-5E81-27A5-971D-CDA100BF68DE}"/>
              </a:ext>
            </a:extLst>
          </p:cNvPr>
          <p:cNvSpPr>
            <a:spLocks noGrp="1"/>
          </p:cNvSpPr>
          <p:nvPr>
            <p:ph type="title"/>
          </p:nvPr>
        </p:nvSpPr>
        <p:spPr/>
        <p:txBody>
          <a:bodyPr>
            <a:normAutofit/>
          </a:bodyPr>
          <a:lstStyle/>
          <a:p>
            <a:pPr algn="l"/>
            <a:r>
              <a:rPr lang="en-IN" sz="5400" b="1" dirty="0"/>
              <a:t>REFERENCE</a:t>
            </a:r>
          </a:p>
        </p:txBody>
      </p:sp>
      <p:sp>
        <p:nvSpPr>
          <p:cNvPr id="3" name="Content Placeholder 2">
            <a:extLst>
              <a:ext uri="{FF2B5EF4-FFF2-40B4-BE49-F238E27FC236}">
                <a16:creationId xmlns:a16="http://schemas.microsoft.com/office/drawing/2014/main" id="{8185783B-839B-2EE2-AF3A-3F8A9BA20E8E}"/>
              </a:ext>
            </a:extLst>
          </p:cNvPr>
          <p:cNvSpPr>
            <a:spLocks noGrp="1"/>
          </p:cNvSpPr>
          <p:nvPr>
            <p:ph idx="1"/>
          </p:nvPr>
        </p:nvSpPr>
        <p:spPr/>
        <p:txBody>
          <a:bodyPr/>
          <a:lstStyle/>
          <a:p>
            <a:r>
              <a:rPr lang="en-US" b="0" i="0" u="none" strike="noStrike" dirty="0">
                <a:solidFill>
                  <a:srgbClr val="202124"/>
                </a:solidFill>
                <a:effectLst/>
                <a:latin typeface="Roboto" panose="02000000000000000000" pitchFamily="2" charset="0"/>
                <a:hlinkClick r:id="rId2" tooltip="A comprehensive E-commerce customer behavior analysis using convolutional methods☆"/>
              </a:rPr>
              <a:t>www.sciencedirect.com</a:t>
            </a:r>
            <a:r>
              <a:rPr lang="en-US" b="0" i="0" u="none" strike="noStrike" dirty="0">
                <a:solidFill>
                  <a:srgbClr val="5F6368"/>
                </a:solidFill>
                <a:effectLst/>
                <a:latin typeface="Roboto" panose="02000000000000000000" pitchFamily="2" charset="0"/>
                <a:hlinkClick r:id="rId2" tooltip="A comprehensive E-commerce customer behavior analysis using convolutional methods☆"/>
              </a:rPr>
              <a:t> › science › </a:t>
            </a:r>
            <a:r>
              <a:rPr lang="en-US" b="0" i="0" u="none" strike="noStrike" dirty="0" err="1">
                <a:solidFill>
                  <a:srgbClr val="5F6368"/>
                </a:solidFill>
                <a:effectLst/>
                <a:latin typeface="Roboto" panose="02000000000000000000" pitchFamily="2" charset="0"/>
                <a:hlinkClick r:id="rId2" tooltip="A comprehensive E-commerce customer behavior analysis using convolutional methods☆"/>
              </a:rPr>
              <a:t>article</a:t>
            </a:r>
            <a:r>
              <a:rPr lang="en-US" b="0" i="0" u="none" strike="noStrike" dirty="0" err="1">
                <a:solidFill>
                  <a:srgbClr val="1A0DAB"/>
                </a:solidFill>
                <a:effectLst/>
                <a:latin typeface="Roboto" panose="02000000000000000000" pitchFamily="2" charset="0"/>
                <a:hlinkClick r:id="rId2" tooltip="A comprehensive E-commerce customer behavior analysis using convolutional methods☆"/>
              </a:rPr>
              <a:t>A</a:t>
            </a:r>
            <a:r>
              <a:rPr lang="en-US" b="0" i="0" u="none" strike="noStrike" dirty="0">
                <a:solidFill>
                  <a:srgbClr val="1A0DAB"/>
                </a:solidFill>
                <a:effectLst/>
                <a:latin typeface="Roboto" panose="02000000000000000000" pitchFamily="2" charset="0"/>
                <a:hlinkClick r:id="rId2" tooltip="A comprehensive E-commerce customer behavior analysis using convolutional methods☆"/>
              </a:rPr>
              <a:t> comprehensive E-commerce customer behavior analysis using...</a:t>
            </a:r>
            <a:endParaRPr lang="en-US" b="0" i="0" dirty="0">
              <a:solidFill>
                <a:srgbClr val="101518"/>
              </a:solidFill>
              <a:effectLst/>
              <a:latin typeface="Roboto" panose="02000000000000000000" pitchFamily="2" charset="0"/>
            </a:endParaRPr>
          </a:p>
          <a:p>
            <a:r>
              <a:rPr lang="en-IN" dirty="0">
                <a:hlinkClick r:id="rId3"/>
              </a:rPr>
              <a:t>https://link.springer.com/chapter/10.1007/978-3-030-21905-5_36</a:t>
            </a:r>
            <a:endParaRPr lang="en-IN" dirty="0"/>
          </a:p>
          <a:p>
            <a:r>
              <a:rPr lang="en-IN" dirty="0">
                <a:hlinkClick r:id="rId4"/>
              </a:rPr>
              <a:t>https://github.com/topics/customer-behavior-analysis</a:t>
            </a:r>
            <a:endParaRPr lang="en-IN" dirty="0"/>
          </a:p>
          <a:p>
            <a:endParaRPr lang="en-IN" dirty="0"/>
          </a:p>
        </p:txBody>
      </p:sp>
    </p:spTree>
    <p:extLst>
      <p:ext uri="{BB962C8B-B14F-4D97-AF65-F5344CB8AC3E}">
        <p14:creationId xmlns:p14="http://schemas.microsoft.com/office/powerpoint/2010/main" val="59744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C1F1C-7630-3275-9C72-72218E9155E8}"/>
              </a:ext>
            </a:extLst>
          </p:cNvPr>
          <p:cNvSpPr>
            <a:spLocks noGrp="1"/>
          </p:cNvSpPr>
          <p:nvPr>
            <p:ph type="title"/>
          </p:nvPr>
        </p:nvSpPr>
        <p:spPr>
          <a:xfrm>
            <a:off x="2582312" y="3039978"/>
            <a:ext cx="7958331" cy="1077229"/>
          </a:xfrm>
        </p:spPr>
        <p:txBody>
          <a:bodyPr>
            <a:normAutofit/>
          </a:bodyPr>
          <a:lstStyle/>
          <a:p>
            <a:pPr algn="l"/>
            <a:r>
              <a:rPr lang="en-IN" sz="6000" dirty="0"/>
              <a:t>THANK YOU</a:t>
            </a:r>
          </a:p>
        </p:txBody>
      </p:sp>
    </p:spTree>
    <p:extLst>
      <p:ext uri="{BB962C8B-B14F-4D97-AF65-F5344CB8AC3E}">
        <p14:creationId xmlns:p14="http://schemas.microsoft.com/office/powerpoint/2010/main" val="367193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6CE7-3442-34A0-BFFC-3A2663E0706F}"/>
              </a:ext>
            </a:extLst>
          </p:cNvPr>
          <p:cNvSpPr>
            <a:spLocks noGrp="1"/>
          </p:cNvSpPr>
          <p:nvPr>
            <p:ph type="title"/>
          </p:nvPr>
        </p:nvSpPr>
        <p:spPr>
          <a:xfrm>
            <a:off x="2198853" y="80469"/>
            <a:ext cx="7958331" cy="1077229"/>
          </a:xfrm>
        </p:spPr>
        <p:txBody>
          <a:bodyPr>
            <a:normAutofit/>
          </a:bodyPr>
          <a:lstStyle/>
          <a:p>
            <a:pPr algn="l"/>
            <a:r>
              <a:rPr lang="en-IN" sz="4800" b="1" dirty="0"/>
              <a:t>INTRODDUCTION</a:t>
            </a:r>
          </a:p>
        </p:txBody>
      </p:sp>
      <p:sp>
        <p:nvSpPr>
          <p:cNvPr id="3" name="Content Placeholder 2">
            <a:extLst>
              <a:ext uri="{FF2B5EF4-FFF2-40B4-BE49-F238E27FC236}">
                <a16:creationId xmlns:a16="http://schemas.microsoft.com/office/drawing/2014/main" id="{D64DC0A2-7171-38C1-3DF1-1FC9FB6BDD0F}"/>
              </a:ext>
            </a:extLst>
          </p:cNvPr>
          <p:cNvSpPr>
            <a:spLocks noGrp="1"/>
          </p:cNvSpPr>
          <p:nvPr>
            <p:ph idx="1"/>
          </p:nvPr>
        </p:nvSpPr>
        <p:spPr>
          <a:xfrm>
            <a:off x="58994" y="1577621"/>
            <a:ext cx="11493910" cy="3997828"/>
          </a:xfrm>
        </p:spPr>
        <p:txBody>
          <a:bodyPr>
            <a:normAutofit fontScale="25000" lnSpcReduction="20000"/>
          </a:bodyPr>
          <a:lstStyle/>
          <a:p>
            <a:pPr marL="0" indent="0">
              <a:buNone/>
            </a:pPr>
            <a:endParaRPr lang="en-US" dirty="0"/>
          </a:p>
          <a:p>
            <a:r>
              <a:rPr lang="en-US" sz="4800" dirty="0"/>
              <a:t>Customer purchase detection, often referred to as customer behavior analysis, is a critical task in various industries such as retail, e-commerce, and marketing. Understanding customer purchasing patterns can provide valuable insights for businesses to optimize their strategies, personalize marketing campaigns, and enhance customer satisfaction One effective approach to customer purchase detection is leveraging Convolutional Neural Networks (CNNs), which are a class of deep learning models particularly well-suited for image recognition tasks. While CNNs are traditionally used in computer vision tasks, they can also be adapted for analyzing sequential data such as time-series data, which is often the case in customer purchase histories.</a:t>
            </a:r>
          </a:p>
          <a:p>
            <a:r>
              <a:rPr lang="en-US" sz="4800" b="1" dirty="0"/>
              <a:t>Here's an overview of how CNNs can be utilized for customer purchase detection:</a:t>
            </a:r>
          </a:p>
          <a:p>
            <a:r>
              <a:rPr lang="en-US" sz="4800" dirty="0"/>
              <a:t>1. </a:t>
            </a:r>
            <a:r>
              <a:rPr lang="en-US" sz="4800" b="1" dirty="0"/>
              <a:t>**Data Preparation**: </a:t>
            </a:r>
            <a:r>
              <a:rPr lang="en-US" sz="4800" dirty="0"/>
              <a:t>The first step involves collecting and preprocessing the data. In the context of customer purchase detection, this typically involves gathering transactional data, which may include information such as customer ID, product ID, purchase timestamp, and purchase amount. This data needs to be formatted appropriately for input into the CNN model.</a:t>
            </a:r>
          </a:p>
          <a:p>
            <a:r>
              <a:rPr lang="en-US" sz="4800" dirty="0"/>
              <a:t>2. </a:t>
            </a:r>
            <a:r>
              <a:rPr lang="en-US" sz="4800" b="1" dirty="0"/>
              <a:t>**Feature Extraction**: </a:t>
            </a:r>
            <a:r>
              <a:rPr lang="en-US" sz="4800" dirty="0"/>
              <a:t>CNNs are capable of automatically learning relevant features from raw data. In the case of customer purchase detection, temporal patterns in purchase histories can be considered as sequences analogous to image pixels. CNNs can extract features such as recurrent purchasing behaviors, seasonal trends, or sudden changes in purchasing habits.</a:t>
            </a:r>
          </a:p>
          <a:p>
            <a:r>
              <a:rPr lang="en-US" sz="4800" dirty="0"/>
              <a:t>3. </a:t>
            </a:r>
            <a:r>
              <a:rPr lang="en-US" sz="4800" b="1" dirty="0"/>
              <a:t>**Model Architecture**: </a:t>
            </a:r>
            <a:r>
              <a:rPr lang="en-US" sz="4800" dirty="0"/>
              <a:t>The architecture of the CNN model needs to be designed to effectively capture temporal dependencies in the sequential data. This typically involves stacking convolutional layers followed by pooling layers to extract hierarchical features from the input sequences. Additionally, recurrent layers such as Long Short-Term Memory (LSTM) or Gated Recurrent Units (GRU) can be incorporated to model sequential dependencies over time.</a:t>
            </a:r>
          </a:p>
          <a:p>
            <a:r>
              <a:rPr lang="en-US" sz="4800" dirty="0"/>
              <a:t>4. *</a:t>
            </a:r>
            <a:r>
              <a:rPr lang="en-US" sz="4800" b="1" dirty="0"/>
              <a:t>*Training**: </a:t>
            </a:r>
            <a:r>
              <a:rPr lang="en-US" sz="4800" dirty="0"/>
              <a:t>The CNN model is trained using labeled data, where each input sequence is associated with a corresponding label indicating whether a purchase occurred within a certain time frame. During training, the model learns to predict the likelihood of a purchase based on the input sequence of purchase histories.</a:t>
            </a:r>
          </a:p>
          <a:p>
            <a:r>
              <a:rPr lang="en-US" sz="4800" dirty="0"/>
              <a:t>5. </a:t>
            </a:r>
            <a:r>
              <a:rPr lang="en-US" sz="4800" b="1" dirty="0"/>
              <a:t>**Evaluation**: </a:t>
            </a:r>
            <a:r>
              <a:rPr lang="en-US" sz="4800" dirty="0"/>
              <a:t>The performance of the CNN model is evaluated using metrics such as accuracy, precision, recall, and F1-score. The model's ability to accurately detect customer purchases within a given time frame is assessed using a separate validation dataset.</a:t>
            </a:r>
          </a:p>
          <a:p>
            <a:r>
              <a:rPr lang="en-US" sz="4800" dirty="0"/>
              <a:t>6. </a:t>
            </a:r>
            <a:r>
              <a:rPr lang="en-US" sz="4800" b="1" dirty="0"/>
              <a:t>**Deployment**: </a:t>
            </a:r>
            <a:r>
              <a:rPr lang="en-US" sz="4800" dirty="0"/>
              <a:t>Once the CNN model is trained and evaluated, it can be deployed in a production environment to analyze real-time customer purchase data. Businesses can use the predictions generated by the model to make informed decisions regarding marketing strategies, inventory management, and customer</a:t>
            </a:r>
            <a:endParaRPr lang="en-IN" sz="4800" dirty="0"/>
          </a:p>
        </p:txBody>
      </p:sp>
    </p:spTree>
    <p:extLst>
      <p:ext uri="{BB962C8B-B14F-4D97-AF65-F5344CB8AC3E}">
        <p14:creationId xmlns:p14="http://schemas.microsoft.com/office/powerpoint/2010/main" val="8455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AE75-D9C0-8524-C096-FC7891E814E4}"/>
              </a:ext>
            </a:extLst>
          </p:cNvPr>
          <p:cNvSpPr>
            <a:spLocks noGrp="1"/>
          </p:cNvSpPr>
          <p:nvPr>
            <p:ph type="title"/>
          </p:nvPr>
        </p:nvSpPr>
        <p:spPr>
          <a:xfrm>
            <a:off x="2692703" y="269441"/>
            <a:ext cx="7958331" cy="1077229"/>
          </a:xfrm>
        </p:spPr>
        <p:txBody>
          <a:bodyPr>
            <a:normAutofit fontScale="90000"/>
          </a:bodyPr>
          <a:lstStyle/>
          <a:p>
            <a:pPr algn="l"/>
            <a:r>
              <a:rPr lang="en-IN" b="1" dirty="0"/>
              <a:t>WHY DO WE USE</a:t>
            </a:r>
            <a:br>
              <a:rPr lang="en-IN" b="1" dirty="0"/>
            </a:br>
            <a:r>
              <a:rPr lang="en-IN" b="1" dirty="0"/>
              <a:t>( CNN )IN CUSTOMER PURCHASE DETECTION</a:t>
            </a:r>
          </a:p>
        </p:txBody>
      </p:sp>
      <p:sp>
        <p:nvSpPr>
          <p:cNvPr id="5" name="TextBox 4">
            <a:extLst>
              <a:ext uri="{FF2B5EF4-FFF2-40B4-BE49-F238E27FC236}">
                <a16:creationId xmlns:a16="http://schemas.microsoft.com/office/drawing/2014/main" id="{87EC1C40-0F5C-7F1B-1FCE-556CA6785945}"/>
              </a:ext>
            </a:extLst>
          </p:cNvPr>
          <p:cNvSpPr txBox="1"/>
          <p:nvPr/>
        </p:nvSpPr>
        <p:spPr>
          <a:xfrm>
            <a:off x="0" y="1779687"/>
            <a:ext cx="12192000" cy="5262979"/>
          </a:xfrm>
          <a:prstGeom prst="rect">
            <a:avLst/>
          </a:prstGeom>
          <a:noFill/>
        </p:spPr>
        <p:txBody>
          <a:bodyPr wrap="square">
            <a:spAutoFit/>
          </a:bodyPr>
          <a:lstStyle/>
          <a:p>
            <a:r>
              <a:rPr lang="en-IN" sz="1200" dirty="0"/>
              <a:t>Convolutional Neural Networks (CNNs) are used in customer purchase detection for several reasons:</a:t>
            </a:r>
          </a:p>
          <a:p>
            <a:endParaRPr lang="en-IN" sz="1200" dirty="0"/>
          </a:p>
          <a:p>
            <a:r>
              <a:rPr lang="en-IN" sz="1200" dirty="0"/>
              <a:t>1. </a:t>
            </a:r>
            <a:r>
              <a:rPr lang="en-IN" sz="1200" b="1" dirty="0"/>
              <a:t>**Feature Extraction**: </a:t>
            </a:r>
            <a:r>
              <a:rPr lang="en-IN" sz="1200" dirty="0"/>
              <a:t>CNNs are adept at automatically learning hierarchical features from raw data. In the context of customer purchase detection, purchase histories can be considered as sequential data analogous to images. CNNs can extract relevant temporal patterns and features from these sequences, such as recurrent purchasing </a:t>
            </a:r>
            <a:r>
              <a:rPr lang="en-IN" sz="1200" dirty="0" err="1"/>
              <a:t>behaviors</a:t>
            </a:r>
            <a:r>
              <a:rPr lang="en-IN" sz="1200" dirty="0"/>
              <a:t>, seasonal trends, or sudden changes in purchasing habits.</a:t>
            </a:r>
          </a:p>
          <a:p>
            <a:endParaRPr lang="en-IN" sz="1200" dirty="0"/>
          </a:p>
          <a:p>
            <a:r>
              <a:rPr lang="en-IN" sz="1200" dirty="0"/>
              <a:t>2. </a:t>
            </a:r>
            <a:r>
              <a:rPr lang="en-IN" sz="1200" b="1" dirty="0"/>
              <a:t>**Temporal Dependencies**: </a:t>
            </a:r>
            <a:r>
              <a:rPr lang="en-IN" sz="1200" dirty="0"/>
              <a:t>Customer purchase </a:t>
            </a:r>
            <a:r>
              <a:rPr lang="en-IN" sz="1200" dirty="0" err="1"/>
              <a:t>behaviors</a:t>
            </a:r>
            <a:r>
              <a:rPr lang="en-IN" sz="1200" dirty="0"/>
              <a:t> often exhibit temporal dependencies, where previous purchases influence future purchasing decisions. CNNs, especially when combined with recurrent layers like LSTM or GRU, can effectively capture these sequential dependencies over time. This enables the model to learn from the entire purchase history of each customer and make accurate predictions about future purchases.</a:t>
            </a:r>
          </a:p>
          <a:p>
            <a:endParaRPr lang="en-IN" sz="1200" dirty="0"/>
          </a:p>
          <a:p>
            <a:r>
              <a:rPr lang="en-IN" sz="1200" dirty="0"/>
              <a:t>3. </a:t>
            </a:r>
            <a:r>
              <a:rPr lang="en-IN" sz="1200" b="1" dirty="0"/>
              <a:t>**Non-linear Relationships**: </a:t>
            </a:r>
            <a:r>
              <a:rPr lang="en-IN" sz="1200" dirty="0"/>
              <a:t>Customer purchase </a:t>
            </a:r>
            <a:r>
              <a:rPr lang="en-IN" sz="1200" dirty="0" err="1"/>
              <a:t>behavior</a:t>
            </a:r>
            <a:r>
              <a:rPr lang="en-IN" sz="1200" dirty="0"/>
              <a:t> is influenced by a multitude of factors, including individual preferences, external influences, and marketing strategies. CNNs can capture complex non-linear relationships between these factors and customer purchasing decisions, allowing for more accurate predictions compared to traditional methods.</a:t>
            </a:r>
          </a:p>
          <a:p>
            <a:endParaRPr lang="en-IN" sz="1200" dirty="0"/>
          </a:p>
          <a:p>
            <a:r>
              <a:rPr lang="en-IN" sz="1200" dirty="0"/>
              <a:t>4. </a:t>
            </a:r>
            <a:r>
              <a:rPr lang="en-IN" sz="1200" b="1" dirty="0"/>
              <a:t>**Flexibility and Adaptability**: </a:t>
            </a:r>
            <a:r>
              <a:rPr lang="en-IN" sz="1200" dirty="0"/>
              <a:t>CNNs are highly flexible and adaptable to different types of data and problem domains. They can handle varying lengths of input sequences and can generalize well to unseen data, making them suitable for </a:t>
            </a:r>
            <a:r>
              <a:rPr lang="en-IN" sz="1200" dirty="0" err="1"/>
              <a:t>analyzing</a:t>
            </a:r>
            <a:r>
              <a:rPr lang="en-IN" sz="1200" dirty="0"/>
              <a:t> diverse customer purchase histories across different demographics, product categories, and time periods.</a:t>
            </a:r>
          </a:p>
          <a:p>
            <a:endParaRPr lang="en-IN" sz="1200" dirty="0"/>
          </a:p>
          <a:p>
            <a:r>
              <a:rPr lang="en-IN" sz="1200" dirty="0"/>
              <a:t>5. </a:t>
            </a:r>
            <a:r>
              <a:rPr lang="en-IN" sz="1200" b="1" dirty="0"/>
              <a:t>**Scalability**: </a:t>
            </a:r>
            <a:r>
              <a:rPr lang="en-IN" sz="1200" dirty="0"/>
              <a:t>With the increasing availability of large-scale customer purchase datasets, scalability becomes crucial. CNNs can efficiently process large volumes of data in parallel, leveraging GPU acceleration for training and inference tasks. This scalability allows businesses to </a:t>
            </a:r>
            <a:r>
              <a:rPr lang="en-IN" sz="1200" dirty="0" err="1"/>
              <a:t>analyze</a:t>
            </a:r>
            <a:r>
              <a:rPr lang="en-IN" sz="1200" dirty="0"/>
              <a:t> extensive customer purchase histories and derive actionable insights at scale.</a:t>
            </a:r>
          </a:p>
          <a:p>
            <a:endParaRPr lang="en-IN" sz="1200" dirty="0"/>
          </a:p>
          <a:p>
            <a:r>
              <a:rPr lang="en-IN" sz="1200" dirty="0"/>
              <a:t>6. </a:t>
            </a:r>
            <a:r>
              <a:rPr lang="en-IN" sz="1200" b="1" dirty="0"/>
              <a:t>**State-of-the-art Performance**: </a:t>
            </a:r>
            <a:r>
              <a:rPr lang="en-IN" sz="1200" dirty="0"/>
              <a:t>CNNs have demonstrated state-of-the-art performance in various machine learning tasks, including image recognition, natural language processing, and sequential data analysis. By leveraging the advancements in deep learning techniques, businesses can build highly accurate models for customer purchase detection, leading to better decision-making and improved business outcomes.</a:t>
            </a:r>
          </a:p>
          <a:p>
            <a:r>
              <a:rPr lang="en-IN" sz="1200" dirty="0"/>
              <a:t>Overall, the use of CNNs in customer purchase detection enables businesses to leverage the power of deep learning to extract meaningful insights from complex customer data, enhance customer engagement, and drive business growth.</a:t>
            </a:r>
          </a:p>
        </p:txBody>
      </p:sp>
    </p:spTree>
    <p:extLst>
      <p:ext uri="{BB962C8B-B14F-4D97-AF65-F5344CB8AC3E}">
        <p14:creationId xmlns:p14="http://schemas.microsoft.com/office/powerpoint/2010/main" val="279773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C8F4-9040-D916-BC3F-52E644DC4583}"/>
              </a:ext>
            </a:extLst>
          </p:cNvPr>
          <p:cNvSpPr>
            <a:spLocks noGrp="1"/>
          </p:cNvSpPr>
          <p:nvPr>
            <p:ph type="title"/>
          </p:nvPr>
        </p:nvSpPr>
        <p:spPr>
          <a:xfrm>
            <a:off x="1707240" y="538614"/>
            <a:ext cx="7958331" cy="1077229"/>
          </a:xfrm>
        </p:spPr>
        <p:txBody>
          <a:bodyPr>
            <a:normAutofit/>
          </a:bodyPr>
          <a:lstStyle/>
          <a:p>
            <a:pPr algn="l"/>
            <a:r>
              <a:rPr lang="en-IN" sz="5400" b="1" dirty="0"/>
              <a:t>PROBLEM STATEMENT</a:t>
            </a:r>
          </a:p>
        </p:txBody>
      </p:sp>
      <p:sp>
        <p:nvSpPr>
          <p:cNvPr id="3" name="Content Placeholder 2">
            <a:extLst>
              <a:ext uri="{FF2B5EF4-FFF2-40B4-BE49-F238E27FC236}">
                <a16:creationId xmlns:a16="http://schemas.microsoft.com/office/drawing/2014/main" id="{BBDB521F-864F-99E6-C180-0EFE7C913E8E}"/>
              </a:ext>
            </a:extLst>
          </p:cNvPr>
          <p:cNvSpPr>
            <a:spLocks noGrp="1"/>
          </p:cNvSpPr>
          <p:nvPr>
            <p:ph idx="1"/>
          </p:nvPr>
        </p:nvSpPr>
        <p:spPr>
          <a:xfrm>
            <a:off x="943897" y="974887"/>
            <a:ext cx="10323871" cy="4805884"/>
          </a:xfrm>
        </p:spPr>
        <p:txBody>
          <a:bodyPr/>
          <a:lstStyle/>
          <a:p>
            <a:pPr marL="0" indent="0">
              <a:buNone/>
            </a:pPr>
            <a:r>
              <a:rPr lang="en-US" b="0" i="0" dirty="0">
                <a:effectLst/>
                <a:latin typeface="Söhne"/>
              </a:rPr>
              <a:t>The problem of customer purchase detection aims to predict whether a customer will make a purchase within a certain time frame based on their historical purchase behavior. This is crucial for businesses in various industries such as retail, e-commerce, and marketing to optimize inventory management, personalize marketing campaigns, and enhance customer satisfaction</a:t>
            </a:r>
            <a:r>
              <a:rPr lang="en-US" b="0" i="0" dirty="0">
                <a:solidFill>
                  <a:srgbClr val="0D0D0D"/>
                </a:solidFill>
                <a:effectLst/>
                <a:latin typeface="Söhne"/>
              </a:rPr>
              <a:t>.</a:t>
            </a:r>
            <a:endParaRPr lang="en-IN" dirty="0"/>
          </a:p>
        </p:txBody>
      </p:sp>
    </p:spTree>
    <p:extLst>
      <p:ext uri="{BB962C8B-B14F-4D97-AF65-F5344CB8AC3E}">
        <p14:creationId xmlns:p14="http://schemas.microsoft.com/office/powerpoint/2010/main" val="231498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1D79-9CA9-6EA8-8767-8CB3B4396CF2}"/>
              </a:ext>
            </a:extLst>
          </p:cNvPr>
          <p:cNvSpPr>
            <a:spLocks noGrp="1"/>
          </p:cNvSpPr>
          <p:nvPr>
            <p:ph type="title"/>
          </p:nvPr>
        </p:nvSpPr>
        <p:spPr>
          <a:xfrm>
            <a:off x="2938510" y="542584"/>
            <a:ext cx="7958331" cy="1077229"/>
          </a:xfrm>
        </p:spPr>
        <p:txBody>
          <a:bodyPr/>
          <a:lstStyle/>
          <a:p>
            <a:pPr algn="l"/>
            <a:r>
              <a:rPr lang="en-IN" b="1" dirty="0"/>
              <a:t>PROPOSED SYSTEM</a:t>
            </a:r>
          </a:p>
        </p:txBody>
      </p:sp>
      <p:pic>
        <p:nvPicPr>
          <p:cNvPr id="5" name="Content Placeholder 4">
            <a:extLst>
              <a:ext uri="{FF2B5EF4-FFF2-40B4-BE49-F238E27FC236}">
                <a16:creationId xmlns:a16="http://schemas.microsoft.com/office/drawing/2014/main" id="{506E46DB-DB1F-0245-238E-F3F9F7C9C60C}"/>
              </a:ext>
            </a:extLst>
          </p:cNvPr>
          <p:cNvPicPr>
            <a:picLocks noGrp="1" noChangeAspect="1"/>
          </p:cNvPicPr>
          <p:nvPr>
            <p:ph idx="1"/>
          </p:nvPr>
        </p:nvPicPr>
        <p:blipFill>
          <a:blip r:embed="rId2"/>
          <a:stretch>
            <a:fillRect/>
          </a:stretch>
        </p:blipFill>
        <p:spPr>
          <a:xfrm>
            <a:off x="953730" y="1366684"/>
            <a:ext cx="10432025" cy="5491316"/>
          </a:xfrm>
        </p:spPr>
      </p:pic>
    </p:spTree>
    <p:extLst>
      <p:ext uri="{BB962C8B-B14F-4D97-AF65-F5344CB8AC3E}">
        <p14:creationId xmlns:p14="http://schemas.microsoft.com/office/powerpoint/2010/main" val="193080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565E-A428-FB50-3A58-4BAFA9CFCA50}"/>
              </a:ext>
            </a:extLst>
          </p:cNvPr>
          <p:cNvSpPr>
            <a:spLocks noGrp="1"/>
          </p:cNvSpPr>
          <p:nvPr>
            <p:ph type="title"/>
          </p:nvPr>
        </p:nvSpPr>
        <p:spPr>
          <a:xfrm>
            <a:off x="1569589" y="0"/>
            <a:ext cx="7958331" cy="1077229"/>
          </a:xfrm>
        </p:spPr>
        <p:txBody>
          <a:bodyPr/>
          <a:lstStyle/>
          <a:p>
            <a:pPr algn="l"/>
            <a:r>
              <a:rPr lang="en-IN" b="1" dirty="0"/>
              <a:t>SYSTEM APPROACH</a:t>
            </a:r>
          </a:p>
        </p:txBody>
      </p:sp>
      <p:sp>
        <p:nvSpPr>
          <p:cNvPr id="3" name="Content Placeholder 2">
            <a:extLst>
              <a:ext uri="{FF2B5EF4-FFF2-40B4-BE49-F238E27FC236}">
                <a16:creationId xmlns:a16="http://schemas.microsoft.com/office/drawing/2014/main" id="{292AECCE-E911-6944-82CB-5E58FF41908B}"/>
              </a:ext>
            </a:extLst>
          </p:cNvPr>
          <p:cNvSpPr>
            <a:spLocks noGrp="1"/>
          </p:cNvSpPr>
          <p:nvPr>
            <p:ph idx="1"/>
          </p:nvPr>
        </p:nvSpPr>
        <p:spPr>
          <a:xfrm>
            <a:off x="127820" y="1354024"/>
            <a:ext cx="12192000" cy="4909123"/>
          </a:xfrm>
        </p:spPr>
        <p:txBody>
          <a:bodyPr>
            <a:noAutofit/>
          </a:bodyPr>
          <a:lstStyle/>
          <a:p>
            <a:r>
              <a:rPr lang="en-US" sz="1050" dirty="0"/>
              <a:t>System requirements for implementing Customer Purchase Detection using CNN method would typically include:</a:t>
            </a:r>
          </a:p>
          <a:p>
            <a:r>
              <a:rPr lang="en-US" sz="1050" dirty="0"/>
              <a:t>1. **Hardware Requirements**:</a:t>
            </a:r>
          </a:p>
          <a:p>
            <a:r>
              <a:rPr lang="en-US" sz="1050" dirty="0"/>
              <a:t>   - **CPU**: A multi-core processor is recommended for handling data preprocessing, model training, and inference tasks.</a:t>
            </a:r>
          </a:p>
          <a:p>
            <a:r>
              <a:rPr lang="en-US" sz="1050" dirty="0"/>
              <a:t>   - **GPU**: A dedicated GPU (Graphics Processing Unit) with CUDA support is highly recommended for accelerating the training and inference of deep learning models such as CNNs. GPUs significantly speed up computations and reduce training time, especially for large datasets.</a:t>
            </a:r>
          </a:p>
          <a:p>
            <a:r>
              <a:rPr lang="en-US" sz="1050" dirty="0"/>
              <a:t>   - **Memory (RAM)**: Sufficient RAM is required to handle the dataset size and model parameters during training and inference. A minimum of 16 GB RAM is recommended, and higher amounts may be necessary for larger datasets.</a:t>
            </a:r>
          </a:p>
          <a:p>
            <a:r>
              <a:rPr lang="en-US" sz="1050" dirty="0"/>
              <a:t>   - **Storage**: Adequate storage space is needed to store datasets, trained models, and intermediate results. SSDs (Solid State Drives) are preferred for faster data access and model loading times.</a:t>
            </a:r>
          </a:p>
          <a:p>
            <a:r>
              <a:rPr lang="en-US" sz="1050" dirty="0"/>
              <a:t>2. **Software Requirements**:</a:t>
            </a:r>
          </a:p>
          <a:p>
            <a:r>
              <a:rPr lang="en-US" sz="1050" dirty="0"/>
              <a:t>   - **Operating System**: The system should support popular operating systems such </a:t>
            </a:r>
            <a:r>
              <a:rPr lang="en-US" sz="1050" b="1" dirty="0"/>
              <a:t>as Linux (Ubuntu), Windows, or macOS.</a:t>
            </a:r>
          </a:p>
          <a:p>
            <a:r>
              <a:rPr lang="en-US" sz="1050" dirty="0"/>
              <a:t>   - **Deep Learning Frameworks**: Installation of deep learning frameworks such as </a:t>
            </a:r>
            <a:r>
              <a:rPr lang="en-US" sz="1050" b="1" dirty="0"/>
              <a:t>TensorFlow, </a:t>
            </a:r>
            <a:r>
              <a:rPr lang="en-US" sz="1050" b="1" dirty="0" err="1"/>
              <a:t>PyTorch</a:t>
            </a:r>
            <a:r>
              <a:rPr lang="en-US" sz="1050" b="1" dirty="0"/>
              <a:t>, or </a:t>
            </a:r>
            <a:r>
              <a:rPr lang="en-US" sz="1050" b="1" dirty="0" err="1"/>
              <a:t>Keras</a:t>
            </a:r>
            <a:r>
              <a:rPr lang="en-US" sz="1050" b="1" dirty="0"/>
              <a:t> </a:t>
            </a:r>
            <a:r>
              <a:rPr lang="en-US" sz="1050" dirty="0"/>
              <a:t>is necessary for developing and training CNN models. These frameworks provide high-level APIs for building and optimizing neural network architectures.</a:t>
            </a:r>
          </a:p>
          <a:p>
            <a:r>
              <a:rPr lang="en-US" sz="1050" dirty="0"/>
              <a:t>   - **CUDA Toolkit**: </a:t>
            </a:r>
            <a:r>
              <a:rPr lang="en-US" sz="1050" b="1" dirty="0"/>
              <a:t>If using GPU acceleration, the CUDA Toolkit must be installed to enable GPU computation with NVIDIA GPUs.</a:t>
            </a:r>
          </a:p>
          <a:p>
            <a:r>
              <a:rPr lang="en-US" sz="1050" dirty="0"/>
              <a:t>   - **Python**: Python programming language is commonly used for deep learning tasks due to its extensive libraries and ecosystem support. Ensure that Python is installed along with essential packages such as </a:t>
            </a:r>
            <a:r>
              <a:rPr lang="en-US" sz="1050" b="1" dirty="0"/>
              <a:t>NumPy, pandas, and matplotlib.</a:t>
            </a:r>
          </a:p>
          <a:p>
            <a:r>
              <a:rPr lang="en-US" sz="1050" dirty="0"/>
              <a:t>   - **Data Preprocessing Tools**: Depending on the dataset format and preprocessing requirements, additional tools or libraries may be needed for data cleaning, transformation, and feature engineering</a:t>
            </a:r>
          </a:p>
        </p:txBody>
      </p:sp>
    </p:spTree>
    <p:extLst>
      <p:ext uri="{BB962C8B-B14F-4D97-AF65-F5344CB8AC3E}">
        <p14:creationId xmlns:p14="http://schemas.microsoft.com/office/powerpoint/2010/main" val="411859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B66A-2D9D-913C-8495-4CA97B3D72B6}"/>
              </a:ext>
            </a:extLst>
          </p:cNvPr>
          <p:cNvSpPr>
            <a:spLocks noGrp="1"/>
          </p:cNvSpPr>
          <p:nvPr>
            <p:ph type="title"/>
          </p:nvPr>
        </p:nvSpPr>
        <p:spPr>
          <a:xfrm>
            <a:off x="2405331" y="670404"/>
            <a:ext cx="7958331" cy="1077229"/>
          </a:xfrm>
        </p:spPr>
        <p:txBody>
          <a:bodyPr>
            <a:normAutofit/>
          </a:bodyPr>
          <a:lstStyle/>
          <a:p>
            <a:pPr algn="l"/>
            <a:r>
              <a:rPr lang="en-IN" sz="4400" b="1" dirty="0"/>
              <a:t>PROBLEM FORMATION</a:t>
            </a:r>
          </a:p>
        </p:txBody>
      </p:sp>
      <p:sp>
        <p:nvSpPr>
          <p:cNvPr id="3" name="Content Placeholder 2">
            <a:extLst>
              <a:ext uri="{FF2B5EF4-FFF2-40B4-BE49-F238E27FC236}">
                <a16:creationId xmlns:a16="http://schemas.microsoft.com/office/drawing/2014/main" id="{E36BE49B-7FB1-0874-4C97-3E1B6BB258F8}"/>
              </a:ext>
            </a:extLst>
          </p:cNvPr>
          <p:cNvSpPr>
            <a:spLocks noGrp="1"/>
          </p:cNvSpPr>
          <p:nvPr>
            <p:ph idx="1"/>
          </p:nvPr>
        </p:nvSpPr>
        <p:spPr>
          <a:xfrm>
            <a:off x="924232" y="1678490"/>
            <a:ext cx="10343535" cy="4805884"/>
          </a:xfrm>
        </p:spPr>
        <p:txBody>
          <a:bodyPr>
            <a:normAutofit fontScale="25000" lnSpcReduction="20000"/>
          </a:bodyPr>
          <a:lstStyle/>
          <a:p>
            <a:r>
              <a:rPr lang="en-US" sz="4200" b="1" dirty="0"/>
              <a:t>System requirements for implementing Customer Purchase Detection using CNN method would typically include:</a:t>
            </a:r>
          </a:p>
          <a:p>
            <a:r>
              <a:rPr lang="en-US" sz="4200" dirty="0"/>
              <a:t>1. *</a:t>
            </a:r>
            <a:r>
              <a:rPr lang="en-US" sz="4200" b="1" dirty="0"/>
              <a:t>*Hardware Requirements**:</a:t>
            </a:r>
          </a:p>
          <a:p>
            <a:r>
              <a:rPr lang="en-US" sz="4200" dirty="0"/>
              <a:t>   </a:t>
            </a:r>
            <a:r>
              <a:rPr lang="en-US" sz="4200" b="1" dirty="0"/>
              <a:t>- **CPU**: </a:t>
            </a:r>
            <a:r>
              <a:rPr lang="en-US" sz="4200" dirty="0"/>
              <a:t>A multi-core processor is recommended for handling data preprocessing, model training, and inference tasks.</a:t>
            </a:r>
          </a:p>
          <a:p>
            <a:r>
              <a:rPr lang="en-US" sz="4200" dirty="0"/>
              <a:t>   </a:t>
            </a:r>
            <a:r>
              <a:rPr lang="en-US" sz="4200" b="1" dirty="0"/>
              <a:t>- **GPU**: </a:t>
            </a:r>
            <a:r>
              <a:rPr lang="en-US" sz="4200" dirty="0"/>
              <a:t>A dedicated GPU (Graphics Processing Unit) with CUDA support is highly recommended for accelerating the training and inference of deep learning models such as CNNs. GPUs significantly speed up computations and reduce training time, especially for large datasets.</a:t>
            </a:r>
          </a:p>
          <a:p>
            <a:r>
              <a:rPr lang="en-US" sz="4200" dirty="0"/>
              <a:t>2. </a:t>
            </a:r>
            <a:r>
              <a:rPr lang="en-US" sz="4200" b="1" dirty="0"/>
              <a:t>**Software Requirements**:</a:t>
            </a:r>
          </a:p>
          <a:p>
            <a:r>
              <a:rPr lang="en-US" sz="4200" dirty="0"/>
              <a:t>   </a:t>
            </a:r>
            <a:r>
              <a:rPr lang="en-US" sz="4200" b="1" dirty="0"/>
              <a:t>- **Operating System**: </a:t>
            </a:r>
            <a:r>
              <a:rPr lang="en-US" sz="4200" dirty="0"/>
              <a:t>The system should support popular operating systems such as Linux (e.g., Ubuntu), Windows, or macOS.</a:t>
            </a:r>
          </a:p>
          <a:p>
            <a:r>
              <a:rPr lang="en-US" sz="4200" dirty="0"/>
              <a:t>   </a:t>
            </a:r>
            <a:r>
              <a:rPr lang="en-US" sz="4200" b="1" dirty="0"/>
              <a:t>- **Deep Learning Frameworks**: </a:t>
            </a:r>
            <a:r>
              <a:rPr lang="en-US" sz="4200" dirty="0"/>
              <a:t>Installation of deep learning frameworks such as TensorFlow, </a:t>
            </a:r>
            <a:r>
              <a:rPr lang="en-US" sz="4200" dirty="0" err="1"/>
              <a:t>PyTorch</a:t>
            </a:r>
            <a:r>
              <a:rPr lang="en-US" sz="4200" dirty="0"/>
              <a:t>, or </a:t>
            </a:r>
            <a:r>
              <a:rPr lang="en-US" sz="4200" dirty="0" err="1"/>
              <a:t>Keras</a:t>
            </a:r>
            <a:r>
              <a:rPr lang="en-US" sz="4200" dirty="0"/>
              <a:t> is necessary for developing and training CNN models. These frameworks provide high-level APIs for building and optimizing neural network architectures.</a:t>
            </a:r>
          </a:p>
          <a:p>
            <a:r>
              <a:rPr lang="en-US" sz="4200" dirty="0"/>
              <a:t>   - </a:t>
            </a:r>
            <a:r>
              <a:rPr lang="en-US" sz="4200" b="1" dirty="0"/>
              <a:t>**CUDA Toolkit**: If </a:t>
            </a:r>
            <a:r>
              <a:rPr lang="en-US" sz="4200" dirty="0"/>
              <a:t>using GPU acceleration, the CUDA Toolkit must be installed to enable GPU computation with NVIDIA GPUs.</a:t>
            </a:r>
          </a:p>
          <a:p>
            <a:r>
              <a:rPr lang="en-US" sz="4200" b="1" dirty="0"/>
              <a:t>   - **Python**: </a:t>
            </a:r>
            <a:r>
              <a:rPr lang="en-US" sz="4200" dirty="0"/>
              <a:t>Python programming language is commonly used for deep learning tasks due to its extensive libraries and ecosystem support. Ensure that Python is installed along with essential packages such as NumPy, pandas, and matplotlib.</a:t>
            </a:r>
          </a:p>
          <a:p>
            <a:r>
              <a:rPr lang="en-US" sz="4200" b="1" dirty="0"/>
              <a:t>   - **Data Preprocessing Tools**: </a:t>
            </a:r>
            <a:r>
              <a:rPr lang="en-US" sz="4200" dirty="0"/>
              <a:t>Depending on the dataset format and preprocessing requirements, additional tools or libraries may be needed for data cleaning, transformation, and feature engineering.</a:t>
            </a:r>
          </a:p>
          <a:p>
            <a:endParaRPr lang="en-IN" dirty="0"/>
          </a:p>
        </p:txBody>
      </p:sp>
    </p:spTree>
    <p:extLst>
      <p:ext uri="{BB962C8B-B14F-4D97-AF65-F5344CB8AC3E}">
        <p14:creationId xmlns:p14="http://schemas.microsoft.com/office/powerpoint/2010/main" val="3646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09ED-2F4E-F99D-84A1-B56F56D24548}"/>
              </a:ext>
            </a:extLst>
          </p:cNvPr>
          <p:cNvSpPr>
            <a:spLocks noGrp="1"/>
          </p:cNvSpPr>
          <p:nvPr>
            <p:ph type="title"/>
          </p:nvPr>
        </p:nvSpPr>
        <p:spPr/>
        <p:txBody>
          <a:bodyPr>
            <a:normAutofit/>
          </a:bodyPr>
          <a:lstStyle/>
          <a:p>
            <a:pPr algn="l"/>
            <a:r>
              <a:rPr lang="en-IN" sz="4400" b="1" dirty="0"/>
              <a:t>ACCURACY 78%</a:t>
            </a:r>
          </a:p>
        </p:txBody>
      </p:sp>
      <p:pic>
        <p:nvPicPr>
          <p:cNvPr id="9" name="Content Placeholder 8">
            <a:extLst>
              <a:ext uri="{FF2B5EF4-FFF2-40B4-BE49-F238E27FC236}">
                <a16:creationId xmlns:a16="http://schemas.microsoft.com/office/drawing/2014/main" id="{0B8EC2DB-E0A7-6103-F466-A675583E3443}"/>
              </a:ext>
            </a:extLst>
          </p:cNvPr>
          <p:cNvPicPr>
            <a:picLocks noGrp="1" noChangeAspect="1"/>
          </p:cNvPicPr>
          <p:nvPr>
            <p:ph idx="1"/>
          </p:nvPr>
        </p:nvPicPr>
        <p:blipFill>
          <a:blip r:embed="rId2"/>
          <a:stretch>
            <a:fillRect/>
          </a:stretch>
        </p:blipFill>
        <p:spPr>
          <a:xfrm>
            <a:off x="1002890" y="1641987"/>
            <a:ext cx="10363200" cy="5216013"/>
          </a:xfrm>
        </p:spPr>
      </p:pic>
    </p:spTree>
    <p:extLst>
      <p:ext uri="{BB962C8B-B14F-4D97-AF65-F5344CB8AC3E}">
        <p14:creationId xmlns:p14="http://schemas.microsoft.com/office/powerpoint/2010/main" val="377311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742A-709C-5EE1-23F0-5C00ECC8BBB6}"/>
              </a:ext>
            </a:extLst>
          </p:cNvPr>
          <p:cNvSpPr>
            <a:spLocks noGrp="1"/>
          </p:cNvSpPr>
          <p:nvPr>
            <p:ph type="title"/>
          </p:nvPr>
        </p:nvSpPr>
        <p:spPr>
          <a:xfrm>
            <a:off x="2729795" y="355773"/>
            <a:ext cx="7958331" cy="1077229"/>
          </a:xfrm>
        </p:spPr>
        <p:txBody>
          <a:bodyPr>
            <a:normAutofit/>
          </a:bodyPr>
          <a:lstStyle/>
          <a:p>
            <a:pPr algn="l"/>
            <a:r>
              <a:rPr lang="en-IN" sz="4800" b="1" dirty="0"/>
              <a:t>CONCLUSION</a:t>
            </a:r>
          </a:p>
        </p:txBody>
      </p:sp>
      <p:sp>
        <p:nvSpPr>
          <p:cNvPr id="3" name="Content Placeholder 2">
            <a:extLst>
              <a:ext uri="{FF2B5EF4-FFF2-40B4-BE49-F238E27FC236}">
                <a16:creationId xmlns:a16="http://schemas.microsoft.com/office/drawing/2014/main" id="{AE08AA2B-502A-B9FC-0004-724E000586EF}"/>
              </a:ext>
            </a:extLst>
          </p:cNvPr>
          <p:cNvSpPr>
            <a:spLocks noGrp="1"/>
          </p:cNvSpPr>
          <p:nvPr>
            <p:ph idx="1"/>
          </p:nvPr>
        </p:nvSpPr>
        <p:spPr>
          <a:xfrm>
            <a:off x="1071716" y="1543665"/>
            <a:ext cx="9498423" cy="4506279"/>
          </a:xfrm>
        </p:spPr>
        <p:txBody>
          <a:bodyPr>
            <a:normAutofit fontScale="70000" lnSpcReduction="20000"/>
          </a:bodyPr>
          <a:lstStyle/>
          <a:p>
            <a:r>
              <a:rPr lang="en-US" dirty="0"/>
              <a:t>In conclusion, employing Convolutional Neural Networks (CNNs) for Customer Purchase Detection offers a powerful and effective approach to analyzing customer behavior and predicting future purchases. Through this method, businesses can gain valuable insights into customer preferences, optimize marketing strategies, and enhance overall customer satisfaction. </a:t>
            </a:r>
          </a:p>
          <a:p>
            <a:r>
              <a:rPr lang="en-US" dirty="0"/>
              <a:t>The utilization of CNNs enables the extraction of meaningful features from raw purchase data, capturing temporal dependencies and complex relationships between various factors influencing purchasing decisions. By leveraging deep learning techniques, businesses can develop accurate predictive models that adapt to diverse customer segments, product categories, and time periods.</a:t>
            </a:r>
          </a:p>
          <a:p>
            <a:r>
              <a:rPr lang="en-US" dirty="0"/>
              <a:t>Moreover, the scalability and flexibility of CNNs allow for the analysis of large-scale customer datasets, empowering businesses to derive actionable insights at scale. Whether deployed on cloud-based platforms or on-premises hardware, CNN-based solutions provide the computational power and efficiency needed to handle the complexities of customer purchase detection tasks.</a:t>
            </a:r>
          </a:p>
          <a:p>
            <a:r>
              <a:rPr lang="en-US" dirty="0"/>
              <a:t>Overall, Customer Purchase Detection using CNN method represents a valuable tool for businesses seeking to understand and anticipate customer behavior, driving growth, and profitability in today's competitive market landscape. By embracing advanced deep learning techniques, businesses can stay ahead of the curve, delivering personalized experiences and building lasting relationships with their customers.</a:t>
            </a:r>
            <a:endParaRPr lang="en-IN" dirty="0"/>
          </a:p>
        </p:txBody>
      </p:sp>
    </p:spTree>
    <p:extLst>
      <p:ext uri="{BB962C8B-B14F-4D97-AF65-F5344CB8AC3E}">
        <p14:creationId xmlns:p14="http://schemas.microsoft.com/office/powerpoint/2010/main" val="3796655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76</TotalTime>
  <Words>2351</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MS Shell Dlg 2</vt:lpstr>
      <vt:lpstr>Roboto</vt:lpstr>
      <vt:lpstr>Söhne</vt:lpstr>
      <vt:lpstr>Wingdings</vt:lpstr>
      <vt:lpstr>Wingdings 3</vt:lpstr>
      <vt:lpstr>Madison</vt:lpstr>
      <vt:lpstr>CUSTOMER PURCHASE PREDETCTION</vt:lpstr>
      <vt:lpstr>INTRODDUCTION</vt:lpstr>
      <vt:lpstr>WHY DO WE USE ( CNN )IN CUSTOMER PURCHASE DETECTION</vt:lpstr>
      <vt:lpstr>PROBLEM STATEMENT</vt:lpstr>
      <vt:lpstr>PROPOSED SYSTEM</vt:lpstr>
      <vt:lpstr>SYSTEM APPROACH</vt:lpstr>
      <vt:lpstr>PROBLEM FORMATION</vt:lpstr>
      <vt:lpstr>ACCURACY 78%</vt:lpstr>
      <vt:lpstr>CONCLUSION</vt:lpstr>
      <vt:lpstr>FUTURE WORK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PURCHASE PREDETCTION</dc:title>
  <dc:creator>Thisha Varthani</dc:creator>
  <cp:lastModifiedBy>Thisha Varthani</cp:lastModifiedBy>
  <cp:revision>1</cp:revision>
  <dcterms:created xsi:type="dcterms:W3CDTF">2024-04-02T04:54:10Z</dcterms:created>
  <dcterms:modified xsi:type="dcterms:W3CDTF">2024-04-02T16:46:14Z</dcterms:modified>
</cp:coreProperties>
</file>