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3CED604-3C14-4B15-83C6-0F46206AF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CED604-3C14-4B15-83C6-0F46206AF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CED604-3C14-4B15-83C6-0F46206AF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3CED604-3C14-4B15-83C6-0F46206AF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3CED604-3C14-4B15-83C6-0F46206AF9C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3CED604-3C14-4B15-83C6-0F46206AF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3CED604-3C14-4B15-83C6-0F46206AF9C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3CED604-3C14-4B15-83C6-0F46206AF9C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ED604-3C14-4B15-83C6-0F46206AF9C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3CED604-3C14-4B15-83C6-0F46206AF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3CED604-3C14-4B15-83C6-0F46206AF9C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AE3581-278C-49D6-9DC4-7309BEAD60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D604-3C14-4B15-83C6-0F46206AF9C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E3581-278C-49D6-9DC4-7309BEAD60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Face Detection ATM Security Using Raspberry Pi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 </a:t>
            </a:r>
            <a:endParaRPr lang="en-US" dirty="0"/>
          </a:p>
        </p:txBody>
      </p:sp>
      <p:sp>
        <p:nvSpPr>
          <p:cNvPr id="3" name="Content Placeholder 2"/>
          <p:cNvSpPr>
            <a:spLocks noGrp="1"/>
          </p:cNvSpPr>
          <p:nvPr>
            <p:ph idx="1"/>
          </p:nvPr>
        </p:nvSpPr>
        <p:spPr/>
        <p:txBody>
          <a:bodyPr/>
          <a:lstStyle/>
          <a:p>
            <a:r>
              <a:rPr lang="en-US" dirty="0"/>
              <a:t>In Existing System Embedded Sensors are Interfaced and secured system is developed using this Sensors and controller. This existing system is not quite good enough to provide better secured environment. In this force Sensor, Accelerometer, DC Motor, Siren this much sensors and actuators are used to provide security. But this system cannot do anything to the thieves or people</a:t>
            </a:r>
            <a:r>
              <a:rPr lang="en-IN" altLang="en-US" dirty="0"/>
              <a:t> who</a:t>
            </a:r>
            <a:r>
              <a:rPr lang="en-US" dirty="0"/>
              <a:t> stealing money so this existing system is not that effective as it uses traditional approach to surveillance and </a:t>
            </a:r>
            <a:r>
              <a:rPr lang="en-US" dirty="0" err="1"/>
              <a:t>secu</a:t>
            </a:r>
            <a:r>
              <a:rPr lang="en-IN" altLang="en-US" dirty="0" err="1"/>
              <a:t>re.</a:t>
            </a:r>
            <a:endParaRPr lang="en-IN" altLang="en-US" dirty="0" err="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lstStyle/>
          <a:p>
            <a:r>
              <a:rPr lang="en-US" dirty="0"/>
              <a:t>This project mainly focuses to improve the security of banking system to use ATM. This Project is demonstrated by means of Raspberry Pi 3 which is an ARM based Mini-PC. Further RFID module, Camera and Keypad are employed for authentication purposes. The Raspberry Pi3 is an embedded mini-PC which works on embedded-Linux. It’s high processing speed makes it best suits for Image Processing and Open CV applications. Further it can be connected with Internet through either LAN or Wi-Fi. The Raspberry Pi board is deployed as the CPU in ATM. Each ATM user is provided with an RFID-Tag which resembles the ATM-Debit Card. The RFID Reader is interfaced with Raspberry Pi through Serial Port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Initiate the program. </a:t>
            </a:r>
            <a:endParaRPr lang="en-US" dirty="0"/>
          </a:p>
          <a:p>
            <a:r>
              <a:rPr lang="en-US" dirty="0"/>
              <a:t>Detect the face at the door if person wear mask face will not detected and door remain closed or lock. The door will be open only when a naked face is detected by pi camera. </a:t>
            </a:r>
            <a:endParaRPr lang="en-US" dirty="0"/>
          </a:p>
          <a:p>
            <a:r>
              <a:rPr lang="en-US" dirty="0"/>
              <a:t>Rotate Pi Camera. </a:t>
            </a:r>
            <a:endParaRPr lang="en-US" dirty="0"/>
          </a:p>
          <a:p>
            <a:r>
              <a:rPr lang="en-US" dirty="0"/>
              <a:t>After entering in ATM booth person's activities are continuously monitored by sensor. If force is applied above a certain value then vibration sensor will send signal to controller similarly accelerometer will send a signal if tilt or motion of the ATM machine is seen. Along with this DHT11 is used to avoid the risk of metal cutting. </a:t>
            </a:r>
            <a:endParaRPr lang="en-US" dirty="0"/>
          </a:p>
          <a:p>
            <a:r>
              <a:rPr lang="en-US" dirty="0"/>
              <a:t>Among this sensors any one sensor send signal to raspberry pi then the output will be rotation of servo motor that is Door will be locked and GSM Module will send message to bank authority and police station. </a:t>
            </a:r>
            <a:endParaRPr lang="en-US" dirty="0"/>
          </a:p>
          <a:p>
            <a:r>
              <a:rPr lang="en-US" dirty="0"/>
              <a:t>Keypad is used only by the bank authorized person and after entering Passkey the door will be opened.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Required</a:t>
            </a:r>
            <a:endParaRPr lang="en-US" dirty="0"/>
          </a:p>
        </p:txBody>
      </p:sp>
      <p:sp>
        <p:nvSpPr>
          <p:cNvPr id="3" name="Content Placeholder 2"/>
          <p:cNvSpPr>
            <a:spLocks noGrp="1"/>
          </p:cNvSpPr>
          <p:nvPr>
            <p:ph idx="1"/>
          </p:nvPr>
        </p:nvSpPr>
        <p:spPr/>
        <p:txBody>
          <a:bodyPr/>
          <a:lstStyle/>
          <a:p>
            <a:r>
              <a:rPr lang="en-US" dirty="0"/>
              <a:t>Raspberry Pi – 3</a:t>
            </a:r>
            <a:endParaRPr lang="en-US" dirty="0"/>
          </a:p>
          <a:p>
            <a:pPr marL="0" indent="0">
              <a:buNone/>
            </a:pPr>
            <a:r>
              <a:rPr lang="en-US" dirty="0"/>
              <a:t>The Pi 3 comes with GPIO (General Purpose Input Output) pins that are essential to maintain connection with other electronic devices. These input output pins receive commands and work based on the programming of the device.</a:t>
            </a:r>
            <a:endParaRPr lang="en-US" dirty="0"/>
          </a:p>
          <a:p>
            <a:pPr marL="0" indent="0">
              <a:buNone/>
            </a:pPr>
            <a:r>
              <a:rPr lang="en-US" dirty="0"/>
              <a:t>Camera</a:t>
            </a:r>
            <a:endParaRPr lang="en-US" dirty="0"/>
          </a:p>
          <a:p>
            <a:pPr marL="0" indent="0">
              <a:buNone/>
            </a:pPr>
            <a:endParaRPr lang="en-US"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a:t>
            </a:r>
            <a:endParaRPr lang="en-US" dirty="0"/>
          </a:p>
        </p:txBody>
      </p:sp>
      <p:graphicFrame>
        <p:nvGraphicFramePr>
          <p:cNvPr id="4" name="Content Placeholder 3"/>
          <p:cNvGraphicFramePr>
            <a:graphicFrameLocks noGrp="1"/>
          </p:cNvGraphicFramePr>
          <p:nvPr>
            <p:ph idx="1"/>
          </p:nvPr>
        </p:nvGraphicFramePr>
        <p:xfrm>
          <a:off x="3799268" y="1690688"/>
          <a:ext cx="4371358" cy="4667244"/>
        </p:xfrm>
        <a:graphic>
          <a:graphicData uri="http://schemas.openxmlformats.org/drawingml/2006/table">
            <a:tbl>
              <a:tblPr/>
              <a:tblGrid>
                <a:gridCol w="2185679"/>
                <a:gridCol w="2185679"/>
              </a:tblGrid>
              <a:tr h="424295">
                <a:tc>
                  <a:txBody>
                    <a:bodyPr/>
                    <a:lstStyle/>
                    <a:p>
                      <a:pPr algn="just" fontAlgn="t"/>
                      <a:r>
                        <a:rPr lang="en-US" sz="1000" b="1">
                          <a:effectLst/>
                          <a:latin typeface="-apple-system"/>
                        </a:rPr>
                        <a:t>Microprocessor</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Broadcom BCM2837 64bit Quad Core Processor</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Processor Operating Voltage</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3.3V</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Raw Voltage input</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5V, 2A power source</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4295">
                <a:tc>
                  <a:txBody>
                    <a:bodyPr/>
                    <a:lstStyle/>
                    <a:p>
                      <a:pPr algn="just" fontAlgn="t"/>
                      <a:r>
                        <a:rPr lang="en-US" sz="1000" b="1">
                          <a:effectLst/>
                          <a:latin typeface="-apple-system"/>
                        </a:rPr>
                        <a:t>Maximum current through each I/O pin</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16mA</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4295">
                <a:tc>
                  <a:txBody>
                    <a:bodyPr/>
                    <a:lstStyle/>
                    <a:p>
                      <a:pPr algn="just" fontAlgn="t"/>
                      <a:r>
                        <a:rPr lang="en-US" sz="1000" b="1">
                          <a:effectLst/>
                          <a:latin typeface="-apple-system"/>
                        </a:rPr>
                        <a:t>Maximum total current drawn from all I/O pins</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54mA</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Flash Memory (Operating System)</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16Gbytes SSD memory card</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Internal RAM</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1Gbytes DDR2</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Clock Frequency</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1.2GHz</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420468">
                <a:tc>
                  <a:txBody>
                    <a:bodyPr/>
                    <a:lstStyle/>
                    <a:p>
                      <a:pPr algn="just" fontAlgn="t"/>
                      <a:r>
                        <a:rPr lang="en-US" sz="1000" b="1">
                          <a:effectLst/>
                          <a:latin typeface="-apple-system"/>
                        </a:rPr>
                        <a:t>GPU</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Dual Core Video Core IV® Multimedia Co-Processor. Provides Open GLES 2.0, hardware-accelerated Open VG, and 1080p30 H.264 high- profile decode.</a:t>
                      </a:r>
                      <a:endParaRPr lang="en-US" sz="1000" b="0">
                        <a:effectLst/>
                        <a:latin typeface="-apple-system"/>
                      </a:endParaRPr>
                    </a:p>
                    <a:p>
                      <a:pPr algn="just" fontAlgn="t"/>
                      <a:r>
                        <a:rPr lang="en-US" sz="1000" b="0">
                          <a:effectLst/>
                          <a:latin typeface="-apple-system"/>
                        </a:rPr>
                        <a:t>Capable of 1Gpixel/s, 1.5Gtexel/s or 24GFLOPs with texture filtering and DMA infrastructure.</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8266">
                <a:tc>
                  <a:txBody>
                    <a:bodyPr/>
                    <a:lstStyle/>
                    <a:p>
                      <a:pPr algn="just" fontAlgn="t"/>
                      <a:r>
                        <a:rPr lang="en-US" sz="1000" b="1">
                          <a:effectLst/>
                          <a:latin typeface="-apple-system"/>
                        </a:rPr>
                        <a:t>Ethernet</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a:effectLst/>
                          <a:latin typeface="-apple-system"/>
                        </a:rPr>
                        <a:t>10/100 Ethernet</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24295">
                <a:tc>
                  <a:txBody>
                    <a:bodyPr/>
                    <a:lstStyle/>
                    <a:p>
                      <a:pPr algn="just" fontAlgn="t"/>
                      <a:r>
                        <a:rPr lang="en-US" sz="1000" b="1">
                          <a:effectLst/>
                          <a:latin typeface="-apple-system"/>
                        </a:rPr>
                        <a:t>Wireless Connectivity</a:t>
                      </a:r>
                      <a:endParaRPr lang="en-US" sz="1000" b="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000" b="0" dirty="0">
                          <a:effectLst/>
                          <a:latin typeface="-apple-system"/>
                        </a:rPr>
                        <a:t>BCM43143 (802.11 b/g/n Wireless LAN and Bluetooth 4.1)</a:t>
                      </a:r>
                      <a:endParaRPr lang="en-US" sz="1000" b="0" dirty="0">
                        <a:effectLst/>
                        <a:latin typeface="-apple-system"/>
                      </a:endParaRPr>
                    </a:p>
                  </a:txBody>
                  <a:tcPr marL="42997" marR="42997" marT="42997" marB="429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Required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Python </a:t>
            </a:r>
            <a:endParaRPr lang="en-US" b="1" dirty="0"/>
          </a:p>
          <a:p>
            <a:pPr marL="0" indent="0">
              <a:buNone/>
            </a:pPr>
            <a:r>
              <a:rPr lang="en-US" dirty="0"/>
              <a:t>Python uses an interpreter and hence called an interpreted language. Python supports minimalism and modularity to increase readability and minimize time and space complexity. The standard implementation of python is called “</a:t>
            </a:r>
            <a:r>
              <a:rPr lang="en-US" dirty="0" err="1"/>
              <a:t>cpython</a:t>
            </a:r>
            <a:r>
              <a:rPr lang="en-US" dirty="0"/>
              <a:t>” and we can use c codes to get output in python</a:t>
            </a:r>
            <a:endParaRPr lang="en-US" dirty="0"/>
          </a:p>
          <a:p>
            <a:pPr marL="0" indent="0">
              <a:buNone/>
            </a:pPr>
            <a:r>
              <a:rPr lang="en-US" dirty="0"/>
              <a:t>OpenCV </a:t>
            </a:r>
            <a:endParaRPr lang="en-US" dirty="0"/>
          </a:p>
          <a:p>
            <a:pPr marL="0" indent="0">
              <a:buNone/>
            </a:pPr>
            <a:r>
              <a:rPr lang="en-US" dirty="0"/>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First, the faces of the customer are captured and will be stored in the dataset. These captured pictures are used to train the system. After training the system is able to recognize the trained person’s face. If the customer runs the program firstly the system asks to place the card, after reading the card number the camera captures the face of the customer and compare the captured face with set of faces in the database. If the face is recognized then the system asks the person to enter the PIN and enter the bank name and cash the customer required to withdraw (figure5). But if the camera fails to recognize the face of the customer, the processor requests the API to send the OTP to the registered mobile number and confirms the processor weather the entered OTP is correct or wrong. Once the OTP is verified, the customer can continue with the transaction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[1] </a:t>
            </a:r>
            <a:r>
              <a:rPr lang="en-US" dirty="0" err="1"/>
              <a:t>Devinaga</a:t>
            </a:r>
            <a:r>
              <a:rPr lang="en-US" dirty="0"/>
              <a:t>, R. (2010). ATM risk management and controls. European journal of economic, finance and administrative sciences. ISSN 1450-2275 issue 21. </a:t>
            </a:r>
            <a:endParaRPr lang="en-US" dirty="0"/>
          </a:p>
          <a:p>
            <a:pPr>
              <a:lnSpc>
                <a:spcPct val="120000"/>
              </a:lnSpc>
            </a:pPr>
            <a:r>
              <a:rPr lang="en-US" dirty="0"/>
              <a:t>[2] </a:t>
            </a:r>
            <a:r>
              <a:rPr lang="en-US" dirty="0" err="1"/>
              <a:t>Ekenel</a:t>
            </a:r>
            <a:r>
              <a:rPr lang="en-US" dirty="0"/>
              <a:t> H K, </a:t>
            </a:r>
            <a:r>
              <a:rPr lang="en-US" dirty="0" err="1"/>
              <a:t>Stallkamp</a:t>
            </a:r>
            <a:r>
              <a:rPr lang="en-US" dirty="0"/>
              <a:t> J, Gao H, Fischer M, </a:t>
            </a:r>
            <a:r>
              <a:rPr lang="en-US" dirty="0" err="1"/>
              <a:t>Steifelhagen</a:t>
            </a:r>
            <a:r>
              <a:rPr lang="en-US" dirty="0"/>
              <a:t> R. “Face Recognition for Smart Interactions” </a:t>
            </a:r>
            <a:r>
              <a:rPr lang="en-US" dirty="0" err="1"/>
              <a:t>InterACT</a:t>
            </a:r>
            <a:r>
              <a:rPr lang="en-US" dirty="0"/>
              <a:t> Research, Computer Science Department, University of </a:t>
            </a:r>
            <a:r>
              <a:rPr lang="en-US" dirty="0" err="1"/>
              <a:t>Karlsurhe</a:t>
            </a:r>
            <a:r>
              <a:rPr lang="en-US" dirty="0"/>
              <a:t>. </a:t>
            </a:r>
            <a:endParaRPr lang="en-US" dirty="0"/>
          </a:p>
          <a:p>
            <a:pPr>
              <a:lnSpc>
                <a:spcPct val="120000"/>
              </a:lnSpc>
            </a:pPr>
            <a:r>
              <a:rPr lang="en-US" dirty="0"/>
              <a:t>[3] </a:t>
            </a:r>
            <a:r>
              <a:rPr lang="en-US" dirty="0" err="1"/>
              <a:t>Mrs.S.P</a:t>
            </a:r>
            <a:r>
              <a:rPr lang="en-US" dirty="0"/>
              <a:t>. </a:t>
            </a:r>
            <a:r>
              <a:rPr lang="en-US" dirty="0" err="1"/>
              <a:t>Balwir</a:t>
            </a:r>
            <a:r>
              <a:rPr lang="en-US" dirty="0"/>
              <a:t>, </a:t>
            </a:r>
            <a:r>
              <a:rPr lang="en-US" dirty="0" err="1"/>
              <a:t>Ms.K.R</a:t>
            </a:r>
            <a:r>
              <a:rPr lang="en-US" dirty="0"/>
              <a:t>. </a:t>
            </a:r>
            <a:r>
              <a:rPr lang="en-US" dirty="0" err="1"/>
              <a:t>Katole</a:t>
            </a:r>
            <a:r>
              <a:rPr lang="en-US" dirty="0"/>
              <a:t>, </a:t>
            </a:r>
            <a:r>
              <a:rPr lang="en-US" dirty="0" err="1"/>
              <a:t>Mr.R.D.Thakare</a:t>
            </a:r>
            <a:r>
              <a:rPr lang="en-US" dirty="0"/>
              <a:t>, </a:t>
            </a:r>
            <a:r>
              <a:rPr lang="en-US" dirty="0" err="1"/>
              <a:t>Mr.N.S.Panchbudhe</a:t>
            </a:r>
            <a:r>
              <a:rPr lang="en-US" dirty="0"/>
              <a:t>, </a:t>
            </a:r>
            <a:r>
              <a:rPr lang="en-US" dirty="0" err="1"/>
              <a:t>Mr.P.K.Balwir</a:t>
            </a:r>
            <a:r>
              <a:rPr lang="en-US" dirty="0"/>
              <a:t> “Secured ATM Transaction System Using Micro-Controller” ISSN: 2277 128X International Journal of Advanced Research in Computer Science and Software Engineering. </a:t>
            </a:r>
            <a:endParaRPr lang="en-US" dirty="0"/>
          </a:p>
          <a:p>
            <a:pPr>
              <a:lnSpc>
                <a:spcPct val="120000"/>
              </a:lnSpc>
            </a:pPr>
            <a:r>
              <a:rPr lang="en-US" dirty="0"/>
              <a:t>[4] Mohamed Musallam </a:t>
            </a:r>
            <a:r>
              <a:rPr lang="en-US" dirty="0" err="1"/>
              <a:t>Khasib</a:t>
            </a:r>
            <a:r>
              <a:rPr lang="en-US" dirty="0"/>
              <a:t> Al </a:t>
            </a:r>
            <a:r>
              <a:rPr lang="en-US" dirty="0" err="1"/>
              <a:t>Rawahi</a:t>
            </a:r>
            <a:r>
              <a:rPr lang="en-US" dirty="0"/>
              <a:t> and others “Detecting Skimming Devices in ATM through image processing” IEEE 7507139. </a:t>
            </a:r>
            <a:endParaRPr lang="en-US" dirty="0"/>
          </a:p>
          <a:p>
            <a:pPr>
              <a:lnSpc>
                <a:spcPct val="120000"/>
              </a:lnSpc>
            </a:pPr>
            <a:r>
              <a:rPr lang="en-US" dirty="0"/>
              <a:t>[5] Raj M, </a:t>
            </a:r>
            <a:r>
              <a:rPr lang="en-US" dirty="0" err="1"/>
              <a:t>Anitha</a:t>
            </a:r>
            <a:r>
              <a:rPr lang="en-US" dirty="0"/>
              <a:t> Julian, “Design and Implementation of </a:t>
            </a:r>
            <a:r>
              <a:rPr lang="en-US" dirty="0" err="1"/>
              <a:t>AntiTheft</a:t>
            </a:r>
            <a:r>
              <a:rPr lang="en-US" dirty="0"/>
              <a:t> ATM Machine using Embedded Systems” International conference on Circuit,2015 IEEE.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idx="1"/>
          </p:nvPr>
        </p:nvSpPr>
        <p:spPr/>
        <p:txBody>
          <a:bodyPr/>
          <a:lstStyle/>
          <a:p>
            <a:r>
              <a:rPr lang="en-US" dirty="0"/>
              <a:t>The objective of face recognition is, from the incoming image, to find a series of data of the same face in a set of training images in a database. </a:t>
            </a:r>
            <a:endParaRPr lang="en-US" dirty="0"/>
          </a:p>
          <a:p>
            <a:r>
              <a:rPr lang="en-US" dirty="0"/>
              <a:t>The great difficulty is ensuring that this process is carried out in real-time, something that is not available to all biometric facial recognition software providers.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this proposed system we have created the new generation ATM machine which is based on RFID and Finger Print recognition. In the meantime, high security with many details has important role in recognition process. Finger print is used for authentication purpose. Initially, Face Recognition and RFID tag of particular person is compared with the database. Then the comparison output result is sent to the control unit through serial communication. The system locks the door of the ATM cabin for security purposes. </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t>Introduction</a:t>
            </a:r>
            <a:endParaRPr lang="en-US" dirty="0"/>
          </a:p>
        </p:txBody>
      </p:sp>
      <p:sp>
        <p:nvSpPr>
          <p:cNvPr id="3" name="Content Placeholder 2"/>
          <p:cNvSpPr>
            <a:spLocks noGrp="1"/>
          </p:cNvSpPr>
          <p:nvPr>
            <p:ph idx="1"/>
          </p:nvPr>
        </p:nvSpPr>
        <p:spPr>
          <a:xfrm>
            <a:off x="838200" y="1262130"/>
            <a:ext cx="10515600" cy="4914833"/>
          </a:xfrm>
        </p:spPr>
        <p:txBody>
          <a:bodyPr>
            <a:normAutofit fontScale="77500" lnSpcReduction="20000"/>
          </a:bodyPr>
          <a:lstStyle/>
          <a:p>
            <a:r>
              <a:rPr lang="en-US" dirty="0"/>
              <a:t>The rise of technology in India has brought into force many types of equipment that aim at more customer satisfaction. </a:t>
            </a:r>
            <a:endParaRPr lang="en-US" dirty="0"/>
          </a:p>
          <a:p>
            <a:r>
              <a:rPr lang="en-US" dirty="0"/>
              <a:t>ATM is one such machine which made money transaction easy for customers of the bank.</a:t>
            </a:r>
            <a:endParaRPr lang="en-US" dirty="0"/>
          </a:p>
          <a:p>
            <a:r>
              <a:rPr lang="en-US" dirty="0"/>
              <a:t>Firstly, ATM was made to transact for the particular bank customers but later on the ATMs are connected to interbank network, so that it enables people to deposit, withdraw and transfer amount from the ATM machines not belonging to that particular bank so that anyone can access any banks ATM machine to carry out their transactions. </a:t>
            </a:r>
            <a:endParaRPr lang="en-US" dirty="0"/>
          </a:p>
          <a:p>
            <a:r>
              <a:rPr lang="en-US" dirty="0"/>
              <a:t>ATMs rely on authorization of a financial transaction by the card issuer or other authorizing institution via the communication network. </a:t>
            </a:r>
            <a:endParaRPr lang="en-US" dirty="0"/>
          </a:p>
          <a:p>
            <a:r>
              <a:rPr lang="en-US" dirty="0"/>
              <a:t>This is often performed through an ISO 8583 messaging system. Many bank charges ATM usage fees from the customers for the transactions. </a:t>
            </a:r>
            <a:endParaRPr lang="en-US" dirty="0"/>
          </a:p>
          <a:p>
            <a:r>
              <a:rPr lang="en-US" dirty="0"/>
              <a:t>ATM has both advantages and disadvantages. An article explores and discusses the risk management and different controls of ATM.</a:t>
            </a:r>
            <a:endParaRPr lang="en-US" dirty="0"/>
          </a:p>
          <a:p>
            <a:r>
              <a:rPr lang="en-US" dirty="0"/>
              <a:t>To reduce the risk of fraudulent activity, several controls can be integrated into the ATM processing environment.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- 1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Title: Multi-Account Embedded ATM Card with Face Recognition Security System</a:t>
            </a:r>
            <a:endParaRPr lang="en-US" dirty="0"/>
          </a:p>
          <a:p>
            <a:r>
              <a:rPr lang="en-US" dirty="0"/>
              <a:t>Author: </a:t>
            </a:r>
            <a:r>
              <a:rPr lang="en-US" dirty="0" err="1"/>
              <a:t>Ranjitha</a:t>
            </a:r>
            <a:r>
              <a:rPr lang="en-US" dirty="0"/>
              <a:t> R S, </a:t>
            </a:r>
            <a:r>
              <a:rPr lang="en-US" dirty="0" err="1"/>
              <a:t>Kowshik</a:t>
            </a:r>
            <a:endParaRPr lang="en-US" dirty="0"/>
          </a:p>
          <a:p>
            <a:r>
              <a:rPr lang="en-US" dirty="0"/>
              <a:t>Year: 2020</a:t>
            </a:r>
            <a:endParaRPr lang="en-US" dirty="0"/>
          </a:p>
          <a:p>
            <a:r>
              <a:rPr lang="en-US" dirty="0"/>
              <a:t>Methodology: OpenCV was designed for computational efficiency and with a strong focus on real-time applications. So, it's perfect for real-time face recognition using a camera. To create a complete project on Face Recognition for ATM security, we must work on 3 very distinct phases-- Face Detection and Data Gathering, Train the Recognizer, Face Recognition. The process of detecting the human face in an image and representing the location of it is called Face </a:t>
            </a:r>
            <a:r>
              <a:rPr lang="en-US" dirty="0" err="1"/>
              <a:t>detection.Face</a:t>
            </a:r>
            <a:r>
              <a:rPr lang="en-US" dirty="0"/>
              <a:t> detection system is fundamental portion of the face recognition system.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Title: Third Generation ATM using Face Recognition</a:t>
            </a:r>
            <a:endParaRPr lang="en-US" dirty="0"/>
          </a:p>
          <a:p>
            <a:r>
              <a:rPr lang="en-US" dirty="0"/>
              <a:t>Author: </a:t>
            </a:r>
            <a:r>
              <a:rPr lang="en-US" dirty="0" err="1"/>
              <a:t>Mithin</a:t>
            </a:r>
            <a:r>
              <a:rPr lang="en-US" dirty="0"/>
              <a:t> P Badiyani1 , </a:t>
            </a:r>
            <a:r>
              <a:rPr lang="en-US" dirty="0" err="1"/>
              <a:t>Aaditya</a:t>
            </a:r>
            <a:r>
              <a:rPr lang="en-US" dirty="0"/>
              <a:t> Raj</a:t>
            </a:r>
            <a:endParaRPr lang="en-US" dirty="0"/>
          </a:p>
          <a:p>
            <a:r>
              <a:rPr lang="en-US" dirty="0"/>
              <a:t>Year: 2018</a:t>
            </a:r>
            <a:endParaRPr lang="en-US" dirty="0"/>
          </a:p>
          <a:p>
            <a:r>
              <a:rPr lang="en-US" dirty="0"/>
              <a:t>Methodology: Nowadays, people pursuit of fast and convenient way of life, fast and convenient service of ATM is made for people to avoid waiting in line at the bank for a long time. In order to serve people conveniently, it is need to monitor the ATM equipment to guarantee its normal operation, and deal with the unexpected problems in time. Therefore, this paper builds a cloud platform for alarm service, does some alarm analysis, which appears at different times in different locations of the ATM machine. This can provide better service for ATM users. This system is called ATM Alarm Data Analysis System.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- 3</a:t>
            </a:r>
            <a:endParaRPr lang="en-US" dirty="0"/>
          </a:p>
        </p:txBody>
      </p:sp>
      <p:sp>
        <p:nvSpPr>
          <p:cNvPr id="3" name="Content Placeholder 2"/>
          <p:cNvSpPr>
            <a:spLocks noGrp="1"/>
          </p:cNvSpPr>
          <p:nvPr>
            <p:ph idx="1"/>
          </p:nvPr>
        </p:nvSpPr>
        <p:spPr/>
        <p:txBody>
          <a:bodyPr/>
          <a:lstStyle/>
          <a:p>
            <a:r>
              <a:rPr lang="en-US" dirty="0"/>
              <a:t>Title: Face Recognition Using Raspberry Pi</a:t>
            </a:r>
            <a:endParaRPr lang="en-US" dirty="0"/>
          </a:p>
          <a:p>
            <a:r>
              <a:rPr lang="en-US" dirty="0"/>
              <a:t>Author: Jagadeesh Subramanian</a:t>
            </a:r>
            <a:endParaRPr lang="en-US" dirty="0"/>
          </a:p>
          <a:p>
            <a:r>
              <a:rPr lang="en-US" dirty="0"/>
              <a:t>Year: 2019</a:t>
            </a:r>
            <a:endParaRPr lang="en-US" dirty="0"/>
          </a:p>
          <a:p>
            <a:r>
              <a:rPr lang="en-US" dirty="0"/>
              <a:t>Methodology: In face alignment, facial components, such as eyes, nose, and mouth, and facial outline are located, and thereby the input face image is normalized in geometry and photometry. The following are the methods by which the features of the particular face can be extracted and can be used to create a data model from the given set of data trials. -Principal Component Analysis (PCA) -Linear Discriminant Analysis (LDA) -Independent Component Analysis (ICA)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- 4</a:t>
            </a:r>
            <a:endParaRPr lang="en-US" dirty="0"/>
          </a:p>
        </p:txBody>
      </p:sp>
      <p:sp>
        <p:nvSpPr>
          <p:cNvPr id="3" name="Content Placeholder 2"/>
          <p:cNvSpPr>
            <a:spLocks noGrp="1"/>
          </p:cNvSpPr>
          <p:nvPr>
            <p:ph idx="1"/>
          </p:nvPr>
        </p:nvSpPr>
        <p:spPr/>
        <p:txBody>
          <a:bodyPr>
            <a:normAutofit fontScale="92500" lnSpcReduction="10000"/>
          </a:bodyPr>
          <a:lstStyle/>
          <a:p>
            <a:r>
              <a:rPr lang="en-US" dirty="0"/>
              <a:t>Title: ATM SURVEILLANCE &amp; SECURITY USING IMAGE PROCESSING</a:t>
            </a:r>
            <a:endParaRPr lang="en-US" dirty="0"/>
          </a:p>
          <a:p>
            <a:r>
              <a:rPr lang="en-US" dirty="0"/>
              <a:t>Author: </a:t>
            </a:r>
            <a:r>
              <a:rPr lang="fi-FI" dirty="0"/>
              <a:t>Prajakta S. Patil, Swamini A. Lohkare</a:t>
            </a:r>
            <a:endParaRPr lang="en-US" dirty="0"/>
          </a:p>
          <a:p>
            <a:r>
              <a:rPr lang="en-US" dirty="0"/>
              <a:t>Year: 2020</a:t>
            </a:r>
            <a:endParaRPr lang="en-US" dirty="0"/>
          </a:p>
          <a:p>
            <a:r>
              <a:rPr lang="en-US" dirty="0"/>
              <a:t>Methodology: Whenever anyone attempts to damage or try to lift the cashbox which is set inside the ATM Machine. Sensor interfaced with the proposed systems perceives the suspicious environment so as to give signal to the controller. And hence according to the perception of sensor Controller gives signal to the actuators. Here we have used servo motor for door locking and unlocking purpose. Whenever robbery occurs then the door automatically gets closed and hence secured system is developed. Door will be locked unless and until the owner unlocks the system using authorized PIN to be entered using Matrix Keypad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- 5</a:t>
            </a:r>
            <a:endParaRPr lang="en-US" dirty="0"/>
          </a:p>
        </p:txBody>
      </p:sp>
      <p:sp>
        <p:nvSpPr>
          <p:cNvPr id="3" name="Content Placeholder 2"/>
          <p:cNvSpPr>
            <a:spLocks noGrp="1"/>
          </p:cNvSpPr>
          <p:nvPr>
            <p:ph idx="1"/>
          </p:nvPr>
        </p:nvSpPr>
        <p:spPr/>
        <p:txBody>
          <a:bodyPr>
            <a:normAutofit fontScale="85000" lnSpcReduction="20000"/>
          </a:bodyPr>
          <a:lstStyle/>
          <a:p>
            <a:r>
              <a:rPr lang="en-US" dirty="0"/>
              <a:t>Title: Smart ATM Security Using Face Recognition</a:t>
            </a:r>
            <a:endParaRPr lang="en-US" dirty="0"/>
          </a:p>
          <a:p>
            <a:r>
              <a:rPr lang="en-US" dirty="0"/>
              <a:t>Author: </a:t>
            </a:r>
            <a:r>
              <a:rPr lang="fr-FR" dirty="0"/>
              <a:t>Darwin </a:t>
            </a:r>
            <a:r>
              <a:rPr lang="fr-FR" dirty="0" err="1"/>
              <a:t>Nesakumar</a:t>
            </a:r>
            <a:r>
              <a:rPr lang="fr-FR" dirty="0"/>
              <a:t> A, T Suresh</a:t>
            </a:r>
            <a:endParaRPr lang="en-US" dirty="0"/>
          </a:p>
          <a:p>
            <a:r>
              <a:rPr lang="en-US" dirty="0"/>
              <a:t>Year: 2020</a:t>
            </a:r>
            <a:endParaRPr lang="en-US" dirty="0"/>
          </a:p>
          <a:p>
            <a:r>
              <a:rPr lang="en-US" dirty="0"/>
              <a:t>Methodology: The ATM robberies are common. In this proposal, a real-time monitoring system for ATM security based on accelerometer sensor, camera module, and fingerprint module is proposed. The proposed work concludes with the following points. Itis a secure way of accessing an ATM by authorized persons using face recognition module. Eliminates the drawback of previous system like manual controlling camera modules and doors the system is cost effective as compare to existing manual technique. The live video of the ATM </a:t>
            </a:r>
            <a:r>
              <a:rPr lang="en-US" dirty="0" err="1"/>
              <a:t>centre</a:t>
            </a:r>
            <a:r>
              <a:rPr lang="en-US" dirty="0"/>
              <a:t> can be monitored through web server which make ATM better safe from thefts. This is completely accessed through card holder and it is one of the major advantages of this proposed system. However, this system has some disadvantages which can’t be a major risk but it has to be considered. Fingerprint won’t work when it is wet or wounded.</a:t>
            </a: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11038</Words>
  <Application>WPS Presentation</Application>
  <PresentationFormat>Widescreen</PresentationFormat>
  <Paragraphs>151</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Times New Roman</vt:lpstr>
      <vt:lpstr>-apple-system</vt:lpstr>
      <vt:lpstr>Segoe Print</vt:lpstr>
      <vt:lpstr>Calibri Light</vt:lpstr>
      <vt:lpstr>Calibri</vt:lpstr>
      <vt:lpstr>Microsoft YaHei</vt:lpstr>
      <vt:lpstr>Arial Unicode MS</vt:lpstr>
      <vt:lpstr>Office Theme</vt:lpstr>
      <vt:lpstr>Face Detection ATM Security Using Raspberry Pi</vt:lpstr>
      <vt:lpstr>Objectives</vt:lpstr>
      <vt:lpstr>Abstract</vt:lpstr>
      <vt:lpstr>Introduction</vt:lpstr>
      <vt:lpstr>Literature Survey - 1</vt:lpstr>
      <vt:lpstr>Literature Survey - 2</vt:lpstr>
      <vt:lpstr>Literature Survey - 3</vt:lpstr>
      <vt:lpstr>Literature Survey - 4</vt:lpstr>
      <vt:lpstr>Literature Survey - 5</vt:lpstr>
      <vt:lpstr>Existing System </vt:lpstr>
      <vt:lpstr>Proposed System</vt:lpstr>
      <vt:lpstr>Algorithm</vt:lpstr>
      <vt:lpstr>Hardware Required</vt:lpstr>
      <vt:lpstr>Specification</vt:lpstr>
      <vt:lpstr>Software Required </vt:lpstr>
      <vt:lpstr>Future Scope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ATM Security Using Raspberry Pi</dc:title>
  <dc:creator>Home</dc:creator>
  <cp:lastModifiedBy>easte</cp:lastModifiedBy>
  <cp:revision>6</cp:revision>
  <dcterms:created xsi:type="dcterms:W3CDTF">2022-05-26T19:09:00Z</dcterms:created>
  <dcterms:modified xsi:type="dcterms:W3CDTF">2022-10-09T18:55:23Z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04085B8591BB445B96E30F45D0888C7D</vt:lpwstr>
  </property>
  <property fmtid="{D5CDD505-2E9C-101B-9397-08002B2CF9AE}" pid="3" name="KSOProductBuildVer">
    <vt:lpwstr>1033-11.2.0.11341</vt:lpwstr>
  </property>
</Properties>
</file>