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53" r:id="rId5"/>
    <p:sldId id="372" r:id="rId6"/>
    <p:sldId id="373" r:id="rId7"/>
    <p:sldId id="374" r:id="rId8"/>
    <p:sldId id="375" r:id="rId9"/>
    <p:sldId id="262" r:id="rId10"/>
    <p:sldId id="263" r:id="rId11"/>
    <p:sldId id="264" r:id="rId12"/>
    <p:sldId id="260" r:id="rId13"/>
    <p:sldId id="261" r:id="rId14"/>
    <p:sldId id="265"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8D6A-3221-4F05-9C9D-17B0ED821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D3F001-40F9-4A05-A567-B5EF36CA0E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9141E5-55CC-4F83-AB4B-89567158B865}"/>
              </a:ext>
            </a:extLst>
          </p:cNvPr>
          <p:cNvSpPr>
            <a:spLocks noGrp="1"/>
          </p:cNvSpPr>
          <p:nvPr>
            <p:ph type="dt" sz="half" idx="10"/>
          </p:nvPr>
        </p:nvSpPr>
        <p:spPr/>
        <p:txBody>
          <a:bodyPr/>
          <a:lstStyle/>
          <a:p>
            <a:fld id="{E0CA509C-5BE1-4BC4-929D-87E515AD68D3}" type="datetimeFigureOut">
              <a:rPr lang="en-US" smtClean="0"/>
              <a:t>05/05/2022</a:t>
            </a:fld>
            <a:endParaRPr lang="en-US"/>
          </a:p>
        </p:txBody>
      </p:sp>
      <p:sp>
        <p:nvSpPr>
          <p:cNvPr id="5" name="Footer Placeholder 4">
            <a:extLst>
              <a:ext uri="{FF2B5EF4-FFF2-40B4-BE49-F238E27FC236}">
                <a16:creationId xmlns:a16="http://schemas.microsoft.com/office/drawing/2014/main" id="{ED1FDEA5-1CDA-4F16-BE42-8E191FE9E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1F9B4-84FB-4A50-ABA6-2441B309BAF3}"/>
              </a:ext>
            </a:extLst>
          </p:cNvPr>
          <p:cNvSpPr>
            <a:spLocks noGrp="1"/>
          </p:cNvSpPr>
          <p:nvPr>
            <p:ph type="sldNum" sz="quarter" idx="12"/>
          </p:nvPr>
        </p:nvSpPr>
        <p:spPr/>
        <p:txBody>
          <a:bodyPr/>
          <a:lstStyle/>
          <a:p>
            <a:fld id="{9B62AAD5-3C37-43C2-B267-D589F84881EC}" type="slidenum">
              <a:rPr lang="en-US" smtClean="0"/>
              <a:t>‹#›</a:t>
            </a:fld>
            <a:endParaRPr lang="en-US"/>
          </a:p>
        </p:txBody>
      </p:sp>
    </p:spTree>
    <p:extLst>
      <p:ext uri="{BB962C8B-B14F-4D97-AF65-F5344CB8AC3E}">
        <p14:creationId xmlns:p14="http://schemas.microsoft.com/office/powerpoint/2010/main" val="221056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5A37-5B02-4ED0-AE0B-2C1300C6B9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A477C3-15A6-49CC-9B4F-8CB7AC2308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41F45-380F-45BE-AAF1-439B4C6F0A33}"/>
              </a:ext>
            </a:extLst>
          </p:cNvPr>
          <p:cNvSpPr>
            <a:spLocks noGrp="1"/>
          </p:cNvSpPr>
          <p:nvPr>
            <p:ph type="dt" sz="half" idx="10"/>
          </p:nvPr>
        </p:nvSpPr>
        <p:spPr/>
        <p:txBody>
          <a:bodyPr/>
          <a:lstStyle/>
          <a:p>
            <a:fld id="{E0CA509C-5BE1-4BC4-929D-87E515AD68D3}" type="datetimeFigureOut">
              <a:rPr lang="en-US" smtClean="0"/>
              <a:t>05/05/2022</a:t>
            </a:fld>
            <a:endParaRPr lang="en-US"/>
          </a:p>
        </p:txBody>
      </p:sp>
      <p:sp>
        <p:nvSpPr>
          <p:cNvPr id="5" name="Footer Placeholder 4">
            <a:extLst>
              <a:ext uri="{FF2B5EF4-FFF2-40B4-BE49-F238E27FC236}">
                <a16:creationId xmlns:a16="http://schemas.microsoft.com/office/drawing/2014/main" id="{3B72D85E-541C-4FAF-A93C-920F94757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586CB-2E40-409B-A62D-468EE0580CF7}"/>
              </a:ext>
            </a:extLst>
          </p:cNvPr>
          <p:cNvSpPr>
            <a:spLocks noGrp="1"/>
          </p:cNvSpPr>
          <p:nvPr>
            <p:ph type="sldNum" sz="quarter" idx="12"/>
          </p:nvPr>
        </p:nvSpPr>
        <p:spPr/>
        <p:txBody>
          <a:bodyPr/>
          <a:lstStyle/>
          <a:p>
            <a:fld id="{9B62AAD5-3C37-43C2-B267-D589F84881EC}" type="slidenum">
              <a:rPr lang="en-US" smtClean="0"/>
              <a:t>‹#›</a:t>
            </a:fld>
            <a:endParaRPr lang="en-US"/>
          </a:p>
        </p:txBody>
      </p:sp>
    </p:spTree>
    <p:extLst>
      <p:ext uri="{BB962C8B-B14F-4D97-AF65-F5344CB8AC3E}">
        <p14:creationId xmlns:p14="http://schemas.microsoft.com/office/powerpoint/2010/main" val="185787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C469F4-5F83-4221-A649-30D09EA855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0EAA9A-2679-4E8A-B040-87C54EBF614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E48C7-837F-47E7-AA80-CDF2A054E13B}"/>
              </a:ext>
            </a:extLst>
          </p:cNvPr>
          <p:cNvSpPr>
            <a:spLocks noGrp="1"/>
          </p:cNvSpPr>
          <p:nvPr>
            <p:ph type="dt" sz="half" idx="10"/>
          </p:nvPr>
        </p:nvSpPr>
        <p:spPr/>
        <p:txBody>
          <a:bodyPr/>
          <a:lstStyle/>
          <a:p>
            <a:fld id="{E0CA509C-5BE1-4BC4-929D-87E515AD68D3}" type="datetimeFigureOut">
              <a:rPr lang="en-US" smtClean="0"/>
              <a:t>05/05/2022</a:t>
            </a:fld>
            <a:endParaRPr lang="en-US"/>
          </a:p>
        </p:txBody>
      </p:sp>
      <p:sp>
        <p:nvSpPr>
          <p:cNvPr id="5" name="Footer Placeholder 4">
            <a:extLst>
              <a:ext uri="{FF2B5EF4-FFF2-40B4-BE49-F238E27FC236}">
                <a16:creationId xmlns:a16="http://schemas.microsoft.com/office/drawing/2014/main" id="{11E03FA7-7DC4-4DD5-A78D-BE60C0110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79EF1-608E-4606-9EB8-63410CE4F060}"/>
              </a:ext>
            </a:extLst>
          </p:cNvPr>
          <p:cNvSpPr>
            <a:spLocks noGrp="1"/>
          </p:cNvSpPr>
          <p:nvPr>
            <p:ph type="sldNum" sz="quarter" idx="12"/>
          </p:nvPr>
        </p:nvSpPr>
        <p:spPr/>
        <p:txBody>
          <a:bodyPr/>
          <a:lstStyle/>
          <a:p>
            <a:fld id="{9B62AAD5-3C37-43C2-B267-D589F84881EC}" type="slidenum">
              <a:rPr lang="en-US" smtClean="0"/>
              <a:t>‹#›</a:t>
            </a:fld>
            <a:endParaRPr lang="en-US"/>
          </a:p>
        </p:txBody>
      </p:sp>
    </p:spTree>
    <p:extLst>
      <p:ext uri="{BB962C8B-B14F-4D97-AF65-F5344CB8AC3E}">
        <p14:creationId xmlns:p14="http://schemas.microsoft.com/office/powerpoint/2010/main" val="201353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FD8A-3AB0-429D-82ED-A69BE855E5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A20FCF-6149-4C90-B12C-2203BF4B5D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DF91A-9D22-446A-91DA-6E50744B35BA}"/>
              </a:ext>
            </a:extLst>
          </p:cNvPr>
          <p:cNvSpPr>
            <a:spLocks noGrp="1"/>
          </p:cNvSpPr>
          <p:nvPr>
            <p:ph type="dt" sz="half" idx="10"/>
          </p:nvPr>
        </p:nvSpPr>
        <p:spPr/>
        <p:txBody>
          <a:bodyPr/>
          <a:lstStyle/>
          <a:p>
            <a:fld id="{E0CA509C-5BE1-4BC4-929D-87E515AD68D3}" type="datetimeFigureOut">
              <a:rPr lang="en-US" smtClean="0"/>
              <a:t>05/05/2022</a:t>
            </a:fld>
            <a:endParaRPr lang="en-US"/>
          </a:p>
        </p:txBody>
      </p:sp>
      <p:sp>
        <p:nvSpPr>
          <p:cNvPr id="5" name="Footer Placeholder 4">
            <a:extLst>
              <a:ext uri="{FF2B5EF4-FFF2-40B4-BE49-F238E27FC236}">
                <a16:creationId xmlns:a16="http://schemas.microsoft.com/office/drawing/2014/main" id="{75141F43-3F4A-4F18-AB0A-1C12EEF60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BEA72-7A6A-4A1A-833C-085BC8DCBCF6}"/>
              </a:ext>
            </a:extLst>
          </p:cNvPr>
          <p:cNvSpPr>
            <a:spLocks noGrp="1"/>
          </p:cNvSpPr>
          <p:nvPr>
            <p:ph type="sldNum" sz="quarter" idx="12"/>
          </p:nvPr>
        </p:nvSpPr>
        <p:spPr/>
        <p:txBody>
          <a:bodyPr/>
          <a:lstStyle/>
          <a:p>
            <a:fld id="{9B62AAD5-3C37-43C2-B267-D589F84881EC}" type="slidenum">
              <a:rPr lang="en-US" smtClean="0"/>
              <a:t>‹#›</a:t>
            </a:fld>
            <a:endParaRPr lang="en-US"/>
          </a:p>
        </p:txBody>
      </p:sp>
    </p:spTree>
    <p:extLst>
      <p:ext uri="{BB962C8B-B14F-4D97-AF65-F5344CB8AC3E}">
        <p14:creationId xmlns:p14="http://schemas.microsoft.com/office/powerpoint/2010/main" val="62516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2BA5-E8A7-490E-840F-3B0F7386E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C0C1A3-B323-4854-9C30-D75BE394E3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929C3F-D419-4BD2-80C4-91C5CFB224C8}"/>
              </a:ext>
            </a:extLst>
          </p:cNvPr>
          <p:cNvSpPr>
            <a:spLocks noGrp="1"/>
          </p:cNvSpPr>
          <p:nvPr>
            <p:ph type="dt" sz="half" idx="10"/>
          </p:nvPr>
        </p:nvSpPr>
        <p:spPr/>
        <p:txBody>
          <a:bodyPr/>
          <a:lstStyle/>
          <a:p>
            <a:fld id="{E0CA509C-5BE1-4BC4-929D-87E515AD68D3}" type="datetimeFigureOut">
              <a:rPr lang="en-US" smtClean="0"/>
              <a:t>05/05/2022</a:t>
            </a:fld>
            <a:endParaRPr lang="en-US"/>
          </a:p>
        </p:txBody>
      </p:sp>
      <p:sp>
        <p:nvSpPr>
          <p:cNvPr id="5" name="Footer Placeholder 4">
            <a:extLst>
              <a:ext uri="{FF2B5EF4-FFF2-40B4-BE49-F238E27FC236}">
                <a16:creationId xmlns:a16="http://schemas.microsoft.com/office/drawing/2014/main" id="{DD968EA7-6153-46E7-A893-9260D1D9D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9AAD3-92D6-4810-B6A1-120A24975B22}"/>
              </a:ext>
            </a:extLst>
          </p:cNvPr>
          <p:cNvSpPr>
            <a:spLocks noGrp="1"/>
          </p:cNvSpPr>
          <p:nvPr>
            <p:ph type="sldNum" sz="quarter" idx="12"/>
          </p:nvPr>
        </p:nvSpPr>
        <p:spPr/>
        <p:txBody>
          <a:bodyPr/>
          <a:lstStyle/>
          <a:p>
            <a:fld id="{9B62AAD5-3C37-43C2-B267-D589F84881EC}" type="slidenum">
              <a:rPr lang="en-US" smtClean="0"/>
              <a:t>‹#›</a:t>
            </a:fld>
            <a:endParaRPr lang="en-US"/>
          </a:p>
        </p:txBody>
      </p:sp>
    </p:spTree>
    <p:extLst>
      <p:ext uri="{BB962C8B-B14F-4D97-AF65-F5344CB8AC3E}">
        <p14:creationId xmlns:p14="http://schemas.microsoft.com/office/powerpoint/2010/main" val="300811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7977-3C40-4F76-9E5D-4D21A0707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BB1A8-58DA-43F8-8B50-8A39FAEBE3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FBF97-3660-4CA2-B355-0A99745084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CA8C8D-B93F-49F2-AB33-41CA6C86EBFD}"/>
              </a:ext>
            </a:extLst>
          </p:cNvPr>
          <p:cNvSpPr>
            <a:spLocks noGrp="1"/>
          </p:cNvSpPr>
          <p:nvPr>
            <p:ph type="dt" sz="half" idx="10"/>
          </p:nvPr>
        </p:nvSpPr>
        <p:spPr/>
        <p:txBody>
          <a:bodyPr/>
          <a:lstStyle/>
          <a:p>
            <a:fld id="{E0CA509C-5BE1-4BC4-929D-87E515AD68D3}" type="datetimeFigureOut">
              <a:rPr lang="en-US" smtClean="0"/>
              <a:t>05/05/2022</a:t>
            </a:fld>
            <a:endParaRPr lang="en-US"/>
          </a:p>
        </p:txBody>
      </p:sp>
      <p:sp>
        <p:nvSpPr>
          <p:cNvPr id="6" name="Footer Placeholder 5">
            <a:extLst>
              <a:ext uri="{FF2B5EF4-FFF2-40B4-BE49-F238E27FC236}">
                <a16:creationId xmlns:a16="http://schemas.microsoft.com/office/drawing/2014/main" id="{8E2FB8E6-737E-46F6-96C3-9E5A7BDA5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F665A-09D7-4FA1-93BB-8E9AB1EC6B34}"/>
              </a:ext>
            </a:extLst>
          </p:cNvPr>
          <p:cNvSpPr>
            <a:spLocks noGrp="1"/>
          </p:cNvSpPr>
          <p:nvPr>
            <p:ph type="sldNum" sz="quarter" idx="12"/>
          </p:nvPr>
        </p:nvSpPr>
        <p:spPr/>
        <p:txBody>
          <a:bodyPr/>
          <a:lstStyle/>
          <a:p>
            <a:fld id="{9B62AAD5-3C37-43C2-B267-D589F84881EC}" type="slidenum">
              <a:rPr lang="en-US" smtClean="0"/>
              <a:t>‹#›</a:t>
            </a:fld>
            <a:endParaRPr lang="en-US"/>
          </a:p>
        </p:txBody>
      </p:sp>
    </p:spTree>
    <p:extLst>
      <p:ext uri="{BB962C8B-B14F-4D97-AF65-F5344CB8AC3E}">
        <p14:creationId xmlns:p14="http://schemas.microsoft.com/office/powerpoint/2010/main" val="267031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228E-C0E0-4974-B077-053107B574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D3AEA3-A441-4351-BC9F-40098209F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5895CC-16A3-4676-B5B5-AB9DAFCFB7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1F5BB2-A3D1-49D4-B2AA-41B45AA7F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F5B74E-8102-4F50-845A-3AA7F45C39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9A4131-323E-46DF-93C5-843449668675}"/>
              </a:ext>
            </a:extLst>
          </p:cNvPr>
          <p:cNvSpPr>
            <a:spLocks noGrp="1"/>
          </p:cNvSpPr>
          <p:nvPr>
            <p:ph type="dt" sz="half" idx="10"/>
          </p:nvPr>
        </p:nvSpPr>
        <p:spPr/>
        <p:txBody>
          <a:bodyPr/>
          <a:lstStyle/>
          <a:p>
            <a:fld id="{E0CA509C-5BE1-4BC4-929D-87E515AD68D3}" type="datetimeFigureOut">
              <a:rPr lang="en-US" smtClean="0"/>
              <a:t>05/05/2022</a:t>
            </a:fld>
            <a:endParaRPr lang="en-US"/>
          </a:p>
        </p:txBody>
      </p:sp>
      <p:sp>
        <p:nvSpPr>
          <p:cNvPr id="8" name="Footer Placeholder 7">
            <a:extLst>
              <a:ext uri="{FF2B5EF4-FFF2-40B4-BE49-F238E27FC236}">
                <a16:creationId xmlns:a16="http://schemas.microsoft.com/office/drawing/2014/main" id="{248B0E32-6E1E-47A8-9A5D-83D800D471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058C66-CE75-4DDE-B827-1E7044C52EC5}"/>
              </a:ext>
            </a:extLst>
          </p:cNvPr>
          <p:cNvSpPr>
            <a:spLocks noGrp="1"/>
          </p:cNvSpPr>
          <p:nvPr>
            <p:ph type="sldNum" sz="quarter" idx="12"/>
          </p:nvPr>
        </p:nvSpPr>
        <p:spPr/>
        <p:txBody>
          <a:bodyPr/>
          <a:lstStyle/>
          <a:p>
            <a:fld id="{9B62AAD5-3C37-43C2-B267-D589F84881EC}" type="slidenum">
              <a:rPr lang="en-US" smtClean="0"/>
              <a:t>‹#›</a:t>
            </a:fld>
            <a:endParaRPr lang="en-US"/>
          </a:p>
        </p:txBody>
      </p:sp>
    </p:spTree>
    <p:extLst>
      <p:ext uri="{BB962C8B-B14F-4D97-AF65-F5344CB8AC3E}">
        <p14:creationId xmlns:p14="http://schemas.microsoft.com/office/powerpoint/2010/main" val="389182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B4EF-7227-46EE-8721-D8283B4705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E49F60-A02A-4248-A012-F97450ABEB42}"/>
              </a:ext>
            </a:extLst>
          </p:cNvPr>
          <p:cNvSpPr>
            <a:spLocks noGrp="1"/>
          </p:cNvSpPr>
          <p:nvPr>
            <p:ph type="dt" sz="half" idx="10"/>
          </p:nvPr>
        </p:nvSpPr>
        <p:spPr/>
        <p:txBody>
          <a:bodyPr/>
          <a:lstStyle/>
          <a:p>
            <a:fld id="{E0CA509C-5BE1-4BC4-929D-87E515AD68D3}" type="datetimeFigureOut">
              <a:rPr lang="en-US" smtClean="0"/>
              <a:t>05/05/2022</a:t>
            </a:fld>
            <a:endParaRPr lang="en-US"/>
          </a:p>
        </p:txBody>
      </p:sp>
      <p:sp>
        <p:nvSpPr>
          <p:cNvPr id="4" name="Footer Placeholder 3">
            <a:extLst>
              <a:ext uri="{FF2B5EF4-FFF2-40B4-BE49-F238E27FC236}">
                <a16:creationId xmlns:a16="http://schemas.microsoft.com/office/drawing/2014/main" id="{C95E6D94-4B1F-4786-8EA2-81F8FEB0E9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817017-9756-4B67-ABEC-A141C176EE72}"/>
              </a:ext>
            </a:extLst>
          </p:cNvPr>
          <p:cNvSpPr>
            <a:spLocks noGrp="1"/>
          </p:cNvSpPr>
          <p:nvPr>
            <p:ph type="sldNum" sz="quarter" idx="12"/>
          </p:nvPr>
        </p:nvSpPr>
        <p:spPr/>
        <p:txBody>
          <a:bodyPr/>
          <a:lstStyle/>
          <a:p>
            <a:fld id="{9B62AAD5-3C37-43C2-B267-D589F84881EC}" type="slidenum">
              <a:rPr lang="en-US" smtClean="0"/>
              <a:t>‹#›</a:t>
            </a:fld>
            <a:endParaRPr lang="en-US"/>
          </a:p>
        </p:txBody>
      </p:sp>
    </p:spTree>
    <p:extLst>
      <p:ext uri="{BB962C8B-B14F-4D97-AF65-F5344CB8AC3E}">
        <p14:creationId xmlns:p14="http://schemas.microsoft.com/office/powerpoint/2010/main" val="38075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71909-15A6-445A-849F-666FDAC05B99}"/>
              </a:ext>
            </a:extLst>
          </p:cNvPr>
          <p:cNvSpPr>
            <a:spLocks noGrp="1"/>
          </p:cNvSpPr>
          <p:nvPr>
            <p:ph type="dt" sz="half" idx="10"/>
          </p:nvPr>
        </p:nvSpPr>
        <p:spPr/>
        <p:txBody>
          <a:bodyPr/>
          <a:lstStyle/>
          <a:p>
            <a:fld id="{E0CA509C-5BE1-4BC4-929D-87E515AD68D3}" type="datetimeFigureOut">
              <a:rPr lang="en-US" smtClean="0"/>
              <a:t>05/05/2022</a:t>
            </a:fld>
            <a:endParaRPr lang="en-US"/>
          </a:p>
        </p:txBody>
      </p:sp>
      <p:sp>
        <p:nvSpPr>
          <p:cNvPr id="3" name="Footer Placeholder 2">
            <a:extLst>
              <a:ext uri="{FF2B5EF4-FFF2-40B4-BE49-F238E27FC236}">
                <a16:creationId xmlns:a16="http://schemas.microsoft.com/office/drawing/2014/main" id="{F017FF41-23AC-41B1-9376-7892A69E1F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9A0B55-D2E4-44AB-BAD9-CC931FDA0895}"/>
              </a:ext>
            </a:extLst>
          </p:cNvPr>
          <p:cNvSpPr>
            <a:spLocks noGrp="1"/>
          </p:cNvSpPr>
          <p:nvPr>
            <p:ph type="sldNum" sz="quarter" idx="12"/>
          </p:nvPr>
        </p:nvSpPr>
        <p:spPr/>
        <p:txBody>
          <a:bodyPr/>
          <a:lstStyle/>
          <a:p>
            <a:fld id="{9B62AAD5-3C37-43C2-B267-D589F84881EC}" type="slidenum">
              <a:rPr lang="en-US" smtClean="0"/>
              <a:t>‹#›</a:t>
            </a:fld>
            <a:endParaRPr lang="en-US"/>
          </a:p>
        </p:txBody>
      </p:sp>
    </p:spTree>
    <p:extLst>
      <p:ext uri="{BB962C8B-B14F-4D97-AF65-F5344CB8AC3E}">
        <p14:creationId xmlns:p14="http://schemas.microsoft.com/office/powerpoint/2010/main" val="56218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8687-1C86-491E-9B29-F1C17247B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47B8D9-448D-4247-80D2-9CF363D9D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C3E2B-70CC-409A-B34A-5F0D1565A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6BA9A-F984-4AA6-B462-EB805C4E24B6}"/>
              </a:ext>
            </a:extLst>
          </p:cNvPr>
          <p:cNvSpPr>
            <a:spLocks noGrp="1"/>
          </p:cNvSpPr>
          <p:nvPr>
            <p:ph type="dt" sz="half" idx="10"/>
          </p:nvPr>
        </p:nvSpPr>
        <p:spPr/>
        <p:txBody>
          <a:bodyPr/>
          <a:lstStyle/>
          <a:p>
            <a:fld id="{E0CA509C-5BE1-4BC4-929D-87E515AD68D3}" type="datetimeFigureOut">
              <a:rPr lang="en-US" smtClean="0"/>
              <a:t>05/05/2022</a:t>
            </a:fld>
            <a:endParaRPr lang="en-US"/>
          </a:p>
        </p:txBody>
      </p:sp>
      <p:sp>
        <p:nvSpPr>
          <p:cNvPr id="6" name="Footer Placeholder 5">
            <a:extLst>
              <a:ext uri="{FF2B5EF4-FFF2-40B4-BE49-F238E27FC236}">
                <a16:creationId xmlns:a16="http://schemas.microsoft.com/office/drawing/2014/main" id="{4BAE5F85-B698-4B1C-BFC1-3C51D41B8D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BC8B9D-8CB6-4416-82E4-F4E3C93FF923}"/>
              </a:ext>
            </a:extLst>
          </p:cNvPr>
          <p:cNvSpPr>
            <a:spLocks noGrp="1"/>
          </p:cNvSpPr>
          <p:nvPr>
            <p:ph type="sldNum" sz="quarter" idx="12"/>
          </p:nvPr>
        </p:nvSpPr>
        <p:spPr/>
        <p:txBody>
          <a:bodyPr/>
          <a:lstStyle/>
          <a:p>
            <a:fld id="{9B62AAD5-3C37-43C2-B267-D589F84881EC}" type="slidenum">
              <a:rPr lang="en-US" smtClean="0"/>
              <a:t>‹#›</a:t>
            </a:fld>
            <a:endParaRPr lang="en-US"/>
          </a:p>
        </p:txBody>
      </p:sp>
    </p:spTree>
    <p:extLst>
      <p:ext uri="{BB962C8B-B14F-4D97-AF65-F5344CB8AC3E}">
        <p14:creationId xmlns:p14="http://schemas.microsoft.com/office/powerpoint/2010/main" val="235326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43B7-3B18-42AE-88D1-9EC3D67C3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B85C80-C7A5-4E25-AD29-990FA39EB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4A49CF-17D8-44EE-A749-4A2A8412A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37D485-F522-4570-86F3-4DFB14AA2E91}"/>
              </a:ext>
            </a:extLst>
          </p:cNvPr>
          <p:cNvSpPr>
            <a:spLocks noGrp="1"/>
          </p:cNvSpPr>
          <p:nvPr>
            <p:ph type="dt" sz="half" idx="10"/>
          </p:nvPr>
        </p:nvSpPr>
        <p:spPr/>
        <p:txBody>
          <a:bodyPr/>
          <a:lstStyle/>
          <a:p>
            <a:fld id="{E0CA509C-5BE1-4BC4-929D-87E515AD68D3}" type="datetimeFigureOut">
              <a:rPr lang="en-US" smtClean="0"/>
              <a:t>05/05/2022</a:t>
            </a:fld>
            <a:endParaRPr lang="en-US"/>
          </a:p>
        </p:txBody>
      </p:sp>
      <p:sp>
        <p:nvSpPr>
          <p:cNvPr id="6" name="Footer Placeholder 5">
            <a:extLst>
              <a:ext uri="{FF2B5EF4-FFF2-40B4-BE49-F238E27FC236}">
                <a16:creationId xmlns:a16="http://schemas.microsoft.com/office/drawing/2014/main" id="{4DEB661E-9B10-4155-8FF3-51CD90D21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CF2E0-17CF-4FFB-9220-21DDE1215DE3}"/>
              </a:ext>
            </a:extLst>
          </p:cNvPr>
          <p:cNvSpPr>
            <a:spLocks noGrp="1"/>
          </p:cNvSpPr>
          <p:nvPr>
            <p:ph type="sldNum" sz="quarter" idx="12"/>
          </p:nvPr>
        </p:nvSpPr>
        <p:spPr/>
        <p:txBody>
          <a:bodyPr/>
          <a:lstStyle/>
          <a:p>
            <a:fld id="{9B62AAD5-3C37-43C2-B267-D589F84881EC}" type="slidenum">
              <a:rPr lang="en-US" smtClean="0"/>
              <a:t>‹#›</a:t>
            </a:fld>
            <a:endParaRPr lang="en-US"/>
          </a:p>
        </p:txBody>
      </p:sp>
    </p:spTree>
    <p:extLst>
      <p:ext uri="{BB962C8B-B14F-4D97-AF65-F5344CB8AC3E}">
        <p14:creationId xmlns:p14="http://schemas.microsoft.com/office/powerpoint/2010/main" val="203349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A0992-0445-46E8-80B9-F5F217A42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4B9BB3-04FC-4D16-81A7-F1582AABE3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153C0-3E7F-4707-BC17-D866295C9C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A509C-5BE1-4BC4-929D-87E515AD68D3}" type="datetimeFigureOut">
              <a:rPr lang="en-US" smtClean="0"/>
              <a:t>05/05/2022</a:t>
            </a:fld>
            <a:endParaRPr lang="en-US"/>
          </a:p>
        </p:txBody>
      </p:sp>
      <p:sp>
        <p:nvSpPr>
          <p:cNvPr id="5" name="Footer Placeholder 4">
            <a:extLst>
              <a:ext uri="{FF2B5EF4-FFF2-40B4-BE49-F238E27FC236}">
                <a16:creationId xmlns:a16="http://schemas.microsoft.com/office/drawing/2014/main" id="{3247614E-162A-4D34-B1A3-56EC8BB74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00BF2C-5798-46FC-AA3B-26C8F1A8E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2AAD5-3C37-43C2-B267-D589F84881EC}" type="slidenum">
              <a:rPr lang="en-US" smtClean="0"/>
              <a:t>‹#›</a:t>
            </a:fld>
            <a:endParaRPr lang="en-US"/>
          </a:p>
        </p:txBody>
      </p:sp>
    </p:spTree>
    <p:extLst>
      <p:ext uri="{BB962C8B-B14F-4D97-AF65-F5344CB8AC3E}">
        <p14:creationId xmlns:p14="http://schemas.microsoft.com/office/powerpoint/2010/main" val="1113241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8450-80CC-4F29-939B-8E86DA84A0CF}"/>
              </a:ext>
            </a:extLst>
          </p:cNvPr>
          <p:cNvSpPr>
            <a:spLocks noGrp="1"/>
          </p:cNvSpPr>
          <p:nvPr>
            <p:ph type="ctrTitle"/>
          </p:nvPr>
        </p:nvSpPr>
        <p:spPr>
          <a:xfrm>
            <a:off x="695459" y="2235200"/>
            <a:ext cx="10637949" cy="2387600"/>
          </a:xfrm>
        </p:spPr>
        <p:txBody>
          <a:bodyPr>
            <a:noAutofit/>
          </a:bodyPr>
          <a:lstStyle/>
          <a:p>
            <a:r>
              <a:rPr lang="en-US" sz="4400" b="1" dirty="0">
                <a:latin typeface="Times New Roman" panose="02020603050405020304" pitchFamily="18" charset="0"/>
                <a:cs typeface="Times New Roman" panose="02020603050405020304" pitchFamily="18" charset="0"/>
              </a:rPr>
              <a:t>FACE RECOGNITION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BASED AUTOMATIC </a:t>
            </a:r>
            <a:br>
              <a:rPr lang="en-US" sz="4400"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ATM MACHINE</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E078EC-9651-454F-8496-DDDA9F0266A4}"/>
              </a:ext>
            </a:extLst>
          </p:cNvPr>
          <p:cNvSpPr>
            <a:spLocks noGrp="1"/>
          </p:cNvSpPr>
          <p:nvPr>
            <p:ph type="subTitle" idx="1"/>
          </p:nvPr>
        </p:nvSpPr>
        <p:spPr>
          <a:xfrm>
            <a:off x="1524000" y="4155829"/>
            <a:ext cx="9144000" cy="1655762"/>
          </a:xfrm>
        </p:spPr>
        <p:txBody>
          <a:bodyPr/>
          <a:lstStyle/>
          <a:p>
            <a:pPr algn="r"/>
            <a:r>
              <a:rPr lang="en-US" dirty="0"/>
              <a:t>*Your Name</a:t>
            </a:r>
          </a:p>
        </p:txBody>
      </p:sp>
    </p:spTree>
    <p:extLst>
      <p:ext uri="{BB962C8B-B14F-4D97-AF65-F5344CB8AC3E}">
        <p14:creationId xmlns:p14="http://schemas.microsoft.com/office/powerpoint/2010/main" val="1444541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E5E9-E58D-4B82-8A87-916DCFF5900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US" dirty="0"/>
          </a:p>
        </p:txBody>
      </p:sp>
      <p:sp>
        <p:nvSpPr>
          <p:cNvPr id="3" name="Content Placeholder 2">
            <a:extLst>
              <a:ext uri="{FF2B5EF4-FFF2-40B4-BE49-F238E27FC236}">
                <a16:creationId xmlns:a16="http://schemas.microsoft.com/office/drawing/2014/main" id="{DE637096-B3E8-4138-834B-287E6F42C191}"/>
              </a:ext>
            </a:extLst>
          </p:cNvPr>
          <p:cNvSpPr>
            <a:spLocks noGrp="1"/>
          </p:cNvSpPr>
          <p:nvPr>
            <p:ph idx="1"/>
          </p:nvPr>
        </p:nvSpPr>
        <p:spPr/>
        <p:txBody>
          <a:bodyPr/>
          <a:lstStyle/>
          <a:p>
            <a:pPr lvl="0" algn="just">
              <a:lnSpc>
                <a:spcPct val="150000"/>
              </a:lnSpc>
            </a:pPr>
            <a:r>
              <a:rPr lang="en-US" dirty="0">
                <a:latin typeface="Times New Roman" panose="02020603050405020304" pitchFamily="18" charset="0"/>
                <a:cs typeface="Times New Roman" panose="02020603050405020304" pitchFamily="18" charset="0"/>
              </a:rPr>
              <a:t>Face Recognition based user authentication system with mail alert.</a:t>
            </a:r>
          </a:p>
          <a:p>
            <a:pPr lvl="0" algn="just">
              <a:lnSpc>
                <a:spcPct val="150000"/>
              </a:lnSpc>
            </a:pPr>
            <a:r>
              <a:rPr lang="en-US" dirty="0">
                <a:latin typeface="Times New Roman" panose="02020603050405020304" pitchFamily="18" charset="0"/>
                <a:cs typeface="Times New Roman" panose="02020603050405020304" pitchFamily="18" charset="0"/>
              </a:rPr>
              <a:t>Only the authentication person can use the ATM.</a:t>
            </a:r>
          </a:p>
          <a:p>
            <a:pPr lvl="0" algn="just">
              <a:lnSpc>
                <a:spcPct val="150000"/>
              </a:lnSpc>
            </a:pPr>
            <a:r>
              <a:rPr lang="en-US" dirty="0">
                <a:latin typeface="Times New Roman" panose="02020603050405020304" pitchFamily="18" charset="0"/>
                <a:cs typeface="Times New Roman" panose="02020603050405020304" pitchFamily="18" charset="0"/>
              </a:rPr>
              <a:t>OTP has sent to the authority mail.</a:t>
            </a:r>
          </a:p>
          <a:p>
            <a:pPr lvl="0" algn="just">
              <a:lnSpc>
                <a:spcPct val="150000"/>
              </a:lnSpc>
            </a:pPr>
            <a:r>
              <a:rPr lang="en-US" dirty="0">
                <a:latin typeface="Times New Roman" panose="02020603050405020304" pitchFamily="18" charset="0"/>
                <a:cs typeface="Times New Roman" panose="02020603050405020304" pitchFamily="18" charset="0"/>
              </a:rPr>
              <a:t>We can control the fraud access</a:t>
            </a:r>
          </a:p>
          <a:p>
            <a:pPr lvl="0"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1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D247-F645-44C5-97CD-5165E7BA21A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BLOCK DIAGRAM</a:t>
            </a:r>
          </a:p>
        </p:txBody>
      </p:sp>
      <p:sp>
        <p:nvSpPr>
          <p:cNvPr id="30" name="Content Placeholder 29">
            <a:extLst>
              <a:ext uri="{FF2B5EF4-FFF2-40B4-BE49-F238E27FC236}">
                <a16:creationId xmlns:a16="http://schemas.microsoft.com/office/drawing/2014/main" id="{29C1C12C-3E48-4DFA-A0F0-4C6E2C867AC7}"/>
              </a:ext>
            </a:extLst>
          </p:cNvPr>
          <p:cNvSpPr>
            <a:spLocks noGrp="1"/>
          </p:cNvSpPr>
          <p:nvPr>
            <p:ph idx="1"/>
          </p:nvPr>
        </p:nvSpPr>
        <p:spPr/>
        <p:txBody>
          <a:bodyPr/>
          <a:lstStyle/>
          <a:p>
            <a:endParaRPr lang="en-US" dirty="0"/>
          </a:p>
        </p:txBody>
      </p:sp>
      <p:grpSp>
        <p:nvGrpSpPr>
          <p:cNvPr id="31" name="Group 30">
            <a:extLst>
              <a:ext uri="{FF2B5EF4-FFF2-40B4-BE49-F238E27FC236}">
                <a16:creationId xmlns:a16="http://schemas.microsoft.com/office/drawing/2014/main" id="{ACA6213E-B12B-466C-A5D4-19F28C32BBA0}"/>
              </a:ext>
            </a:extLst>
          </p:cNvPr>
          <p:cNvGrpSpPr>
            <a:grpSpLocks/>
          </p:cNvGrpSpPr>
          <p:nvPr/>
        </p:nvGrpSpPr>
        <p:grpSpPr bwMode="auto">
          <a:xfrm>
            <a:off x="2338357" y="1981221"/>
            <a:ext cx="7664234" cy="4084728"/>
            <a:chOff x="945" y="4025"/>
            <a:chExt cx="10497" cy="4926"/>
          </a:xfrm>
        </p:grpSpPr>
        <p:sp>
          <p:nvSpPr>
            <p:cNvPr id="32" name="AutoShape 46">
              <a:extLst>
                <a:ext uri="{FF2B5EF4-FFF2-40B4-BE49-F238E27FC236}">
                  <a16:creationId xmlns:a16="http://schemas.microsoft.com/office/drawing/2014/main" id="{90F824E0-DFC2-40FF-B90C-FFF95FBD6BC7}"/>
                </a:ext>
              </a:extLst>
            </p:cNvPr>
            <p:cNvSpPr>
              <a:spLocks noChangeArrowheads="1"/>
            </p:cNvSpPr>
            <p:nvPr/>
          </p:nvSpPr>
          <p:spPr bwMode="auto">
            <a:xfrm>
              <a:off x="2970" y="6501"/>
              <a:ext cx="1515" cy="1232"/>
            </a:xfrm>
            <a:prstGeom prst="roundRect">
              <a:avLst>
                <a:gd name="adj" fmla="val 16667"/>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round/>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RFID Reader</a:t>
              </a:r>
              <a:endParaRPr lang="en-US" sz="1200">
                <a:effectLst/>
                <a:latin typeface="Times New Roman" panose="02020603050405020304" pitchFamily="18" charset="0"/>
                <a:ea typeface="Times New Roman" panose="02020603050405020304" pitchFamily="18" charset="0"/>
              </a:endParaRPr>
            </a:p>
          </p:txBody>
        </p:sp>
        <p:sp>
          <p:nvSpPr>
            <p:cNvPr id="33" name="AutoShape 61">
              <a:extLst>
                <a:ext uri="{FF2B5EF4-FFF2-40B4-BE49-F238E27FC236}">
                  <a16:creationId xmlns:a16="http://schemas.microsoft.com/office/drawing/2014/main" id="{9ED4E280-0BDF-409D-8117-4138A5039F6C}"/>
                </a:ext>
              </a:extLst>
            </p:cNvPr>
            <p:cNvSpPr>
              <a:spLocks noChangeArrowheads="1"/>
            </p:cNvSpPr>
            <p:nvPr/>
          </p:nvSpPr>
          <p:spPr bwMode="auto">
            <a:xfrm>
              <a:off x="8354" y="5589"/>
              <a:ext cx="1479" cy="911"/>
            </a:xfrm>
            <a:prstGeom prst="roundRect">
              <a:avLst>
                <a:gd name="adj" fmla="val 16667"/>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round/>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algn="ctr">
                <a:spcBef>
                  <a:spcPts val="0"/>
                </a:spcBef>
                <a:spcAft>
                  <a:spcPts val="1000"/>
                </a:spcAft>
              </a:pPr>
              <a:r>
                <a:rPr lang="en-US" sz="1100"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Mail</a:t>
              </a:r>
              <a:endParaRPr lang="en-US" sz="1200">
                <a:effectLst/>
                <a:latin typeface="Times New Roman" panose="02020603050405020304" pitchFamily="18" charset="0"/>
                <a:ea typeface="Times New Roman" panose="02020603050405020304" pitchFamily="18" charset="0"/>
              </a:endParaRPr>
            </a:p>
          </p:txBody>
        </p:sp>
        <p:sp>
          <p:nvSpPr>
            <p:cNvPr id="34" name="AutoShape 18">
              <a:extLst>
                <a:ext uri="{FF2B5EF4-FFF2-40B4-BE49-F238E27FC236}">
                  <a16:creationId xmlns:a16="http://schemas.microsoft.com/office/drawing/2014/main" id="{D64CE1DD-9990-4266-A642-8BC8927C68FF}"/>
                </a:ext>
              </a:extLst>
            </p:cNvPr>
            <p:cNvSpPr>
              <a:spLocks noChangeArrowheads="1"/>
            </p:cNvSpPr>
            <p:nvPr/>
          </p:nvSpPr>
          <p:spPr bwMode="auto">
            <a:xfrm>
              <a:off x="8354" y="6890"/>
              <a:ext cx="1479" cy="1136"/>
            </a:xfrm>
            <a:prstGeom prst="roundRect">
              <a:avLst>
                <a:gd name="adj" fmla="val 16667"/>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round/>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Buzzer</a:t>
              </a:r>
              <a:endParaRPr lang="en-US" sz="1200">
                <a:effectLst/>
                <a:latin typeface="Times New Roman" panose="02020603050405020304" pitchFamily="18" charset="0"/>
                <a:ea typeface="Times New Roman" panose="02020603050405020304" pitchFamily="18" charset="0"/>
              </a:endParaRPr>
            </a:p>
          </p:txBody>
        </p:sp>
        <p:cxnSp>
          <p:nvCxnSpPr>
            <p:cNvPr id="35" name="AutoShape 54">
              <a:extLst>
                <a:ext uri="{FF2B5EF4-FFF2-40B4-BE49-F238E27FC236}">
                  <a16:creationId xmlns:a16="http://schemas.microsoft.com/office/drawing/2014/main" id="{D9C1A57E-66A7-436E-835C-461CC00E8391}"/>
                </a:ext>
              </a:extLst>
            </p:cNvPr>
            <p:cNvCxnSpPr>
              <a:cxnSpLocks noChangeShapeType="1"/>
            </p:cNvCxnSpPr>
            <p:nvPr/>
          </p:nvCxnSpPr>
          <p:spPr bwMode="auto">
            <a:xfrm>
              <a:off x="4486" y="7113"/>
              <a:ext cx="1199" cy="0"/>
            </a:xfrm>
            <a:prstGeom prst="straightConnector1">
              <a:avLst/>
            </a:prstGeom>
            <a:noFill/>
            <a:ln w="12700">
              <a:solidFill>
                <a:schemeClr val="dk1">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36" name="AutoShape 24">
              <a:extLst>
                <a:ext uri="{FF2B5EF4-FFF2-40B4-BE49-F238E27FC236}">
                  <a16:creationId xmlns:a16="http://schemas.microsoft.com/office/drawing/2014/main" id="{262BEE40-5A14-4912-9E1E-731067ACA803}"/>
                </a:ext>
              </a:extLst>
            </p:cNvPr>
            <p:cNvCxnSpPr>
              <a:cxnSpLocks noChangeShapeType="1"/>
            </p:cNvCxnSpPr>
            <p:nvPr/>
          </p:nvCxnSpPr>
          <p:spPr bwMode="auto">
            <a:xfrm>
              <a:off x="7695" y="6038"/>
              <a:ext cx="650" cy="3"/>
            </a:xfrm>
            <a:prstGeom prst="bentConnector3">
              <a:avLst>
                <a:gd name="adj1" fmla="val 50000"/>
              </a:avLst>
            </a:prstGeom>
            <a:noFill/>
            <a:ln w="12700">
              <a:solidFill>
                <a:schemeClr val="dk1">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37" name="AutoShape 23">
              <a:extLst>
                <a:ext uri="{FF2B5EF4-FFF2-40B4-BE49-F238E27FC236}">
                  <a16:creationId xmlns:a16="http://schemas.microsoft.com/office/drawing/2014/main" id="{2947289F-19C4-4B6F-BCD3-150E691EAB7B}"/>
                </a:ext>
              </a:extLst>
            </p:cNvPr>
            <p:cNvCxnSpPr>
              <a:cxnSpLocks noChangeShapeType="1"/>
            </p:cNvCxnSpPr>
            <p:nvPr/>
          </p:nvCxnSpPr>
          <p:spPr bwMode="auto">
            <a:xfrm>
              <a:off x="7521" y="7515"/>
              <a:ext cx="824" cy="1"/>
            </a:xfrm>
            <a:prstGeom prst="bentConnector3">
              <a:avLst>
                <a:gd name="adj1" fmla="val 50000"/>
              </a:avLst>
            </a:prstGeom>
            <a:noFill/>
            <a:ln w="12700">
              <a:solidFill>
                <a:schemeClr val="dk1">
                  <a:lumMod val="60000"/>
                  <a:lumOff val="4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38" name="AutoShape 29">
              <a:extLst>
                <a:ext uri="{FF2B5EF4-FFF2-40B4-BE49-F238E27FC236}">
                  <a16:creationId xmlns:a16="http://schemas.microsoft.com/office/drawing/2014/main" id="{68572CEE-81DD-4274-9275-06BC9A1A60D4}"/>
                </a:ext>
              </a:extLst>
            </p:cNvPr>
            <p:cNvSpPr>
              <a:spLocks noChangeArrowheads="1"/>
            </p:cNvSpPr>
            <p:nvPr/>
          </p:nvSpPr>
          <p:spPr bwMode="auto">
            <a:xfrm>
              <a:off x="945" y="6501"/>
              <a:ext cx="1440" cy="1095"/>
            </a:xfrm>
            <a:prstGeom prst="roundRect">
              <a:avLst>
                <a:gd name="adj" fmla="val 16667"/>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round/>
              <a:headEnd/>
              <a:tailEnd/>
            </a:ln>
            <a:effectLst>
              <a:outerShdw dist="28398" dir="3806097" algn="ctr" rotWithShape="0">
                <a:schemeClr val="lt1">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RFID Tag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9" name="AutoShape 30">
              <a:extLst>
                <a:ext uri="{FF2B5EF4-FFF2-40B4-BE49-F238E27FC236}">
                  <a16:creationId xmlns:a16="http://schemas.microsoft.com/office/drawing/2014/main" id="{2130D630-E3CD-4444-8148-5086D9D2B00D}"/>
                </a:ext>
              </a:extLst>
            </p:cNvPr>
            <p:cNvCxnSpPr>
              <a:cxnSpLocks noChangeShapeType="1"/>
            </p:cNvCxnSpPr>
            <p:nvPr/>
          </p:nvCxnSpPr>
          <p:spPr bwMode="auto">
            <a:xfrm>
              <a:off x="2401" y="7068"/>
              <a:ext cx="539" cy="0"/>
            </a:xfrm>
            <a:prstGeom prst="straightConnector1">
              <a:avLst/>
            </a:prstGeom>
            <a:noFill/>
            <a:ln w="12700">
              <a:solidFill>
                <a:schemeClr val="dk1">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40" name="AutoShape 3">
              <a:extLst>
                <a:ext uri="{FF2B5EF4-FFF2-40B4-BE49-F238E27FC236}">
                  <a16:creationId xmlns:a16="http://schemas.microsoft.com/office/drawing/2014/main" id="{062F565E-8457-455A-8369-9DD420DD8E57}"/>
                </a:ext>
              </a:extLst>
            </p:cNvPr>
            <p:cNvSpPr>
              <a:spLocks noChangeArrowheads="1"/>
            </p:cNvSpPr>
            <p:nvPr/>
          </p:nvSpPr>
          <p:spPr bwMode="auto">
            <a:xfrm>
              <a:off x="3100" y="4827"/>
              <a:ext cx="1992" cy="901"/>
            </a:xfrm>
            <a:prstGeom prst="roundRect">
              <a:avLst>
                <a:gd name="adj" fmla="val 16667"/>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round/>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Face Recognition System</a:t>
              </a:r>
              <a:endParaRPr lang="en-US" sz="1200" dirty="0">
                <a:effectLst/>
                <a:latin typeface="Times New Roman" panose="02020603050405020304" pitchFamily="18" charset="0"/>
                <a:ea typeface="Times New Roman" panose="02020603050405020304" pitchFamily="18" charset="0"/>
              </a:endParaRPr>
            </a:p>
          </p:txBody>
        </p:sp>
        <p:cxnSp>
          <p:nvCxnSpPr>
            <p:cNvPr id="41" name="AutoShape 8">
              <a:extLst>
                <a:ext uri="{FF2B5EF4-FFF2-40B4-BE49-F238E27FC236}">
                  <a16:creationId xmlns:a16="http://schemas.microsoft.com/office/drawing/2014/main" id="{AA77C935-3DBD-40BC-8C2A-0EC9523D9658}"/>
                </a:ext>
              </a:extLst>
            </p:cNvPr>
            <p:cNvCxnSpPr>
              <a:cxnSpLocks noChangeShapeType="1"/>
            </p:cNvCxnSpPr>
            <p:nvPr/>
          </p:nvCxnSpPr>
          <p:spPr bwMode="auto">
            <a:xfrm>
              <a:off x="5094" y="5281"/>
              <a:ext cx="651" cy="0"/>
            </a:xfrm>
            <a:prstGeom prst="straightConnector1">
              <a:avLst/>
            </a:prstGeom>
            <a:noFill/>
            <a:ln w="12700">
              <a:solidFill>
                <a:schemeClr val="dk1">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42" name="AutoShape 55">
              <a:extLst>
                <a:ext uri="{FF2B5EF4-FFF2-40B4-BE49-F238E27FC236}">
                  <a16:creationId xmlns:a16="http://schemas.microsoft.com/office/drawing/2014/main" id="{F0FDA3DE-C065-461D-89A8-C307C31D34B1}"/>
                </a:ext>
              </a:extLst>
            </p:cNvPr>
            <p:cNvSpPr>
              <a:spLocks noChangeArrowheads="1"/>
            </p:cNvSpPr>
            <p:nvPr/>
          </p:nvSpPr>
          <p:spPr bwMode="auto">
            <a:xfrm>
              <a:off x="5745" y="4025"/>
              <a:ext cx="1933" cy="4926"/>
            </a:xfrm>
            <a:prstGeom prst="roundRect">
              <a:avLst>
                <a:gd name="adj" fmla="val 16667"/>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round/>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115000"/>
                </a:lnSpc>
                <a:spcBef>
                  <a:spcPts val="0"/>
                </a:spcBef>
                <a:spcAft>
                  <a:spcPts val="1000"/>
                </a:spcAft>
              </a:pPr>
              <a:r>
                <a:rPr lang="en-US" sz="11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115000"/>
                </a:lnSpc>
                <a:spcBef>
                  <a:spcPts val="0"/>
                </a:spcBef>
                <a:spcAft>
                  <a:spcPts val="1000"/>
                </a:spcAft>
              </a:pPr>
              <a:r>
                <a:rPr lang="en-US" sz="11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115000"/>
                </a:lnSpc>
                <a:spcBef>
                  <a:spcPts val="0"/>
                </a:spcBef>
                <a:spcAft>
                  <a:spcPts val="1000"/>
                </a:spcAft>
              </a:pPr>
              <a:r>
                <a:rPr lang="en-US" sz="11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115000"/>
                </a:lnSpc>
                <a:spcBef>
                  <a:spcPts val="0"/>
                </a:spcBef>
                <a:spcAft>
                  <a:spcPts val="1000"/>
                </a:spcAft>
              </a:pPr>
              <a:endParaRPr lang="en-US" sz="11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lnSpc>
                  <a:spcPct val="115000"/>
                </a:lnSpc>
                <a:spcBef>
                  <a:spcPts val="0"/>
                </a:spcBef>
                <a:spcAft>
                  <a:spcPts val="1000"/>
                </a:spcAft>
              </a:pPr>
              <a:r>
                <a:rPr lang="en-US" sz="11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Raspberry Pi -3</a:t>
              </a:r>
              <a:endParaRPr lang="en-US" sz="1200" dirty="0">
                <a:effectLst/>
                <a:latin typeface="Times New Roman" panose="02020603050405020304" pitchFamily="18" charset="0"/>
                <a:ea typeface="Times New Roman" panose="02020603050405020304" pitchFamily="18" charset="0"/>
              </a:endParaRPr>
            </a:p>
          </p:txBody>
        </p:sp>
        <p:cxnSp>
          <p:nvCxnSpPr>
            <p:cNvPr id="43" name="AutoShape 62">
              <a:extLst>
                <a:ext uri="{FF2B5EF4-FFF2-40B4-BE49-F238E27FC236}">
                  <a16:creationId xmlns:a16="http://schemas.microsoft.com/office/drawing/2014/main" id="{5C4EFCB7-5424-4098-A989-CC55BAC37F9B}"/>
                </a:ext>
              </a:extLst>
            </p:cNvPr>
            <p:cNvCxnSpPr>
              <a:cxnSpLocks noChangeShapeType="1"/>
            </p:cNvCxnSpPr>
            <p:nvPr/>
          </p:nvCxnSpPr>
          <p:spPr bwMode="auto">
            <a:xfrm>
              <a:off x="7678" y="4860"/>
              <a:ext cx="493" cy="0"/>
            </a:xfrm>
            <a:prstGeom prst="straightConnector1">
              <a:avLst/>
            </a:prstGeom>
            <a:noFill/>
            <a:ln w="12700">
              <a:solidFill>
                <a:schemeClr val="dk1">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44" name="AutoShape 92">
              <a:extLst>
                <a:ext uri="{FF2B5EF4-FFF2-40B4-BE49-F238E27FC236}">
                  <a16:creationId xmlns:a16="http://schemas.microsoft.com/office/drawing/2014/main" id="{A2B21340-F1EE-42BE-95FF-75E6840EAAEF}"/>
                </a:ext>
              </a:extLst>
            </p:cNvPr>
            <p:cNvSpPr>
              <a:spLocks noChangeArrowheads="1"/>
            </p:cNvSpPr>
            <p:nvPr/>
          </p:nvSpPr>
          <p:spPr bwMode="auto">
            <a:xfrm>
              <a:off x="8186" y="4147"/>
              <a:ext cx="1420" cy="1290"/>
            </a:xfrm>
            <a:prstGeom prst="roundRect">
              <a:avLst>
                <a:gd name="adj" fmla="val 16667"/>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round/>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lnSpc>
                  <a:spcPct val="115000"/>
                </a:lnSpc>
                <a:spcBef>
                  <a:spcPts val="0"/>
                </a:spcBef>
                <a:spcAft>
                  <a:spcPts val="1000"/>
                </a:spcAft>
              </a:pPr>
              <a:r>
                <a:rPr lang="en-US" sz="1100" b="1"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Relay</a:t>
              </a:r>
              <a:endParaRPr lang="en-US" sz="1200">
                <a:effectLst/>
                <a:latin typeface="Times New Roman" panose="02020603050405020304" pitchFamily="18" charset="0"/>
                <a:ea typeface="Times New Roman" panose="02020603050405020304" pitchFamily="18" charset="0"/>
              </a:endParaRPr>
            </a:p>
          </p:txBody>
        </p:sp>
        <p:sp>
          <p:nvSpPr>
            <p:cNvPr id="45" name="AutoShape 93">
              <a:extLst>
                <a:ext uri="{FF2B5EF4-FFF2-40B4-BE49-F238E27FC236}">
                  <a16:creationId xmlns:a16="http://schemas.microsoft.com/office/drawing/2014/main" id="{75A18DF8-4ADE-4931-9E5B-5A1760790698}"/>
                </a:ext>
              </a:extLst>
            </p:cNvPr>
            <p:cNvSpPr>
              <a:spLocks noChangeArrowheads="1"/>
            </p:cNvSpPr>
            <p:nvPr/>
          </p:nvSpPr>
          <p:spPr bwMode="auto">
            <a:xfrm>
              <a:off x="10002" y="4147"/>
              <a:ext cx="1440" cy="1290"/>
            </a:xfrm>
            <a:prstGeom prst="roundRect">
              <a:avLst>
                <a:gd name="adj" fmla="val 16667"/>
              </a:avLst>
            </a:prstGeom>
            <a:gradFill rotWithShape="0">
              <a:gsLst>
                <a:gs pos="0">
                  <a:schemeClr val="lt1">
                    <a:lumMod val="100000"/>
                    <a:lumOff val="0"/>
                  </a:schemeClr>
                </a:gs>
                <a:gs pos="100000">
                  <a:schemeClr val="dk1">
                    <a:lumMod val="40000"/>
                    <a:lumOff val="60000"/>
                  </a:schemeClr>
                </a:gs>
              </a:gsLst>
              <a:lin ang="5400000" scaled="1"/>
            </a:gradFill>
            <a:ln w="12700">
              <a:solidFill>
                <a:schemeClr val="dk1">
                  <a:lumMod val="60000"/>
                  <a:lumOff val="40000"/>
                </a:schemeClr>
              </a:solidFill>
              <a:round/>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115000"/>
                </a:lnSpc>
                <a:spcBef>
                  <a:spcPts val="0"/>
                </a:spcBef>
                <a:spcAft>
                  <a:spcPts val="1000"/>
                </a:spcAft>
              </a:pPr>
              <a:r>
                <a:rPr lang="en-US" sz="11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DC Motor</a:t>
              </a:r>
              <a:endParaRPr lang="en-US" sz="1200" dirty="0">
                <a:effectLst/>
                <a:latin typeface="Times New Roman" panose="02020603050405020304" pitchFamily="18" charset="0"/>
                <a:ea typeface="Times New Roman" panose="02020603050405020304" pitchFamily="18" charset="0"/>
              </a:endParaRPr>
            </a:p>
          </p:txBody>
        </p:sp>
        <p:cxnSp>
          <p:nvCxnSpPr>
            <p:cNvPr id="46" name="AutoShape 94">
              <a:extLst>
                <a:ext uri="{FF2B5EF4-FFF2-40B4-BE49-F238E27FC236}">
                  <a16:creationId xmlns:a16="http://schemas.microsoft.com/office/drawing/2014/main" id="{0F15A61A-3E9B-4472-A128-0EBB0DF5B1C5}"/>
                </a:ext>
              </a:extLst>
            </p:cNvPr>
            <p:cNvCxnSpPr>
              <a:cxnSpLocks noChangeShapeType="1"/>
            </p:cNvCxnSpPr>
            <p:nvPr/>
          </p:nvCxnSpPr>
          <p:spPr bwMode="auto">
            <a:xfrm>
              <a:off x="9628" y="4800"/>
              <a:ext cx="374" cy="0"/>
            </a:xfrm>
            <a:prstGeom prst="straightConnector1">
              <a:avLst/>
            </a:prstGeom>
            <a:noFill/>
            <a:ln w="12700">
              <a:solidFill>
                <a:schemeClr val="dk1">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spTree>
    <p:extLst>
      <p:ext uri="{BB962C8B-B14F-4D97-AF65-F5344CB8AC3E}">
        <p14:creationId xmlns:p14="http://schemas.microsoft.com/office/powerpoint/2010/main" val="167693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CD5C-7D02-4DEC-9CD4-17B4CF2DD5D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REQUIRED</a:t>
            </a:r>
          </a:p>
        </p:txBody>
      </p:sp>
      <p:sp>
        <p:nvSpPr>
          <p:cNvPr id="3" name="Content Placeholder 2">
            <a:extLst>
              <a:ext uri="{FF2B5EF4-FFF2-40B4-BE49-F238E27FC236}">
                <a16:creationId xmlns:a16="http://schemas.microsoft.com/office/drawing/2014/main" id="{8CCB23D1-127A-4C31-B53A-C5C5523C6176}"/>
              </a:ext>
            </a:extLst>
          </p:cNvPr>
          <p:cNvSpPr>
            <a:spLocks noGrp="1"/>
          </p:cNvSpPr>
          <p:nvPr>
            <p:ph idx="1"/>
          </p:nvPr>
        </p:nvSpPr>
        <p:spPr/>
        <p:txBody>
          <a:bodyPr>
            <a:normAutofit/>
          </a:bodyPr>
          <a:lstStyle/>
          <a:p>
            <a:pPr lvl="0" algn="just">
              <a:lnSpc>
                <a:spcPct val="150000"/>
              </a:lnSpc>
            </a:pPr>
            <a:r>
              <a:rPr lang="en-US" dirty="0">
                <a:latin typeface="Times New Roman" panose="02020603050405020304" pitchFamily="18" charset="0"/>
                <a:cs typeface="Times New Roman" panose="02020603050405020304" pitchFamily="18" charset="0"/>
              </a:rPr>
              <a:t>Raspberry Pi - 3</a:t>
            </a:r>
          </a:p>
          <a:p>
            <a:pPr lvl="0" algn="just">
              <a:lnSpc>
                <a:spcPct val="150000"/>
              </a:lnSpc>
            </a:pPr>
            <a:r>
              <a:rPr lang="en-US" dirty="0">
                <a:latin typeface="Times New Roman" panose="02020603050405020304" pitchFamily="18" charset="0"/>
                <a:cs typeface="Times New Roman" panose="02020603050405020304" pitchFamily="18" charset="0"/>
              </a:rPr>
              <a:t>RFID Reader and Tag</a:t>
            </a:r>
          </a:p>
          <a:p>
            <a:pPr lvl="0" algn="just">
              <a:lnSpc>
                <a:spcPct val="150000"/>
              </a:lnSpc>
            </a:pPr>
            <a:r>
              <a:rPr lang="en-US" dirty="0">
                <a:latin typeface="Times New Roman" panose="02020603050405020304" pitchFamily="18" charset="0"/>
                <a:cs typeface="Times New Roman" panose="02020603050405020304" pitchFamily="18" charset="0"/>
              </a:rPr>
              <a:t>Relay</a:t>
            </a:r>
          </a:p>
          <a:p>
            <a:pPr lvl="0" algn="just">
              <a:lnSpc>
                <a:spcPct val="150000"/>
              </a:lnSpc>
            </a:pPr>
            <a:r>
              <a:rPr lang="en-US" dirty="0">
                <a:latin typeface="Times New Roman" panose="02020603050405020304" pitchFamily="18" charset="0"/>
                <a:cs typeface="Times New Roman" panose="02020603050405020304" pitchFamily="18" charset="0"/>
              </a:rPr>
              <a:t>Motor</a:t>
            </a:r>
          </a:p>
          <a:p>
            <a:pPr lvl="0" algn="just">
              <a:lnSpc>
                <a:spcPct val="150000"/>
              </a:lnSpc>
            </a:pPr>
            <a:r>
              <a:rPr lang="en-US" dirty="0">
                <a:latin typeface="Times New Roman" panose="02020603050405020304" pitchFamily="18" charset="0"/>
                <a:cs typeface="Times New Roman" panose="02020603050405020304" pitchFamily="18" charset="0"/>
              </a:rPr>
              <a:t>Buzzer</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2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3774-242A-43B8-9E66-D79513B7080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REQUIRED</a:t>
            </a:r>
            <a:endParaRPr lang="en-US" dirty="0"/>
          </a:p>
        </p:txBody>
      </p:sp>
      <p:sp>
        <p:nvSpPr>
          <p:cNvPr id="3" name="Content Placeholder 2">
            <a:extLst>
              <a:ext uri="{FF2B5EF4-FFF2-40B4-BE49-F238E27FC236}">
                <a16:creationId xmlns:a16="http://schemas.microsoft.com/office/drawing/2014/main" id="{EFE093D1-D2F7-454E-864B-18E8AB165805}"/>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Python </a:t>
            </a:r>
          </a:p>
          <a:p>
            <a:pPr>
              <a:lnSpc>
                <a:spcPct val="150000"/>
              </a:lnSpc>
            </a:pPr>
            <a:r>
              <a:rPr lang="en-US" dirty="0">
                <a:latin typeface="Times New Roman" panose="02020603050405020304" pitchFamily="18" charset="0"/>
                <a:cs typeface="Times New Roman" panose="02020603050405020304" pitchFamily="18" charset="0"/>
              </a:rPr>
              <a:t>OpenCV</a:t>
            </a:r>
          </a:p>
        </p:txBody>
      </p:sp>
    </p:spTree>
    <p:extLst>
      <p:ext uri="{BB962C8B-B14F-4D97-AF65-F5344CB8AC3E}">
        <p14:creationId xmlns:p14="http://schemas.microsoft.com/office/powerpoint/2010/main" val="1310184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E709-6D1A-47B8-9875-9330ED3CBD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888D8C70-8095-4A4D-AFFF-6F23AFA3D6FF}"/>
              </a:ext>
            </a:extLst>
          </p:cNvPr>
          <p:cNvSpPr>
            <a:spLocks noGrp="1"/>
          </p:cNvSpPr>
          <p:nvPr>
            <p:ph idx="1"/>
          </p:nvPr>
        </p:nvSpPr>
        <p:spPr/>
        <p:txBody>
          <a:bodyPr>
            <a:normAutofit fontScale="85000" lnSpcReduction="20000"/>
          </a:bodyPr>
          <a:lstStyle/>
          <a:p>
            <a:pPr algn="just">
              <a:lnSpc>
                <a:spcPct val="150000"/>
              </a:lnSpc>
            </a:pPr>
            <a:r>
              <a:rPr lang="en-US" b="1" dirty="0">
                <a:latin typeface="Times New Roman" panose="02020603050405020304" pitchFamily="18" charset="0"/>
                <a:cs typeface="Times New Roman" panose="02020603050405020304" pitchFamily="18" charset="0"/>
              </a:rPr>
              <a:t>Raspberry Pi-3</a:t>
            </a:r>
          </a:p>
          <a:p>
            <a:pPr marL="0" indent="0" algn="just">
              <a:lnSpc>
                <a:spcPct val="150000"/>
              </a:lnSpc>
              <a:buNone/>
            </a:pPr>
            <a:r>
              <a:rPr lang="en-US" dirty="0">
                <a:latin typeface="Times New Roman" panose="02020603050405020304" pitchFamily="18" charset="0"/>
                <a:cs typeface="Times New Roman" panose="02020603050405020304" pitchFamily="18" charset="0"/>
              </a:rPr>
              <a:t>	The Raspberry Pi is a tiny computer about the size of a deck of cards. It uses what's called a system on chip, which integrates the CPU and GPU in a single integrated circuit, with the RAM, USB ports, and other components soldered onto the board for an all-in-one package. </a:t>
            </a:r>
          </a:p>
          <a:p>
            <a:pPr marL="0" indent="0" algn="just">
              <a:lnSpc>
                <a:spcPct val="150000"/>
              </a:lnSpc>
              <a:buNone/>
            </a:pPr>
            <a:r>
              <a:rPr lang="en-US" dirty="0">
                <a:latin typeface="Times New Roman" panose="02020603050405020304" pitchFamily="18" charset="0"/>
                <a:cs typeface="Times New Roman" panose="02020603050405020304" pitchFamily="18" charset="0"/>
              </a:rPr>
              <a:t>It doesn't have onboard storage, but it has an SD card slot you can use to house your operating system and files. The Raspberry Pi is small, doesn't use much power, and is relatively inexpensive</a:t>
            </a:r>
          </a:p>
        </p:txBody>
      </p:sp>
    </p:spTree>
    <p:extLst>
      <p:ext uri="{BB962C8B-B14F-4D97-AF65-F5344CB8AC3E}">
        <p14:creationId xmlns:p14="http://schemas.microsoft.com/office/powerpoint/2010/main" val="328354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40AC-0BA5-4832-B9A1-BE8E2A5D0305}"/>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81329D4D-8A79-4FD1-8D76-905A0F1EE22A}"/>
              </a:ext>
            </a:extLst>
          </p:cNvPr>
          <p:cNvSpPr>
            <a:spLocks noGrp="1"/>
          </p:cNvSpPr>
          <p:nvPr>
            <p:ph idx="1"/>
          </p:nvPr>
        </p:nvSpPr>
        <p:spPr>
          <a:xfrm>
            <a:off x="838200" y="1253330"/>
            <a:ext cx="10515600" cy="4992923"/>
          </a:xfrm>
        </p:spPr>
        <p:txBody>
          <a:bodyPr>
            <a:normAutofit fontScale="85000" lnSpcReduction="20000"/>
          </a:bodyPr>
          <a:lstStyle/>
          <a:p>
            <a:pPr algn="just">
              <a:lnSpc>
                <a:spcPct val="150000"/>
              </a:lnSpc>
            </a:pPr>
            <a:r>
              <a:rPr lang="en-US" b="1" dirty="0">
                <a:latin typeface="Times New Roman" panose="02020603050405020304" pitchFamily="18" charset="0"/>
                <a:cs typeface="Times New Roman" panose="02020603050405020304" pitchFamily="18" charset="0"/>
              </a:rPr>
              <a:t>USB Camera</a:t>
            </a:r>
          </a:p>
          <a:p>
            <a:pPr marL="0" indent="0" algn="just">
              <a:lnSpc>
                <a:spcPct val="150000"/>
              </a:lnSpc>
              <a:buNone/>
            </a:pPr>
            <a:r>
              <a:rPr lang="en-US" dirty="0">
                <a:latin typeface="Times New Roman" panose="02020603050405020304" pitchFamily="18" charset="0"/>
                <a:cs typeface="Times New Roman" panose="02020603050405020304" pitchFamily="18" charset="0"/>
              </a:rPr>
              <a:t>	A USB webcam is a camera that connects to a raspberry pi, usually through plugging it in to a USB port on the port. The video is fed to the raspberry pi where a software application lets you view the pictures and also transfer them to the Internet.</a:t>
            </a:r>
          </a:p>
          <a:p>
            <a:pPr algn="just">
              <a:lnSpc>
                <a:spcPct val="150000"/>
              </a:lnSpc>
            </a:pPr>
            <a:r>
              <a:rPr lang="en-US" b="1" dirty="0">
                <a:latin typeface="Times New Roman" panose="02020603050405020304" pitchFamily="18" charset="0"/>
                <a:cs typeface="Times New Roman" panose="02020603050405020304" pitchFamily="18" charset="0"/>
              </a:rPr>
              <a:t>RFID Reader</a:t>
            </a:r>
          </a:p>
          <a:p>
            <a:pPr marL="0" indent="0" algn="just">
              <a:lnSpc>
                <a:spcPct val="150000"/>
              </a:lnSpc>
              <a:buNone/>
            </a:pPr>
            <a:r>
              <a:rPr lang="en-US" dirty="0">
                <a:latin typeface="Times New Roman" panose="02020603050405020304" pitchFamily="18" charset="0"/>
                <a:cs typeface="Times New Roman" panose="02020603050405020304" pitchFamily="18" charset="0"/>
              </a:rPr>
              <a:t>	The RFID reader is a network-connected device that can be portable or permanently attached. It uses radio waves to transmit signals that activate the tag. Once activated, the tag sends a wave back to the antenna, where it is translated into data. The transponder is in the RFID tag itself.</a:t>
            </a:r>
          </a:p>
        </p:txBody>
      </p:sp>
    </p:spTree>
    <p:extLst>
      <p:ext uri="{BB962C8B-B14F-4D97-AF65-F5344CB8AC3E}">
        <p14:creationId xmlns:p14="http://schemas.microsoft.com/office/powerpoint/2010/main" val="2163980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4E13-0C01-497A-A42B-2BCBF4F7E1C2}"/>
              </a:ext>
            </a:extLst>
          </p:cNvPr>
          <p:cNvSpPr>
            <a:spLocks noGrp="1"/>
          </p:cNvSpPr>
          <p:nvPr>
            <p:ph type="title"/>
          </p:nvPr>
        </p:nvSpPr>
        <p:spPr>
          <a:xfrm>
            <a:off x="838200" y="18255"/>
            <a:ext cx="10515600" cy="1325563"/>
          </a:xfrm>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BF9A56A0-1BE6-4B1D-AC48-89624784AC14}"/>
              </a:ext>
            </a:extLst>
          </p:cNvPr>
          <p:cNvSpPr>
            <a:spLocks noGrp="1"/>
          </p:cNvSpPr>
          <p:nvPr>
            <p:ph idx="1"/>
          </p:nvPr>
        </p:nvSpPr>
        <p:spPr>
          <a:xfrm>
            <a:off x="838200" y="1343818"/>
            <a:ext cx="10515600" cy="4966830"/>
          </a:xfrm>
        </p:spPr>
        <p:txBody>
          <a:bodyPr>
            <a:normAutofit fontScale="77500" lnSpcReduction="20000"/>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Relay</a:t>
            </a:r>
          </a:p>
          <a:p>
            <a:pPr marL="0" indent="0" algn="just">
              <a:lnSpc>
                <a:spcPct val="150000"/>
              </a:lnSpc>
              <a:buNone/>
            </a:pPr>
            <a:r>
              <a:rPr lang="en-US" dirty="0">
                <a:latin typeface="Times New Roman" panose="02020603050405020304" pitchFamily="18" charset="0"/>
                <a:cs typeface="Times New Roman" panose="02020603050405020304" pitchFamily="18" charset="0"/>
              </a:rPr>
              <a:t>	A relay is an electrically operated switch. They commonly use an electromagnet (coil) to operate their internal mechanical switching mechanism (contacts). When a relay contact is open, this will switch power ON for a circuit when the coil is activated.</a:t>
            </a:r>
          </a:p>
          <a:p>
            <a:pPr marL="0" indent="0" algn="just">
              <a:lnSpc>
                <a:spcPct val="150000"/>
              </a:lnSpc>
              <a:buNone/>
            </a:pPr>
            <a:r>
              <a:rPr lang="en-US" b="1" dirty="0">
                <a:latin typeface="Times New Roman" panose="02020603050405020304" pitchFamily="18" charset="0"/>
                <a:cs typeface="Times New Roman" panose="02020603050405020304" pitchFamily="18" charset="0"/>
              </a:rPr>
              <a:t>DC Motor</a:t>
            </a:r>
          </a:p>
          <a:p>
            <a:pPr marL="0" indent="0" algn="just">
              <a:lnSpc>
                <a:spcPct val="150000"/>
              </a:lnSpc>
              <a:buNone/>
            </a:pPr>
            <a:r>
              <a:rPr lang="en-US" dirty="0">
                <a:latin typeface="Times New Roman" panose="02020603050405020304" pitchFamily="18" charset="0"/>
                <a:cs typeface="Times New Roman" panose="02020603050405020304" pitchFamily="18" charset="0"/>
              </a:rPr>
              <a:t>	The working of DC motor is based on the principle that when a current carrying conductor is placed in a magnetic field, it experiences a mechanical force. The direction of the mechanical force is given by Fleming's Left-hand Rule and its magnitude is given </a:t>
            </a:r>
          </a:p>
          <a:p>
            <a:pPr marL="0" indent="0" algn="just">
              <a:lnSpc>
                <a:spcPct val="150000"/>
              </a:lnSpc>
              <a:buNone/>
            </a:pPr>
            <a:r>
              <a:rPr lang="en-US" dirty="0">
                <a:latin typeface="Times New Roman" panose="02020603050405020304" pitchFamily="18" charset="0"/>
                <a:cs typeface="Times New Roman" panose="02020603050405020304" pitchFamily="18" charset="0"/>
              </a:rPr>
              <a:t>by F = BIL Newton.</a:t>
            </a:r>
          </a:p>
        </p:txBody>
      </p:sp>
    </p:spTree>
    <p:extLst>
      <p:ext uri="{BB962C8B-B14F-4D97-AF65-F5344CB8AC3E}">
        <p14:creationId xmlns:p14="http://schemas.microsoft.com/office/powerpoint/2010/main" val="205565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7199-D717-488B-9689-0EE5858F1A0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2603383A-9950-4205-9819-2F10BCD26C7E}"/>
              </a:ext>
            </a:extLst>
          </p:cNvPr>
          <p:cNvSpPr>
            <a:spLocks noGrp="1"/>
          </p:cNvSpPr>
          <p:nvPr>
            <p:ph idx="1"/>
          </p:nvPr>
        </p:nvSpPr>
        <p:spPr>
          <a:xfrm>
            <a:off x="838200" y="1545465"/>
            <a:ext cx="10515600" cy="4631498"/>
          </a:xfrm>
        </p:spPr>
        <p:txBody>
          <a:bodyPr>
            <a:normAutofit fontScale="625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N.Sudhakar</a:t>
            </a:r>
            <a:r>
              <a:rPr lang="en-US" dirty="0">
                <a:latin typeface="Times New Roman" panose="02020603050405020304" pitchFamily="18" charset="0"/>
                <a:cs typeface="Times New Roman" panose="02020603050405020304" pitchFamily="18" charset="0"/>
              </a:rPr>
              <a:t> Reddy, </a:t>
            </a:r>
            <a:r>
              <a:rPr lang="en-US" dirty="0" err="1">
                <a:latin typeface="Times New Roman" panose="02020603050405020304" pitchFamily="18" charset="0"/>
                <a:cs typeface="Times New Roman" panose="02020603050405020304" pitchFamily="18" charset="0"/>
              </a:rPr>
              <a:t>M.V.Sumanth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S.Suresh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Babu</a:t>
            </a:r>
            <a:r>
              <a:rPr lang="en-US" dirty="0">
                <a:latin typeface="Times New Roman" panose="02020603050405020304" pitchFamily="18" charset="0"/>
                <a:cs typeface="Times New Roman" panose="02020603050405020304" pitchFamily="18" charset="0"/>
              </a:rPr>
              <a:t>, "A Counterpart Approach to Attendance and Feedback System using Machine Learning </a:t>
            </a:r>
            <a:r>
              <a:rPr lang="en-US" dirty="0" err="1">
                <a:latin typeface="Times New Roman" panose="02020603050405020304" pitchFamily="18" charset="0"/>
                <a:cs typeface="Times New Roman" panose="02020603050405020304" pitchFamily="18" charset="0"/>
              </a:rPr>
              <a:t>Techniques",Journal</a:t>
            </a:r>
            <a:r>
              <a:rPr lang="en-US" dirty="0">
                <a:latin typeface="Times New Roman" panose="02020603050405020304" pitchFamily="18" charset="0"/>
                <a:cs typeface="Times New Roman" panose="02020603050405020304" pitchFamily="18" charset="0"/>
              </a:rPr>
              <a:t> of Emerging Technologies and Innovative Research (JETIR), Volume 5, Issue 12, Dec 2018. </a:t>
            </a:r>
          </a:p>
          <a:p>
            <a:pPr algn="just">
              <a:lnSpc>
                <a:spcPct val="120000"/>
              </a:lnSpc>
            </a:pPr>
            <a:r>
              <a:rPr lang="en-US" dirty="0">
                <a:latin typeface="Times New Roman" panose="02020603050405020304" pitchFamily="18" charset="0"/>
                <a:cs typeface="Times New Roman" panose="02020603050405020304" pitchFamily="18" charset="0"/>
              </a:rPr>
              <a:t>2. Dan Wang, Rong Fu, </a:t>
            </a:r>
            <a:r>
              <a:rPr lang="en-US" dirty="0" err="1">
                <a:latin typeface="Times New Roman" panose="02020603050405020304" pitchFamily="18" charset="0"/>
                <a:cs typeface="Times New Roman" panose="02020603050405020304" pitchFamily="18" charset="0"/>
              </a:rPr>
              <a:t>Zuying</a:t>
            </a:r>
            <a:r>
              <a:rPr lang="en-US" dirty="0">
                <a:latin typeface="Times New Roman" panose="02020603050405020304" pitchFamily="18" charset="0"/>
                <a:cs typeface="Times New Roman" panose="02020603050405020304" pitchFamily="18" charset="0"/>
              </a:rPr>
              <a:t> Luo, "Classroom Attendance Auto-management Based on Deep </a:t>
            </a:r>
            <a:r>
              <a:rPr lang="en-US" dirty="0" err="1">
                <a:latin typeface="Times New Roman" panose="02020603050405020304" pitchFamily="18" charset="0"/>
                <a:cs typeface="Times New Roman" panose="02020603050405020304" pitchFamily="18" charset="0"/>
              </a:rPr>
              <a:t>Learning",Advances</a:t>
            </a:r>
            <a:r>
              <a:rPr lang="en-US" dirty="0">
                <a:latin typeface="Times New Roman" panose="02020603050405020304" pitchFamily="18" charset="0"/>
                <a:cs typeface="Times New Roman" panose="02020603050405020304" pitchFamily="18" charset="0"/>
              </a:rPr>
              <a:t> in Social Science, Education and Humanities Research, volume 123,ICESAME 2017. </a:t>
            </a:r>
          </a:p>
          <a:p>
            <a:pPr algn="just">
              <a:lnSpc>
                <a:spcPct val="120000"/>
              </a:lnSpc>
            </a:pPr>
            <a:r>
              <a:rPr lang="en-US" dirty="0">
                <a:latin typeface="Times New Roman" panose="02020603050405020304" pitchFamily="18" charset="0"/>
                <a:cs typeface="Times New Roman" panose="02020603050405020304" pitchFamily="18" charset="0"/>
              </a:rPr>
              <a:t>3. Akshara Jadhav, </a:t>
            </a:r>
            <a:r>
              <a:rPr lang="en-US" dirty="0" err="1">
                <a:latin typeface="Times New Roman" panose="02020603050405020304" pitchFamily="18" charset="0"/>
                <a:cs typeface="Times New Roman" panose="02020603050405020304" pitchFamily="18" charset="0"/>
              </a:rPr>
              <a:t>Akshay</a:t>
            </a:r>
            <a:r>
              <a:rPr lang="en-US" dirty="0">
                <a:latin typeface="Times New Roman" panose="02020603050405020304" pitchFamily="18" charset="0"/>
                <a:cs typeface="Times New Roman" panose="02020603050405020304" pitchFamily="18" charset="0"/>
              </a:rPr>
              <a:t> Jadhav, Tushar </a:t>
            </a:r>
            <a:r>
              <a:rPr lang="en-US" dirty="0" err="1">
                <a:latin typeface="Times New Roman" panose="02020603050405020304" pitchFamily="18" charset="0"/>
                <a:cs typeface="Times New Roman" panose="02020603050405020304" pitchFamily="18" charset="0"/>
              </a:rPr>
              <a:t>Ladhe</a:t>
            </a:r>
            <a:r>
              <a:rPr lang="en-US" dirty="0">
                <a:latin typeface="Times New Roman" panose="02020603050405020304" pitchFamily="18" charset="0"/>
                <a:cs typeface="Times New Roman" panose="02020603050405020304" pitchFamily="18" charset="0"/>
              </a:rPr>
              <a:t>, Krishna </a:t>
            </a:r>
            <a:r>
              <a:rPr lang="en-US" dirty="0" err="1">
                <a:latin typeface="Times New Roman" panose="02020603050405020304" pitchFamily="18" charset="0"/>
                <a:cs typeface="Times New Roman" panose="02020603050405020304" pitchFamily="18" charset="0"/>
              </a:rPr>
              <a:t>Yeolekar</a:t>
            </a:r>
            <a:r>
              <a:rPr lang="en-US" dirty="0">
                <a:latin typeface="Times New Roman" panose="02020603050405020304" pitchFamily="18" charset="0"/>
                <a:cs typeface="Times New Roman" panose="02020603050405020304" pitchFamily="18" charset="0"/>
              </a:rPr>
              <a:t>, "Automated Attendance System Using Face Recognition", International Research Journal of Engineering and Technology (IRJET), Volume 4, Issue 1, Jan 2017. </a:t>
            </a:r>
          </a:p>
          <a:p>
            <a:pPr algn="just">
              <a:lnSpc>
                <a:spcPct val="120000"/>
              </a:lnSpc>
            </a:pPr>
            <a:r>
              <a:rPr lang="en-US" dirty="0">
                <a:latin typeface="Times New Roman" panose="02020603050405020304" pitchFamily="18" charset="0"/>
                <a:cs typeface="Times New Roman" panose="02020603050405020304" pitchFamily="18" charset="0"/>
              </a:rPr>
              <a:t>4. B </a:t>
            </a:r>
            <a:r>
              <a:rPr lang="en-US" dirty="0" err="1">
                <a:latin typeface="Times New Roman" panose="02020603050405020304" pitchFamily="18" charset="0"/>
                <a:cs typeface="Times New Roman" panose="02020603050405020304" pitchFamily="18" charset="0"/>
              </a:rPr>
              <a:t>Prabhavathi</a:t>
            </a:r>
            <a:r>
              <a:rPr lang="en-US" dirty="0">
                <a:latin typeface="Times New Roman" panose="02020603050405020304" pitchFamily="18" charset="0"/>
                <a:cs typeface="Times New Roman" panose="02020603050405020304" pitchFamily="18" charset="0"/>
              </a:rPr>
              <a:t>, V Tanuja, V Madhu </a:t>
            </a:r>
            <a:r>
              <a:rPr lang="en-US" dirty="0" err="1">
                <a:latin typeface="Times New Roman" panose="02020603050405020304" pitchFamily="18" charset="0"/>
                <a:cs typeface="Times New Roman" panose="02020603050405020304" pitchFamily="18" charset="0"/>
              </a:rPr>
              <a:t>Viswanatham</a:t>
            </a:r>
            <a:r>
              <a:rPr lang="en-US" dirty="0">
                <a:latin typeface="Times New Roman" panose="02020603050405020304" pitchFamily="18" charset="0"/>
                <a:cs typeface="Times New Roman" panose="02020603050405020304" pitchFamily="18" charset="0"/>
              </a:rPr>
              <a:t> and M </a:t>
            </a:r>
            <a:r>
              <a:rPr lang="en-US" dirty="0" err="1">
                <a:latin typeface="Times New Roman" panose="02020603050405020304" pitchFamily="18" charset="0"/>
                <a:cs typeface="Times New Roman" panose="02020603050405020304" pitchFamily="18" charset="0"/>
              </a:rPr>
              <a:t>Rajashekhara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Babu</a:t>
            </a:r>
            <a:r>
              <a:rPr lang="en-US" dirty="0">
                <a:latin typeface="Times New Roman" panose="02020603050405020304" pitchFamily="18" charset="0"/>
                <a:cs typeface="Times New Roman" panose="02020603050405020304" pitchFamily="18" charset="0"/>
              </a:rPr>
              <a:t>, "A smart technique for attendance system to recognize faces through parallelism", IOP Conf. Series: Materials Science and Engineering 263, 2017. </a:t>
            </a:r>
          </a:p>
          <a:p>
            <a:pPr algn="just">
              <a:lnSpc>
                <a:spcPct val="120000"/>
              </a:lnSpc>
            </a:pPr>
            <a:r>
              <a:rPr lang="en-US" dirty="0">
                <a:latin typeface="Times New Roman" panose="02020603050405020304" pitchFamily="18" charset="0"/>
                <a:cs typeface="Times New Roman" panose="02020603050405020304" pitchFamily="18" charset="0"/>
              </a:rPr>
              <a:t>5. Prajakta Lad, </a:t>
            </a:r>
            <a:r>
              <a:rPr lang="en-US" dirty="0" err="1">
                <a:latin typeface="Times New Roman" panose="02020603050405020304" pitchFamily="18" charset="0"/>
                <a:cs typeface="Times New Roman" panose="02020603050405020304" pitchFamily="18" charset="0"/>
              </a:rPr>
              <a:t>Sonali</a:t>
            </a:r>
            <a:r>
              <a:rPr lang="en-US" dirty="0">
                <a:latin typeface="Times New Roman" panose="02020603050405020304" pitchFamily="18" charset="0"/>
                <a:cs typeface="Times New Roman" panose="02020603050405020304" pitchFamily="18" charset="0"/>
              </a:rPr>
              <a:t> More, Simran </a:t>
            </a:r>
            <a:r>
              <a:rPr lang="en-US" dirty="0" err="1">
                <a:latin typeface="Times New Roman" panose="02020603050405020304" pitchFamily="18" charset="0"/>
                <a:cs typeface="Times New Roman" panose="02020603050405020304" pitchFamily="18" charset="0"/>
              </a:rPr>
              <a:t>Parkhe</a:t>
            </a:r>
            <a:r>
              <a:rPr lang="en-US" dirty="0">
                <a:latin typeface="Times New Roman" panose="02020603050405020304" pitchFamily="18" charset="0"/>
                <a:cs typeface="Times New Roman" panose="02020603050405020304" pitchFamily="18" charset="0"/>
              </a:rPr>
              <a:t>, Priyanka </a:t>
            </a:r>
            <a:r>
              <a:rPr lang="en-US" dirty="0" err="1">
                <a:latin typeface="Times New Roman" panose="02020603050405020304" pitchFamily="18" charset="0"/>
                <a:cs typeface="Times New Roman" panose="02020603050405020304" pitchFamily="18" charset="0"/>
              </a:rPr>
              <a:t>Nikam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Dipalee</a:t>
            </a:r>
            <a:r>
              <a:rPr lang="en-US" dirty="0">
                <a:latin typeface="Times New Roman" panose="02020603050405020304" pitchFamily="18" charset="0"/>
                <a:cs typeface="Times New Roman" panose="02020603050405020304" pitchFamily="18" charset="0"/>
              </a:rPr>
              <a:t> Chaudhari, " Student Attendance System Using Iris Detection", IJARIIE-ISSN(O)-2395-4396, Vol-3 Issue-2 2017.</a:t>
            </a:r>
          </a:p>
          <a:p>
            <a:pPr algn="just">
              <a:lnSpc>
                <a:spcPct val="12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43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9871-FC29-4FAF-A712-30E5FE51E1E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45C5E14-C4A4-405F-A467-36F21E653D87}"/>
              </a:ext>
            </a:extLst>
          </p:cNvPr>
          <p:cNvSpPr>
            <a:spLocks noGrp="1"/>
          </p:cNvSpPr>
          <p:nvPr>
            <p:ph idx="1"/>
          </p:nvPr>
        </p:nvSpPr>
        <p:spPr>
          <a:xfrm>
            <a:off x="838200" y="1416676"/>
            <a:ext cx="10515600" cy="4760287"/>
          </a:xfrm>
        </p:spPr>
        <p:txBody>
          <a:bodyPr>
            <a:normAutofit fontScale="850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In this proposed system we have created the new generation ATM machine which is based on RFID and Finger Print recognition. </a:t>
            </a:r>
          </a:p>
          <a:p>
            <a:pPr algn="just">
              <a:lnSpc>
                <a:spcPct val="150000"/>
              </a:lnSpc>
            </a:pPr>
            <a:r>
              <a:rPr lang="en-US" dirty="0">
                <a:latin typeface="Times New Roman" panose="02020603050405020304" pitchFamily="18" charset="0"/>
                <a:cs typeface="Times New Roman" panose="02020603050405020304" pitchFamily="18" charset="0"/>
              </a:rPr>
              <a:t>In the meantime, high security with many details has important role in recognition process. Finger print is used for authentication purpose. Initially, Face Recognition and RFID tag of particular person is compared with the database.  </a:t>
            </a:r>
          </a:p>
          <a:p>
            <a:pPr algn="just">
              <a:lnSpc>
                <a:spcPct val="150000"/>
              </a:lnSpc>
            </a:pPr>
            <a:r>
              <a:rPr lang="en-US" dirty="0">
                <a:latin typeface="Times New Roman" panose="02020603050405020304" pitchFamily="18" charset="0"/>
                <a:cs typeface="Times New Roman" panose="02020603050405020304" pitchFamily="18" charset="0"/>
              </a:rPr>
              <a:t>Then the comparison output result is sent to the control unit through serial communication. The system locks the door of the ATM cabin for security purposes.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7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6716-A689-412E-AA7D-6E12505D018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US" dirty="0"/>
          </a:p>
        </p:txBody>
      </p:sp>
      <p:sp>
        <p:nvSpPr>
          <p:cNvPr id="3" name="Content Placeholder 2">
            <a:extLst>
              <a:ext uri="{FF2B5EF4-FFF2-40B4-BE49-F238E27FC236}">
                <a16:creationId xmlns:a16="http://schemas.microsoft.com/office/drawing/2014/main" id="{A2AE4CFC-AF72-4C4B-91F2-38DF81DBFD24}"/>
              </a:ext>
            </a:extLst>
          </p:cNvPr>
          <p:cNvSpPr>
            <a:spLocks noGrp="1"/>
          </p:cNvSpPr>
          <p:nvPr>
            <p:ph idx="1"/>
          </p:nvPr>
        </p:nvSpPr>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The door is locked and the system will automatically generate a 4-digit OTP. </a:t>
            </a:r>
          </a:p>
          <a:p>
            <a:pPr algn="just">
              <a:lnSpc>
                <a:spcPct val="150000"/>
              </a:lnSpc>
            </a:pPr>
            <a:r>
              <a:rPr lang="en-US" dirty="0">
                <a:latin typeface="Times New Roman" panose="02020603050405020304" pitchFamily="18" charset="0"/>
                <a:cs typeface="Times New Roman" panose="02020603050405020304" pitchFamily="18" charset="0"/>
              </a:rPr>
              <a:t>The OTP code will be sent via mail to the authority registered mail ID. </a:t>
            </a:r>
          </a:p>
          <a:p>
            <a:pPr algn="just">
              <a:lnSpc>
                <a:spcPct val="150000"/>
              </a:lnSpc>
            </a:pPr>
            <a:r>
              <a:rPr lang="en-US" dirty="0">
                <a:latin typeface="Times New Roman" panose="02020603050405020304" pitchFamily="18" charset="0"/>
                <a:cs typeface="Times New Roman" panose="02020603050405020304" pitchFamily="18" charset="0"/>
              </a:rPr>
              <a:t>Enter the OTP generated by authentication person. </a:t>
            </a:r>
          </a:p>
          <a:p>
            <a:pPr algn="just">
              <a:lnSpc>
                <a:spcPct val="150000"/>
              </a:lnSpc>
            </a:pPr>
            <a:r>
              <a:rPr lang="en-US" dirty="0">
                <a:latin typeface="Times New Roman" panose="02020603050405020304" pitchFamily="18" charset="0"/>
                <a:cs typeface="Times New Roman" panose="02020603050405020304" pitchFamily="18" charset="0"/>
              </a:rPr>
              <a:t>If the OTP was correct then the door will open, otherwise it will be locked. </a:t>
            </a:r>
          </a:p>
          <a:p>
            <a:pPr algn="just">
              <a:lnSpc>
                <a:spcPct val="150000"/>
              </a:lnSpc>
            </a:pPr>
            <a:r>
              <a:rPr lang="en-US" dirty="0">
                <a:latin typeface="Times New Roman" panose="02020603050405020304" pitchFamily="18" charset="0"/>
                <a:cs typeface="Times New Roman" panose="02020603050405020304" pitchFamily="18" charset="0"/>
              </a:rPr>
              <a:t>Here microcontroller is used in the controlling part.</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04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AFC6BD6-4DC6-41BF-B4F8-89C726B92D59}"/>
              </a:ext>
            </a:extLst>
          </p:cNvPr>
          <p:cNvSpPr>
            <a:spLocks noGrp="1"/>
          </p:cNvSpPr>
          <p:nvPr>
            <p:ph type="title"/>
          </p:nvPr>
        </p:nvSpPr>
        <p:spPr>
          <a:xfrm>
            <a:off x="1981200" y="0"/>
            <a:ext cx="8229600" cy="838200"/>
          </a:xfrm>
        </p:spPr>
        <p:txBody>
          <a:bodyPr/>
          <a:lstStyle/>
          <a:p>
            <a:r>
              <a:rPr lang="en-GB" altLang="en-US" sz="2800" b="1">
                <a:latin typeface="Times New Roman" panose="02020603050405020304" pitchFamily="18" charset="0"/>
                <a:cs typeface="Times New Roman" panose="02020603050405020304" pitchFamily="18" charset="0"/>
              </a:rPr>
              <a:t>LITERATURE SURVEY 1</a:t>
            </a:r>
          </a:p>
        </p:txBody>
      </p:sp>
      <p:sp>
        <p:nvSpPr>
          <p:cNvPr id="9219" name="Slide Number Placeholder 3">
            <a:extLst>
              <a:ext uri="{FF2B5EF4-FFF2-40B4-BE49-F238E27FC236}">
                <a16:creationId xmlns:a16="http://schemas.microsoft.com/office/drawing/2014/main" id="{3324D70F-0FB7-436A-970C-20878B7B4D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98FCD23-5DA3-4FFF-997E-CFE408B3D1D0}" type="slidenum">
              <a:rPr lang="en-US" altLang="en-US" sz="1200">
                <a:solidFill>
                  <a:srgbClr val="898989"/>
                </a:solidFill>
              </a:rPr>
              <a:pPr>
                <a:spcBef>
                  <a:spcPct val="0"/>
                </a:spcBef>
                <a:buFontTx/>
                <a:buNone/>
              </a:pPr>
              <a:t>4</a:t>
            </a:fld>
            <a:endParaRPr lang="en-US" altLang="en-US" sz="1200">
              <a:solidFill>
                <a:srgbClr val="898989"/>
              </a:solidFill>
            </a:endParaRPr>
          </a:p>
        </p:txBody>
      </p:sp>
      <p:sp>
        <p:nvSpPr>
          <p:cNvPr id="6" name="Date Placeholder 5">
            <a:extLst>
              <a:ext uri="{FF2B5EF4-FFF2-40B4-BE49-F238E27FC236}">
                <a16:creationId xmlns:a16="http://schemas.microsoft.com/office/drawing/2014/main" id="{91FAFB95-D563-457E-B69F-B9568500D456}"/>
              </a:ext>
            </a:extLst>
          </p:cNvPr>
          <p:cNvSpPr>
            <a:spLocks noGrp="1"/>
          </p:cNvSpPr>
          <p:nvPr>
            <p:ph type="dt" sz="quarter" idx="10"/>
          </p:nvPr>
        </p:nvSpPr>
        <p:spPr/>
        <p:txBody>
          <a:bodyPr/>
          <a:lstStyle/>
          <a:p>
            <a:pPr>
              <a:defRPr/>
            </a:pPr>
            <a:fld id="{2628A1AF-6EFC-45BF-8593-DB0D186C70A2}" type="datetime4">
              <a:rPr lang="en-US"/>
              <a:pPr>
                <a:defRPr/>
              </a:pPr>
              <a:t>May 5, 2022</a:t>
            </a:fld>
            <a:endParaRPr lang="en-US" dirty="0"/>
          </a:p>
        </p:txBody>
      </p:sp>
      <p:graphicFrame>
        <p:nvGraphicFramePr>
          <p:cNvPr id="2" name="Table 1">
            <a:extLst>
              <a:ext uri="{FF2B5EF4-FFF2-40B4-BE49-F238E27FC236}">
                <a16:creationId xmlns:a16="http://schemas.microsoft.com/office/drawing/2014/main" id="{A4B3D2BE-292C-49C0-BC55-CBA25BF9E38E}"/>
              </a:ext>
            </a:extLst>
          </p:cNvPr>
          <p:cNvGraphicFramePr>
            <a:graphicFrameLocks noGrp="1"/>
          </p:cNvGraphicFramePr>
          <p:nvPr/>
        </p:nvGraphicFramePr>
        <p:xfrm>
          <a:off x="1752601" y="1066800"/>
          <a:ext cx="8762999" cy="5257800"/>
        </p:xfrm>
        <a:graphic>
          <a:graphicData uri="http://schemas.openxmlformats.org/drawingml/2006/table">
            <a:tbl>
              <a:tblPr firstRow="1" bandRow="1">
                <a:tableStyleId>{5C22544A-7EE6-4342-B048-85BDC9FD1C3A}</a:tableStyleId>
              </a:tblPr>
              <a:tblGrid>
                <a:gridCol w="493155">
                  <a:extLst>
                    <a:ext uri="{9D8B030D-6E8A-4147-A177-3AD203B41FA5}">
                      <a16:colId xmlns:a16="http://schemas.microsoft.com/office/drawing/2014/main" val="20000"/>
                    </a:ext>
                  </a:extLst>
                </a:gridCol>
                <a:gridCol w="2048493">
                  <a:extLst>
                    <a:ext uri="{9D8B030D-6E8A-4147-A177-3AD203B41FA5}">
                      <a16:colId xmlns:a16="http://schemas.microsoft.com/office/drawing/2014/main" val="20001"/>
                    </a:ext>
                  </a:extLst>
                </a:gridCol>
                <a:gridCol w="1730314">
                  <a:extLst>
                    <a:ext uri="{9D8B030D-6E8A-4147-A177-3AD203B41FA5}">
                      <a16:colId xmlns:a16="http://schemas.microsoft.com/office/drawing/2014/main" val="20002"/>
                    </a:ext>
                  </a:extLst>
                </a:gridCol>
                <a:gridCol w="1987322">
                  <a:extLst>
                    <a:ext uri="{9D8B030D-6E8A-4147-A177-3AD203B41FA5}">
                      <a16:colId xmlns:a16="http://schemas.microsoft.com/office/drawing/2014/main" val="20003"/>
                    </a:ext>
                  </a:extLst>
                </a:gridCol>
                <a:gridCol w="1289792">
                  <a:extLst>
                    <a:ext uri="{9D8B030D-6E8A-4147-A177-3AD203B41FA5}">
                      <a16:colId xmlns:a16="http://schemas.microsoft.com/office/drawing/2014/main" val="20004"/>
                    </a:ext>
                  </a:extLst>
                </a:gridCol>
                <a:gridCol w="1213923">
                  <a:extLst>
                    <a:ext uri="{9D8B030D-6E8A-4147-A177-3AD203B41FA5}">
                      <a16:colId xmlns:a16="http://schemas.microsoft.com/office/drawing/2014/main" val="20005"/>
                    </a:ext>
                  </a:extLst>
                </a:gridCol>
              </a:tblGrid>
              <a:tr h="594092">
                <a:tc>
                  <a:txBody>
                    <a:bodyPr/>
                    <a:lstStyle/>
                    <a:p>
                      <a:r>
                        <a:rPr lang="en-IN" sz="1600" dirty="0">
                          <a:latin typeface="Times New Roman" panose="02020603050405020304" pitchFamily="18" charset="0"/>
                          <a:cs typeface="Times New Roman" panose="02020603050405020304" pitchFamily="18" charset="0"/>
                        </a:rPr>
                        <a:t>S.</a:t>
                      </a:r>
                    </a:p>
                    <a:p>
                      <a:r>
                        <a:rPr lang="en-IN" sz="1600" dirty="0">
                          <a:latin typeface="Times New Roman" panose="02020603050405020304" pitchFamily="18" charset="0"/>
                          <a:cs typeface="Times New Roman" panose="02020603050405020304" pitchFamily="18" charset="0"/>
                        </a:rPr>
                        <a:t>NO</a:t>
                      </a:r>
                    </a:p>
                  </a:txBody>
                  <a:tcPr/>
                </a:tc>
                <a:tc>
                  <a:txBody>
                    <a:bodyPr/>
                    <a:lstStyle/>
                    <a:p>
                      <a:r>
                        <a:rPr lang="en-IN" sz="1600" dirty="0">
                          <a:latin typeface="Times New Roman" panose="02020603050405020304" pitchFamily="18" charset="0"/>
                          <a:cs typeface="Times New Roman" panose="02020603050405020304" pitchFamily="18" charset="0"/>
                        </a:rPr>
                        <a:t>TILTE OF THE PAPER</a:t>
                      </a:r>
                    </a:p>
                  </a:txBody>
                  <a:tcPr/>
                </a:tc>
                <a:tc>
                  <a:txBody>
                    <a:bodyPr/>
                    <a:lstStyle/>
                    <a:p>
                      <a:r>
                        <a:rPr lang="en-IN" sz="1600" dirty="0">
                          <a:latin typeface="Times New Roman" panose="02020603050405020304" pitchFamily="18" charset="0"/>
                          <a:cs typeface="Times New Roman" panose="02020603050405020304" pitchFamily="18" charset="0"/>
                        </a:rPr>
                        <a:t>AUTHOR</a:t>
                      </a:r>
                      <a:r>
                        <a:rPr lang="en-IN" sz="1600" baseline="0" dirty="0">
                          <a:latin typeface="Times New Roman" panose="02020603050405020304" pitchFamily="18" charset="0"/>
                          <a:cs typeface="Times New Roman" panose="02020603050405020304" pitchFamily="18" charset="0"/>
                        </a:rPr>
                        <a:t> &amp; 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DESCRIPTION</a:t>
                      </a:r>
                    </a:p>
                  </a:txBody>
                  <a:tcPr/>
                </a:tc>
                <a:tc>
                  <a:txBody>
                    <a:bodyPr/>
                    <a:lstStyle/>
                    <a:p>
                      <a:r>
                        <a:rPr lang="en-IN" sz="1600" dirty="0">
                          <a:latin typeface="Times New Roman" panose="02020603050405020304" pitchFamily="18" charset="0"/>
                          <a:cs typeface="Times New Roman" panose="02020603050405020304" pitchFamily="18" charset="0"/>
                        </a:rPr>
                        <a:t>MERITS</a:t>
                      </a:r>
                    </a:p>
                  </a:txBody>
                  <a:tcPr/>
                </a:tc>
                <a:tc>
                  <a:txBody>
                    <a:bodyPr/>
                    <a:lstStyle/>
                    <a:p>
                      <a:r>
                        <a:rPr lang="en-IN" sz="1600"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0000"/>
                  </a:ext>
                </a:extLst>
              </a:tr>
              <a:tr h="4663708">
                <a:tc>
                  <a:txBody>
                    <a:bodyPr/>
                    <a:lstStyle/>
                    <a:p>
                      <a:r>
                        <a:rPr lang="en-IN" dirty="0">
                          <a:latin typeface="Times New Roman" pitchFamily="18" charset="0"/>
                          <a:cs typeface="Times New Roman" pitchFamily="18" charset="0"/>
                        </a:rPr>
                        <a:t>1</a:t>
                      </a:r>
                    </a:p>
                  </a:txBody>
                  <a:tcPr/>
                </a:tc>
                <a:tc>
                  <a:txBody>
                    <a:bodyPr/>
                    <a:lstStyle/>
                    <a:p>
                      <a:r>
                        <a:rPr lang="en-US" sz="1800" dirty="0">
                          <a:latin typeface="Times New Roman" panose="02020603050405020304" pitchFamily="18" charset="0"/>
                          <a:cs typeface="Times New Roman" panose="02020603050405020304" pitchFamily="18" charset="0"/>
                        </a:rPr>
                        <a:t>Anti-Theft Mechanisms in ATM </a:t>
                      </a:r>
                      <a:r>
                        <a:rPr lang="en-US" sz="1800" dirty="0" err="1">
                          <a:latin typeface="Times New Roman" panose="02020603050405020304" pitchFamily="18" charset="0"/>
                          <a:cs typeface="Times New Roman" panose="02020603050405020304" pitchFamily="18" charset="0"/>
                        </a:rPr>
                        <a:t>Centres</a:t>
                      </a:r>
                      <a:r>
                        <a:rPr lang="en-US" sz="1800" dirty="0">
                          <a:latin typeface="Times New Roman" panose="02020603050405020304" pitchFamily="18" charset="0"/>
                          <a:cs typeface="Times New Roman" panose="02020603050405020304" pitchFamily="18" charset="0"/>
                        </a:rPr>
                        <a:t> Using Different Sensors</a:t>
                      </a:r>
                      <a:endParaRPr lang="en-IN" dirty="0"/>
                    </a:p>
                  </a:txBody>
                  <a:tcPr/>
                </a:tc>
                <a:tc>
                  <a:txBody>
                    <a:bodyPr/>
                    <a:lstStyle/>
                    <a:p>
                      <a:r>
                        <a:rPr lang="en-IN" sz="1800" dirty="0" err="1">
                          <a:latin typeface="Times New Roman" panose="02020603050405020304" pitchFamily="18" charset="0"/>
                          <a:cs typeface="Times New Roman" panose="02020603050405020304" pitchFamily="18" charset="0"/>
                        </a:rPr>
                        <a:t>S.Sumathi</a:t>
                      </a:r>
                      <a:r>
                        <a:rPr lang="en-IN" sz="1800" dirty="0">
                          <a:latin typeface="Times New Roman" panose="02020603050405020304" pitchFamily="18" charset="0"/>
                          <a:cs typeface="Times New Roman" panose="02020603050405020304" pitchFamily="18" charset="0"/>
                        </a:rPr>
                        <a:t> , Dr. </a:t>
                      </a:r>
                      <a:r>
                        <a:rPr lang="en-IN" sz="1800" dirty="0" err="1">
                          <a:latin typeface="Times New Roman" panose="02020603050405020304" pitchFamily="18" charset="0"/>
                          <a:cs typeface="Times New Roman" panose="02020603050405020304" pitchFamily="18" charset="0"/>
                        </a:rPr>
                        <a:t>S.Karthik</a:t>
                      </a:r>
                      <a:r>
                        <a:rPr lang="en-IN" sz="1800" dirty="0">
                          <a:latin typeface="Times New Roman" panose="02020603050405020304" pitchFamily="18" charset="0"/>
                          <a:cs typeface="Times New Roman" panose="02020603050405020304" pitchFamily="18" charset="0"/>
                        </a:rPr>
                        <a:t> , Mr. </a:t>
                      </a:r>
                      <a:r>
                        <a:rPr lang="en-IN" sz="1800" dirty="0" err="1">
                          <a:latin typeface="Times New Roman" panose="02020603050405020304" pitchFamily="18" charset="0"/>
                          <a:cs typeface="Times New Roman" panose="02020603050405020304" pitchFamily="18" charset="0"/>
                        </a:rPr>
                        <a:t>J.Alfred</a:t>
                      </a:r>
                      <a:r>
                        <a:rPr lang="en-IN" sz="1800" dirty="0">
                          <a:latin typeface="Times New Roman" panose="02020603050405020304" pitchFamily="18" charset="0"/>
                          <a:cs typeface="Times New Roman" panose="02020603050405020304" pitchFamily="18" charset="0"/>
                        </a:rPr>
                        <a:t> Daniel &amp; 2019</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Even though there are various sensors accessible, the security issues are still not captured. Its developing with new innovation creation. Pulse sensors is by all accounts powerful for execution which can recognize the burglary interruption effortlessly and can alert closest police headquarters or encompassing zone of ATM focuses all together to catch the aggressor. In future, I trust this may be conceivable with upgraded innovation.</a:t>
                      </a:r>
                      <a:endParaRPr lang="en-US" sz="1400" b="1" dirty="0">
                        <a:latin typeface="Times New Roman" panose="02020603050405020304" pitchFamily="18" charset="0"/>
                        <a:cs typeface="Times New Roman" panose="02020603050405020304" pitchFamily="18" charset="0"/>
                      </a:endParaRPr>
                    </a:p>
                    <a:p>
                      <a:endParaRPr lang="en-IN" dirty="0"/>
                    </a:p>
                  </a:txBody>
                  <a:tcPr/>
                </a:tc>
                <a:tc>
                  <a: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Increasing security in internal and external.</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Different types of sensor are used</a:t>
                      </a:r>
                    </a:p>
                    <a:p>
                      <a:endParaRPr lang="en-IN" dirty="0"/>
                    </a:p>
                  </a:txBody>
                  <a:tcPr/>
                </a:tc>
                <a:tc>
                  <a: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we are using different type of sensor, we cannot get the exact information about person.</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GSM module to send message, So immediately cannot get the solution. </a:t>
                      </a:r>
                    </a:p>
                    <a:p>
                      <a:endParaRPr lang="en-IN" sz="16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1BC7E5F-046F-48F8-8E6F-605D1AEDCCC0}"/>
              </a:ext>
            </a:extLst>
          </p:cNvPr>
          <p:cNvSpPr>
            <a:spLocks noGrp="1"/>
          </p:cNvSpPr>
          <p:nvPr>
            <p:ph type="title"/>
          </p:nvPr>
        </p:nvSpPr>
        <p:spPr>
          <a:xfrm>
            <a:off x="1981200" y="0"/>
            <a:ext cx="8229600" cy="838200"/>
          </a:xfrm>
        </p:spPr>
        <p:txBody>
          <a:bodyPr/>
          <a:lstStyle/>
          <a:p>
            <a:r>
              <a:rPr lang="en-GB" altLang="en-US" sz="2800" b="1">
                <a:latin typeface="Times New Roman" panose="02020603050405020304" pitchFamily="18" charset="0"/>
                <a:cs typeface="Times New Roman" panose="02020603050405020304" pitchFamily="18" charset="0"/>
              </a:rPr>
              <a:t>LITERATURE SURVEY 2</a:t>
            </a:r>
          </a:p>
        </p:txBody>
      </p:sp>
      <p:sp>
        <p:nvSpPr>
          <p:cNvPr id="10243" name="Slide Number Placeholder 3">
            <a:extLst>
              <a:ext uri="{FF2B5EF4-FFF2-40B4-BE49-F238E27FC236}">
                <a16:creationId xmlns:a16="http://schemas.microsoft.com/office/drawing/2014/main" id="{5F6961B0-79C8-49C2-BC1D-6AA01FEB3E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55A19A-8677-4F8E-8C12-CCCD77C80229}" type="slidenum">
              <a:rPr lang="en-US" altLang="en-US" sz="1200">
                <a:solidFill>
                  <a:srgbClr val="898989"/>
                </a:solidFill>
              </a:rPr>
              <a:pPr>
                <a:spcBef>
                  <a:spcPct val="0"/>
                </a:spcBef>
                <a:buFontTx/>
                <a:buNone/>
              </a:pPr>
              <a:t>5</a:t>
            </a:fld>
            <a:endParaRPr lang="en-US" altLang="en-US" sz="1200">
              <a:solidFill>
                <a:srgbClr val="898989"/>
              </a:solidFill>
            </a:endParaRPr>
          </a:p>
        </p:txBody>
      </p:sp>
      <p:sp>
        <p:nvSpPr>
          <p:cNvPr id="6" name="Date Placeholder 5">
            <a:extLst>
              <a:ext uri="{FF2B5EF4-FFF2-40B4-BE49-F238E27FC236}">
                <a16:creationId xmlns:a16="http://schemas.microsoft.com/office/drawing/2014/main" id="{6320D192-CECC-4F88-AB1A-057913B51539}"/>
              </a:ext>
            </a:extLst>
          </p:cNvPr>
          <p:cNvSpPr>
            <a:spLocks noGrp="1"/>
          </p:cNvSpPr>
          <p:nvPr>
            <p:ph type="dt" sz="quarter" idx="10"/>
          </p:nvPr>
        </p:nvSpPr>
        <p:spPr/>
        <p:txBody>
          <a:bodyPr/>
          <a:lstStyle/>
          <a:p>
            <a:pPr>
              <a:defRPr/>
            </a:pPr>
            <a:fld id="{2628A1AF-6EFC-45BF-8593-DB0D186C70A2}" type="datetime4">
              <a:rPr lang="en-US"/>
              <a:pPr>
                <a:defRPr/>
              </a:pPr>
              <a:t>May 5, 2022</a:t>
            </a:fld>
            <a:endParaRPr lang="en-US" dirty="0"/>
          </a:p>
        </p:txBody>
      </p:sp>
      <p:graphicFrame>
        <p:nvGraphicFramePr>
          <p:cNvPr id="2" name="Table 1">
            <a:extLst>
              <a:ext uri="{FF2B5EF4-FFF2-40B4-BE49-F238E27FC236}">
                <a16:creationId xmlns:a16="http://schemas.microsoft.com/office/drawing/2014/main" id="{938AF7BE-5D9C-430A-AF72-0E02FC955C6F}"/>
              </a:ext>
            </a:extLst>
          </p:cNvPr>
          <p:cNvGraphicFramePr>
            <a:graphicFrameLocks noGrp="1"/>
          </p:cNvGraphicFramePr>
          <p:nvPr/>
        </p:nvGraphicFramePr>
        <p:xfrm>
          <a:off x="1752601" y="762000"/>
          <a:ext cx="8762999" cy="5791200"/>
        </p:xfrm>
        <a:graphic>
          <a:graphicData uri="http://schemas.openxmlformats.org/drawingml/2006/table">
            <a:tbl>
              <a:tblPr firstRow="1" bandRow="1">
                <a:tableStyleId>{5C22544A-7EE6-4342-B048-85BDC9FD1C3A}</a:tableStyleId>
              </a:tblPr>
              <a:tblGrid>
                <a:gridCol w="493155">
                  <a:extLst>
                    <a:ext uri="{9D8B030D-6E8A-4147-A177-3AD203B41FA5}">
                      <a16:colId xmlns:a16="http://schemas.microsoft.com/office/drawing/2014/main" val="20000"/>
                    </a:ext>
                  </a:extLst>
                </a:gridCol>
                <a:gridCol w="2048493">
                  <a:extLst>
                    <a:ext uri="{9D8B030D-6E8A-4147-A177-3AD203B41FA5}">
                      <a16:colId xmlns:a16="http://schemas.microsoft.com/office/drawing/2014/main" val="20001"/>
                    </a:ext>
                  </a:extLst>
                </a:gridCol>
                <a:gridCol w="1730314">
                  <a:extLst>
                    <a:ext uri="{9D8B030D-6E8A-4147-A177-3AD203B41FA5}">
                      <a16:colId xmlns:a16="http://schemas.microsoft.com/office/drawing/2014/main" val="20002"/>
                    </a:ext>
                  </a:extLst>
                </a:gridCol>
                <a:gridCol w="1987322">
                  <a:extLst>
                    <a:ext uri="{9D8B030D-6E8A-4147-A177-3AD203B41FA5}">
                      <a16:colId xmlns:a16="http://schemas.microsoft.com/office/drawing/2014/main" val="20003"/>
                    </a:ext>
                  </a:extLst>
                </a:gridCol>
                <a:gridCol w="1289792">
                  <a:extLst>
                    <a:ext uri="{9D8B030D-6E8A-4147-A177-3AD203B41FA5}">
                      <a16:colId xmlns:a16="http://schemas.microsoft.com/office/drawing/2014/main" val="20004"/>
                    </a:ext>
                  </a:extLst>
                </a:gridCol>
                <a:gridCol w="1213923">
                  <a:extLst>
                    <a:ext uri="{9D8B030D-6E8A-4147-A177-3AD203B41FA5}">
                      <a16:colId xmlns:a16="http://schemas.microsoft.com/office/drawing/2014/main" val="20005"/>
                    </a:ext>
                  </a:extLst>
                </a:gridCol>
              </a:tblGrid>
              <a:tr h="571500">
                <a:tc>
                  <a:txBody>
                    <a:bodyPr/>
                    <a:lstStyle/>
                    <a:p>
                      <a:r>
                        <a:rPr lang="en-IN" sz="1600" dirty="0">
                          <a:latin typeface="Times New Roman" panose="02020603050405020304" pitchFamily="18" charset="0"/>
                          <a:cs typeface="Times New Roman" panose="02020603050405020304" pitchFamily="18" charset="0"/>
                        </a:rPr>
                        <a:t>S.</a:t>
                      </a:r>
                    </a:p>
                    <a:p>
                      <a:r>
                        <a:rPr lang="en-IN" sz="1600" dirty="0">
                          <a:latin typeface="Times New Roman" panose="02020603050405020304" pitchFamily="18" charset="0"/>
                          <a:cs typeface="Times New Roman" panose="02020603050405020304" pitchFamily="18" charset="0"/>
                        </a:rPr>
                        <a:t>NO</a:t>
                      </a:r>
                    </a:p>
                  </a:txBody>
                  <a:tcPr/>
                </a:tc>
                <a:tc>
                  <a:txBody>
                    <a:bodyPr/>
                    <a:lstStyle/>
                    <a:p>
                      <a:r>
                        <a:rPr lang="en-IN" sz="1600" dirty="0">
                          <a:latin typeface="Times New Roman" panose="02020603050405020304" pitchFamily="18" charset="0"/>
                          <a:cs typeface="Times New Roman" panose="02020603050405020304" pitchFamily="18" charset="0"/>
                        </a:rPr>
                        <a:t>TILTE OF THE PAPER</a:t>
                      </a:r>
                    </a:p>
                  </a:txBody>
                  <a:tcPr/>
                </a:tc>
                <a:tc>
                  <a:txBody>
                    <a:bodyPr/>
                    <a:lstStyle/>
                    <a:p>
                      <a:r>
                        <a:rPr lang="en-IN" sz="1600" dirty="0">
                          <a:latin typeface="Times New Roman" panose="02020603050405020304" pitchFamily="18" charset="0"/>
                          <a:cs typeface="Times New Roman" panose="02020603050405020304" pitchFamily="18" charset="0"/>
                        </a:rPr>
                        <a:t>AUTHOR</a:t>
                      </a:r>
                      <a:r>
                        <a:rPr lang="en-IN" sz="1600" baseline="0" dirty="0">
                          <a:latin typeface="Times New Roman" panose="02020603050405020304" pitchFamily="18" charset="0"/>
                          <a:cs typeface="Times New Roman" panose="02020603050405020304" pitchFamily="18" charset="0"/>
                        </a:rPr>
                        <a:t> &amp; 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DESCRIPTION</a:t>
                      </a:r>
                    </a:p>
                  </a:txBody>
                  <a:tcPr/>
                </a:tc>
                <a:tc>
                  <a:txBody>
                    <a:bodyPr/>
                    <a:lstStyle/>
                    <a:p>
                      <a:r>
                        <a:rPr lang="en-IN" sz="1600" dirty="0">
                          <a:latin typeface="Times New Roman" panose="02020603050405020304" pitchFamily="18" charset="0"/>
                          <a:cs typeface="Times New Roman" panose="02020603050405020304" pitchFamily="18" charset="0"/>
                        </a:rPr>
                        <a:t>MERITS</a:t>
                      </a:r>
                    </a:p>
                  </a:txBody>
                  <a:tcPr/>
                </a:tc>
                <a:tc>
                  <a:txBody>
                    <a:bodyPr/>
                    <a:lstStyle/>
                    <a:p>
                      <a:r>
                        <a:rPr lang="en-IN" sz="1600"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0000"/>
                  </a:ext>
                </a:extLst>
              </a:tr>
              <a:tr h="5143500">
                <a:tc>
                  <a:txBody>
                    <a:bodyPr/>
                    <a:lstStyle/>
                    <a:p>
                      <a:r>
                        <a:rPr lang="en-IN" dirty="0">
                          <a:latin typeface="Times New Roman" pitchFamily="18" charset="0"/>
                          <a:cs typeface="Times New Roman" pitchFamily="18" charset="0"/>
                        </a:rPr>
                        <a:t>1</a:t>
                      </a:r>
                    </a:p>
                  </a:txBody>
                  <a:tcPr/>
                </a:tc>
                <a:tc>
                  <a:txBody>
                    <a:bodyPr/>
                    <a:lstStyle/>
                    <a:p>
                      <a:r>
                        <a:rPr lang="en-US" sz="1800" dirty="0">
                          <a:latin typeface="Times New Roman" panose="02020603050405020304" pitchFamily="18" charset="0"/>
                          <a:cs typeface="Times New Roman" panose="02020603050405020304" pitchFamily="18" charset="0"/>
                        </a:rPr>
                        <a:t>Smart ATM Security Using IoT </a:t>
                      </a:r>
                      <a:endParaRPr lang="en-IN" dirty="0"/>
                    </a:p>
                  </a:txBody>
                  <a:tcPr/>
                </a:tc>
                <a:tc>
                  <a:txBody>
                    <a:bodyPr/>
                    <a:lstStyle/>
                    <a:p>
                      <a:r>
                        <a:rPr lang="en-IN" sz="1800" dirty="0">
                          <a:latin typeface="Times New Roman" panose="02020603050405020304" pitchFamily="18" charset="0"/>
                          <a:cs typeface="Times New Roman" panose="02020603050405020304" pitchFamily="18" charset="0"/>
                        </a:rPr>
                        <a:t>PNB </a:t>
                      </a:r>
                      <a:r>
                        <a:rPr lang="en-IN" sz="1800" dirty="0" err="1">
                          <a:latin typeface="Times New Roman" panose="02020603050405020304" pitchFamily="18" charset="0"/>
                          <a:cs typeface="Times New Roman" panose="02020603050405020304" pitchFamily="18" charset="0"/>
                        </a:rPr>
                        <a:t>Swamy</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Sathi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Babu</a:t>
                      </a:r>
                      <a:r>
                        <a:rPr lang="en-IN" sz="1800" dirty="0">
                          <a:latin typeface="Times New Roman" panose="02020603050405020304" pitchFamily="18" charset="0"/>
                          <a:cs typeface="Times New Roman" panose="02020603050405020304" pitchFamily="18" charset="0"/>
                        </a:rPr>
                        <a:t>, S. </a:t>
                      </a:r>
                      <a:r>
                        <a:rPr lang="en-IN" sz="1800" dirty="0" err="1">
                          <a:latin typeface="Times New Roman" panose="02020603050405020304" pitchFamily="18" charset="0"/>
                          <a:cs typeface="Times New Roman" panose="02020603050405020304" pitchFamily="18" charset="0"/>
                        </a:rPr>
                        <a:t>Sravanthi</a:t>
                      </a:r>
                      <a:r>
                        <a:rPr lang="en-IN" sz="1800" dirty="0">
                          <a:latin typeface="Times New Roman" panose="02020603050405020304" pitchFamily="18" charset="0"/>
                          <a:cs typeface="Times New Roman" panose="02020603050405020304" pitchFamily="18" charset="0"/>
                        </a:rPr>
                        <a:t>, P. </a:t>
                      </a:r>
                      <a:r>
                        <a:rPr lang="en-IN" sz="1800" dirty="0" err="1">
                          <a:latin typeface="Times New Roman" panose="02020603050405020304" pitchFamily="18" charset="0"/>
                          <a:cs typeface="Times New Roman" panose="02020603050405020304" pitchFamily="18" charset="0"/>
                        </a:rPr>
                        <a:t>Sasidhar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MD.Mobin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ul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haq</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P.Narendra</a:t>
                      </a:r>
                      <a:r>
                        <a:rPr lang="en-IN" sz="1800" dirty="0">
                          <a:latin typeface="Times New Roman" panose="02020603050405020304" pitchFamily="18" charset="0"/>
                          <a:cs typeface="Times New Roman" panose="02020603050405020304" pitchFamily="18" charset="0"/>
                        </a:rPr>
                        <a:t>&amp; 2020</a:t>
                      </a:r>
                      <a:endParaRPr lang="en-IN" dirty="0"/>
                    </a:p>
                  </a:txBody>
                  <a:tcPr/>
                </a:tc>
                <a:tc>
                  <a:txBody>
                    <a:bodyPr/>
                    <a:lstStyle/>
                    <a:p>
                      <a:pPr marL="0" indent="0" algn="just">
                        <a:buNone/>
                      </a:pPr>
                      <a:r>
                        <a:rPr lang="en-US" sz="1200" dirty="0">
                          <a:latin typeface="Times New Roman" panose="02020603050405020304" pitchFamily="18" charset="0"/>
                          <a:cs typeface="Times New Roman" panose="02020603050405020304" pitchFamily="18" charset="0"/>
                        </a:rPr>
                        <a:t>Based on the results obtained, the objective of implementing ATM security system using GSM &amp; vibration sensor has been achieved. This project is used to provide security to ATM. Whenever a person tries to distract the ATM, the sensor which senses the vibrations &amp; send a signal to the microcontroller. Once the controller receives signal, it locks the door of ATM room by sending signal to the dc motor and sprinkler sprinkles the chloroform to make the thief unconscious. At the same time, the buzzer also gets activated. Simultaneously, the controller will provide the status of ATM machine whether it is working or out of order with the of the YELLOW and RED LED lights.</a:t>
                      </a:r>
                    </a:p>
                    <a:p>
                      <a:endParaRPr lang="en-IN" sz="1200" dirty="0"/>
                    </a:p>
                  </a:txBody>
                  <a:tcPr/>
                </a:tc>
                <a:tc>
                  <a: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Increasing security using fingerprint sensor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find the theft using vibration sensor</a:t>
                      </a:r>
                    </a:p>
                    <a:p>
                      <a:endParaRPr lang="en-IN" dirty="0"/>
                    </a:p>
                  </a:txBody>
                  <a:tcPr/>
                </a:tc>
                <a:tc>
                  <a: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are using vibration sensor, so we cannot get the exact information about person. </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7B6CCC4-E5DD-4CF3-8369-FDE28D978669}"/>
              </a:ext>
            </a:extLst>
          </p:cNvPr>
          <p:cNvSpPr>
            <a:spLocks noGrp="1"/>
          </p:cNvSpPr>
          <p:nvPr>
            <p:ph type="title"/>
          </p:nvPr>
        </p:nvSpPr>
        <p:spPr>
          <a:xfrm>
            <a:off x="1981200" y="0"/>
            <a:ext cx="8229600" cy="533400"/>
          </a:xfrm>
        </p:spPr>
        <p:txBody>
          <a:bodyPr/>
          <a:lstStyle/>
          <a:p>
            <a:r>
              <a:rPr lang="en-GB" altLang="en-US" sz="2800" b="1">
                <a:latin typeface="Times New Roman" panose="02020603050405020304" pitchFamily="18" charset="0"/>
                <a:cs typeface="Times New Roman" panose="02020603050405020304" pitchFamily="18" charset="0"/>
              </a:rPr>
              <a:t>LITERATURE SURVEY 3</a:t>
            </a:r>
          </a:p>
        </p:txBody>
      </p:sp>
      <p:sp>
        <p:nvSpPr>
          <p:cNvPr id="11267" name="Slide Number Placeholder 3">
            <a:extLst>
              <a:ext uri="{FF2B5EF4-FFF2-40B4-BE49-F238E27FC236}">
                <a16:creationId xmlns:a16="http://schemas.microsoft.com/office/drawing/2014/main" id="{C177BFFB-C67E-4BB5-9182-8A04CE1231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DB839A-13AD-4CD8-8DC3-667BFE43F6DF}" type="slidenum">
              <a:rPr lang="en-US" altLang="en-US" sz="1200">
                <a:solidFill>
                  <a:srgbClr val="898989"/>
                </a:solidFill>
              </a:rPr>
              <a:pPr>
                <a:spcBef>
                  <a:spcPct val="0"/>
                </a:spcBef>
                <a:buFontTx/>
                <a:buNone/>
              </a:pPr>
              <a:t>6</a:t>
            </a:fld>
            <a:endParaRPr lang="en-US" altLang="en-US" sz="1200">
              <a:solidFill>
                <a:srgbClr val="898989"/>
              </a:solidFill>
            </a:endParaRPr>
          </a:p>
        </p:txBody>
      </p:sp>
      <p:sp>
        <p:nvSpPr>
          <p:cNvPr id="6" name="Date Placeholder 5">
            <a:extLst>
              <a:ext uri="{FF2B5EF4-FFF2-40B4-BE49-F238E27FC236}">
                <a16:creationId xmlns:a16="http://schemas.microsoft.com/office/drawing/2014/main" id="{84B31053-8EB2-4ABC-90E9-F0353DE84EAF}"/>
              </a:ext>
            </a:extLst>
          </p:cNvPr>
          <p:cNvSpPr>
            <a:spLocks noGrp="1"/>
          </p:cNvSpPr>
          <p:nvPr>
            <p:ph type="dt" sz="quarter" idx="10"/>
          </p:nvPr>
        </p:nvSpPr>
        <p:spPr/>
        <p:txBody>
          <a:bodyPr/>
          <a:lstStyle/>
          <a:p>
            <a:pPr>
              <a:defRPr/>
            </a:pPr>
            <a:fld id="{2628A1AF-6EFC-45BF-8593-DB0D186C70A2}" type="datetime4">
              <a:rPr lang="en-US"/>
              <a:pPr>
                <a:defRPr/>
              </a:pPr>
              <a:t>May 5, 2022</a:t>
            </a:fld>
            <a:endParaRPr lang="en-US" dirty="0"/>
          </a:p>
        </p:txBody>
      </p:sp>
      <p:graphicFrame>
        <p:nvGraphicFramePr>
          <p:cNvPr id="2" name="Table 1">
            <a:extLst>
              <a:ext uri="{FF2B5EF4-FFF2-40B4-BE49-F238E27FC236}">
                <a16:creationId xmlns:a16="http://schemas.microsoft.com/office/drawing/2014/main" id="{DCEED9E5-9BE7-4F70-9112-5F8845BFCB13}"/>
              </a:ext>
            </a:extLst>
          </p:cNvPr>
          <p:cNvGraphicFramePr>
            <a:graphicFrameLocks noGrp="1"/>
          </p:cNvGraphicFramePr>
          <p:nvPr/>
        </p:nvGraphicFramePr>
        <p:xfrm>
          <a:off x="1752601" y="609600"/>
          <a:ext cx="8762999" cy="6202664"/>
        </p:xfrm>
        <a:graphic>
          <a:graphicData uri="http://schemas.openxmlformats.org/drawingml/2006/table">
            <a:tbl>
              <a:tblPr firstRow="1" bandRow="1">
                <a:tableStyleId>{5C22544A-7EE6-4342-B048-85BDC9FD1C3A}</a:tableStyleId>
              </a:tblPr>
              <a:tblGrid>
                <a:gridCol w="493155">
                  <a:extLst>
                    <a:ext uri="{9D8B030D-6E8A-4147-A177-3AD203B41FA5}">
                      <a16:colId xmlns:a16="http://schemas.microsoft.com/office/drawing/2014/main" val="20000"/>
                    </a:ext>
                  </a:extLst>
                </a:gridCol>
                <a:gridCol w="2048493">
                  <a:extLst>
                    <a:ext uri="{9D8B030D-6E8A-4147-A177-3AD203B41FA5}">
                      <a16:colId xmlns:a16="http://schemas.microsoft.com/office/drawing/2014/main" val="20001"/>
                    </a:ext>
                  </a:extLst>
                </a:gridCol>
                <a:gridCol w="1730314">
                  <a:extLst>
                    <a:ext uri="{9D8B030D-6E8A-4147-A177-3AD203B41FA5}">
                      <a16:colId xmlns:a16="http://schemas.microsoft.com/office/drawing/2014/main" val="20002"/>
                    </a:ext>
                  </a:extLst>
                </a:gridCol>
                <a:gridCol w="1987322">
                  <a:extLst>
                    <a:ext uri="{9D8B030D-6E8A-4147-A177-3AD203B41FA5}">
                      <a16:colId xmlns:a16="http://schemas.microsoft.com/office/drawing/2014/main" val="20003"/>
                    </a:ext>
                  </a:extLst>
                </a:gridCol>
                <a:gridCol w="1289792">
                  <a:extLst>
                    <a:ext uri="{9D8B030D-6E8A-4147-A177-3AD203B41FA5}">
                      <a16:colId xmlns:a16="http://schemas.microsoft.com/office/drawing/2014/main" val="20004"/>
                    </a:ext>
                  </a:extLst>
                </a:gridCol>
                <a:gridCol w="1213923">
                  <a:extLst>
                    <a:ext uri="{9D8B030D-6E8A-4147-A177-3AD203B41FA5}">
                      <a16:colId xmlns:a16="http://schemas.microsoft.com/office/drawing/2014/main" val="20005"/>
                    </a:ext>
                  </a:extLst>
                </a:gridCol>
              </a:tblGrid>
              <a:tr h="579087">
                <a:tc>
                  <a:txBody>
                    <a:bodyPr/>
                    <a:lstStyle/>
                    <a:p>
                      <a:r>
                        <a:rPr lang="en-IN" sz="1600" dirty="0">
                          <a:latin typeface="Times New Roman" panose="02020603050405020304" pitchFamily="18" charset="0"/>
                          <a:cs typeface="Times New Roman" panose="02020603050405020304" pitchFamily="18" charset="0"/>
                        </a:rPr>
                        <a:t>S.</a:t>
                      </a:r>
                    </a:p>
                    <a:p>
                      <a:r>
                        <a:rPr lang="en-IN" sz="1600" dirty="0">
                          <a:latin typeface="Times New Roman" panose="02020603050405020304" pitchFamily="18" charset="0"/>
                          <a:cs typeface="Times New Roman" panose="02020603050405020304" pitchFamily="18" charset="0"/>
                        </a:rPr>
                        <a:t>NO</a:t>
                      </a:r>
                    </a:p>
                  </a:txBody>
                  <a:tcPr marT="45716" marB="45716"/>
                </a:tc>
                <a:tc>
                  <a:txBody>
                    <a:bodyPr/>
                    <a:lstStyle/>
                    <a:p>
                      <a:r>
                        <a:rPr lang="en-IN" sz="1600" dirty="0">
                          <a:latin typeface="Times New Roman" panose="02020603050405020304" pitchFamily="18" charset="0"/>
                          <a:cs typeface="Times New Roman" panose="02020603050405020304" pitchFamily="18" charset="0"/>
                        </a:rPr>
                        <a:t>TILTE OF THE PAPER</a:t>
                      </a:r>
                    </a:p>
                  </a:txBody>
                  <a:tcPr marT="45716" marB="45716"/>
                </a:tc>
                <a:tc>
                  <a:txBody>
                    <a:bodyPr/>
                    <a:lstStyle/>
                    <a:p>
                      <a:r>
                        <a:rPr lang="en-IN" sz="1600" dirty="0">
                          <a:latin typeface="Times New Roman" panose="02020603050405020304" pitchFamily="18" charset="0"/>
                          <a:cs typeface="Times New Roman" panose="02020603050405020304" pitchFamily="18" charset="0"/>
                        </a:rPr>
                        <a:t>AUTHOR</a:t>
                      </a:r>
                      <a:r>
                        <a:rPr lang="en-IN" sz="1600" baseline="0" dirty="0">
                          <a:latin typeface="Times New Roman" panose="02020603050405020304" pitchFamily="18" charset="0"/>
                          <a:cs typeface="Times New Roman" panose="02020603050405020304" pitchFamily="18" charset="0"/>
                        </a:rPr>
                        <a:t> &amp; YEAR</a:t>
                      </a:r>
                      <a:endParaRPr lang="en-IN" sz="1600" dirty="0">
                        <a:latin typeface="Times New Roman" panose="02020603050405020304" pitchFamily="18" charset="0"/>
                        <a:cs typeface="Times New Roman" panose="02020603050405020304" pitchFamily="18" charset="0"/>
                      </a:endParaRPr>
                    </a:p>
                  </a:txBody>
                  <a:tcPr marT="45716" marB="45716"/>
                </a:tc>
                <a:tc>
                  <a:txBody>
                    <a:bodyPr/>
                    <a:lstStyle/>
                    <a:p>
                      <a:r>
                        <a:rPr lang="en-IN" sz="1100" dirty="0">
                          <a:latin typeface="Times New Roman" panose="02020603050405020304" pitchFamily="18" charset="0"/>
                          <a:cs typeface="Times New Roman" panose="02020603050405020304" pitchFamily="18" charset="0"/>
                        </a:rPr>
                        <a:t>DESCRIPTION</a:t>
                      </a:r>
                    </a:p>
                  </a:txBody>
                  <a:tcPr marT="45716" marB="45716"/>
                </a:tc>
                <a:tc>
                  <a:txBody>
                    <a:bodyPr/>
                    <a:lstStyle/>
                    <a:p>
                      <a:r>
                        <a:rPr lang="en-IN" sz="1600" dirty="0">
                          <a:latin typeface="Times New Roman" panose="02020603050405020304" pitchFamily="18" charset="0"/>
                          <a:cs typeface="Times New Roman" panose="02020603050405020304" pitchFamily="18" charset="0"/>
                        </a:rPr>
                        <a:t>MERITS</a:t>
                      </a:r>
                    </a:p>
                  </a:txBody>
                  <a:tcPr marT="45716" marB="45716"/>
                </a:tc>
                <a:tc>
                  <a:txBody>
                    <a:bodyPr/>
                    <a:lstStyle/>
                    <a:p>
                      <a:r>
                        <a:rPr lang="en-IN" sz="1600" dirty="0">
                          <a:latin typeface="Times New Roman" panose="02020603050405020304" pitchFamily="18" charset="0"/>
                          <a:cs typeface="Times New Roman" panose="02020603050405020304" pitchFamily="18" charset="0"/>
                        </a:rPr>
                        <a:t>DEMERITS</a:t>
                      </a:r>
                    </a:p>
                  </a:txBody>
                  <a:tcPr marT="45716" marB="45716"/>
                </a:tc>
                <a:extLst>
                  <a:ext uri="{0D108BD9-81ED-4DB2-BD59-A6C34878D82A}">
                    <a16:rowId xmlns:a16="http://schemas.microsoft.com/office/drawing/2014/main" val="10000"/>
                  </a:ext>
                </a:extLst>
              </a:tr>
              <a:tr h="5623276">
                <a:tc>
                  <a:txBody>
                    <a:bodyPr/>
                    <a:lstStyle/>
                    <a:p>
                      <a:r>
                        <a:rPr lang="en-IN" sz="1800" dirty="0">
                          <a:latin typeface="Times New Roman" pitchFamily="18" charset="0"/>
                          <a:cs typeface="Times New Roman" pitchFamily="18" charset="0"/>
                        </a:rPr>
                        <a:t>1</a:t>
                      </a:r>
                    </a:p>
                  </a:txBody>
                  <a:tcPr marT="45716" marB="45716"/>
                </a:tc>
                <a:tc>
                  <a:txBody>
                    <a:bodyPr/>
                    <a:lstStyle/>
                    <a:p>
                      <a:r>
                        <a:rPr lang="en-US" sz="1800" dirty="0">
                          <a:latin typeface="Times New Roman" panose="02020603050405020304" pitchFamily="18" charset="0"/>
                          <a:cs typeface="Times New Roman" panose="02020603050405020304" pitchFamily="18" charset="0"/>
                        </a:rPr>
                        <a:t>RFID and GSM Based ATM Money Transfer Prototype System</a:t>
                      </a:r>
                      <a:endParaRPr lang="en-IN" sz="1800" dirty="0"/>
                    </a:p>
                  </a:txBody>
                  <a:tcPr marT="45716" marB="45716"/>
                </a:tc>
                <a:tc>
                  <a:txBody>
                    <a:bodyPr/>
                    <a:lstStyle/>
                    <a:p>
                      <a:r>
                        <a:rPr lang="en-IN" sz="1800" dirty="0">
                          <a:latin typeface="Times New Roman" panose="02020603050405020304" pitchFamily="18" charset="0"/>
                          <a:cs typeface="Times New Roman" panose="02020603050405020304" pitchFamily="18" charset="0"/>
                        </a:rPr>
                        <a:t>K. </a:t>
                      </a:r>
                      <a:r>
                        <a:rPr lang="en-IN" sz="1800" dirty="0" err="1">
                          <a:latin typeface="Times New Roman" panose="02020603050405020304" pitchFamily="18" charset="0"/>
                          <a:cs typeface="Times New Roman" panose="02020603050405020304" pitchFamily="18" charset="0"/>
                        </a:rPr>
                        <a:t>Santosh</a:t>
                      </a:r>
                      <a:r>
                        <a:rPr lang="en-IN" sz="1800" dirty="0">
                          <a:latin typeface="Times New Roman" panose="02020603050405020304" pitchFamily="18" charset="0"/>
                          <a:cs typeface="Times New Roman" panose="02020603050405020304" pitchFamily="18" charset="0"/>
                        </a:rPr>
                        <a:t> Kumar , </a:t>
                      </a:r>
                      <a:r>
                        <a:rPr lang="en-IN" sz="1800" dirty="0" err="1">
                          <a:latin typeface="Times New Roman" panose="02020603050405020304" pitchFamily="18" charset="0"/>
                          <a:cs typeface="Times New Roman" panose="02020603050405020304" pitchFamily="18" charset="0"/>
                        </a:rPr>
                        <a:t>G.Vinay</a:t>
                      </a:r>
                      <a:r>
                        <a:rPr lang="en-IN" sz="1800" dirty="0">
                          <a:latin typeface="Times New Roman" panose="02020603050405020304" pitchFamily="18" charset="0"/>
                          <a:cs typeface="Times New Roman" panose="02020603050405020304" pitchFamily="18" charset="0"/>
                        </a:rPr>
                        <a:t> Kumar &amp; 2014</a:t>
                      </a:r>
                      <a:endParaRPr lang="en-IN" sz="1800" dirty="0"/>
                    </a:p>
                  </a:txBody>
                  <a:tcPr marT="45716" marB="45716"/>
                </a:tc>
                <a:tc>
                  <a:txBody>
                    <a:bodyPr/>
                    <a:lstStyle/>
                    <a:p>
                      <a:pPr marL="0" indent="0" algn="just">
                        <a:buNone/>
                      </a:pPr>
                      <a:r>
                        <a:rPr lang="en-US" sz="1100" dirty="0">
                          <a:latin typeface="Times New Roman" panose="02020603050405020304" pitchFamily="18" charset="0"/>
                          <a:cs typeface="Times New Roman" panose="02020603050405020304" pitchFamily="18" charset="0"/>
                        </a:rPr>
                        <a:t>This whole implementation ensures us a secured and authenticated transaction through </a:t>
                      </a:r>
                      <a:r>
                        <a:rPr lang="en-US" sz="1100" dirty="0" err="1">
                          <a:latin typeface="Times New Roman" panose="02020603050405020304" pitchFamily="18" charset="0"/>
                          <a:cs typeface="Times New Roman" panose="02020603050405020304" pitchFamily="18" charset="0"/>
                        </a:rPr>
                        <a:t>rfid</a:t>
                      </a:r>
                      <a:r>
                        <a:rPr lang="en-US" sz="1100" dirty="0">
                          <a:latin typeface="Times New Roman" panose="02020603050405020304" pitchFamily="18" charset="0"/>
                          <a:cs typeface="Times New Roman" panose="02020603050405020304" pitchFamily="18" charset="0"/>
                        </a:rPr>
                        <a:t> and </a:t>
                      </a:r>
                      <a:r>
                        <a:rPr lang="en-US" sz="1100" dirty="0" err="1">
                          <a:latin typeface="Times New Roman" panose="02020603050405020304" pitchFamily="18" charset="0"/>
                          <a:cs typeface="Times New Roman" panose="02020603050405020304" pitchFamily="18" charset="0"/>
                        </a:rPr>
                        <a:t>gsm</a:t>
                      </a:r>
                      <a:r>
                        <a:rPr lang="en-US" sz="1100" dirty="0">
                          <a:latin typeface="Times New Roman" panose="02020603050405020304" pitchFamily="18" charset="0"/>
                          <a:cs typeface="Times New Roman" panose="02020603050405020304" pitchFamily="18" charset="0"/>
                        </a:rPr>
                        <a:t> technique with lowest cost and minimum maintenance. Mankind will utilize new and secured type of money transactions. The only thing is that initial cost of RFID conversion of the entire system is the required one time investment. Account holder will utilize </a:t>
                      </a:r>
                      <a:r>
                        <a:rPr lang="en-US" sz="1100" dirty="0" err="1">
                          <a:latin typeface="Times New Roman" panose="02020603050405020304" pitchFamily="18" charset="0"/>
                          <a:cs typeface="Times New Roman" panose="02020603050405020304" pitchFamily="18" charset="0"/>
                        </a:rPr>
                        <a:t>atm</a:t>
                      </a:r>
                      <a:r>
                        <a:rPr lang="en-US" sz="1100" dirty="0">
                          <a:latin typeface="Times New Roman" panose="02020603050405020304" pitchFamily="18" charset="0"/>
                          <a:cs typeface="Times New Roman" panose="02020603050405020304" pitchFamily="18" charset="0"/>
                        </a:rPr>
                        <a:t> card by entering password through his predefined mobile number for bank. The value added service that this system provides increases the credibility of the financial institutions, the banks improves the convenience to its customer. Hence as the world progresses through the inevitable and an indomitable quest for knowledge, the aspect of security bound systems are bound to concede with the growing innovations and obviously more vulnerabilities. Hence our application might well solve the aspect of transaction security to a precise and great extent.</a:t>
                      </a:r>
                    </a:p>
                    <a:p>
                      <a:endParaRPr lang="en-IN" sz="1100" dirty="0"/>
                    </a:p>
                  </a:txBody>
                  <a:tcPr marT="45716" marB="45716"/>
                </a:tc>
                <a:tc>
                  <a: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Increasing security using RFID.</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notification and OTP send to respective person and buzzer alert provided.</a:t>
                      </a:r>
                    </a:p>
                    <a:p>
                      <a:endParaRPr lang="en-IN" sz="1800" dirty="0"/>
                    </a:p>
                  </a:txBody>
                  <a:tcPr marT="45716" marB="45716"/>
                </a:tc>
                <a:tc>
                  <a: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we missing the RFID tag, Other person easily withdraw our money.</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Anytime to carry the RFID tag.</a:t>
                      </a:r>
                      <a:endParaRPr lang="en-IN" sz="1600" dirty="0"/>
                    </a:p>
                  </a:txBody>
                  <a:tcPr marT="45716" marB="45716"/>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E6D62ED4-9DD3-4D1C-962A-48A37F482502}"/>
              </a:ext>
            </a:extLst>
          </p:cNvPr>
          <p:cNvSpPr>
            <a:spLocks noGrp="1"/>
          </p:cNvSpPr>
          <p:nvPr>
            <p:ph type="title"/>
          </p:nvPr>
        </p:nvSpPr>
        <p:spPr>
          <a:xfrm>
            <a:off x="1981200" y="0"/>
            <a:ext cx="8229600" cy="838200"/>
          </a:xfrm>
        </p:spPr>
        <p:txBody>
          <a:bodyPr/>
          <a:lstStyle/>
          <a:p>
            <a:r>
              <a:rPr lang="en-GB" altLang="en-US" sz="2800" b="1">
                <a:latin typeface="Times New Roman" panose="02020603050405020304" pitchFamily="18" charset="0"/>
                <a:cs typeface="Times New Roman" panose="02020603050405020304" pitchFamily="18" charset="0"/>
              </a:rPr>
              <a:t>LITERATURE SURVEY 4</a:t>
            </a:r>
          </a:p>
        </p:txBody>
      </p:sp>
      <p:sp>
        <p:nvSpPr>
          <p:cNvPr id="12291" name="Slide Number Placeholder 3">
            <a:extLst>
              <a:ext uri="{FF2B5EF4-FFF2-40B4-BE49-F238E27FC236}">
                <a16:creationId xmlns:a16="http://schemas.microsoft.com/office/drawing/2014/main" id="{B8E40E4D-65E6-4C81-B606-A327A87448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43E2A6-EBB2-4815-83E5-324C76C1D5A5}" type="slidenum">
              <a:rPr lang="en-US" altLang="en-US" sz="1200">
                <a:solidFill>
                  <a:srgbClr val="898989"/>
                </a:solidFill>
              </a:rPr>
              <a:pPr>
                <a:spcBef>
                  <a:spcPct val="0"/>
                </a:spcBef>
                <a:buFontTx/>
                <a:buNone/>
              </a:pPr>
              <a:t>7</a:t>
            </a:fld>
            <a:endParaRPr lang="en-US" altLang="en-US" sz="1200">
              <a:solidFill>
                <a:srgbClr val="898989"/>
              </a:solidFill>
            </a:endParaRPr>
          </a:p>
        </p:txBody>
      </p:sp>
      <p:sp>
        <p:nvSpPr>
          <p:cNvPr id="6" name="Date Placeholder 5">
            <a:extLst>
              <a:ext uri="{FF2B5EF4-FFF2-40B4-BE49-F238E27FC236}">
                <a16:creationId xmlns:a16="http://schemas.microsoft.com/office/drawing/2014/main" id="{2C7B863E-E4F9-4A58-B553-7253540915BB}"/>
              </a:ext>
            </a:extLst>
          </p:cNvPr>
          <p:cNvSpPr>
            <a:spLocks noGrp="1"/>
          </p:cNvSpPr>
          <p:nvPr>
            <p:ph type="dt" sz="quarter" idx="10"/>
          </p:nvPr>
        </p:nvSpPr>
        <p:spPr/>
        <p:txBody>
          <a:bodyPr/>
          <a:lstStyle/>
          <a:p>
            <a:pPr>
              <a:defRPr/>
            </a:pPr>
            <a:fld id="{2628A1AF-6EFC-45BF-8593-DB0D186C70A2}" type="datetime4">
              <a:rPr lang="en-US"/>
              <a:pPr>
                <a:defRPr/>
              </a:pPr>
              <a:t>May 5, 2022</a:t>
            </a:fld>
            <a:endParaRPr lang="en-US" dirty="0"/>
          </a:p>
        </p:txBody>
      </p:sp>
      <p:graphicFrame>
        <p:nvGraphicFramePr>
          <p:cNvPr id="2" name="Table 1">
            <a:extLst>
              <a:ext uri="{FF2B5EF4-FFF2-40B4-BE49-F238E27FC236}">
                <a16:creationId xmlns:a16="http://schemas.microsoft.com/office/drawing/2014/main" id="{653D0B41-EE58-4EAD-B39E-82E0A878FE06}"/>
              </a:ext>
            </a:extLst>
          </p:cNvPr>
          <p:cNvGraphicFramePr>
            <a:graphicFrameLocks noGrp="1"/>
          </p:cNvGraphicFramePr>
          <p:nvPr/>
        </p:nvGraphicFramePr>
        <p:xfrm>
          <a:off x="1752601" y="762001"/>
          <a:ext cx="8762999" cy="5705475"/>
        </p:xfrm>
        <a:graphic>
          <a:graphicData uri="http://schemas.openxmlformats.org/drawingml/2006/table">
            <a:tbl>
              <a:tblPr firstRow="1" bandRow="1">
                <a:tableStyleId>{5C22544A-7EE6-4342-B048-85BDC9FD1C3A}</a:tableStyleId>
              </a:tblPr>
              <a:tblGrid>
                <a:gridCol w="493155">
                  <a:extLst>
                    <a:ext uri="{9D8B030D-6E8A-4147-A177-3AD203B41FA5}">
                      <a16:colId xmlns:a16="http://schemas.microsoft.com/office/drawing/2014/main" val="20000"/>
                    </a:ext>
                  </a:extLst>
                </a:gridCol>
                <a:gridCol w="2048493">
                  <a:extLst>
                    <a:ext uri="{9D8B030D-6E8A-4147-A177-3AD203B41FA5}">
                      <a16:colId xmlns:a16="http://schemas.microsoft.com/office/drawing/2014/main" val="20001"/>
                    </a:ext>
                  </a:extLst>
                </a:gridCol>
                <a:gridCol w="1730314">
                  <a:extLst>
                    <a:ext uri="{9D8B030D-6E8A-4147-A177-3AD203B41FA5}">
                      <a16:colId xmlns:a16="http://schemas.microsoft.com/office/drawing/2014/main" val="20002"/>
                    </a:ext>
                  </a:extLst>
                </a:gridCol>
                <a:gridCol w="1987322">
                  <a:extLst>
                    <a:ext uri="{9D8B030D-6E8A-4147-A177-3AD203B41FA5}">
                      <a16:colId xmlns:a16="http://schemas.microsoft.com/office/drawing/2014/main" val="20003"/>
                    </a:ext>
                  </a:extLst>
                </a:gridCol>
                <a:gridCol w="1289792">
                  <a:extLst>
                    <a:ext uri="{9D8B030D-6E8A-4147-A177-3AD203B41FA5}">
                      <a16:colId xmlns:a16="http://schemas.microsoft.com/office/drawing/2014/main" val="20004"/>
                    </a:ext>
                  </a:extLst>
                </a:gridCol>
                <a:gridCol w="1213923">
                  <a:extLst>
                    <a:ext uri="{9D8B030D-6E8A-4147-A177-3AD203B41FA5}">
                      <a16:colId xmlns:a16="http://schemas.microsoft.com/office/drawing/2014/main" val="20005"/>
                    </a:ext>
                  </a:extLst>
                </a:gridCol>
              </a:tblGrid>
              <a:tr h="579138">
                <a:tc>
                  <a:txBody>
                    <a:bodyPr/>
                    <a:lstStyle/>
                    <a:p>
                      <a:r>
                        <a:rPr lang="en-IN" sz="1600" dirty="0">
                          <a:latin typeface="Times New Roman" panose="02020603050405020304" pitchFamily="18" charset="0"/>
                          <a:cs typeface="Times New Roman" panose="02020603050405020304" pitchFamily="18" charset="0"/>
                        </a:rPr>
                        <a:t>S.</a:t>
                      </a:r>
                    </a:p>
                    <a:p>
                      <a:r>
                        <a:rPr lang="en-IN" sz="1600" dirty="0">
                          <a:latin typeface="Times New Roman" panose="02020603050405020304" pitchFamily="18" charset="0"/>
                          <a:cs typeface="Times New Roman" panose="02020603050405020304" pitchFamily="18" charset="0"/>
                        </a:rPr>
                        <a:t>NO</a:t>
                      </a:r>
                    </a:p>
                  </a:txBody>
                  <a:tcPr marT="45721" marB="45721"/>
                </a:tc>
                <a:tc>
                  <a:txBody>
                    <a:bodyPr/>
                    <a:lstStyle/>
                    <a:p>
                      <a:r>
                        <a:rPr lang="en-IN" sz="1600" dirty="0">
                          <a:latin typeface="Times New Roman" panose="02020603050405020304" pitchFamily="18" charset="0"/>
                          <a:cs typeface="Times New Roman" panose="02020603050405020304" pitchFamily="18" charset="0"/>
                        </a:rPr>
                        <a:t>TILTE OF THE PAPER</a:t>
                      </a:r>
                    </a:p>
                  </a:txBody>
                  <a:tcPr marT="45721" marB="45721"/>
                </a:tc>
                <a:tc>
                  <a:txBody>
                    <a:bodyPr/>
                    <a:lstStyle/>
                    <a:p>
                      <a:r>
                        <a:rPr lang="en-IN" sz="1600" dirty="0">
                          <a:latin typeface="Times New Roman" panose="02020603050405020304" pitchFamily="18" charset="0"/>
                          <a:cs typeface="Times New Roman" panose="02020603050405020304" pitchFamily="18" charset="0"/>
                        </a:rPr>
                        <a:t>AUTHOR</a:t>
                      </a:r>
                      <a:r>
                        <a:rPr lang="en-IN" sz="1600" baseline="0" dirty="0">
                          <a:latin typeface="Times New Roman" panose="02020603050405020304" pitchFamily="18" charset="0"/>
                          <a:cs typeface="Times New Roman" panose="02020603050405020304" pitchFamily="18" charset="0"/>
                        </a:rPr>
                        <a:t> &amp; YEAR</a:t>
                      </a:r>
                      <a:endParaRPr lang="en-IN" sz="1600" dirty="0">
                        <a:latin typeface="Times New Roman" panose="02020603050405020304" pitchFamily="18" charset="0"/>
                        <a:cs typeface="Times New Roman" panose="02020603050405020304" pitchFamily="18" charset="0"/>
                      </a:endParaRPr>
                    </a:p>
                  </a:txBody>
                  <a:tcPr marT="45721" marB="45721"/>
                </a:tc>
                <a:tc>
                  <a:txBody>
                    <a:bodyPr/>
                    <a:lstStyle/>
                    <a:p>
                      <a:r>
                        <a:rPr lang="en-IN" sz="1100" dirty="0">
                          <a:latin typeface="Times New Roman" panose="02020603050405020304" pitchFamily="18" charset="0"/>
                          <a:cs typeface="Times New Roman" panose="02020603050405020304" pitchFamily="18" charset="0"/>
                        </a:rPr>
                        <a:t>DESCRIPTION</a:t>
                      </a:r>
                    </a:p>
                  </a:txBody>
                  <a:tcPr marT="45721" marB="45721"/>
                </a:tc>
                <a:tc>
                  <a:txBody>
                    <a:bodyPr/>
                    <a:lstStyle/>
                    <a:p>
                      <a:r>
                        <a:rPr lang="en-IN" sz="1600" dirty="0">
                          <a:latin typeface="Times New Roman" panose="02020603050405020304" pitchFamily="18" charset="0"/>
                          <a:cs typeface="Times New Roman" panose="02020603050405020304" pitchFamily="18" charset="0"/>
                        </a:rPr>
                        <a:t>MERITS</a:t>
                      </a:r>
                    </a:p>
                  </a:txBody>
                  <a:tcPr marT="45721" marB="45721"/>
                </a:tc>
                <a:tc>
                  <a:txBody>
                    <a:bodyPr/>
                    <a:lstStyle/>
                    <a:p>
                      <a:r>
                        <a:rPr lang="en-IN" sz="1600" dirty="0">
                          <a:latin typeface="Times New Roman" panose="02020603050405020304" pitchFamily="18" charset="0"/>
                          <a:cs typeface="Times New Roman" panose="02020603050405020304" pitchFamily="18" charset="0"/>
                        </a:rPr>
                        <a:t>DEMERITS</a:t>
                      </a:r>
                    </a:p>
                  </a:txBody>
                  <a:tcPr marT="45721" marB="45721"/>
                </a:tc>
                <a:extLst>
                  <a:ext uri="{0D108BD9-81ED-4DB2-BD59-A6C34878D82A}">
                    <a16:rowId xmlns:a16="http://schemas.microsoft.com/office/drawing/2014/main" val="10000"/>
                  </a:ext>
                </a:extLst>
              </a:tr>
              <a:tr h="5126337">
                <a:tc>
                  <a:txBody>
                    <a:bodyPr/>
                    <a:lstStyle/>
                    <a:p>
                      <a:r>
                        <a:rPr lang="en-IN" sz="1800" dirty="0">
                          <a:latin typeface="Times New Roman" pitchFamily="18" charset="0"/>
                          <a:cs typeface="Times New Roman" pitchFamily="18" charset="0"/>
                        </a:rPr>
                        <a:t>1</a:t>
                      </a:r>
                    </a:p>
                  </a:txBody>
                  <a:tcPr marT="45721" marB="45721"/>
                </a:tc>
                <a:tc>
                  <a:txBody>
                    <a:bodyPr/>
                    <a:lstStyle/>
                    <a:p>
                      <a:r>
                        <a:rPr lang="en-US" sz="1800" dirty="0">
                          <a:latin typeface="Times New Roman" panose="02020603050405020304" pitchFamily="18" charset="0"/>
                          <a:cs typeface="Times New Roman" panose="02020603050405020304" pitchFamily="18" charset="0"/>
                        </a:rPr>
                        <a:t>Anti-Theft Mechanisms in ATM </a:t>
                      </a:r>
                      <a:r>
                        <a:rPr lang="en-US" sz="1800" dirty="0" err="1">
                          <a:latin typeface="Times New Roman" panose="02020603050405020304" pitchFamily="18" charset="0"/>
                          <a:cs typeface="Times New Roman" panose="02020603050405020304" pitchFamily="18" charset="0"/>
                        </a:rPr>
                        <a:t>Centres</a:t>
                      </a:r>
                      <a:r>
                        <a:rPr lang="en-US" sz="1800" dirty="0">
                          <a:latin typeface="Times New Roman" panose="02020603050405020304" pitchFamily="18" charset="0"/>
                          <a:cs typeface="Times New Roman" panose="02020603050405020304" pitchFamily="18" charset="0"/>
                        </a:rPr>
                        <a:t> Using Different Sensors</a:t>
                      </a:r>
                      <a:endParaRPr lang="en-IN" sz="1800" dirty="0"/>
                    </a:p>
                  </a:txBody>
                  <a:tcPr marT="45721" marB="45721"/>
                </a:tc>
                <a:tc>
                  <a:txBody>
                    <a:bodyPr/>
                    <a:lstStyle/>
                    <a:p>
                      <a:r>
                        <a:rPr lang="en-IN" sz="1800" dirty="0">
                          <a:latin typeface="Times New Roman" panose="02020603050405020304" pitchFamily="18" charset="0"/>
                          <a:cs typeface="Times New Roman" panose="02020603050405020304" pitchFamily="18" charset="0"/>
                        </a:rPr>
                        <a:t>Mr. </a:t>
                      </a:r>
                      <a:r>
                        <a:rPr lang="en-IN" sz="1800" dirty="0" err="1">
                          <a:latin typeface="Times New Roman" panose="02020603050405020304" pitchFamily="18" charset="0"/>
                          <a:cs typeface="Times New Roman" panose="02020603050405020304" pitchFamily="18" charset="0"/>
                        </a:rPr>
                        <a:t>Suheb</a:t>
                      </a:r>
                      <a:r>
                        <a:rPr lang="en-IN" sz="1800" dirty="0">
                          <a:latin typeface="Times New Roman" panose="02020603050405020304" pitchFamily="18" charset="0"/>
                          <a:cs typeface="Times New Roman" panose="02020603050405020304" pitchFamily="18" charset="0"/>
                        </a:rPr>
                        <a:t>, Mr. </a:t>
                      </a:r>
                      <a:r>
                        <a:rPr lang="en-IN" sz="1800" dirty="0" err="1">
                          <a:latin typeface="Times New Roman" panose="02020603050405020304" pitchFamily="18" charset="0"/>
                          <a:cs typeface="Times New Roman" panose="02020603050405020304" pitchFamily="18" charset="0"/>
                        </a:rPr>
                        <a:t>Vinod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kumar</a:t>
                      </a:r>
                      <a:r>
                        <a:rPr lang="en-IN" sz="1800" dirty="0">
                          <a:latin typeface="Times New Roman" panose="02020603050405020304" pitchFamily="18" charset="0"/>
                          <a:cs typeface="Times New Roman" panose="02020603050405020304" pitchFamily="18" charset="0"/>
                        </a:rPr>
                        <a:t> M S .Dr. R. Suresh3 .</a:t>
                      </a:r>
                      <a:r>
                        <a:rPr lang="en-IN" sz="1800" dirty="0" err="1">
                          <a:latin typeface="Times New Roman" panose="02020603050405020304" pitchFamily="18" charset="0"/>
                          <a:cs typeface="Times New Roman" panose="02020603050405020304" pitchFamily="18" charset="0"/>
                        </a:rPr>
                        <a:t>Dr.C</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Mallikarjuna</a:t>
                      </a:r>
                      <a:r>
                        <a:rPr lang="en-IN" sz="1800" dirty="0">
                          <a:latin typeface="Times New Roman" panose="02020603050405020304" pitchFamily="18" charset="0"/>
                          <a:cs typeface="Times New Roman" panose="02020603050405020304" pitchFamily="18" charset="0"/>
                        </a:rPr>
                        <a:t> &amp; 2018</a:t>
                      </a:r>
                      <a:endParaRPr lang="en-IN" sz="1800" dirty="0"/>
                    </a:p>
                  </a:txBody>
                  <a:tcPr marT="45721" marB="45721"/>
                </a:tc>
                <a:tc>
                  <a:txBody>
                    <a:bodyPr/>
                    <a:lstStyle/>
                    <a:p>
                      <a:pPr marL="0" indent="0" algn="just">
                        <a:buNone/>
                      </a:pPr>
                      <a:r>
                        <a:rPr lang="en-US" sz="1000" dirty="0">
                          <a:latin typeface="Times New Roman" panose="02020603050405020304" pitchFamily="18" charset="0"/>
                          <a:cs typeface="Times New Roman" panose="02020603050405020304" pitchFamily="18" charset="0"/>
                        </a:rPr>
                        <a:t>This project is developed on the basis of more need of security in ATM banking system. Now-</a:t>
                      </a:r>
                      <a:r>
                        <a:rPr lang="en-US" sz="1000" dirty="0" err="1">
                          <a:latin typeface="Times New Roman" panose="02020603050405020304" pitchFamily="18" charset="0"/>
                          <a:cs typeface="Times New Roman" panose="02020603050405020304" pitchFamily="18" charset="0"/>
                        </a:rPr>
                        <a:t>aday’s</a:t>
                      </a:r>
                      <a:r>
                        <a:rPr lang="en-US" sz="1000" dirty="0">
                          <a:latin typeface="Times New Roman" panose="02020603050405020304" pitchFamily="18" charset="0"/>
                          <a:cs typeface="Times New Roman" panose="02020603050405020304" pitchFamily="18" charset="0"/>
                        </a:rPr>
                        <a:t> ATM is getting less secure with emerging ways to hack/crack ATM PIN or ATM card. The ATM user’s cash transaction is secured by adding the RFID reader, Tag and OTP to the existing system. The individual with the RFID tag can tap the tag along with individual must have to type the OTP generated to enter the door and to stats the system. This constraints helps to improve the safer transaction of clients Along with this ATM system is also secured. 1f </a:t>
                      </a:r>
                      <a:r>
                        <a:rPr lang="en-US" sz="1000" dirty="0" err="1">
                          <a:latin typeface="Times New Roman" panose="02020603050405020304" pitchFamily="18" charset="0"/>
                          <a:cs typeface="Times New Roman" panose="02020603050405020304" pitchFamily="18" charset="0"/>
                        </a:rPr>
                        <a:t>rom</a:t>
                      </a:r>
                      <a:r>
                        <a:rPr lang="en-US" sz="1000" dirty="0">
                          <a:latin typeface="Times New Roman" panose="02020603050405020304" pitchFamily="18" charset="0"/>
                          <a:cs typeface="Times New Roman" panose="02020603050405020304" pitchFamily="18" charset="0"/>
                        </a:rPr>
                        <a:t> the fraud attacks by using the Metal sensor and IR Sensor.1if any unauthorized person try enter the system and even carrying any metal objects thus immediately process gets terminated and security voice commands given by the speaker module. This ensures safety of the both ATM machine and the clients. So it has been able to prove that the RFID based ATM is practicable and could be implemented in the security of ATM systems</a:t>
                      </a:r>
                    </a:p>
                  </a:txBody>
                  <a:tcPr marT="45721" marB="45721"/>
                </a:tc>
                <a:tc>
                  <a: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Increasing security using RFID.</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notification and OTP send to respective person and buzzer alert provided.</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metal is detected alert the system using metal detector sensor.</a:t>
                      </a:r>
                    </a:p>
                    <a:p>
                      <a:endParaRPr lang="en-IN" sz="1800" dirty="0"/>
                    </a:p>
                  </a:txBody>
                  <a:tcPr marT="45721" marB="45721"/>
                </a:tc>
                <a:tc>
                  <a: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we missing the RFID tag, Other person easily withdraw our money.</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Anytime to carry the RFID tag.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IR sensor can detect all the obstacle, so exactly get the information.</a:t>
                      </a:r>
                    </a:p>
                    <a:p>
                      <a:pPr algn="just">
                        <a:buFont typeface="Wingdings" panose="05000000000000000000" pitchFamily="2" charset="2"/>
                        <a:buNone/>
                      </a:pPr>
                      <a:r>
                        <a:rPr lang="en-US" sz="1600" dirty="0">
                          <a:latin typeface="Times New Roman" panose="02020603050405020304" pitchFamily="18" charset="0"/>
                          <a:cs typeface="Times New Roman" panose="02020603050405020304" pitchFamily="18" charset="0"/>
                        </a:rPr>
                        <a:t> </a:t>
                      </a:r>
                    </a:p>
                    <a:p>
                      <a:endParaRPr lang="en-IN" sz="1600" dirty="0"/>
                    </a:p>
                  </a:txBody>
                  <a:tcPr marT="45721" marB="45721"/>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F007308-29A8-46BE-873C-5B2095FF6E75}"/>
              </a:ext>
            </a:extLst>
          </p:cNvPr>
          <p:cNvSpPr>
            <a:spLocks noGrp="1"/>
          </p:cNvSpPr>
          <p:nvPr>
            <p:ph type="title"/>
          </p:nvPr>
        </p:nvSpPr>
        <p:spPr>
          <a:xfrm>
            <a:off x="1981200" y="0"/>
            <a:ext cx="8229600" cy="838200"/>
          </a:xfrm>
        </p:spPr>
        <p:txBody>
          <a:bodyPr/>
          <a:lstStyle/>
          <a:p>
            <a:r>
              <a:rPr lang="en-GB" altLang="en-US" sz="2800" b="1">
                <a:latin typeface="Times New Roman" panose="02020603050405020304" pitchFamily="18" charset="0"/>
                <a:cs typeface="Times New Roman" panose="02020603050405020304" pitchFamily="18" charset="0"/>
              </a:rPr>
              <a:t>LITERATURE SURVEY 5</a:t>
            </a:r>
          </a:p>
        </p:txBody>
      </p:sp>
      <p:sp>
        <p:nvSpPr>
          <p:cNvPr id="13315" name="Slide Number Placeholder 3">
            <a:extLst>
              <a:ext uri="{FF2B5EF4-FFF2-40B4-BE49-F238E27FC236}">
                <a16:creationId xmlns:a16="http://schemas.microsoft.com/office/drawing/2014/main" id="{3EA346E2-339A-4831-9F22-152D5E7435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B11A6C-4CB4-4CFB-BF23-3EF4B459B138}" type="slidenum">
              <a:rPr lang="en-US" altLang="en-US" sz="1200">
                <a:solidFill>
                  <a:srgbClr val="898989"/>
                </a:solidFill>
              </a:rPr>
              <a:pPr>
                <a:spcBef>
                  <a:spcPct val="0"/>
                </a:spcBef>
                <a:buFontTx/>
                <a:buNone/>
              </a:pPr>
              <a:t>8</a:t>
            </a:fld>
            <a:endParaRPr lang="en-US" altLang="en-US" sz="1200">
              <a:solidFill>
                <a:srgbClr val="898989"/>
              </a:solidFill>
            </a:endParaRPr>
          </a:p>
        </p:txBody>
      </p:sp>
      <p:sp>
        <p:nvSpPr>
          <p:cNvPr id="6" name="Date Placeholder 5">
            <a:extLst>
              <a:ext uri="{FF2B5EF4-FFF2-40B4-BE49-F238E27FC236}">
                <a16:creationId xmlns:a16="http://schemas.microsoft.com/office/drawing/2014/main" id="{521C27D0-06A9-4BD8-B016-B24965E2D5A6}"/>
              </a:ext>
            </a:extLst>
          </p:cNvPr>
          <p:cNvSpPr>
            <a:spLocks noGrp="1"/>
          </p:cNvSpPr>
          <p:nvPr>
            <p:ph type="dt" sz="quarter" idx="10"/>
          </p:nvPr>
        </p:nvSpPr>
        <p:spPr/>
        <p:txBody>
          <a:bodyPr/>
          <a:lstStyle/>
          <a:p>
            <a:pPr>
              <a:defRPr/>
            </a:pPr>
            <a:fld id="{2628A1AF-6EFC-45BF-8593-DB0D186C70A2}" type="datetime4">
              <a:rPr lang="en-US"/>
              <a:pPr>
                <a:defRPr/>
              </a:pPr>
              <a:t>May 5, 2022</a:t>
            </a:fld>
            <a:endParaRPr lang="en-US" dirty="0"/>
          </a:p>
        </p:txBody>
      </p:sp>
      <p:graphicFrame>
        <p:nvGraphicFramePr>
          <p:cNvPr id="2" name="Table 1">
            <a:extLst>
              <a:ext uri="{FF2B5EF4-FFF2-40B4-BE49-F238E27FC236}">
                <a16:creationId xmlns:a16="http://schemas.microsoft.com/office/drawing/2014/main" id="{78A3C68E-550B-4F10-9E82-38610AA562BC}"/>
              </a:ext>
            </a:extLst>
          </p:cNvPr>
          <p:cNvGraphicFramePr>
            <a:graphicFrameLocks noGrp="1"/>
          </p:cNvGraphicFramePr>
          <p:nvPr/>
        </p:nvGraphicFramePr>
        <p:xfrm>
          <a:off x="1752601" y="685800"/>
          <a:ext cx="8762999" cy="5974064"/>
        </p:xfrm>
        <a:graphic>
          <a:graphicData uri="http://schemas.openxmlformats.org/drawingml/2006/table">
            <a:tbl>
              <a:tblPr firstRow="1" bandRow="1">
                <a:tableStyleId>{5C22544A-7EE6-4342-B048-85BDC9FD1C3A}</a:tableStyleId>
              </a:tblPr>
              <a:tblGrid>
                <a:gridCol w="493155">
                  <a:extLst>
                    <a:ext uri="{9D8B030D-6E8A-4147-A177-3AD203B41FA5}">
                      <a16:colId xmlns:a16="http://schemas.microsoft.com/office/drawing/2014/main" val="20000"/>
                    </a:ext>
                  </a:extLst>
                </a:gridCol>
                <a:gridCol w="2048493">
                  <a:extLst>
                    <a:ext uri="{9D8B030D-6E8A-4147-A177-3AD203B41FA5}">
                      <a16:colId xmlns:a16="http://schemas.microsoft.com/office/drawing/2014/main" val="20001"/>
                    </a:ext>
                  </a:extLst>
                </a:gridCol>
                <a:gridCol w="1730314">
                  <a:extLst>
                    <a:ext uri="{9D8B030D-6E8A-4147-A177-3AD203B41FA5}">
                      <a16:colId xmlns:a16="http://schemas.microsoft.com/office/drawing/2014/main" val="20002"/>
                    </a:ext>
                  </a:extLst>
                </a:gridCol>
                <a:gridCol w="1987322">
                  <a:extLst>
                    <a:ext uri="{9D8B030D-6E8A-4147-A177-3AD203B41FA5}">
                      <a16:colId xmlns:a16="http://schemas.microsoft.com/office/drawing/2014/main" val="20003"/>
                    </a:ext>
                  </a:extLst>
                </a:gridCol>
                <a:gridCol w="1289792">
                  <a:extLst>
                    <a:ext uri="{9D8B030D-6E8A-4147-A177-3AD203B41FA5}">
                      <a16:colId xmlns:a16="http://schemas.microsoft.com/office/drawing/2014/main" val="20004"/>
                    </a:ext>
                  </a:extLst>
                </a:gridCol>
                <a:gridCol w="1213923">
                  <a:extLst>
                    <a:ext uri="{9D8B030D-6E8A-4147-A177-3AD203B41FA5}">
                      <a16:colId xmlns:a16="http://schemas.microsoft.com/office/drawing/2014/main" val="20005"/>
                    </a:ext>
                  </a:extLst>
                </a:gridCol>
              </a:tblGrid>
              <a:tr h="579086">
                <a:tc>
                  <a:txBody>
                    <a:bodyPr/>
                    <a:lstStyle/>
                    <a:p>
                      <a:r>
                        <a:rPr lang="en-IN" sz="1600" dirty="0">
                          <a:latin typeface="Times New Roman" panose="02020603050405020304" pitchFamily="18" charset="0"/>
                          <a:cs typeface="Times New Roman" panose="02020603050405020304" pitchFamily="18" charset="0"/>
                        </a:rPr>
                        <a:t>S.</a:t>
                      </a:r>
                    </a:p>
                    <a:p>
                      <a:r>
                        <a:rPr lang="en-IN" sz="1600" dirty="0">
                          <a:latin typeface="Times New Roman" panose="02020603050405020304" pitchFamily="18" charset="0"/>
                          <a:cs typeface="Times New Roman" panose="02020603050405020304" pitchFamily="18" charset="0"/>
                        </a:rPr>
                        <a:t>NO</a:t>
                      </a:r>
                    </a:p>
                  </a:txBody>
                  <a:tcPr marT="45716" marB="45716"/>
                </a:tc>
                <a:tc>
                  <a:txBody>
                    <a:bodyPr/>
                    <a:lstStyle/>
                    <a:p>
                      <a:r>
                        <a:rPr lang="en-IN" sz="1600" dirty="0">
                          <a:latin typeface="Times New Roman" panose="02020603050405020304" pitchFamily="18" charset="0"/>
                          <a:cs typeface="Times New Roman" panose="02020603050405020304" pitchFamily="18" charset="0"/>
                        </a:rPr>
                        <a:t>TILTE OF THE PAPER</a:t>
                      </a:r>
                    </a:p>
                  </a:txBody>
                  <a:tcPr marT="45716" marB="45716"/>
                </a:tc>
                <a:tc>
                  <a:txBody>
                    <a:bodyPr/>
                    <a:lstStyle/>
                    <a:p>
                      <a:r>
                        <a:rPr lang="en-IN" sz="1600" dirty="0">
                          <a:latin typeface="Times New Roman" panose="02020603050405020304" pitchFamily="18" charset="0"/>
                          <a:cs typeface="Times New Roman" panose="02020603050405020304" pitchFamily="18" charset="0"/>
                        </a:rPr>
                        <a:t>AUTHOR</a:t>
                      </a:r>
                      <a:r>
                        <a:rPr lang="en-IN" sz="1600" baseline="0" dirty="0">
                          <a:latin typeface="Times New Roman" panose="02020603050405020304" pitchFamily="18" charset="0"/>
                          <a:cs typeface="Times New Roman" panose="02020603050405020304" pitchFamily="18" charset="0"/>
                        </a:rPr>
                        <a:t> &amp; YEAR</a:t>
                      </a:r>
                      <a:endParaRPr lang="en-IN" sz="1600" dirty="0">
                        <a:latin typeface="Times New Roman" panose="02020603050405020304" pitchFamily="18" charset="0"/>
                        <a:cs typeface="Times New Roman" panose="02020603050405020304" pitchFamily="18" charset="0"/>
                      </a:endParaRPr>
                    </a:p>
                  </a:txBody>
                  <a:tcPr marT="45716" marB="45716"/>
                </a:tc>
                <a:tc>
                  <a:txBody>
                    <a:bodyPr/>
                    <a:lstStyle/>
                    <a:p>
                      <a:r>
                        <a:rPr lang="en-IN" sz="1600" dirty="0">
                          <a:latin typeface="Times New Roman" panose="02020603050405020304" pitchFamily="18" charset="0"/>
                          <a:cs typeface="Times New Roman" panose="02020603050405020304" pitchFamily="18" charset="0"/>
                        </a:rPr>
                        <a:t>DESCRIPTION</a:t>
                      </a:r>
                    </a:p>
                  </a:txBody>
                  <a:tcPr marT="45716" marB="45716"/>
                </a:tc>
                <a:tc>
                  <a:txBody>
                    <a:bodyPr/>
                    <a:lstStyle/>
                    <a:p>
                      <a:r>
                        <a:rPr lang="en-IN" sz="1600" dirty="0">
                          <a:latin typeface="Times New Roman" panose="02020603050405020304" pitchFamily="18" charset="0"/>
                          <a:cs typeface="Times New Roman" panose="02020603050405020304" pitchFamily="18" charset="0"/>
                        </a:rPr>
                        <a:t>MERITS</a:t>
                      </a:r>
                    </a:p>
                  </a:txBody>
                  <a:tcPr marT="45716" marB="45716"/>
                </a:tc>
                <a:tc>
                  <a:txBody>
                    <a:bodyPr/>
                    <a:lstStyle/>
                    <a:p>
                      <a:r>
                        <a:rPr lang="en-IN" sz="1600" dirty="0">
                          <a:latin typeface="Times New Roman" panose="02020603050405020304" pitchFamily="18" charset="0"/>
                          <a:cs typeface="Times New Roman" panose="02020603050405020304" pitchFamily="18" charset="0"/>
                        </a:rPr>
                        <a:t>DEMERITS</a:t>
                      </a:r>
                    </a:p>
                  </a:txBody>
                  <a:tcPr marT="45716" marB="45716"/>
                </a:tc>
                <a:extLst>
                  <a:ext uri="{0D108BD9-81ED-4DB2-BD59-A6C34878D82A}">
                    <a16:rowId xmlns:a16="http://schemas.microsoft.com/office/drawing/2014/main" val="10000"/>
                  </a:ext>
                </a:extLst>
              </a:tr>
              <a:tr h="5394677">
                <a:tc>
                  <a:txBody>
                    <a:bodyPr/>
                    <a:lstStyle/>
                    <a:p>
                      <a:r>
                        <a:rPr lang="en-IN" sz="1800" dirty="0">
                          <a:latin typeface="Times New Roman" pitchFamily="18" charset="0"/>
                          <a:cs typeface="Times New Roman" pitchFamily="18" charset="0"/>
                        </a:rPr>
                        <a:t>1</a:t>
                      </a:r>
                    </a:p>
                  </a:txBody>
                  <a:tcPr marT="45716" marB="45716"/>
                </a:tc>
                <a:tc>
                  <a:txBody>
                    <a:bodyPr/>
                    <a:lstStyle/>
                    <a:p>
                      <a:r>
                        <a:rPr lang="en-US" sz="1800" dirty="0">
                          <a:latin typeface="Times New Roman" panose="02020603050405020304" pitchFamily="18" charset="0"/>
                          <a:cs typeface="Times New Roman" panose="02020603050405020304" pitchFamily="18" charset="0"/>
                        </a:rPr>
                        <a:t>Anti-Theft Mechanisms in ATM </a:t>
                      </a:r>
                      <a:r>
                        <a:rPr lang="en-US" sz="1800" dirty="0" err="1">
                          <a:latin typeface="Times New Roman" panose="02020603050405020304" pitchFamily="18" charset="0"/>
                          <a:cs typeface="Times New Roman" panose="02020603050405020304" pitchFamily="18" charset="0"/>
                        </a:rPr>
                        <a:t>Centres</a:t>
                      </a:r>
                      <a:r>
                        <a:rPr lang="en-US" sz="1800" dirty="0">
                          <a:latin typeface="Times New Roman" panose="02020603050405020304" pitchFamily="18" charset="0"/>
                          <a:cs typeface="Times New Roman" panose="02020603050405020304" pitchFamily="18" charset="0"/>
                        </a:rPr>
                        <a:t> Using Different Sensors</a:t>
                      </a:r>
                      <a:endParaRPr lang="en-IN" sz="1800" dirty="0"/>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GADE SWETHA , M. SANTHOSH KUMAR</a:t>
                      </a:r>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&amp; 2016</a:t>
                      </a:r>
                      <a:endParaRPr lang="en-IN" sz="1800" dirty="0"/>
                    </a:p>
                  </a:txBody>
                  <a:tcPr marT="45716" marB="45716"/>
                </a:tc>
                <a:tc>
                  <a:txBody>
                    <a:bodyPr/>
                    <a:lstStyle/>
                    <a:p>
                      <a:pPr marL="0" indent="0" algn="just">
                        <a:buNone/>
                      </a:pPr>
                      <a:r>
                        <a:rPr lang="en-US" sz="1000" dirty="0">
                          <a:latin typeface="Times New Roman" panose="02020603050405020304" pitchFamily="18" charset="0"/>
                          <a:cs typeface="Times New Roman" panose="02020603050405020304" pitchFamily="18" charset="0"/>
                        </a:rPr>
                        <a:t>The growth in electronic transactions has resulted in a greater demand for fast and accurate user identification and authentication. Access codes for buildings, banks accounts and computer systems often use PIN's for identification and security clearances. Conventional method of identification based on possession of ID cards or exclusive knowledge like a social security number or a password are not all together reliable. When credit and ATM cards are lost or stolen, an unauthorized user can often come up with the correct personal codes. Despite warning, many people continue to choose easily guessed PIN's and passwords birthdays, phone numbers and social security numbers. This paper may solve this problem and useful for detecting a fraud . It is used in Bank sector and any ATM related security. It is also called as thief tracking system. As there is a scope for improvement and as a future implementation we can add a tracking chip on ATM card for tracing the location of card which will help in providing users assistance.</a:t>
                      </a:r>
                    </a:p>
                    <a:p>
                      <a:endParaRPr lang="en-IN" sz="1800" dirty="0"/>
                    </a:p>
                  </a:txBody>
                  <a:tcPr marT="45716" marB="45716"/>
                </a:tc>
                <a:tc>
                  <a: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Increasing security using camera.</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buzzer alert provided.</a:t>
                      </a:r>
                    </a:p>
                    <a:p>
                      <a:endParaRPr lang="en-IN" sz="1800" dirty="0"/>
                    </a:p>
                  </a:txBody>
                  <a:tcPr marT="45716" marB="45716"/>
                </a:tc>
                <a:tc>
                  <a:txBody>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paper only theft is identified. </a:t>
                      </a:r>
                    </a:p>
                    <a:p>
                      <a:pPr algn="just">
                        <a:buFont typeface="Wingdings" panose="05000000000000000000" pitchFamily="2" charset="2"/>
                        <a:buNone/>
                      </a:pPr>
                      <a:r>
                        <a:rPr lang="en-US" sz="1600" dirty="0">
                          <a:latin typeface="Times New Roman" panose="02020603050405020304" pitchFamily="18" charset="0"/>
                          <a:cs typeface="Times New Roman" panose="02020603050405020304" pitchFamily="18" charset="0"/>
                        </a:rPr>
                        <a:t> </a:t>
                      </a:r>
                    </a:p>
                    <a:p>
                      <a:endParaRPr lang="en-IN" sz="1600" dirty="0"/>
                    </a:p>
                  </a:txBody>
                  <a:tcPr marT="45716" marB="45716"/>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EFAF-E42D-49CE-9F85-251AAB27BE0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889507F1-12CB-4FC4-9F28-315B3394A75A}"/>
              </a:ext>
            </a:extLst>
          </p:cNvPr>
          <p:cNvSpPr>
            <a:spLocks noGrp="1"/>
          </p:cNvSpPr>
          <p:nvPr>
            <p:ph idx="1"/>
          </p:nvPr>
        </p:nvSpPr>
        <p:spPr/>
        <p:txBody>
          <a:bodyPr/>
          <a:lstStyle/>
          <a:p>
            <a:pPr lvl="0" algn="just">
              <a:lnSpc>
                <a:spcPct val="150000"/>
              </a:lnSpc>
            </a:pPr>
            <a:r>
              <a:rPr lang="en-US" dirty="0">
                <a:latin typeface="Times New Roman" panose="02020603050405020304" pitchFamily="18" charset="0"/>
                <a:cs typeface="Times New Roman" panose="02020603050405020304" pitchFamily="18" charset="0"/>
              </a:rPr>
              <a:t>ATM display screen that are read by a user to provide for interactive operation of the ATM.</a:t>
            </a:r>
          </a:p>
          <a:p>
            <a:pPr lvl="0" algn="just">
              <a:lnSpc>
                <a:spcPct val="150000"/>
              </a:lnSpc>
            </a:pPr>
            <a:r>
              <a:rPr lang="en-US" dirty="0">
                <a:latin typeface="Times New Roman" panose="02020603050405020304" pitchFamily="18" charset="0"/>
                <a:cs typeface="Times New Roman" panose="02020603050405020304" pitchFamily="18" charset="0"/>
              </a:rPr>
              <a:t>Having read the display screen instructions, a user is able to use and operate the ATM via data and information entered on a keypad</a:t>
            </a:r>
          </a:p>
          <a:p>
            <a:pPr lvl="0" algn="just">
              <a:lnSpc>
                <a:spcPct val="150000"/>
              </a:lnSpc>
            </a:pPr>
            <a:r>
              <a:rPr lang="en-US" dirty="0">
                <a:latin typeface="Times New Roman" panose="02020603050405020304" pitchFamily="18" charset="0"/>
                <a:cs typeface="Times New Roman" panose="02020603050405020304" pitchFamily="18" charset="0"/>
              </a:rPr>
              <a:t>Password protection method is used.</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185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1958</Words>
  <Application>Microsoft Office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FACE RECOGNITION  BASED AUTOMATIC  ATM MACHINE </vt:lpstr>
      <vt:lpstr>ABSTRACT</vt:lpstr>
      <vt:lpstr>ABSTRACT</vt:lpstr>
      <vt:lpstr>LITERATURE SURVEY 1</vt:lpstr>
      <vt:lpstr>LITERATURE SURVEY 2</vt:lpstr>
      <vt:lpstr>LITERATURE SURVEY 3</vt:lpstr>
      <vt:lpstr>LITERATURE SURVEY 4</vt:lpstr>
      <vt:lpstr>LITERATURE SURVEY 5</vt:lpstr>
      <vt:lpstr>EXISTING SYSTEM</vt:lpstr>
      <vt:lpstr>PROPOSED SYSTEM</vt:lpstr>
      <vt:lpstr>BLOCK DIAGRAM</vt:lpstr>
      <vt:lpstr>HARDWARE REQUIRED</vt:lpstr>
      <vt:lpstr>SOFTWARE REQUIRED</vt:lpstr>
      <vt:lpstr>MODULE DESCRIPTION</vt:lpstr>
      <vt:lpstr>Cont..,</vt:lpstr>
      <vt:lpstr>Cont..,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BASED AUTOMATIC  ATM MACHINE</dc:title>
  <dc:creator>Home</dc:creator>
  <cp:lastModifiedBy>Home</cp:lastModifiedBy>
  <cp:revision>3</cp:revision>
  <dcterms:created xsi:type="dcterms:W3CDTF">2022-05-05T13:28:55Z</dcterms:created>
  <dcterms:modified xsi:type="dcterms:W3CDTF">2022-05-05T15:26:39Z</dcterms:modified>
</cp:coreProperties>
</file>