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8" r:id="rId3"/>
    <p:sldId id="262" r:id="rId4"/>
    <p:sldId id="266" r:id="rId5"/>
    <p:sldId id="269" r:id="rId6"/>
    <p:sldId id="257" r:id="rId7"/>
    <p:sldId id="258" r:id="rId8"/>
    <p:sldId id="259" r:id="rId9"/>
    <p:sldId id="260" r:id="rId10"/>
    <p:sldId id="261" r:id="rId11"/>
    <p:sldId id="263"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20/05/2022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20/05/2022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20/05/2022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20/05/2022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20/05/2022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20/05/2022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20/05/2022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20/05/2022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0D62-AF37-4EF2-BF56-55269F597DB9}"/>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Face Recognition Based ATM Security</a:t>
            </a:r>
          </a:p>
        </p:txBody>
      </p:sp>
      <p:sp>
        <p:nvSpPr>
          <p:cNvPr id="3" name="Subtitle 2">
            <a:extLst>
              <a:ext uri="{FF2B5EF4-FFF2-40B4-BE49-F238E27FC236}">
                <a16:creationId xmlns:a16="http://schemas.microsoft.com/office/drawing/2014/main" id="{4868D59F-F145-44AF-AFF6-9E393FF6768B}"/>
              </a:ext>
            </a:extLst>
          </p:cNvPr>
          <p:cNvSpPr>
            <a:spLocks noGrp="1"/>
          </p:cNvSpPr>
          <p:nvPr>
            <p:ph type="subTitle" idx="1"/>
          </p:nvPr>
        </p:nvSpPr>
        <p:spPr/>
        <p:txBody>
          <a:bodyPr/>
          <a:lstStyle/>
          <a:p>
            <a:pPr algn="r"/>
            <a:r>
              <a:rPr lang="en-US" dirty="0"/>
              <a:t>*Your Name </a:t>
            </a:r>
          </a:p>
        </p:txBody>
      </p:sp>
    </p:spTree>
    <p:extLst>
      <p:ext uri="{BB962C8B-B14F-4D97-AF65-F5344CB8AC3E}">
        <p14:creationId xmlns:p14="http://schemas.microsoft.com/office/powerpoint/2010/main" val="380651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FULLY CONNECTED  LAYER</a:t>
            </a:r>
          </a:p>
        </p:txBody>
      </p:sp>
      <p:pic>
        <p:nvPicPr>
          <p:cNvPr id="4" name="Picture 1" descr="IMG_256"/>
          <p:cNvPicPr>
            <a:picLocks noGrp="1" noChangeAspect="1"/>
          </p:cNvPicPr>
          <p:nvPr>
            <p:ph idx="1"/>
          </p:nvPr>
        </p:nvPicPr>
        <p:blipFill>
          <a:blip r:embed="rId2"/>
          <a:stretch>
            <a:fillRect/>
          </a:stretch>
        </p:blipFill>
        <p:spPr>
          <a:xfrm>
            <a:off x="1569720" y="1953260"/>
            <a:ext cx="7534275" cy="36957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INPUT LAYER</a:t>
            </a:r>
          </a:p>
        </p:txBody>
      </p:sp>
      <p:sp>
        <p:nvSpPr>
          <p:cNvPr id="3" name="Content Placeholder 2"/>
          <p:cNvSpPr>
            <a:spLocks noGrp="1"/>
          </p:cNvSpPr>
          <p:nvPr>
            <p:ph idx="1"/>
          </p:nvPr>
        </p:nvSpPr>
        <p:spPr>
          <a:xfrm>
            <a:off x="838200" y="1454150"/>
            <a:ext cx="10515600" cy="5310505"/>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input layer of a neural network is composed of artificial input neurons, and brings the initial data into the system for further processing by subsequent layers of artificial neurons. </a:t>
            </a:r>
          </a:p>
          <a:p>
            <a:pPr algn="just">
              <a:lnSpc>
                <a:spcPct val="100000"/>
              </a:lnSpc>
            </a:pPr>
            <a:r>
              <a:rPr lang="en-US" dirty="0">
                <a:latin typeface="Times New Roman" panose="02020603050405020304" pitchFamily="18" charset="0"/>
                <a:cs typeface="Times New Roman" panose="02020603050405020304" pitchFamily="18" charset="0"/>
              </a:rPr>
              <a:t>The input layer is the very beginning of the workflow for the artificial neural network.</a:t>
            </a:r>
          </a:p>
          <a:p>
            <a:pPr marL="0" indent="0" algn="just">
              <a:lnSpc>
                <a:spcPct val="100000"/>
              </a:lnSpc>
              <a:buNone/>
            </a:pPr>
            <a:r>
              <a:rPr lang="en-US" sz="4000" b="1" dirty="0">
                <a:latin typeface="Times New Roman" panose="02020603050405020304" pitchFamily="18" charset="0"/>
                <a:cs typeface="Times New Roman" panose="02020603050405020304" pitchFamily="18" charset="0"/>
              </a:rPr>
              <a:t>HIDDEN LAYER</a:t>
            </a:r>
          </a:p>
          <a:p>
            <a:pPr algn="just">
              <a:lnSpc>
                <a:spcPct val="100000"/>
              </a:lnSpc>
            </a:pPr>
            <a:r>
              <a:rPr lang="en-US" dirty="0">
                <a:latin typeface="Times New Roman" panose="02020603050405020304" pitchFamily="18" charset="0"/>
                <a:cs typeface="Times New Roman" panose="02020603050405020304" pitchFamily="18" charset="0"/>
              </a:rPr>
              <a:t>In neural networks, a hidden layer is located between the input and output of the algorithm.</a:t>
            </a:r>
          </a:p>
          <a:p>
            <a:pPr algn="just">
              <a:lnSpc>
                <a:spcPct val="100000"/>
              </a:lnSpc>
            </a:pPr>
            <a:r>
              <a:rPr lang="en-US" dirty="0">
                <a:latin typeface="Times New Roman" panose="02020603050405020304" pitchFamily="18" charset="0"/>
                <a:cs typeface="Times New Roman" panose="02020603050405020304" pitchFamily="18" charset="0"/>
              </a:rPr>
              <a:t>In which the function applies weights to the inputs and directs them through an activation function as the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LAYER</a:t>
            </a:r>
          </a:p>
        </p:txBody>
      </p:sp>
      <p:sp>
        <p:nvSpPr>
          <p:cNvPr id="3" name="Content Placeholder 2"/>
          <p:cNvSpPr>
            <a:spLocks noGrp="1"/>
          </p:cNvSpPr>
          <p:nvPr>
            <p:ph idx="1"/>
          </p:nvPr>
        </p:nvSpPr>
        <p:spPr/>
        <p:txBody>
          <a:bodyPr/>
          <a:lstStyle/>
          <a:p>
            <a:r>
              <a:rPr lang="en-US" sz="3200" dirty="0">
                <a:latin typeface="Times New Roman" panose="02020603050405020304" charset="0"/>
                <a:cs typeface="Times New Roman" panose="02020603050405020304" charset="0"/>
              </a:rPr>
              <a:t>The last layer is the output layer, which directly links to the target value that the model attempts to predict.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4B31-046D-42BF-8F3D-2CB0F140C5A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AB8CF6D0-7F52-46CF-8BAE-A81DC995D3A1}"/>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A816F75C-2192-4BAD-B7FC-15392B7746CB}"/>
              </a:ext>
            </a:extLst>
          </p:cNvPr>
          <p:cNvGrpSpPr/>
          <p:nvPr/>
        </p:nvGrpSpPr>
        <p:grpSpPr>
          <a:xfrm>
            <a:off x="2329771" y="2148278"/>
            <a:ext cx="7532457" cy="3706032"/>
            <a:chOff x="52497" y="0"/>
            <a:chExt cx="6272103" cy="2530537"/>
          </a:xfrm>
        </p:grpSpPr>
        <p:sp>
          <p:nvSpPr>
            <p:cNvPr id="5" name="Rectangle 4">
              <a:extLst>
                <a:ext uri="{FF2B5EF4-FFF2-40B4-BE49-F238E27FC236}">
                  <a16:creationId xmlns:a16="http://schemas.microsoft.com/office/drawing/2014/main" id="{367EE1A7-7BAD-4B49-B18E-01CABD3467F8}"/>
                </a:ext>
              </a:extLst>
            </p:cNvPr>
            <p:cNvSpPr/>
            <p:nvPr/>
          </p:nvSpPr>
          <p:spPr>
            <a:xfrm>
              <a:off x="52497" y="0"/>
              <a:ext cx="1395303"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Latha" panose="020B0604020202020204" pitchFamily="34" charset="0"/>
                </a:rPr>
                <a:t>CAMERA</a:t>
              </a:r>
              <a:endParaRPr lang="en-US" sz="1100" dirty="0">
                <a:effectLst/>
                <a:ea typeface="Calibri" panose="020F0502020204030204" pitchFamily="34" charset="0"/>
                <a:cs typeface="Latha" panose="020B0604020202020204" pitchFamily="34" charset="0"/>
              </a:endParaRPr>
            </a:p>
          </p:txBody>
        </p:sp>
        <p:sp>
          <p:nvSpPr>
            <p:cNvPr id="6" name="Right Arrow 46">
              <a:extLst>
                <a:ext uri="{FF2B5EF4-FFF2-40B4-BE49-F238E27FC236}">
                  <a16:creationId xmlns:a16="http://schemas.microsoft.com/office/drawing/2014/main" id="{59A9B3D9-F110-48E9-A909-1F16C6930873}"/>
                </a:ext>
              </a:extLst>
            </p:cNvPr>
            <p:cNvSpPr/>
            <p:nvPr/>
          </p:nvSpPr>
          <p:spPr>
            <a:xfrm>
              <a:off x="1718121" y="162684"/>
              <a:ext cx="376048" cy="182756"/>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073BB866-CDEA-4A01-AD03-2FAA2598056E}"/>
                </a:ext>
              </a:extLst>
            </p:cNvPr>
            <p:cNvSpPr/>
            <p:nvPr/>
          </p:nvSpPr>
          <p:spPr>
            <a:xfrm>
              <a:off x="2466974" y="0"/>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IMAGE CAPTURING</a:t>
              </a:r>
              <a:endParaRPr lang="en-US" sz="1100">
                <a:effectLst/>
                <a:ea typeface="Calibri" panose="020F0502020204030204" pitchFamily="34" charset="0"/>
                <a:cs typeface="Latha" panose="020B0604020202020204" pitchFamily="34" charset="0"/>
              </a:endParaRPr>
            </a:p>
          </p:txBody>
        </p:sp>
        <p:sp>
          <p:nvSpPr>
            <p:cNvPr id="8" name="Right Arrow 49">
              <a:extLst>
                <a:ext uri="{FF2B5EF4-FFF2-40B4-BE49-F238E27FC236}">
                  <a16:creationId xmlns:a16="http://schemas.microsoft.com/office/drawing/2014/main" id="{CB487CFA-EC6E-4683-8373-D2CC95A5BFC8}"/>
                </a:ext>
              </a:extLst>
            </p:cNvPr>
            <p:cNvSpPr/>
            <p:nvPr/>
          </p:nvSpPr>
          <p:spPr>
            <a:xfrm>
              <a:off x="4287582" y="159298"/>
              <a:ext cx="379623" cy="18614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02C3DBF7-79C4-4AD0-8497-A3C0D52697E9}"/>
                </a:ext>
              </a:extLst>
            </p:cNvPr>
            <p:cNvSpPr/>
            <p:nvPr/>
          </p:nvSpPr>
          <p:spPr>
            <a:xfrm>
              <a:off x="4876800" y="0"/>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OPEN CV</a:t>
              </a:r>
              <a:endParaRPr lang="en-US" sz="1100">
                <a:effectLst/>
                <a:ea typeface="Calibri" panose="020F0502020204030204" pitchFamily="34" charset="0"/>
                <a:cs typeface="Latha" panose="020B0604020202020204" pitchFamily="34" charset="0"/>
              </a:endParaRPr>
            </a:p>
          </p:txBody>
        </p:sp>
        <p:sp>
          <p:nvSpPr>
            <p:cNvPr id="10" name="Down Arrow 51">
              <a:extLst>
                <a:ext uri="{FF2B5EF4-FFF2-40B4-BE49-F238E27FC236}">
                  <a16:creationId xmlns:a16="http://schemas.microsoft.com/office/drawing/2014/main" id="{93F1B6AE-CAFF-4EB5-857B-44785F34EC0F}"/>
                </a:ext>
              </a:extLst>
            </p:cNvPr>
            <p:cNvSpPr/>
            <p:nvPr/>
          </p:nvSpPr>
          <p:spPr>
            <a:xfrm>
              <a:off x="5551658" y="559756"/>
              <a:ext cx="212384" cy="320244"/>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52F8D01-D61E-4777-BBA2-8CF0D5926B3D}"/>
                </a:ext>
              </a:extLst>
            </p:cNvPr>
            <p:cNvSpPr/>
            <p:nvPr/>
          </p:nvSpPr>
          <p:spPr>
            <a:xfrm>
              <a:off x="4876800" y="968201"/>
              <a:ext cx="1447800" cy="42293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FACE DETECTION</a:t>
              </a:r>
              <a:endParaRPr lang="en-US" sz="1100">
                <a:effectLst/>
                <a:ea typeface="Calibri" panose="020F0502020204030204" pitchFamily="34" charset="0"/>
                <a:cs typeface="Latha" panose="020B0604020202020204" pitchFamily="34" charset="0"/>
              </a:endParaRPr>
            </a:p>
          </p:txBody>
        </p:sp>
        <p:sp>
          <p:nvSpPr>
            <p:cNvPr id="12" name="Left Arrow 53">
              <a:extLst>
                <a:ext uri="{FF2B5EF4-FFF2-40B4-BE49-F238E27FC236}">
                  <a16:creationId xmlns:a16="http://schemas.microsoft.com/office/drawing/2014/main" id="{E05B4CB4-6248-4E6F-9817-3A285403C118}"/>
                </a:ext>
              </a:extLst>
            </p:cNvPr>
            <p:cNvSpPr/>
            <p:nvPr/>
          </p:nvSpPr>
          <p:spPr>
            <a:xfrm>
              <a:off x="4264552" y="1079127"/>
              <a:ext cx="379623" cy="186142"/>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9F3A02BA-1C31-403A-B511-18DC1E27657A}"/>
                </a:ext>
              </a:extLst>
            </p:cNvPr>
            <p:cNvSpPr/>
            <p:nvPr/>
          </p:nvSpPr>
          <p:spPr>
            <a:xfrm>
              <a:off x="2466974" y="972038"/>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Latha" panose="020B0604020202020204" pitchFamily="34" charset="0"/>
                </a:rPr>
                <a:t>COMPARE WITH TRAINED MODEL</a:t>
              </a:r>
              <a:endParaRPr lang="en-US" sz="1100" dirty="0">
                <a:effectLst/>
                <a:ea typeface="Calibri" panose="020F0502020204030204" pitchFamily="34" charset="0"/>
                <a:cs typeface="Latha" panose="020B0604020202020204" pitchFamily="34" charset="0"/>
              </a:endParaRPr>
            </a:p>
          </p:txBody>
        </p:sp>
        <p:sp>
          <p:nvSpPr>
            <p:cNvPr id="14" name="Left Arrow 55">
              <a:extLst>
                <a:ext uri="{FF2B5EF4-FFF2-40B4-BE49-F238E27FC236}">
                  <a16:creationId xmlns:a16="http://schemas.microsoft.com/office/drawing/2014/main" id="{6F4375F7-C088-4665-A531-BD4D417C5EBC}"/>
                </a:ext>
              </a:extLst>
            </p:cNvPr>
            <p:cNvSpPr/>
            <p:nvPr/>
          </p:nvSpPr>
          <p:spPr>
            <a:xfrm>
              <a:off x="1718118" y="1110554"/>
              <a:ext cx="376048" cy="182756"/>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C0BB93B2-D61B-4206-BF56-5BAA7C968F0A}"/>
                </a:ext>
              </a:extLst>
            </p:cNvPr>
            <p:cNvSpPr/>
            <p:nvPr/>
          </p:nvSpPr>
          <p:spPr>
            <a:xfrm>
              <a:off x="60767" y="968201"/>
              <a:ext cx="139065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IN" sz="1100">
                  <a:effectLst/>
                  <a:ea typeface="Calibri" panose="020F0502020204030204" pitchFamily="34" charset="0"/>
                  <a:cs typeface="Latha" panose="020B0604020202020204" pitchFamily="34" charset="0"/>
                </a:rPr>
                <a:t>FACE RECOGNITION</a:t>
              </a:r>
              <a:endParaRPr lang="en-US" sz="1100">
                <a:effectLst/>
                <a:ea typeface="Calibri" panose="020F0502020204030204" pitchFamily="34" charset="0"/>
                <a:cs typeface="Latha" panose="020B0604020202020204" pitchFamily="34" charset="0"/>
              </a:endParaRPr>
            </a:p>
          </p:txBody>
        </p:sp>
        <p:sp>
          <p:nvSpPr>
            <p:cNvPr id="16" name="Down Arrow 60">
              <a:extLst>
                <a:ext uri="{FF2B5EF4-FFF2-40B4-BE49-F238E27FC236}">
                  <a16:creationId xmlns:a16="http://schemas.microsoft.com/office/drawing/2014/main" id="{8F731AD4-3F52-4947-B258-79F3D26A7E8D}"/>
                </a:ext>
              </a:extLst>
            </p:cNvPr>
            <p:cNvSpPr/>
            <p:nvPr/>
          </p:nvSpPr>
          <p:spPr>
            <a:xfrm>
              <a:off x="618356" y="1572342"/>
              <a:ext cx="217309" cy="364061"/>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53C04485-6B7A-4113-A574-FCA40C5AFF04}"/>
                </a:ext>
              </a:extLst>
            </p:cNvPr>
            <p:cNvSpPr/>
            <p:nvPr/>
          </p:nvSpPr>
          <p:spPr>
            <a:xfrm>
              <a:off x="57150" y="2063812"/>
              <a:ext cx="1390650" cy="466725"/>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Latha" panose="020B0604020202020204" pitchFamily="34" charset="0"/>
                </a:rPr>
                <a:t>DISPLAY CUSTOMER DETAILS</a:t>
              </a:r>
              <a:endParaRPr lang="en-US" sz="1100" dirty="0">
                <a:effectLst/>
                <a:ea typeface="Calibri" panose="020F0502020204030204" pitchFamily="34" charset="0"/>
                <a:cs typeface="Latha" panose="020B0604020202020204" pitchFamily="34" charset="0"/>
              </a:endParaRPr>
            </a:p>
          </p:txBody>
        </p:sp>
      </p:grpSp>
    </p:spTree>
    <p:extLst>
      <p:ext uri="{BB962C8B-B14F-4D97-AF65-F5344CB8AC3E}">
        <p14:creationId xmlns:p14="http://schemas.microsoft.com/office/powerpoint/2010/main" val="302753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5616-B15E-4660-947B-230CF4F8D18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DB65BD6-3128-4D3A-ACEA-85938ADCBEDA}"/>
              </a:ext>
            </a:extLst>
          </p:cNvPr>
          <p:cNvSpPr>
            <a:spLocks noGrp="1"/>
          </p:cNvSpPr>
          <p:nvPr>
            <p:ph idx="1"/>
          </p:nvPr>
        </p:nvSpPr>
        <p:spPr/>
        <p:txBody>
          <a:bodyPr>
            <a:normAutofit fontScale="77500" lnSpcReduction="20000"/>
          </a:bodyPr>
          <a:lstStyle/>
          <a:p>
            <a:pPr marL="0" indent="0" algn="just" fontAlgn="base">
              <a:lnSpc>
                <a:spcPct val="120000"/>
              </a:lnSpc>
              <a:buNone/>
            </a:pPr>
            <a:r>
              <a:rPr lang="en-US" dirty="0">
                <a:latin typeface="Times New Roman" panose="02020603050405020304" pitchFamily="18" charset="0"/>
                <a:cs typeface="Times New Roman" panose="02020603050405020304" pitchFamily="18" charset="0"/>
              </a:rPr>
              <a:t>OpenCV is one of the most popular computer vision libraries. If you want to start your journey in the field of computer vision. In this article, I will try to introduce the most basic and important concepts of OpenCV in an intuitive manner.</a:t>
            </a:r>
          </a:p>
          <a:p>
            <a:pPr algn="just" fontAlgn="base">
              <a:lnSpc>
                <a:spcPct val="120000"/>
              </a:lnSpc>
            </a:pPr>
            <a:r>
              <a:rPr lang="en-US" dirty="0">
                <a:latin typeface="Times New Roman" panose="02020603050405020304" pitchFamily="18" charset="0"/>
                <a:cs typeface="Times New Roman" panose="02020603050405020304" pitchFamily="18" charset="0"/>
              </a:rPr>
              <a:t>Reading an image</a:t>
            </a:r>
          </a:p>
          <a:p>
            <a:pPr algn="just" fontAlgn="base">
              <a:lnSpc>
                <a:spcPct val="120000"/>
              </a:lnSpc>
            </a:pPr>
            <a:r>
              <a:rPr lang="en-US" dirty="0">
                <a:latin typeface="Times New Roman" panose="02020603050405020304" pitchFamily="18" charset="0"/>
                <a:cs typeface="Times New Roman" panose="02020603050405020304" pitchFamily="18" charset="0"/>
              </a:rPr>
              <a:t>Extracting the RGB values of a pixel</a:t>
            </a:r>
          </a:p>
          <a:p>
            <a:pPr algn="just" fontAlgn="base">
              <a:lnSpc>
                <a:spcPct val="120000"/>
              </a:lnSpc>
            </a:pPr>
            <a:r>
              <a:rPr lang="en-US" dirty="0">
                <a:latin typeface="Times New Roman" panose="02020603050405020304" pitchFamily="18" charset="0"/>
                <a:cs typeface="Times New Roman" panose="02020603050405020304" pitchFamily="18" charset="0"/>
              </a:rPr>
              <a:t>Extracting the Region of Interest (ROI)</a:t>
            </a:r>
          </a:p>
          <a:p>
            <a:pPr algn="just" fontAlgn="base">
              <a:lnSpc>
                <a:spcPct val="120000"/>
              </a:lnSpc>
            </a:pPr>
            <a:r>
              <a:rPr lang="en-US" dirty="0">
                <a:latin typeface="Times New Roman" panose="02020603050405020304" pitchFamily="18" charset="0"/>
                <a:cs typeface="Times New Roman" panose="02020603050405020304" pitchFamily="18" charset="0"/>
              </a:rPr>
              <a:t>Resizing the Image</a:t>
            </a:r>
          </a:p>
          <a:p>
            <a:pPr algn="just" fontAlgn="base">
              <a:lnSpc>
                <a:spcPct val="120000"/>
              </a:lnSpc>
            </a:pPr>
            <a:r>
              <a:rPr lang="en-US" dirty="0">
                <a:latin typeface="Times New Roman" panose="02020603050405020304" pitchFamily="18" charset="0"/>
                <a:cs typeface="Times New Roman" panose="02020603050405020304" pitchFamily="18" charset="0"/>
              </a:rPr>
              <a:t>Rotating the Image</a:t>
            </a:r>
          </a:p>
          <a:p>
            <a:pPr algn="just" fontAlgn="base">
              <a:lnSpc>
                <a:spcPct val="120000"/>
              </a:lnSpc>
            </a:pPr>
            <a:r>
              <a:rPr lang="en-US" dirty="0">
                <a:latin typeface="Times New Roman" panose="02020603050405020304" pitchFamily="18" charset="0"/>
                <a:cs typeface="Times New Roman" panose="02020603050405020304" pitchFamily="18" charset="0"/>
              </a:rPr>
              <a:t>Drawing a Rectangle</a:t>
            </a:r>
          </a:p>
          <a:p>
            <a:pPr algn="just" fontAlgn="base">
              <a:lnSpc>
                <a:spcPct val="120000"/>
              </a:lnSpc>
            </a:pPr>
            <a:r>
              <a:rPr lang="en-US" dirty="0">
                <a:latin typeface="Times New Roman" panose="02020603050405020304" pitchFamily="18" charset="0"/>
                <a:cs typeface="Times New Roman" panose="02020603050405020304" pitchFamily="18" charset="0"/>
              </a:rPr>
              <a:t>Displaying text</a:t>
            </a:r>
          </a:p>
          <a:p>
            <a:pPr algn="just">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76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sym typeface="+mn-ea"/>
              </a:rPr>
              <a:t>OPEN CV </a:t>
            </a:r>
            <a:br>
              <a:rPr lang="en-US" b="1" dirty="0">
                <a:latin typeface="Times New Roman" panose="02020603050405020304" pitchFamily="18" charset="0"/>
                <a:cs typeface="Times New Roman" panose="02020603050405020304" pitchFamily="18" charset="0"/>
                <a:sym typeface="+mn-ea"/>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3200" dirty="0">
                <a:latin typeface="Times New Roman" panose="02020603050405020304" pitchFamily="18" charset="0"/>
                <a:cs typeface="Times New Roman" panose="02020603050405020304" pitchFamily="18" charset="0"/>
              </a:rPr>
              <a:t>OpenCV for people counting, image processing and deep learning object detector are used. This method leverages both object detection and tracking to improve the accuracy of the people counter. Single image crowd counting method evaluates the number of people in the crowded image.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48B8-E887-402C-89BF-136D18036B6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TRAINING </a:t>
            </a:r>
          </a:p>
        </p:txBody>
      </p:sp>
      <p:sp>
        <p:nvSpPr>
          <p:cNvPr id="3" name="Content Placeholder 2">
            <a:extLst>
              <a:ext uri="{FF2B5EF4-FFF2-40B4-BE49-F238E27FC236}">
                <a16:creationId xmlns:a16="http://schemas.microsoft.com/office/drawing/2014/main" id="{E9E609CC-CAD3-4634-866C-598634857AA4}"/>
              </a:ext>
            </a:extLst>
          </p:cNvPr>
          <p:cNvSpPr>
            <a:spLocks noGrp="1"/>
          </p:cNvSpPr>
          <p:nvPr>
            <p:ph idx="1"/>
          </p:nvPr>
        </p:nvSpPr>
        <p:spPr>
          <a:xfrm>
            <a:off x="838200" y="1825625"/>
            <a:ext cx="10515600" cy="4351338"/>
          </a:xfrm>
        </p:spPr>
        <p:txBody>
          <a:bodyPr/>
          <a:lstStyle/>
          <a:p>
            <a:endParaRPr lang="en-US" dirty="0"/>
          </a:p>
          <a:p>
            <a:endParaRPr lang="en-US" dirty="0"/>
          </a:p>
          <a:p>
            <a:endParaRPr lang="en-US" dirty="0"/>
          </a:p>
          <a:p>
            <a:endParaRPr lang="en-US" dirty="0"/>
          </a:p>
          <a:p>
            <a:endParaRPr lang="en-US" dirty="0"/>
          </a:p>
        </p:txBody>
      </p:sp>
      <p:grpSp>
        <p:nvGrpSpPr>
          <p:cNvPr id="94" name="Group 93">
            <a:extLst>
              <a:ext uri="{FF2B5EF4-FFF2-40B4-BE49-F238E27FC236}">
                <a16:creationId xmlns:a16="http://schemas.microsoft.com/office/drawing/2014/main" id="{B95D215C-C321-4B51-918F-98BDCA508A61}"/>
              </a:ext>
            </a:extLst>
          </p:cNvPr>
          <p:cNvGrpSpPr/>
          <p:nvPr/>
        </p:nvGrpSpPr>
        <p:grpSpPr>
          <a:xfrm>
            <a:off x="2244289" y="2079377"/>
            <a:ext cx="7703422" cy="3843833"/>
            <a:chOff x="3000642" y="2338387"/>
            <a:chExt cx="6290996" cy="2809874"/>
          </a:xfrm>
        </p:grpSpPr>
        <p:grpSp>
          <p:nvGrpSpPr>
            <p:cNvPr id="75" name="Group 74">
              <a:extLst>
                <a:ext uri="{FF2B5EF4-FFF2-40B4-BE49-F238E27FC236}">
                  <a16:creationId xmlns:a16="http://schemas.microsoft.com/office/drawing/2014/main" id="{FA05F318-CD4C-4BB6-912B-283EB4C102E6}"/>
                </a:ext>
              </a:extLst>
            </p:cNvPr>
            <p:cNvGrpSpPr/>
            <p:nvPr/>
          </p:nvGrpSpPr>
          <p:grpSpPr>
            <a:xfrm>
              <a:off x="3000642" y="2338387"/>
              <a:ext cx="6290995" cy="2208239"/>
              <a:chOff x="71705" y="-14288"/>
              <a:chExt cx="6290995" cy="2208239"/>
            </a:xfrm>
          </p:grpSpPr>
          <p:sp>
            <p:nvSpPr>
              <p:cNvPr id="76" name="Rectangle 75">
                <a:extLst>
                  <a:ext uri="{FF2B5EF4-FFF2-40B4-BE49-F238E27FC236}">
                    <a16:creationId xmlns:a16="http://schemas.microsoft.com/office/drawing/2014/main" id="{63606158-CF19-4044-BF2F-AA133CB7D4D9}"/>
                  </a:ext>
                </a:extLst>
              </p:cNvPr>
              <p:cNvSpPr/>
              <p:nvPr/>
            </p:nvSpPr>
            <p:spPr>
              <a:xfrm>
                <a:off x="106002" y="-6902"/>
                <a:ext cx="1376095"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latin typeface="Times New Roman" panose="02020603050405020304" pitchFamily="18" charset="0"/>
                    <a:ea typeface="Calibri" panose="020F0502020204030204" pitchFamily="34" charset="0"/>
                    <a:cs typeface="Latha" panose="020B0604020202020204" pitchFamily="34" charset="0"/>
                  </a:rPr>
                  <a:t>CUSTOMER DETAILS</a:t>
                </a:r>
                <a:endParaRPr lang="en-US" sz="1100" dirty="0">
                  <a:effectLst/>
                  <a:ea typeface="Calibri" panose="020F0502020204030204" pitchFamily="34" charset="0"/>
                  <a:cs typeface="Latha" panose="020B0604020202020204" pitchFamily="34" charset="0"/>
                </a:endParaRPr>
              </a:p>
            </p:txBody>
          </p:sp>
          <p:sp>
            <p:nvSpPr>
              <p:cNvPr id="77" name="Right Arrow 31">
                <a:extLst>
                  <a:ext uri="{FF2B5EF4-FFF2-40B4-BE49-F238E27FC236}">
                    <a16:creationId xmlns:a16="http://schemas.microsoft.com/office/drawing/2014/main" id="{EBCAD1D0-E765-41C0-B1CD-96E0C100E14E}"/>
                  </a:ext>
                </a:extLst>
              </p:cNvPr>
              <p:cNvSpPr/>
              <p:nvPr/>
            </p:nvSpPr>
            <p:spPr>
              <a:xfrm>
                <a:off x="1852668" y="95250"/>
                <a:ext cx="352425" cy="20002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Rectangle 77">
                <a:extLst>
                  <a:ext uri="{FF2B5EF4-FFF2-40B4-BE49-F238E27FC236}">
                    <a16:creationId xmlns:a16="http://schemas.microsoft.com/office/drawing/2014/main" id="{41F04A47-0FBD-45BB-AA5C-76D6F9EEE706}"/>
                  </a:ext>
                </a:extLst>
              </p:cNvPr>
              <p:cNvSpPr/>
              <p:nvPr/>
            </p:nvSpPr>
            <p:spPr>
              <a:xfrm>
                <a:off x="2571750" y="0"/>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Latha" panose="020B0604020202020204" pitchFamily="34" charset="0"/>
                  </a:rPr>
                  <a:t>TAKE IMAGE </a:t>
                </a:r>
                <a:endParaRPr lang="en-US" sz="1100" dirty="0">
                  <a:effectLst/>
                  <a:ea typeface="Calibri" panose="020F0502020204030204" pitchFamily="34" charset="0"/>
                  <a:cs typeface="Latha" panose="020B0604020202020204" pitchFamily="34" charset="0"/>
                </a:endParaRPr>
              </a:p>
            </p:txBody>
          </p:sp>
          <p:sp>
            <p:nvSpPr>
              <p:cNvPr id="79" name="Right Arrow 33">
                <a:extLst>
                  <a:ext uri="{FF2B5EF4-FFF2-40B4-BE49-F238E27FC236}">
                    <a16:creationId xmlns:a16="http://schemas.microsoft.com/office/drawing/2014/main" id="{BBEF7AED-8485-4A9F-B5CA-9F341742D192}"/>
                  </a:ext>
                </a:extLst>
              </p:cNvPr>
              <p:cNvSpPr/>
              <p:nvPr/>
            </p:nvSpPr>
            <p:spPr>
              <a:xfrm>
                <a:off x="4295776" y="94724"/>
                <a:ext cx="312924" cy="20055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a:extLst>
                  <a:ext uri="{FF2B5EF4-FFF2-40B4-BE49-F238E27FC236}">
                    <a16:creationId xmlns:a16="http://schemas.microsoft.com/office/drawing/2014/main" id="{B698B5B6-9D2D-4F24-9B0A-1C13B4A73262}"/>
                  </a:ext>
                </a:extLst>
              </p:cNvPr>
              <p:cNvSpPr/>
              <p:nvPr/>
            </p:nvSpPr>
            <p:spPr>
              <a:xfrm>
                <a:off x="4886325" y="-14288"/>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CAMERA OPEN</a:t>
                </a:r>
                <a:endParaRPr lang="en-US" sz="1100">
                  <a:effectLst/>
                  <a:ea typeface="Calibri" panose="020F0502020204030204" pitchFamily="34" charset="0"/>
                  <a:cs typeface="Latha" panose="020B0604020202020204" pitchFamily="34" charset="0"/>
                </a:endParaRPr>
              </a:p>
            </p:txBody>
          </p:sp>
          <p:sp>
            <p:nvSpPr>
              <p:cNvPr id="81" name="Down Arrow 35">
                <a:extLst>
                  <a:ext uri="{FF2B5EF4-FFF2-40B4-BE49-F238E27FC236}">
                    <a16:creationId xmlns:a16="http://schemas.microsoft.com/office/drawing/2014/main" id="{F83141C8-FF05-461A-A4A2-65808423DF9E}"/>
                  </a:ext>
                </a:extLst>
              </p:cNvPr>
              <p:cNvSpPr/>
              <p:nvPr/>
            </p:nvSpPr>
            <p:spPr>
              <a:xfrm>
                <a:off x="5506517" y="563038"/>
                <a:ext cx="194195" cy="41910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Rectangle 81">
                <a:extLst>
                  <a:ext uri="{FF2B5EF4-FFF2-40B4-BE49-F238E27FC236}">
                    <a16:creationId xmlns:a16="http://schemas.microsoft.com/office/drawing/2014/main" id="{F41BE402-551F-4169-86B3-5671D724A214}"/>
                  </a:ext>
                </a:extLst>
              </p:cNvPr>
              <p:cNvSpPr/>
              <p:nvPr/>
            </p:nvSpPr>
            <p:spPr>
              <a:xfrm>
                <a:off x="4914900" y="1162050"/>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IN" sz="1100">
                    <a:effectLst/>
                    <a:ea typeface="Calibri" panose="020F0502020204030204" pitchFamily="34" charset="0"/>
                    <a:cs typeface="Latha" panose="020B0604020202020204" pitchFamily="34" charset="0"/>
                  </a:rPr>
                  <a:t>VIDEO TO IMAGE</a:t>
                </a:r>
                <a:endParaRPr lang="en-US" sz="1100">
                  <a:effectLst/>
                  <a:ea typeface="Calibri" panose="020F0502020204030204" pitchFamily="34" charset="0"/>
                  <a:cs typeface="Latha" panose="020B0604020202020204" pitchFamily="34" charset="0"/>
                </a:endParaRPr>
              </a:p>
            </p:txBody>
          </p:sp>
          <p:sp>
            <p:nvSpPr>
              <p:cNvPr id="83" name="Left Arrow 37">
                <a:extLst>
                  <a:ext uri="{FF2B5EF4-FFF2-40B4-BE49-F238E27FC236}">
                    <a16:creationId xmlns:a16="http://schemas.microsoft.com/office/drawing/2014/main" id="{963A8637-A68E-41F5-8A96-F4C6B5090E4D}"/>
                  </a:ext>
                </a:extLst>
              </p:cNvPr>
              <p:cNvSpPr/>
              <p:nvPr/>
            </p:nvSpPr>
            <p:spPr>
              <a:xfrm>
                <a:off x="4240026" y="1238250"/>
                <a:ext cx="312924" cy="228600"/>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Rectangle 83">
                <a:extLst>
                  <a:ext uri="{FF2B5EF4-FFF2-40B4-BE49-F238E27FC236}">
                    <a16:creationId xmlns:a16="http://schemas.microsoft.com/office/drawing/2014/main" id="{D16BB154-223B-48DD-A9A6-B39E9EFE426A}"/>
                  </a:ext>
                </a:extLst>
              </p:cNvPr>
              <p:cNvSpPr/>
              <p:nvPr/>
            </p:nvSpPr>
            <p:spPr>
              <a:xfrm>
                <a:off x="2571750" y="1162050"/>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OPENCV</a:t>
                </a:r>
                <a:endParaRPr lang="en-US" sz="1100">
                  <a:effectLst/>
                  <a:ea typeface="Calibri" panose="020F0502020204030204" pitchFamily="34" charset="0"/>
                  <a:cs typeface="Latha" panose="020B0604020202020204" pitchFamily="34" charset="0"/>
                </a:endParaRPr>
              </a:p>
            </p:txBody>
          </p:sp>
          <p:sp>
            <p:nvSpPr>
              <p:cNvPr id="85" name="Left Arrow 39">
                <a:extLst>
                  <a:ext uri="{FF2B5EF4-FFF2-40B4-BE49-F238E27FC236}">
                    <a16:creationId xmlns:a16="http://schemas.microsoft.com/office/drawing/2014/main" id="{48DD4F85-122C-438A-A7AA-73D476FC2DBB}"/>
                  </a:ext>
                </a:extLst>
              </p:cNvPr>
              <p:cNvSpPr/>
              <p:nvPr/>
            </p:nvSpPr>
            <p:spPr>
              <a:xfrm>
                <a:off x="1873850" y="1297345"/>
                <a:ext cx="352425" cy="200024"/>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Rectangle 85">
                <a:extLst>
                  <a:ext uri="{FF2B5EF4-FFF2-40B4-BE49-F238E27FC236}">
                    <a16:creationId xmlns:a16="http://schemas.microsoft.com/office/drawing/2014/main" id="{5BEB7948-0B6D-4B33-B5F1-21B0F00EB540}"/>
                  </a:ext>
                </a:extLst>
              </p:cNvPr>
              <p:cNvSpPr/>
              <p:nvPr/>
            </p:nvSpPr>
            <p:spPr>
              <a:xfrm>
                <a:off x="71705" y="1209675"/>
                <a:ext cx="1376095"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FACE DETECTION</a:t>
                </a:r>
                <a:endParaRPr lang="en-US" sz="1100">
                  <a:effectLst/>
                  <a:ea typeface="Calibri" panose="020F0502020204030204" pitchFamily="34" charset="0"/>
                  <a:cs typeface="Latha" panose="020B0604020202020204" pitchFamily="34" charset="0"/>
                </a:endParaRPr>
              </a:p>
            </p:txBody>
          </p:sp>
          <p:sp>
            <p:nvSpPr>
              <p:cNvPr id="87" name="Down Arrow 43">
                <a:extLst>
                  <a:ext uri="{FF2B5EF4-FFF2-40B4-BE49-F238E27FC236}">
                    <a16:creationId xmlns:a16="http://schemas.microsoft.com/office/drawing/2014/main" id="{F441FECE-0D32-4EFF-9320-CAA9F672F4A6}"/>
                  </a:ext>
                </a:extLst>
              </p:cNvPr>
              <p:cNvSpPr/>
              <p:nvPr/>
            </p:nvSpPr>
            <p:spPr>
              <a:xfrm>
                <a:off x="594834" y="1774851"/>
                <a:ext cx="199217" cy="41910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8" name="Group 87">
              <a:extLst>
                <a:ext uri="{FF2B5EF4-FFF2-40B4-BE49-F238E27FC236}">
                  <a16:creationId xmlns:a16="http://schemas.microsoft.com/office/drawing/2014/main" id="{0CC651CA-DC26-4176-9436-898D2630E960}"/>
                </a:ext>
              </a:extLst>
            </p:cNvPr>
            <p:cNvGrpSpPr/>
            <p:nvPr/>
          </p:nvGrpSpPr>
          <p:grpSpPr>
            <a:xfrm>
              <a:off x="3011223" y="4702228"/>
              <a:ext cx="6280415" cy="446033"/>
              <a:chOff x="10581" y="-17409"/>
              <a:chExt cx="6280415" cy="446033"/>
            </a:xfrm>
          </p:grpSpPr>
          <p:sp>
            <p:nvSpPr>
              <p:cNvPr id="89" name="Rectangle 88">
                <a:extLst>
                  <a:ext uri="{FF2B5EF4-FFF2-40B4-BE49-F238E27FC236}">
                    <a16:creationId xmlns:a16="http://schemas.microsoft.com/office/drawing/2014/main" id="{65367EA4-B082-42AF-9908-F85ED40265C5}"/>
                  </a:ext>
                </a:extLst>
              </p:cNvPr>
              <p:cNvSpPr/>
              <p:nvPr/>
            </p:nvSpPr>
            <p:spPr>
              <a:xfrm>
                <a:off x="2501076" y="9524"/>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Latha" panose="020B0604020202020204" pitchFamily="34" charset="0"/>
                  </a:rPr>
                  <a:t>SAVE PROFILE</a:t>
                </a:r>
                <a:endParaRPr lang="en-US" sz="1100" dirty="0">
                  <a:effectLst/>
                  <a:ea typeface="Calibri" panose="020F0502020204030204" pitchFamily="34" charset="0"/>
                  <a:cs typeface="Latha" panose="020B0604020202020204" pitchFamily="34" charset="0"/>
                </a:endParaRPr>
              </a:p>
            </p:txBody>
          </p:sp>
          <p:sp>
            <p:nvSpPr>
              <p:cNvPr id="90" name="Rectangle 89">
                <a:extLst>
                  <a:ext uri="{FF2B5EF4-FFF2-40B4-BE49-F238E27FC236}">
                    <a16:creationId xmlns:a16="http://schemas.microsoft.com/office/drawing/2014/main" id="{45EA9978-1D6A-4E1D-A054-E350C28EA3C9}"/>
                  </a:ext>
                </a:extLst>
              </p:cNvPr>
              <p:cNvSpPr/>
              <p:nvPr/>
            </p:nvSpPr>
            <p:spPr>
              <a:xfrm>
                <a:off x="10581" y="-17409"/>
                <a:ext cx="1365514"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BIOMETRIC CHARACTERISTIC</a:t>
                </a:r>
                <a:endParaRPr lang="en-US" sz="1100">
                  <a:effectLst/>
                  <a:ea typeface="Calibri" panose="020F0502020204030204" pitchFamily="34" charset="0"/>
                  <a:cs typeface="Latha" panose="020B0604020202020204" pitchFamily="34" charset="0"/>
                </a:endParaRPr>
              </a:p>
            </p:txBody>
          </p:sp>
          <p:sp>
            <p:nvSpPr>
              <p:cNvPr id="91" name="Right Arrow 44">
                <a:extLst>
                  <a:ext uri="{FF2B5EF4-FFF2-40B4-BE49-F238E27FC236}">
                    <a16:creationId xmlns:a16="http://schemas.microsoft.com/office/drawing/2014/main" id="{68C09F33-B670-43CA-A252-83FD12A249DA}"/>
                  </a:ext>
                </a:extLst>
              </p:cNvPr>
              <p:cNvSpPr/>
              <p:nvPr/>
            </p:nvSpPr>
            <p:spPr>
              <a:xfrm>
                <a:off x="1801625" y="93304"/>
                <a:ext cx="311102" cy="20002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2" name="Rectangle 91">
                <a:extLst>
                  <a:ext uri="{FF2B5EF4-FFF2-40B4-BE49-F238E27FC236}">
                    <a16:creationId xmlns:a16="http://schemas.microsoft.com/office/drawing/2014/main" id="{16D9D376-DC19-4DAF-8249-6EA204DDACCB}"/>
                  </a:ext>
                </a:extLst>
              </p:cNvPr>
              <p:cNvSpPr/>
              <p:nvPr/>
            </p:nvSpPr>
            <p:spPr>
              <a:xfrm>
                <a:off x="4843196" y="-17409"/>
                <a:ext cx="1447800" cy="4191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TRAIN MODEL</a:t>
                </a:r>
                <a:endParaRPr lang="en-US" sz="1100">
                  <a:effectLst/>
                  <a:ea typeface="Calibri" panose="020F0502020204030204" pitchFamily="34" charset="0"/>
                  <a:cs typeface="Latha" panose="020B0604020202020204" pitchFamily="34" charset="0"/>
                </a:endParaRPr>
              </a:p>
              <a:p>
                <a:pPr marL="0" marR="0" algn="ctr">
                  <a:lnSpc>
                    <a:spcPct val="107000"/>
                  </a:lnSpc>
                  <a:spcBef>
                    <a:spcPts val="0"/>
                  </a:spcBef>
                  <a:spcAft>
                    <a:spcPts val="800"/>
                  </a:spcAft>
                </a:pPr>
                <a:r>
                  <a:rPr lang="en-IN" sz="1100">
                    <a:effectLst/>
                    <a:ea typeface="Calibri" panose="020F0502020204030204" pitchFamily="34" charset="0"/>
                    <a:cs typeface="Latha" panose="020B0604020202020204" pitchFamily="34" charset="0"/>
                  </a:rPr>
                  <a:t> </a:t>
                </a:r>
                <a:endParaRPr lang="en-US" sz="1100">
                  <a:effectLst/>
                  <a:ea typeface="Calibri" panose="020F0502020204030204" pitchFamily="34" charset="0"/>
                  <a:cs typeface="Latha" panose="020B0604020202020204" pitchFamily="34" charset="0"/>
                </a:endParaRPr>
              </a:p>
            </p:txBody>
          </p:sp>
          <p:sp>
            <p:nvSpPr>
              <p:cNvPr id="93" name="Right Arrow 58">
                <a:extLst>
                  <a:ext uri="{FF2B5EF4-FFF2-40B4-BE49-F238E27FC236}">
                    <a16:creationId xmlns:a16="http://schemas.microsoft.com/office/drawing/2014/main" id="{C166B332-5DA8-465E-948C-CF037DADD45B}"/>
                  </a:ext>
                </a:extLst>
              </p:cNvPr>
              <p:cNvSpPr/>
              <p:nvPr/>
            </p:nvSpPr>
            <p:spPr>
              <a:xfrm>
                <a:off x="4224071" y="94277"/>
                <a:ext cx="306045" cy="2286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275941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C3F7-4AE9-4B5A-AFBF-546878F6908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D9E6301F-AF39-4577-8E65-40CD295B5962}"/>
              </a:ext>
            </a:extLst>
          </p:cNvPr>
          <p:cNvSpPr>
            <a:spLocks noGrp="1"/>
          </p:cNvSpPr>
          <p:nvPr>
            <p:ph idx="1"/>
          </p:nvPr>
        </p:nvSpPr>
        <p:spPr/>
        <p:txBody>
          <a:bodyPr/>
          <a:lstStyle/>
          <a:p>
            <a:pPr marL="0" indent="0" algn="just">
              <a:buNone/>
            </a:pPr>
            <a:r>
              <a:rPr lang="en-US" b="1" dirty="0">
                <a:latin typeface="Times New Roman" panose="02020603050405020304" charset="0"/>
                <a:ea typeface="SimSun" panose="02010600030101010101" pitchFamily="2" charset="-122"/>
              </a:rPr>
              <a:t>Convolutional Neural Networks</a:t>
            </a:r>
            <a:r>
              <a:rPr lang="en-US" sz="1200" b="1" dirty="0">
                <a:latin typeface="Times New Roman" panose="02020603050405020304" charset="0"/>
                <a:ea typeface="SimSun" panose="02010600030101010101" pitchFamily="2" charset="-122"/>
              </a:rPr>
              <a:t> </a:t>
            </a:r>
            <a:endParaRPr lang="en-US" dirty="0">
              <a:latin typeface="Times New Roman" panose="02020603050405020304" charset="0"/>
              <a:ea typeface="SimSun" panose="02010600030101010101" pitchFamily="2" charset="-122"/>
            </a:endParaRPr>
          </a:p>
          <a:p>
            <a:pPr algn="just"/>
            <a:r>
              <a:rPr lang="en-US" dirty="0">
                <a:latin typeface="Times New Roman" panose="02020603050405020304" charset="0"/>
                <a:ea typeface="SimSun" panose="02010600030101010101" pitchFamily="2" charset="-122"/>
              </a:rPr>
              <a:t>To address this problem, bionic convolutional neural networks are proposed to reduced the number of parameters and adapt the network architecture specifically to vision tasks. </a:t>
            </a:r>
          </a:p>
          <a:p>
            <a:pPr algn="just"/>
            <a:r>
              <a:rPr lang="en-US" dirty="0">
                <a:latin typeface="Times New Roman" panose="02020603050405020304" charset="0"/>
                <a:ea typeface="SimSun" panose="02010600030101010101" pitchFamily="2" charset="-122"/>
              </a:rPr>
              <a:t>Convolutional neural networks are usually composed by a set of layers that can be grouped by their functionalities.</a:t>
            </a:r>
            <a:endParaRPr lang="en-US" dirty="0"/>
          </a:p>
          <a:p>
            <a:endParaRPr lang="en-US" dirty="0"/>
          </a:p>
        </p:txBody>
      </p:sp>
    </p:spTree>
    <p:extLst>
      <p:ext uri="{BB962C8B-B14F-4D97-AF65-F5344CB8AC3E}">
        <p14:creationId xmlns:p14="http://schemas.microsoft.com/office/powerpoint/2010/main" val="115496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sym typeface="+mn-ea"/>
              </a:rPr>
              <a:t>Convolution Layer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 </a:t>
            </a:r>
            <a:r>
              <a:rPr lang="en-US" sz="3200" dirty="0"/>
              <a:t>The process is a 2D convolution on the inputs.</a:t>
            </a:r>
          </a:p>
          <a:p>
            <a:pPr algn="just"/>
            <a:r>
              <a:rPr lang="en-US" sz="3200" dirty="0"/>
              <a:t>The “dot products” between weights and inputs are “integrated” across “channels”. </a:t>
            </a:r>
          </a:p>
          <a:p>
            <a:pPr algn="just"/>
            <a:r>
              <a:rPr lang="en-US" sz="3200" dirty="0"/>
              <a:t>Filter weights are shared across receptive fields. </a:t>
            </a:r>
          </a:p>
          <a:p>
            <a:pPr algn="just"/>
            <a:r>
              <a:rPr lang="en-US" sz="3200" dirty="0"/>
              <a:t>The filter has same number of layers as input volume channels, and output volume has same “depth” as the number of filters.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sz="half" idx="2"/>
          </p:nvPr>
        </p:nvPicPr>
        <p:blipFill>
          <a:blip r:embed="rId2"/>
          <a:srcRect/>
          <a:stretch>
            <a:fillRect/>
          </a:stretch>
        </p:blipFill>
        <p:spPr>
          <a:xfrm>
            <a:off x="1743075" y="814070"/>
            <a:ext cx="8597265" cy="557149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POOLING LAYER</a:t>
            </a:r>
          </a:p>
        </p:txBody>
      </p:sp>
      <p:sp>
        <p:nvSpPr>
          <p:cNvPr id="100" name="Text Box 99"/>
          <p:cNvSpPr txBox="1"/>
          <p:nvPr/>
        </p:nvSpPr>
        <p:spPr>
          <a:xfrm>
            <a:off x="664210" y="1691005"/>
            <a:ext cx="11163300" cy="4445384"/>
          </a:xfrm>
          <a:prstGeom prst="rect">
            <a:avLst/>
          </a:prstGeom>
          <a:noFill/>
          <a:ln w="9525">
            <a:noFill/>
          </a:ln>
        </p:spPr>
        <p:txBody>
          <a:bodyPr wrap="square">
            <a:spAutoFit/>
          </a:bodyPr>
          <a:lstStyle/>
          <a:p>
            <a:pPr marL="457200" indent="-457200" algn="just">
              <a:lnSpc>
                <a:spcPct val="150000"/>
              </a:lnSpc>
              <a:buFont typeface="Arial" panose="020B0604020202020204" pitchFamily="34" charset="0"/>
              <a:buChar char="•"/>
            </a:pPr>
            <a:r>
              <a:rPr lang="en-US" sz="3200" b="0" dirty="0">
                <a:latin typeface="Times New Roman" panose="02020603050405020304" charset="0"/>
                <a:ea typeface="SimSun" panose="02010600030101010101" pitchFamily="2" charset="-122"/>
              </a:rPr>
              <a:t>Convolutional layers provide activation maps</a:t>
            </a:r>
          </a:p>
          <a:p>
            <a:pPr marL="457200" indent="-457200" algn="just">
              <a:lnSpc>
                <a:spcPct val="150000"/>
              </a:lnSpc>
              <a:buFont typeface="Arial" panose="020B0604020202020204" pitchFamily="34" charset="0"/>
              <a:buChar char="•"/>
            </a:pPr>
            <a:r>
              <a:rPr lang="en-US" sz="3200" b="0" dirty="0">
                <a:latin typeface="Times New Roman" panose="02020603050405020304" charset="0"/>
                <a:ea typeface="SimSun" panose="02010600030101010101" pitchFamily="2" charset="-122"/>
              </a:rPr>
              <a:t>Pooling layer applies non-linear down sampling on activation maps.</a:t>
            </a:r>
          </a:p>
          <a:p>
            <a:pPr marL="457200" indent="-457200" algn="just">
              <a:lnSpc>
                <a:spcPct val="150000"/>
              </a:lnSpc>
              <a:buFont typeface="Arial" panose="020B0604020202020204" pitchFamily="34" charset="0"/>
              <a:buChar char="•"/>
            </a:pPr>
            <a:r>
              <a:rPr lang="en-US" sz="3200" b="0" dirty="0">
                <a:latin typeface="Times New Roman" panose="02020603050405020304" charset="0"/>
                <a:ea typeface="SimSun" panose="02010600030101010101" pitchFamily="2" charset="-122"/>
              </a:rPr>
              <a:t>Pooling is aggressive (discard info); the trend is to use smaller filter size and abandon pooling.</a:t>
            </a:r>
          </a:p>
          <a:p>
            <a:pPr algn="just">
              <a:lnSpc>
                <a:spcPct val="150000"/>
              </a:lnSpc>
            </a:pPr>
            <a:r>
              <a:rPr lang="en-US" sz="3200" b="0" dirty="0">
                <a:latin typeface="Times New Roman" panose="02020603050405020304" charset="0"/>
                <a:ea typeface="SimSun" panose="02010600030101010101" pitchFamily="2" charset="-122"/>
              </a:rPr>
              <a:t> </a:t>
            </a:r>
            <a:endParaRPr lang="en-US" sz="3200" dirty="0"/>
          </a:p>
        </p:txBody>
      </p:sp>
      <p:sp>
        <p:nvSpPr>
          <p:cNvPr id="101" name="Text Box 100"/>
          <p:cNvSpPr txBox="1"/>
          <p:nvPr/>
        </p:nvSpPr>
        <p:spPr>
          <a:xfrm>
            <a:off x="3556000" y="5493067"/>
            <a:ext cx="5080000" cy="829945"/>
          </a:xfrm>
          <a:prstGeom prst="rect">
            <a:avLst/>
          </a:prstGeom>
          <a:noFill/>
          <a:ln w="9525">
            <a:noFill/>
          </a:ln>
        </p:spPr>
        <p:txBody>
          <a:bodyPr>
            <a:spAutoFit/>
          </a:bodyPr>
          <a:lstStyle/>
          <a:p>
            <a:pPr indent="0"/>
            <a:endParaRPr lang="en-US" sz="1600" b="0">
              <a:latin typeface="Times New Roman" panose="02020603050405020304" charset="0"/>
              <a:ea typeface="SimSun" panose="02010600030101010101" pitchFamily="2" charset="-122"/>
            </a:endParaRPr>
          </a:p>
          <a:p>
            <a:pPr indent="0"/>
            <a:r>
              <a:rPr lang="en-US" sz="1600" b="0">
                <a:latin typeface="Times New Roman" panose="02020603050405020304" charset="0"/>
                <a:ea typeface="SimSun" panose="02010600030101010101" pitchFamily="2" charset="-122"/>
              </a:rPr>
              <a:t> </a:t>
            </a:r>
          </a:p>
          <a:p>
            <a:pPr indent="0"/>
            <a:r>
              <a:rPr lang="en-US" sz="1600" b="0">
                <a:latin typeface="Times New Roman" panose="02020603050405020304" charset="0"/>
                <a:ea typeface="SimSun" panose="02010600030101010101" pitchFamily="2" charset="-122"/>
              </a:rPr>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3680" y="259715"/>
            <a:ext cx="7275195" cy="592772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443</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SimSun</vt:lpstr>
      <vt:lpstr>Arial</vt:lpstr>
      <vt:lpstr>Calibri</vt:lpstr>
      <vt:lpstr>Calibri Light</vt:lpstr>
      <vt:lpstr>Latha</vt:lpstr>
      <vt:lpstr>Times New Roman</vt:lpstr>
      <vt:lpstr>Office Theme</vt:lpstr>
      <vt:lpstr>Face Recognition Based ATM Security</vt:lpstr>
      <vt:lpstr>INTRODUCTION</vt:lpstr>
      <vt:lpstr>OPEN CV  </vt:lpstr>
      <vt:lpstr>TRAINING </vt:lpstr>
      <vt:lpstr>ALGORITHM</vt:lpstr>
      <vt:lpstr>Convolution Layer  </vt:lpstr>
      <vt:lpstr>PowerPoint Presentation</vt:lpstr>
      <vt:lpstr>POOLING LAYER</vt:lpstr>
      <vt:lpstr>PowerPoint Presentation</vt:lpstr>
      <vt:lpstr>FULLY CONNECTED  LAYER</vt:lpstr>
      <vt:lpstr>INPUT LAYER</vt:lpstr>
      <vt:lpstr>OUTPUT LAYER</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CV</dc:title>
  <dc:creator>Ashok Kumar</dc:creator>
  <cp:lastModifiedBy>Home</cp:lastModifiedBy>
  <cp:revision>10</cp:revision>
  <dcterms:created xsi:type="dcterms:W3CDTF">2022-03-25T17:26:55Z</dcterms:created>
  <dcterms:modified xsi:type="dcterms:W3CDTF">2022-05-19T19:46:08Z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FF388C7EF57D405298AEEA3B82A79A27</vt:lpwstr>
  </property>
  <property fmtid="{D5CDD505-2E9C-101B-9397-08002B2CF9AE}" pid="3" name="KSOProductBuildVer">
    <vt:lpwstr>1033-11.2.0.11029</vt:lpwstr>
  </property>
</Properties>
</file>