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7" r:id="rId2"/>
    <p:sldId id="258" r:id="rId3"/>
    <p:sldId id="259" r:id="rId4"/>
    <p:sldId id="268" r:id="rId5"/>
    <p:sldId id="269" r:id="rId6"/>
    <p:sldId id="270" r:id="rId7"/>
    <p:sldId id="271" r:id="rId8"/>
    <p:sldId id="272" r:id="rId9"/>
    <p:sldId id="273" r:id="rId10"/>
    <p:sldId id="274" r:id="rId11"/>
    <p:sldId id="275" r:id="rId12"/>
    <p:sldId id="27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67" autoAdjust="0"/>
    <p:restoredTop sz="94660"/>
  </p:normalViewPr>
  <p:slideViewPr>
    <p:cSldViewPr snapToGrid="0">
      <p:cViewPr>
        <p:scale>
          <a:sx n="43" d="100"/>
          <a:sy n="43" d="100"/>
        </p:scale>
        <p:origin x="1718"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682453-87A2-4547-9090-175DAB15A9F9}"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016C6-AFB9-4625-8E3D-A7DB0EFC46B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625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682453-87A2-4547-9090-175DAB15A9F9}"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016C6-AFB9-4625-8E3D-A7DB0EFC46B1}" type="slidenum">
              <a:rPr lang="en-IN" smtClean="0"/>
              <a:t>‹#›</a:t>
            </a:fld>
            <a:endParaRPr lang="en-IN"/>
          </a:p>
        </p:txBody>
      </p:sp>
    </p:spTree>
    <p:extLst>
      <p:ext uri="{BB962C8B-B14F-4D97-AF65-F5344CB8AC3E}">
        <p14:creationId xmlns:p14="http://schemas.microsoft.com/office/powerpoint/2010/main" val="1869156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682453-87A2-4547-9090-175DAB15A9F9}"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016C6-AFB9-4625-8E3D-A7DB0EFC46B1}" type="slidenum">
              <a:rPr lang="en-IN" smtClean="0"/>
              <a:t>‹#›</a:t>
            </a:fld>
            <a:endParaRPr lang="en-IN"/>
          </a:p>
        </p:txBody>
      </p:sp>
    </p:spTree>
    <p:extLst>
      <p:ext uri="{BB962C8B-B14F-4D97-AF65-F5344CB8AC3E}">
        <p14:creationId xmlns:p14="http://schemas.microsoft.com/office/powerpoint/2010/main" val="2008014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682453-87A2-4547-9090-175DAB15A9F9}"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016C6-AFB9-4625-8E3D-A7DB0EFC46B1}" type="slidenum">
              <a:rPr lang="en-IN" smtClean="0"/>
              <a:t>‹#›</a:t>
            </a:fld>
            <a:endParaRPr lang="en-IN"/>
          </a:p>
        </p:txBody>
      </p:sp>
    </p:spTree>
    <p:extLst>
      <p:ext uri="{BB962C8B-B14F-4D97-AF65-F5344CB8AC3E}">
        <p14:creationId xmlns:p14="http://schemas.microsoft.com/office/powerpoint/2010/main" val="3919886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682453-87A2-4547-9090-175DAB15A9F9}"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016C6-AFB9-4625-8E3D-A7DB0EFC46B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9545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682453-87A2-4547-9090-175DAB15A9F9}" type="datetimeFigureOut">
              <a:rPr lang="en-IN" smtClean="0"/>
              <a:t>16-08-2023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4016C6-AFB9-4625-8E3D-A7DB0EFC46B1}" type="slidenum">
              <a:rPr lang="en-IN" smtClean="0"/>
              <a:t>‹#›</a:t>
            </a:fld>
            <a:endParaRPr lang="en-IN"/>
          </a:p>
        </p:txBody>
      </p:sp>
    </p:spTree>
    <p:extLst>
      <p:ext uri="{BB962C8B-B14F-4D97-AF65-F5344CB8AC3E}">
        <p14:creationId xmlns:p14="http://schemas.microsoft.com/office/powerpoint/2010/main" val="1951410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682453-87A2-4547-9090-175DAB15A9F9}" type="datetimeFigureOut">
              <a:rPr lang="en-IN" smtClean="0"/>
              <a:t>16-08-2023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4016C6-AFB9-4625-8E3D-A7DB0EFC46B1}" type="slidenum">
              <a:rPr lang="en-IN" smtClean="0"/>
              <a:t>‹#›</a:t>
            </a:fld>
            <a:endParaRPr lang="en-IN"/>
          </a:p>
        </p:txBody>
      </p:sp>
    </p:spTree>
    <p:extLst>
      <p:ext uri="{BB962C8B-B14F-4D97-AF65-F5344CB8AC3E}">
        <p14:creationId xmlns:p14="http://schemas.microsoft.com/office/powerpoint/2010/main" val="3801398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682453-87A2-4547-9090-175DAB15A9F9}" type="datetimeFigureOut">
              <a:rPr lang="en-IN" smtClean="0"/>
              <a:t>16-08-2023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4016C6-AFB9-4625-8E3D-A7DB0EFC46B1}" type="slidenum">
              <a:rPr lang="en-IN" smtClean="0"/>
              <a:t>‹#›</a:t>
            </a:fld>
            <a:endParaRPr lang="en-IN"/>
          </a:p>
        </p:txBody>
      </p:sp>
    </p:spTree>
    <p:extLst>
      <p:ext uri="{BB962C8B-B14F-4D97-AF65-F5344CB8AC3E}">
        <p14:creationId xmlns:p14="http://schemas.microsoft.com/office/powerpoint/2010/main" val="1502158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682453-87A2-4547-9090-175DAB15A9F9}" type="datetimeFigureOut">
              <a:rPr lang="en-IN" smtClean="0"/>
              <a:t>16-08-2023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04016C6-AFB9-4625-8E3D-A7DB0EFC46B1}" type="slidenum">
              <a:rPr lang="en-IN" smtClean="0"/>
              <a:t>‹#›</a:t>
            </a:fld>
            <a:endParaRPr lang="en-IN"/>
          </a:p>
        </p:txBody>
      </p:sp>
    </p:spTree>
    <p:extLst>
      <p:ext uri="{BB962C8B-B14F-4D97-AF65-F5344CB8AC3E}">
        <p14:creationId xmlns:p14="http://schemas.microsoft.com/office/powerpoint/2010/main" val="3151470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E682453-87A2-4547-9090-175DAB15A9F9}" type="datetimeFigureOut">
              <a:rPr lang="en-IN" smtClean="0"/>
              <a:t>16-08-2023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04016C6-AFB9-4625-8E3D-A7DB0EFC46B1}" type="slidenum">
              <a:rPr lang="en-IN" smtClean="0"/>
              <a:t>‹#›</a:t>
            </a:fld>
            <a:endParaRPr lang="en-IN"/>
          </a:p>
        </p:txBody>
      </p:sp>
    </p:spTree>
    <p:extLst>
      <p:ext uri="{BB962C8B-B14F-4D97-AF65-F5344CB8AC3E}">
        <p14:creationId xmlns:p14="http://schemas.microsoft.com/office/powerpoint/2010/main" val="3500058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82453-87A2-4547-9090-175DAB15A9F9}" type="datetimeFigureOut">
              <a:rPr lang="en-IN" smtClean="0"/>
              <a:t>16-08-2023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4016C6-AFB9-4625-8E3D-A7DB0EFC46B1}" type="slidenum">
              <a:rPr lang="en-IN" smtClean="0"/>
              <a:t>‹#›</a:t>
            </a:fld>
            <a:endParaRPr lang="en-IN"/>
          </a:p>
        </p:txBody>
      </p:sp>
    </p:spTree>
    <p:extLst>
      <p:ext uri="{BB962C8B-B14F-4D97-AF65-F5344CB8AC3E}">
        <p14:creationId xmlns:p14="http://schemas.microsoft.com/office/powerpoint/2010/main" val="4088561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E682453-87A2-4547-9090-175DAB15A9F9}" type="datetimeFigureOut">
              <a:rPr lang="en-IN" smtClean="0"/>
              <a:t>16-08-2023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04016C6-AFB9-4625-8E3D-A7DB0EFC46B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940600"/>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flightslogic.com/travel-website-development.ph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BD32EC-09BE-6B65-18D7-8AD0A632C01E}"/>
              </a:ext>
            </a:extLst>
          </p:cNvPr>
          <p:cNvSpPr>
            <a:spLocks noGrp="1"/>
          </p:cNvSpPr>
          <p:nvPr>
            <p:ph type="title"/>
          </p:nvPr>
        </p:nvSpPr>
        <p:spPr>
          <a:xfrm>
            <a:off x="677334" y="609600"/>
            <a:ext cx="8596668" cy="955964"/>
          </a:xfrm>
        </p:spPr>
        <p:txBody>
          <a:bodyPr/>
          <a:lstStyle/>
          <a:p>
            <a:r>
              <a:rPr lang="en-IN"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Travel Website Development</a:t>
            </a:r>
          </a:p>
        </p:txBody>
      </p:sp>
      <p:sp>
        <p:nvSpPr>
          <p:cNvPr id="8" name="TextBox 7">
            <a:extLst>
              <a:ext uri="{FF2B5EF4-FFF2-40B4-BE49-F238E27FC236}">
                <a16:creationId xmlns:a16="http://schemas.microsoft.com/office/drawing/2014/main" id="{9EA9FA94-1177-7808-C9E5-87F4F1BA7C68}"/>
              </a:ext>
            </a:extLst>
          </p:cNvPr>
          <p:cNvSpPr txBox="1"/>
          <p:nvPr/>
        </p:nvSpPr>
        <p:spPr>
          <a:xfrm>
            <a:off x="742335" y="5300848"/>
            <a:ext cx="8466666" cy="400110"/>
          </a:xfrm>
          <a:prstGeom prst="rect">
            <a:avLst/>
          </a:prstGeom>
          <a:noFill/>
        </p:spPr>
        <p:txBody>
          <a:bodyPr wrap="square" rtlCol="0">
            <a:spAutoFit/>
          </a:bodyPr>
          <a:lstStyle/>
          <a:p>
            <a:pPr algn="ctr"/>
            <a:r>
              <a:rPr lang="en-IN" sz="2000" b="1" dirty="0">
                <a:latin typeface="Calibri" panose="020F0502020204030204" pitchFamily="34" charset="0"/>
                <a:ea typeface="Calibri" panose="020F0502020204030204" pitchFamily="34" charset="0"/>
                <a:cs typeface="Calibri" panose="020F0502020204030204" pitchFamily="34" charset="0"/>
              </a:rPr>
              <a:t>Email id :  </a:t>
            </a:r>
            <a:r>
              <a:rPr lang="en-IN" sz="2000" b="1" u="sng" dirty="0">
                <a:solidFill>
                  <a:schemeClr val="accent2">
                    <a:lumMod val="60000"/>
                    <a:lumOff val="40000"/>
                  </a:schemeClr>
                </a:solidFill>
                <a:latin typeface="Calibri" panose="020F0502020204030204" pitchFamily="34" charset="0"/>
                <a:ea typeface="Calibri" panose="020F0502020204030204" pitchFamily="34" charset="0"/>
                <a:cs typeface="Calibri" panose="020F0502020204030204" pitchFamily="34" charset="0"/>
              </a:rPr>
              <a:t>contact@flightslogic.com </a:t>
            </a:r>
            <a:endParaRPr lang="en-IN" sz="2000" u="sng" dirty="0">
              <a:solidFill>
                <a:schemeClr val="accent2">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23F3AB93-A1BB-1AAA-5C41-BF9F2400B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4893" y="1885324"/>
            <a:ext cx="7557649" cy="3284022"/>
          </a:xfrm>
          <a:prstGeom prst="rect">
            <a:avLst/>
          </a:prstGeom>
        </p:spPr>
      </p:pic>
      <p:pic>
        <p:nvPicPr>
          <p:cNvPr id="11" name="Picture 10">
            <a:extLst>
              <a:ext uri="{FF2B5EF4-FFF2-40B4-BE49-F238E27FC236}">
                <a16:creationId xmlns:a16="http://schemas.microsoft.com/office/drawing/2014/main" id="{1F681F6C-3272-9BE8-7DE9-0FC89BC163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0391" y="307521"/>
            <a:ext cx="2292124" cy="604157"/>
          </a:xfrm>
          <a:prstGeom prst="rect">
            <a:avLst/>
          </a:prstGeom>
        </p:spPr>
      </p:pic>
    </p:spTree>
    <p:extLst>
      <p:ext uri="{BB962C8B-B14F-4D97-AF65-F5344CB8AC3E}">
        <p14:creationId xmlns:p14="http://schemas.microsoft.com/office/powerpoint/2010/main" val="2249051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EEF11-3BF0-52E0-3FCA-8D1EA64E2B8F}"/>
              </a:ext>
            </a:extLst>
          </p:cNvPr>
          <p:cNvSpPr>
            <a:spLocks noGrp="1"/>
          </p:cNvSpPr>
          <p:nvPr>
            <p:ph type="title"/>
          </p:nvPr>
        </p:nvSpPr>
        <p:spPr>
          <a:xfrm>
            <a:off x="1097280" y="286603"/>
            <a:ext cx="8387379" cy="1450757"/>
          </a:xfrm>
        </p:spPr>
        <p:txBody>
          <a:bodyPr/>
          <a:lstStyle/>
          <a:p>
            <a:r>
              <a:rPr lang="en-US"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Avail The Best </a:t>
            </a:r>
            <a:r>
              <a:rPr lang="en-US" b="1" kern="100" dirty="0" err="1">
                <a:solidFill>
                  <a:schemeClr val="accent1"/>
                </a:solidFill>
                <a:latin typeface="Calibri" panose="020F0502020204030204" pitchFamily="34" charset="0"/>
                <a:ea typeface="Calibri" panose="020F0502020204030204" pitchFamily="34" charset="0"/>
                <a:cs typeface="Times New Roman" panose="02020603050405020304" pitchFamily="18" charset="0"/>
              </a:rPr>
              <a:t>FlightsLogic</a:t>
            </a:r>
            <a:r>
              <a:rPr lang="en-US"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 Travel Website Development Services</a:t>
            </a:r>
            <a:endParaRPr lang="en-IN"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EDA373-3E41-C4F2-5012-C266A354746F}"/>
              </a:ext>
            </a:extLst>
          </p:cNvPr>
          <p:cNvSpPr>
            <a:spLocks noGrp="1"/>
          </p:cNvSpPr>
          <p:nvPr>
            <p:ph idx="1"/>
          </p:nvPr>
        </p:nvSpPr>
        <p:spPr>
          <a:xfrm>
            <a:off x="1237129" y="2054864"/>
            <a:ext cx="9918551" cy="3754265"/>
          </a:xfrm>
        </p:spPr>
        <p:txBody>
          <a:bodyPr>
            <a:noAutofit/>
          </a:bodyPr>
          <a:lstStyle/>
          <a:p>
            <a:pPr algn="just">
              <a:buFont typeface="Wingdings" panose="05000000000000000000" pitchFamily="2" charset="2"/>
              <a:buChar char="Ø"/>
            </a:pPr>
            <a:r>
              <a:rPr lang="en-US" sz="2000" dirty="0">
                <a:solidFill>
                  <a:schemeClr val="accent2">
                    <a:lumMod val="60000"/>
                    <a:lumOff val="40000"/>
                  </a:schemeClr>
                </a:solidFill>
              </a:rPr>
              <a:t>Multilingual And Currency Support Services: </a:t>
            </a:r>
            <a:r>
              <a:rPr lang="en-US" sz="2000" dirty="0"/>
              <a:t>You require multiple Language and Currency support services to expand your travel business. Our skilled developers have vast expertise in integrating multiple languages and currency support services for numerous businesses worldwide. </a:t>
            </a:r>
          </a:p>
          <a:p>
            <a:pPr algn="just">
              <a:buFont typeface="Wingdings" panose="05000000000000000000" pitchFamily="2" charset="2"/>
              <a:buChar char="Ø"/>
            </a:pPr>
            <a:r>
              <a:rPr lang="en-US" sz="2000" dirty="0">
                <a:solidFill>
                  <a:schemeClr val="accent2">
                    <a:lumMod val="60000"/>
                    <a:lumOff val="40000"/>
                  </a:schemeClr>
                </a:solidFill>
              </a:rPr>
              <a:t>Custom Travel Website Development Services: </a:t>
            </a:r>
            <a:r>
              <a:rPr lang="en-US" sz="2000" dirty="0"/>
              <a:t>Whether you operate a small or large travel company, a customized website is required. A well-designed travel website is vital for attracting consumers' attention. </a:t>
            </a:r>
          </a:p>
          <a:p>
            <a:pPr algn="just">
              <a:buFont typeface="Wingdings" panose="05000000000000000000" pitchFamily="2" charset="2"/>
              <a:buChar char="Ø"/>
            </a:pPr>
            <a:r>
              <a:rPr lang="en-US" sz="2000" dirty="0">
                <a:solidFill>
                  <a:schemeClr val="accent2">
                    <a:lumMod val="60000"/>
                    <a:lumOff val="40000"/>
                  </a:schemeClr>
                </a:solidFill>
              </a:rPr>
              <a:t>Fully Responsive Travel Website Development Services: </a:t>
            </a:r>
            <a:r>
              <a:rPr lang="en-US" sz="2000" dirty="0"/>
              <a:t>We provide fully responsive website development services to assist you in expanding your travel business and attracting more customers. Our development team guarantees to produce a travel website that works well on a desktop, laptop, PC, or iPad</a:t>
            </a:r>
            <a:endParaRPr lang="en-IN" sz="2000" dirty="0"/>
          </a:p>
        </p:txBody>
      </p:sp>
      <p:pic>
        <p:nvPicPr>
          <p:cNvPr id="4" name="Picture 3">
            <a:extLst>
              <a:ext uri="{FF2B5EF4-FFF2-40B4-BE49-F238E27FC236}">
                <a16:creationId xmlns:a16="http://schemas.microsoft.com/office/drawing/2014/main" id="{69CD0DC5-3396-316F-AEFF-853B15726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0391" y="307521"/>
            <a:ext cx="2292124" cy="604157"/>
          </a:xfrm>
          <a:prstGeom prst="rect">
            <a:avLst/>
          </a:prstGeom>
        </p:spPr>
      </p:pic>
    </p:spTree>
    <p:extLst>
      <p:ext uri="{BB962C8B-B14F-4D97-AF65-F5344CB8AC3E}">
        <p14:creationId xmlns:p14="http://schemas.microsoft.com/office/powerpoint/2010/main" val="1365892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B37F2-DF24-0297-4000-CEFB5B676182}"/>
              </a:ext>
            </a:extLst>
          </p:cNvPr>
          <p:cNvSpPr>
            <a:spLocks noGrp="1"/>
          </p:cNvSpPr>
          <p:nvPr>
            <p:ph type="title"/>
          </p:nvPr>
        </p:nvSpPr>
        <p:spPr/>
        <p:txBody>
          <a:bodyPr/>
          <a:lstStyle/>
          <a:p>
            <a:r>
              <a:rPr lang="en-IN"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Benefits Of </a:t>
            </a:r>
            <a:r>
              <a:rPr lang="en-US" b="1" dirty="0">
                <a:solidFill>
                  <a:schemeClr val="accent1"/>
                </a:solidFill>
                <a:latin typeface="Calibri" panose="020F0502020204030204" pitchFamily="34" charset="0"/>
                <a:cs typeface="Calibri" panose="020F0502020204030204" pitchFamily="34" charset="0"/>
              </a:rPr>
              <a:t>Travel Website Development</a:t>
            </a:r>
            <a:endParaRPr lang="en-IN" dirty="0">
              <a:solidFill>
                <a:schemeClr val="accent1"/>
              </a:solidFill>
            </a:endParaRPr>
          </a:p>
        </p:txBody>
      </p:sp>
      <p:sp>
        <p:nvSpPr>
          <p:cNvPr id="3" name="Content Placeholder 2">
            <a:extLst>
              <a:ext uri="{FF2B5EF4-FFF2-40B4-BE49-F238E27FC236}">
                <a16:creationId xmlns:a16="http://schemas.microsoft.com/office/drawing/2014/main" id="{F236ACE3-FC8C-3297-BD8F-D4174D325C90}"/>
              </a:ext>
            </a:extLst>
          </p:cNvPr>
          <p:cNvSpPr>
            <a:spLocks noGrp="1"/>
          </p:cNvSpPr>
          <p:nvPr>
            <p:ph idx="1"/>
          </p:nvPr>
        </p:nvSpPr>
        <p:spPr>
          <a:xfrm>
            <a:off x="1322792" y="2019716"/>
            <a:ext cx="9832887" cy="3880773"/>
          </a:xfrm>
        </p:spPr>
        <p:txBody>
          <a:bodyPr>
            <a:normAutofit/>
          </a:bodyPr>
          <a:lstStyle/>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Travel agencies are undergoing a digital revolution and require website design and development to run their businesses. Regardless of the size, we can carry out end-to-end e-commerce website development. We believe that timely delivery and consistent quality are our best assets. Apart from website development, there are several more factors to consider. </a:t>
            </a:r>
          </a:p>
          <a:p>
            <a:pPr>
              <a:buFont typeface="Wingdings" panose="05000000000000000000" pitchFamily="2" charset="2"/>
              <a:buChar char="Ø"/>
            </a:pPr>
            <a:r>
              <a:rPr lang="en-US" sz="2000" dirty="0" err="1">
                <a:latin typeface="Calibri" panose="020F0502020204030204" pitchFamily="34" charset="0"/>
                <a:cs typeface="Calibri" panose="020F0502020204030204" pitchFamily="34" charset="0"/>
              </a:rPr>
              <a:t>FlightsLogic</a:t>
            </a:r>
            <a:r>
              <a:rPr lang="en-US" sz="2000" dirty="0">
                <a:latin typeface="Calibri" panose="020F0502020204030204" pitchFamily="34" charset="0"/>
                <a:cs typeface="Calibri" panose="020F0502020204030204" pitchFamily="34" charset="0"/>
              </a:rPr>
              <a:t> now assists you in developing a well-responsive website with a strong Internet presence. Website Design and Development Services are accessible at the most competitive prices.</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If you need travel website design and development for your travel agency, we can help you with the best website development. Please contact us for more information.</a:t>
            </a:r>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pic>
        <p:nvPicPr>
          <p:cNvPr id="4" name="Picture 3">
            <a:extLst>
              <a:ext uri="{FF2B5EF4-FFF2-40B4-BE49-F238E27FC236}">
                <a16:creationId xmlns:a16="http://schemas.microsoft.com/office/drawing/2014/main" id="{C84921BB-C07B-85BB-FD30-E79810C1C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0391" y="307521"/>
            <a:ext cx="2292124" cy="604157"/>
          </a:xfrm>
          <a:prstGeom prst="rect">
            <a:avLst/>
          </a:prstGeom>
        </p:spPr>
      </p:pic>
    </p:spTree>
    <p:extLst>
      <p:ext uri="{BB962C8B-B14F-4D97-AF65-F5344CB8AC3E}">
        <p14:creationId xmlns:p14="http://schemas.microsoft.com/office/powerpoint/2010/main" val="4197010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A0AF8-796E-81B2-3922-B12D2A38D790}"/>
              </a:ext>
            </a:extLst>
          </p:cNvPr>
          <p:cNvSpPr>
            <a:spLocks noGrp="1"/>
          </p:cNvSpPr>
          <p:nvPr>
            <p:ph type="title"/>
          </p:nvPr>
        </p:nvSpPr>
        <p:spPr>
          <a:xfrm>
            <a:off x="4068311" y="440120"/>
            <a:ext cx="3069771" cy="1320800"/>
          </a:xfrm>
        </p:spPr>
        <p:txBody>
          <a:bodyPr/>
          <a:lstStyle/>
          <a:p>
            <a:pPr algn="ctr"/>
            <a:r>
              <a:rPr lang="en-IN" dirty="0"/>
              <a:t>Contact Us</a:t>
            </a:r>
          </a:p>
        </p:txBody>
      </p:sp>
      <p:sp>
        <p:nvSpPr>
          <p:cNvPr id="3" name="Content Placeholder 2">
            <a:extLst>
              <a:ext uri="{FF2B5EF4-FFF2-40B4-BE49-F238E27FC236}">
                <a16:creationId xmlns:a16="http://schemas.microsoft.com/office/drawing/2014/main" id="{07951E90-563C-06E5-9A9F-A79C87DFBAD8}"/>
              </a:ext>
            </a:extLst>
          </p:cNvPr>
          <p:cNvSpPr>
            <a:spLocks noGrp="1"/>
          </p:cNvSpPr>
          <p:nvPr>
            <p:ph idx="1"/>
          </p:nvPr>
        </p:nvSpPr>
        <p:spPr>
          <a:xfrm>
            <a:off x="1304862" y="2761498"/>
            <a:ext cx="8596668" cy="2052182"/>
          </a:xfrm>
        </p:spPr>
        <p:txBody>
          <a:bodyPr>
            <a:normAutofit/>
          </a:bodyPr>
          <a:lstStyle/>
          <a:p>
            <a:pPr marL="0" indent="0" algn="ctr">
              <a:buNone/>
            </a:pPr>
            <a:r>
              <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For more details, Pls visit our website: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r>
              <a:rPr lang="en-IN" sz="2000" dirty="0">
                <a:hlinkClick r:id="rId2"/>
              </a:rPr>
              <a:t>https://www.flightslogic.com/travel-website-development.php</a:t>
            </a:r>
            <a:endParaRPr lang="en-IN" sz="2000" dirty="0"/>
          </a:p>
          <a:p>
            <a:pPr marL="0" indent="0" algn="ctr">
              <a:buNone/>
            </a:pPr>
            <a:endParaRPr lang="en-IN" sz="2000" dirty="0"/>
          </a:p>
          <a:p>
            <a:pPr marL="0" indent="0" algn="ctr">
              <a:buNone/>
            </a:pPr>
            <a:r>
              <a:rPr lang="en-IN" sz="2000" b="1" dirty="0">
                <a:latin typeface="Calibri" panose="020F0502020204030204" pitchFamily="34" charset="0"/>
                <a:ea typeface="Calibri" panose="020F0502020204030204" pitchFamily="34" charset="0"/>
                <a:cs typeface="Calibri" panose="020F0502020204030204" pitchFamily="34" charset="0"/>
              </a:rPr>
              <a:t>Email id :  </a:t>
            </a:r>
            <a:r>
              <a:rPr lang="en-IN" sz="2000" b="1" u="sng" dirty="0">
                <a:solidFill>
                  <a:schemeClr val="accent2">
                    <a:lumMod val="60000"/>
                    <a:lumOff val="40000"/>
                  </a:schemeClr>
                </a:solidFill>
                <a:latin typeface="Calibri" panose="020F0502020204030204" pitchFamily="34" charset="0"/>
                <a:ea typeface="Calibri" panose="020F0502020204030204" pitchFamily="34" charset="0"/>
                <a:cs typeface="Calibri" panose="020F0502020204030204" pitchFamily="34" charset="0"/>
              </a:rPr>
              <a:t>contact@flightslogic.com </a:t>
            </a:r>
            <a:endParaRPr lang="en-IN" sz="2000" u="sng" dirty="0">
              <a:solidFill>
                <a:schemeClr val="accent2">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marL="0" indent="0" algn="ctr">
              <a:buNone/>
            </a:pPr>
            <a:endParaRPr lang="en-IN" sz="2000" dirty="0"/>
          </a:p>
        </p:txBody>
      </p:sp>
      <p:pic>
        <p:nvPicPr>
          <p:cNvPr id="4" name="Picture 3">
            <a:extLst>
              <a:ext uri="{FF2B5EF4-FFF2-40B4-BE49-F238E27FC236}">
                <a16:creationId xmlns:a16="http://schemas.microsoft.com/office/drawing/2014/main" id="{B1E21B25-1462-8619-0F28-EB2DAB684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0391" y="307521"/>
            <a:ext cx="2292124" cy="604157"/>
          </a:xfrm>
          <a:prstGeom prst="rect">
            <a:avLst/>
          </a:prstGeom>
        </p:spPr>
      </p:pic>
    </p:spTree>
    <p:extLst>
      <p:ext uri="{BB962C8B-B14F-4D97-AF65-F5344CB8AC3E}">
        <p14:creationId xmlns:p14="http://schemas.microsoft.com/office/powerpoint/2010/main" val="62212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BD32EC-09BE-6B65-18D7-8AD0A632C01E}"/>
              </a:ext>
            </a:extLst>
          </p:cNvPr>
          <p:cNvSpPr>
            <a:spLocks noGrp="1"/>
          </p:cNvSpPr>
          <p:nvPr>
            <p:ph type="title"/>
          </p:nvPr>
        </p:nvSpPr>
        <p:spPr>
          <a:xfrm>
            <a:off x="1179358" y="713810"/>
            <a:ext cx="8596668" cy="955964"/>
          </a:xfrm>
        </p:spPr>
        <p:txBody>
          <a:bodyPr>
            <a:normAutofit/>
          </a:bodyPr>
          <a:lstStyle/>
          <a:p>
            <a:r>
              <a:rPr lang="en-IN"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Travel Website Development</a:t>
            </a:r>
          </a:p>
        </p:txBody>
      </p:sp>
      <p:pic>
        <p:nvPicPr>
          <p:cNvPr id="11" name="Picture 10">
            <a:extLst>
              <a:ext uri="{FF2B5EF4-FFF2-40B4-BE49-F238E27FC236}">
                <a16:creationId xmlns:a16="http://schemas.microsoft.com/office/drawing/2014/main" id="{1F681F6C-3272-9BE8-7DE9-0FC89BC16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0391" y="307521"/>
            <a:ext cx="2292124" cy="604157"/>
          </a:xfrm>
          <a:prstGeom prst="rect">
            <a:avLst/>
          </a:prstGeom>
        </p:spPr>
      </p:pic>
      <p:sp>
        <p:nvSpPr>
          <p:cNvPr id="2" name="TextBox 1">
            <a:extLst>
              <a:ext uri="{FF2B5EF4-FFF2-40B4-BE49-F238E27FC236}">
                <a16:creationId xmlns:a16="http://schemas.microsoft.com/office/drawing/2014/main" id="{606AB6B1-85E1-2522-2D78-E831549602D7}"/>
              </a:ext>
            </a:extLst>
          </p:cNvPr>
          <p:cNvSpPr txBox="1"/>
          <p:nvPr/>
        </p:nvSpPr>
        <p:spPr>
          <a:xfrm>
            <a:off x="2286000" y="1669774"/>
            <a:ext cx="5486400" cy="3269974"/>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FA065C78-733A-79B2-779F-235E4AB6DC8F}"/>
              </a:ext>
            </a:extLst>
          </p:cNvPr>
          <p:cNvSpPr txBox="1"/>
          <p:nvPr/>
        </p:nvSpPr>
        <p:spPr>
          <a:xfrm>
            <a:off x="1163420" y="2076063"/>
            <a:ext cx="9865160" cy="2764859"/>
          </a:xfrm>
          <a:prstGeom prst="rect">
            <a:avLst/>
          </a:prstGeom>
          <a:noFill/>
        </p:spPr>
        <p:txBody>
          <a:bodyPr wrap="square" rtlCol="0">
            <a:spAutoFit/>
          </a:bodyPr>
          <a:lstStyle/>
          <a:p>
            <a:pPr marL="91440" indent="-91440" algn="just" defTabSz="914400">
              <a:lnSpc>
                <a:spcPct val="90000"/>
              </a:lnSpc>
              <a:spcBef>
                <a:spcPts val="1200"/>
              </a:spcBef>
              <a:spcAft>
                <a:spcPts val="200"/>
              </a:spcAft>
              <a:buClr>
                <a:schemeClr val="accent1"/>
              </a:buClr>
              <a:buSzPct val="100000"/>
              <a:buFont typeface="Wingdings" panose="05000000000000000000" pitchFamily="2" charset="2"/>
              <a:buChar char="Ø"/>
            </a:pPr>
            <a:r>
              <a:rPr lang="en-US" sz="2000" dirty="0">
                <a:solidFill>
                  <a:schemeClr val="tx1">
                    <a:lumMod val="75000"/>
                    <a:lumOff val="25000"/>
                  </a:schemeClr>
                </a:solidFill>
                <a:latin typeface="Calibri" panose="020F0502020204030204" pitchFamily="34" charset="0"/>
                <a:cs typeface="Calibri" panose="020F0502020204030204" pitchFamily="34" charset="0"/>
              </a:rPr>
              <a:t>Travel Website Development is the process of creating an appealing design, optimized content, and a turnkey website to launch your business within a few minutes. The best way to promote your travel business and attain loyal customers is with the help of travel website development. </a:t>
            </a:r>
          </a:p>
          <a:p>
            <a:pPr marL="91440" indent="-91440" algn="just" defTabSz="914400">
              <a:lnSpc>
                <a:spcPct val="90000"/>
              </a:lnSpc>
              <a:spcBef>
                <a:spcPts val="1200"/>
              </a:spcBef>
              <a:spcAft>
                <a:spcPts val="200"/>
              </a:spcAft>
              <a:buClr>
                <a:schemeClr val="accent1"/>
              </a:buClr>
              <a:buSzPct val="100000"/>
              <a:buFont typeface="Wingdings" panose="05000000000000000000" pitchFamily="2" charset="2"/>
              <a:buChar char="Ø"/>
            </a:pPr>
            <a:r>
              <a:rPr lang="en-US" sz="2000" dirty="0">
                <a:solidFill>
                  <a:schemeClr val="tx1">
                    <a:lumMod val="75000"/>
                    <a:lumOff val="25000"/>
                  </a:schemeClr>
                </a:solidFill>
                <a:latin typeface="Calibri" panose="020F0502020204030204" pitchFamily="34" charset="0"/>
                <a:cs typeface="Calibri" panose="020F0502020204030204" pitchFamily="34" charset="0"/>
              </a:rPr>
              <a:t>If you're looking for a travel website development company, you've come to the right place. </a:t>
            </a:r>
            <a:r>
              <a:rPr lang="en-US" sz="2000" dirty="0" err="1">
                <a:solidFill>
                  <a:schemeClr val="tx1">
                    <a:lumMod val="75000"/>
                    <a:lumOff val="25000"/>
                  </a:schemeClr>
                </a:solidFill>
                <a:latin typeface="Calibri" panose="020F0502020204030204" pitchFamily="34" charset="0"/>
                <a:cs typeface="Calibri" panose="020F0502020204030204" pitchFamily="34" charset="0"/>
              </a:rPr>
              <a:t>FlightsLogic</a:t>
            </a:r>
            <a:r>
              <a:rPr lang="en-US" sz="2000" dirty="0">
                <a:solidFill>
                  <a:schemeClr val="tx1">
                    <a:lumMod val="75000"/>
                    <a:lumOff val="25000"/>
                  </a:schemeClr>
                </a:solidFill>
                <a:latin typeface="Calibri" panose="020F0502020204030204" pitchFamily="34" charset="0"/>
                <a:cs typeface="Calibri" panose="020F0502020204030204" pitchFamily="34" charset="0"/>
              </a:rPr>
              <a:t> is a global provider of B2C and B2B solutions for unified travel website design and online travel business sites. We develop travel portals and websites for the worldwide travel industry, aiding offline travel agencies, agents, and operators in offering the best travel booking website that bridges the gap between their business and online prospects</a:t>
            </a:r>
            <a:r>
              <a:rPr lang="en-US" sz="20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750604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DEF4E-F220-480F-89A4-BE5A3A3CBE39}"/>
              </a:ext>
            </a:extLst>
          </p:cNvPr>
          <p:cNvSpPr>
            <a:spLocks noGrp="1"/>
          </p:cNvSpPr>
          <p:nvPr>
            <p:ph type="title"/>
          </p:nvPr>
        </p:nvSpPr>
        <p:spPr>
          <a:xfrm>
            <a:off x="1000062" y="627528"/>
            <a:ext cx="9345207" cy="1021979"/>
          </a:xfrm>
        </p:spPr>
        <p:txBody>
          <a:bodyPr>
            <a:normAutofit fontScale="90000"/>
          </a:bodyPr>
          <a:lstStyle/>
          <a:p>
            <a:r>
              <a:rPr lang="en-US" sz="53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Why Should You Trust </a:t>
            </a:r>
            <a:r>
              <a:rPr lang="en-US" sz="5300" b="1" kern="100" dirty="0" err="1">
                <a:solidFill>
                  <a:schemeClr val="accent1"/>
                </a:solidFill>
                <a:latin typeface="Calibri" panose="020F0502020204030204" pitchFamily="34" charset="0"/>
                <a:ea typeface="Calibri" panose="020F0502020204030204" pitchFamily="34" charset="0"/>
                <a:cs typeface="Times New Roman" panose="02020603050405020304" pitchFamily="18" charset="0"/>
              </a:rPr>
              <a:t>FlightsLogic</a:t>
            </a:r>
            <a:r>
              <a:rPr lang="en-US" sz="53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 </a:t>
            </a:r>
            <a:br>
              <a:rPr lang="en-US" sz="53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br>
            <a:r>
              <a:rPr lang="en-US" sz="53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To Create Your Travel Website?</a:t>
            </a:r>
            <a:endParaRPr lang="en-IN" sz="53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F0F9B1-C9D4-6FD7-32D8-1BE300ED85FD}"/>
              </a:ext>
            </a:extLst>
          </p:cNvPr>
          <p:cNvSpPr>
            <a:spLocks noGrp="1"/>
          </p:cNvSpPr>
          <p:nvPr>
            <p:ph idx="1"/>
          </p:nvPr>
        </p:nvSpPr>
        <p:spPr>
          <a:xfrm>
            <a:off x="1143498" y="2158246"/>
            <a:ext cx="10474760" cy="3507448"/>
          </a:xfrm>
        </p:spPr>
        <p:txBody>
          <a:bodyPr>
            <a:noAutofit/>
          </a:bodyPr>
          <a:lstStyle/>
          <a:p>
            <a:pPr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As a prominent travel website provider in the market, we make the travel and tourist website design dynamic or visually appealing and incorporate the website with cutting-edge technological features. Our travel portals are a fully-developed web-based </a:t>
            </a:r>
            <a:r>
              <a:rPr lang="en-US" sz="2000" b="1" dirty="0">
                <a:latin typeface="Calibri" panose="020F0502020204030204" pitchFamily="34" charset="0"/>
                <a:cs typeface="Calibri" panose="020F0502020204030204" pitchFamily="34" charset="0"/>
              </a:rPr>
              <a:t>online booking system</a:t>
            </a:r>
            <a:r>
              <a:rPr lang="en-US" sz="2000" dirty="0">
                <a:latin typeface="Calibri" panose="020F0502020204030204" pitchFamily="34" charset="0"/>
                <a:cs typeface="Calibri" panose="020F0502020204030204" pitchFamily="34" charset="0"/>
              </a:rPr>
              <a:t>.</a:t>
            </a:r>
          </a:p>
          <a:p>
            <a:pPr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We create high-quality Travel Portals that will help your entire business achieve recognition. We can provide a full range of travel solutions, including website development, travel portal development, and app development, as well as </a:t>
            </a:r>
            <a:r>
              <a:rPr lang="en-US" sz="2000" b="1" dirty="0">
                <a:latin typeface="Calibri" panose="020F0502020204030204" pitchFamily="34" charset="0"/>
                <a:cs typeface="Calibri" panose="020F0502020204030204" pitchFamily="34" charset="0"/>
              </a:rPr>
              <a:t>API integration</a:t>
            </a:r>
            <a:r>
              <a:rPr lang="en-US" sz="2000" dirty="0">
                <a:latin typeface="Calibri" panose="020F0502020204030204" pitchFamily="34" charset="0"/>
                <a:cs typeface="Calibri" panose="020F0502020204030204" pitchFamily="34" charset="0"/>
              </a:rPr>
              <a:t> and maintenance.</a:t>
            </a:r>
          </a:p>
          <a:p>
            <a:pPr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We have been providing tour and travel web design and development solutions that enable consumers and businesses to deliver fully functional </a:t>
            </a:r>
            <a:r>
              <a:rPr lang="en-US" sz="2000" b="1" dirty="0">
                <a:latin typeface="Calibri" panose="020F0502020204030204" pitchFamily="34" charset="0"/>
                <a:cs typeface="Calibri" panose="020F0502020204030204" pitchFamily="34" charset="0"/>
              </a:rPr>
              <a:t>online travel booking services</a:t>
            </a:r>
            <a:r>
              <a:rPr lang="en-US" sz="2000" dirty="0">
                <a:latin typeface="Calibri" panose="020F0502020204030204" pitchFamily="34" charset="0"/>
                <a:cs typeface="Calibri" panose="020F0502020204030204" pitchFamily="34" charset="0"/>
              </a:rPr>
              <a:t> that exceed client expectations. </a:t>
            </a:r>
          </a:p>
          <a:p>
            <a:pPr algn="just">
              <a:buFont typeface="Wingdings" panose="05000000000000000000" pitchFamily="2" charset="2"/>
              <a:buChar char="v"/>
            </a:pPr>
            <a:endParaRPr lang="en-US" dirty="0"/>
          </a:p>
        </p:txBody>
      </p:sp>
      <p:pic>
        <p:nvPicPr>
          <p:cNvPr id="7" name="Picture 6">
            <a:extLst>
              <a:ext uri="{FF2B5EF4-FFF2-40B4-BE49-F238E27FC236}">
                <a16:creationId xmlns:a16="http://schemas.microsoft.com/office/drawing/2014/main" id="{AC5D3065-4BD9-B82A-8438-A8A401E91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0391" y="307521"/>
            <a:ext cx="2292124" cy="604157"/>
          </a:xfrm>
          <a:prstGeom prst="rect">
            <a:avLst/>
          </a:prstGeom>
        </p:spPr>
      </p:pic>
    </p:spTree>
    <p:extLst>
      <p:ext uri="{BB962C8B-B14F-4D97-AF65-F5344CB8AC3E}">
        <p14:creationId xmlns:p14="http://schemas.microsoft.com/office/powerpoint/2010/main" val="3928759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C6517-1B27-70DD-B1BE-8FA7A814EEB2}"/>
              </a:ext>
            </a:extLst>
          </p:cNvPr>
          <p:cNvSpPr>
            <a:spLocks noGrp="1"/>
          </p:cNvSpPr>
          <p:nvPr>
            <p:ph type="title"/>
          </p:nvPr>
        </p:nvSpPr>
        <p:spPr>
          <a:xfrm>
            <a:off x="1097280" y="780968"/>
            <a:ext cx="8563111" cy="1513998"/>
          </a:xfrm>
        </p:spPr>
        <p:txBody>
          <a:bodyPr>
            <a:normAutofit fontScale="90000"/>
          </a:bodyPr>
          <a:lstStyle/>
          <a:p>
            <a:r>
              <a:rPr lang="en-US" sz="41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Why Should You Trust </a:t>
            </a:r>
            <a:r>
              <a:rPr lang="en-US" sz="4100" b="1" kern="100" dirty="0" err="1">
                <a:solidFill>
                  <a:schemeClr val="accent1"/>
                </a:solidFill>
                <a:latin typeface="Calibri" panose="020F0502020204030204" pitchFamily="34" charset="0"/>
                <a:ea typeface="Calibri" panose="020F0502020204030204" pitchFamily="34" charset="0"/>
                <a:cs typeface="Times New Roman" panose="02020603050405020304" pitchFamily="18" charset="0"/>
              </a:rPr>
              <a:t>FlightsLogic</a:t>
            </a:r>
            <a:r>
              <a:rPr lang="en-US" sz="41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 To Create Your Travel Website?</a:t>
            </a:r>
            <a:br>
              <a:rPr lang="en-US" dirty="0">
                <a:solidFill>
                  <a:schemeClr val="accent4">
                    <a:lumMod val="75000"/>
                  </a:schemeClr>
                </a:solidFill>
                <a:latin typeface="Calibri" panose="020F0502020204030204" pitchFamily="34" charset="0"/>
                <a:cs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E5E65EAD-CA3B-9C87-21C3-6804695CE8B9}"/>
              </a:ext>
            </a:extLst>
          </p:cNvPr>
          <p:cNvSpPr>
            <a:spLocks noGrp="1"/>
          </p:cNvSpPr>
          <p:nvPr>
            <p:ph idx="1"/>
          </p:nvPr>
        </p:nvSpPr>
        <p:spPr>
          <a:xfrm>
            <a:off x="1251076" y="2071886"/>
            <a:ext cx="8596668" cy="3758948"/>
          </a:xfrm>
        </p:spPr>
        <p:txBody>
          <a:bodyPr>
            <a:normAutofit/>
          </a:bodyPr>
          <a:lstStyle/>
          <a:p>
            <a:pPr marL="0" indent="0">
              <a:buNone/>
            </a:pPr>
            <a:r>
              <a:rPr lang="en-US" sz="2000" b="1" dirty="0">
                <a:latin typeface="Calibri" panose="020F0502020204030204" pitchFamily="34" charset="0"/>
                <a:cs typeface="Calibri" panose="020F0502020204030204" pitchFamily="34" charset="0"/>
              </a:rPr>
              <a:t>We Provide Travel Portal Solutions For :</a:t>
            </a: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OTAs</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Travel Agents</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Travel management companies</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Car companies</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Car tour operators</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Travel corporations</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Hoteliers</a:t>
            </a:r>
          </a:p>
          <a:p>
            <a:endParaRPr lang="en-US" dirty="0"/>
          </a:p>
          <a:p>
            <a:pPr algn="just"/>
            <a:endParaRPr lang="en-US" sz="2000" dirty="0"/>
          </a:p>
        </p:txBody>
      </p:sp>
      <p:pic>
        <p:nvPicPr>
          <p:cNvPr id="4" name="Picture 3">
            <a:extLst>
              <a:ext uri="{FF2B5EF4-FFF2-40B4-BE49-F238E27FC236}">
                <a16:creationId xmlns:a16="http://schemas.microsoft.com/office/drawing/2014/main" id="{C373CEF7-0069-47D1-2A46-8234F518A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0391" y="307521"/>
            <a:ext cx="2292124" cy="604157"/>
          </a:xfrm>
          <a:prstGeom prst="rect">
            <a:avLst/>
          </a:prstGeom>
        </p:spPr>
      </p:pic>
    </p:spTree>
    <p:extLst>
      <p:ext uri="{BB962C8B-B14F-4D97-AF65-F5344CB8AC3E}">
        <p14:creationId xmlns:p14="http://schemas.microsoft.com/office/powerpoint/2010/main" val="208410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768B3-2B1A-6466-E2A3-1DC40E725271}"/>
              </a:ext>
            </a:extLst>
          </p:cNvPr>
          <p:cNvSpPr>
            <a:spLocks noGrp="1"/>
          </p:cNvSpPr>
          <p:nvPr>
            <p:ph type="title"/>
          </p:nvPr>
        </p:nvSpPr>
        <p:spPr>
          <a:xfrm>
            <a:off x="1197286" y="723675"/>
            <a:ext cx="9219701" cy="990600"/>
          </a:xfrm>
        </p:spPr>
        <p:txBody>
          <a:bodyPr>
            <a:normAutofit fontScale="90000"/>
          </a:bodyPr>
          <a:lstStyle/>
          <a:p>
            <a:r>
              <a:rPr lang="en-US" sz="41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What Offer Travel Website Development Services?</a:t>
            </a:r>
            <a:endParaRPr lang="en-IN" sz="41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A46323-B748-2143-746E-4D35A7857693}"/>
              </a:ext>
            </a:extLst>
          </p:cNvPr>
          <p:cNvSpPr>
            <a:spLocks noGrp="1"/>
          </p:cNvSpPr>
          <p:nvPr>
            <p:ph idx="1"/>
          </p:nvPr>
        </p:nvSpPr>
        <p:spPr>
          <a:xfrm>
            <a:off x="1197286" y="1901687"/>
            <a:ext cx="8596668" cy="3880773"/>
          </a:xfrm>
        </p:spPr>
        <p:txBody>
          <a:bodyPr>
            <a:normAutofit/>
          </a:bodyPr>
          <a:lstStyle/>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Airline Booking System</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Hotel Booking Solution</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Car Booking</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Bus Reservation</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Holiday Packages</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Payment Gateway Integration </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Booking Engine Development</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pic>
        <p:nvPicPr>
          <p:cNvPr id="6" name="Picture 5">
            <a:extLst>
              <a:ext uri="{FF2B5EF4-FFF2-40B4-BE49-F238E27FC236}">
                <a16:creationId xmlns:a16="http://schemas.microsoft.com/office/drawing/2014/main" id="{A88D932D-6420-86E0-5F94-25E7D0631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0391" y="307521"/>
            <a:ext cx="2292124" cy="604157"/>
          </a:xfrm>
          <a:prstGeom prst="rect">
            <a:avLst/>
          </a:prstGeom>
        </p:spPr>
      </p:pic>
    </p:spTree>
    <p:extLst>
      <p:ext uri="{BB962C8B-B14F-4D97-AF65-F5344CB8AC3E}">
        <p14:creationId xmlns:p14="http://schemas.microsoft.com/office/powerpoint/2010/main" val="3727421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D14EE-3CEF-2711-1C88-771B86AE517A}"/>
              </a:ext>
            </a:extLst>
          </p:cNvPr>
          <p:cNvSpPr>
            <a:spLocks noGrp="1"/>
          </p:cNvSpPr>
          <p:nvPr>
            <p:ph type="title"/>
          </p:nvPr>
        </p:nvSpPr>
        <p:spPr>
          <a:xfrm>
            <a:off x="1036320" y="932328"/>
            <a:ext cx="8824856" cy="1450757"/>
          </a:xfrm>
        </p:spPr>
        <p:txBody>
          <a:bodyPr>
            <a:normAutofit fontScale="90000"/>
          </a:bodyPr>
          <a:lstStyle/>
          <a:p>
            <a:r>
              <a:rPr lang="en-US" sz="46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Which is the best Travel Portal Development Company who offer Travel Portal Solution for Travel Business?</a:t>
            </a:r>
            <a:br>
              <a:rPr lang="en-US" dirty="0">
                <a:solidFill>
                  <a:schemeClr val="accent4">
                    <a:lumMod val="75000"/>
                  </a:schemeClr>
                </a:solidFill>
                <a:latin typeface="Calibri" panose="020F0502020204030204" pitchFamily="34" charset="0"/>
                <a:cs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AA0CB168-8C07-4D2F-6A43-71D21B159E34}"/>
              </a:ext>
            </a:extLst>
          </p:cNvPr>
          <p:cNvSpPr>
            <a:spLocks noGrp="1"/>
          </p:cNvSpPr>
          <p:nvPr>
            <p:ph idx="1"/>
          </p:nvPr>
        </p:nvSpPr>
        <p:spPr>
          <a:xfrm>
            <a:off x="1097280" y="2125434"/>
            <a:ext cx="10058400" cy="2995207"/>
          </a:xfrm>
        </p:spPr>
        <p:txBody>
          <a:bodyPr>
            <a:normAutofit/>
          </a:bodyPr>
          <a:lstStyle/>
          <a:p>
            <a:pPr>
              <a:buFont typeface="Wingdings" panose="05000000000000000000" pitchFamily="2" charset="2"/>
              <a:buChar char="Ø"/>
            </a:pPr>
            <a:r>
              <a:rPr lang="en-US" sz="2000" dirty="0" err="1">
                <a:latin typeface="Calibri" panose="020F0502020204030204" pitchFamily="34" charset="0"/>
                <a:cs typeface="Calibri" panose="020F0502020204030204" pitchFamily="34" charset="0"/>
              </a:rPr>
              <a:t>FlightsLogic</a:t>
            </a:r>
            <a:r>
              <a:rPr lang="en-US" sz="2000" dirty="0">
                <a:latin typeface="Calibri" panose="020F0502020204030204" pitchFamily="34" charset="0"/>
                <a:cs typeface="Calibri" panose="020F0502020204030204" pitchFamily="34" charset="0"/>
              </a:rPr>
              <a:t> is a well-known Travel Website Development Company, and our primary goal is to create high-quality custom travel websites that use cutting-edge technologies. We provide the most efficient </a:t>
            </a:r>
            <a:r>
              <a:rPr lang="en-US" sz="2000" b="1" dirty="0">
                <a:latin typeface="Calibri" panose="020F0502020204030204" pitchFamily="34" charset="0"/>
                <a:cs typeface="Calibri" panose="020F0502020204030204" pitchFamily="34" charset="0"/>
              </a:rPr>
              <a:t>Online Tour Operator Software</a:t>
            </a:r>
            <a:r>
              <a:rPr lang="en-US" sz="2000" dirty="0">
                <a:latin typeface="Calibri" panose="020F0502020204030204" pitchFamily="34" charset="0"/>
                <a:cs typeface="Calibri" panose="020F0502020204030204" pitchFamily="34" charset="0"/>
              </a:rPr>
              <a:t>, Hotel Booking Software, and </a:t>
            </a:r>
            <a:r>
              <a:rPr lang="en-US" sz="2000" b="1" dirty="0">
                <a:latin typeface="Calibri" panose="020F0502020204030204" pitchFamily="34" charset="0"/>
                <a:cs typeface="Calibri" panose="020F0502020204030204" pitchFamily="34" charset="0"/>
              </a:rPr>
              <a:t>Flight Booking Software</a:t>
            </a:r>
            <a:r>
              <a:rPr lang="en-US" sz="2000" dirty="0">
                <a:latin typeface="Calibri" panose="020F0502020204030204" pitchFamily="34" charset="0"/>
                <a:cs typeface="Calibri" panose="020F0502020204030204" pitchFamily="34" charset="0"/>
              </a:rPr>
              <a:t> to help you find tour packages, hotels, and flights all over the globe. We develop the most effective and innovative solutions that will benefit your business in the long run.</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Our aim is to create a high-quality and visually appealing travel website utilizing innovative technologies. We develop static and dynamic travel websites with all required features like booking calendars, search engines, API integration, inquiry forms, etc. </a:t>
            </a:r>
          </a:p>
          <a:p>
            <a:pPr>
              <a:buFont typeface="Wingdings" panose="05000000000000000000" pitchFamily="2" charset="2"/>
              <a:buChar char="v"/>
            </a:pPr>
            <a:endParaRPr lang="en-US" sz="2000" dirty="0"/>
          </a:p>
          <a:p>
            <a:endParaRPr lang="en-IN" sz="2000" dirty="0"/>
          </a:p>
        </p:txBody>
      </p:sp>
      <p:pic>
        <p:nvPicPr>
          <p:cNvPr id="4" name="Picture 3">
            <a:extLst>
              <a:ext uri="{FF2B5EF4-FFF2-40B4-BE49-F238E27FC236}">
                <a16:creationId xmlns:a16="http://schemas.microsoft.com/office/drawing/2014/main" id="{AFA37782-2784-B042-8E40-0449554BD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0391" y="307521"/>
            <a:ext cx="2292124" cy="604157"/>
          </a:xfrm>
          <a:prstGeom prst="rect">
            <a:avLst/>
          </a:prstGeom>
        </p:spPr>
      </p:pic>
    </p:spTree>
    <p:extLst>
      <p:ext uri="{BB962C8B-B14F-4D97-AF65-F5344CB8AC3E}">
        <p14:creationId xmlns:p14="http://schemas.microsoft.com/office/powerpoint/2010/main" val="318475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340AD-D2F5-B6E3-8064-0B3AE1F7D13E}"/>
              </a:ext>
            </a:extLst>
          </p:cNvPr>
          <p:cNvSpPr>
            <a:spLocks noGrp="1"/>
          </p:cNvSpPr>
          <p:nvPr>
            <p:ph type="title"/>
          </p:nvPr>
        </p:nvSpPr>
        <p:spPr>
          <a:xfrm>
            <a:off x="1053851" y="0"/>
            <a:ext cx="9147984" cy="2392632"/>
          </a:xfrm>
        </p:spPr>
        <p:txBody>
          <a:bodyPr>
            <a:normAutofit fontScale="90000"/>
          </a:bodyPr>
          <a:lstStyle/>
          <a:p>
            <a:r>
              <a:rPr lang="en-US" sz="45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Which is the best Travel Portal Development Company who offer Travel Portal Solution for Travel Business?</a:t>
            </a:r>
            <a:br>
              <a:rPr lang="en-US" sz="4500" dirty="0">
                <a:solidFill>
                  <a:schemeClr val="accent4">
                    <a:lumMod val="75000"/>
                  </a:schemeClr>
                </a:solidFill>
                <a:latin typeface="Calibri" panose="020F0502020204030204" pitchFamily="34" charset="0"/>
                <a:cs typeface="Calibri" panose="020F0502020204030204" pitchFamily="34" charset="0"/>
              </a:rPr>
            </a:br>
            <a:endParaRPr lang="en-IN" sz="4500" dirty="0"/>
          </a:p>
        </p:txBody>
      </p:sp>
      <p:sp>
        <p:nvSpPr>
          <p:cNvPr id="3" name="Content Placeholder 2">
            <a:extLst>
              <a:ext uri="{FF2B5EF4-FFF2-40B4-BE49-F238E27FC236}">
                <a16:creationId xmlns:a16="http://schemas.microsoft.com/office/drawing/2014/main" id="{66022786-7132-6B91-4B97-EA500AA54513}"/>
              </a:ext>
            </a:extLst>
          </p:cNvPr>
          <p:cNvSpPr>
            <a:spLocks noGrp="1"/>
          </p:cNvSpPr>
          <p:nvPr>
            <p:ph idx="1"/>
          </p:nvPr>
        </p:nvSpPr>
        <p:spPr>
          <a:xfrm>
            <a:off x="1159435" y="2089512"/>
            <a:ext cx="8596668" cy="3880773"/>
          </a:xfrm>
        </p:spPr>
        <p:txBody>
          <a:bodyPr>
            <a:normAutofit/>
          </a:bodyPr>
          <a:lstStyle/>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We specialize in responsive web design and development to deliver travel solutions. We help you create custom designs for your websites based on the needs of your business. We provide fully responsive website development services to assist you in expanding your travel business and attracting more customers. Our development team guarantees to build a travel website that works well on a desktop, laptop, PC, or iPad.</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We have a skilled development team, constantly striving to give high-quality custom-coded web development services to global clients or company owners. We can offer custom-made sites to our clients since we have a team of professionals with many years of expertise in the web development area. </a:t>
            </a:r>
          </a:p>
        </p:txBody>
      </p:sp>
      <p:pic>
        <p:nvPicPr>
          <p:cNvPr id="4" name="Picture 3">
            <a:extLst>
              <a:ext uri="{FF2B5EF4-FFF2-40B4-BE49-F238E27FC236}">
                <a16:creationId xmlns:a16="http://schemas.microsoft.com/office/drawing/2014/main" id="{0E3457C0-4C10-038D-BCB1-F19F3A4B7B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0391" y="307521"/>
            <a:ext cx="2292124" cy="604157"/>
          </a:xfrm>
          <a:prstGeom prst="rect">
            <a:avLst/>
          </a:prstGeom>
        </p:spPr>
      </p:pic>
    </p:spTree>
    <p:extLst>
      <p:ext uri="{BB962C8B-B14F-4D97-AF65-F5344CB8AC3E}">
        <p14:creationId xmlns:p14="http://schemas.microsoft.com/office/powerpoint/2010/main" val="469701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51460-87F3-D679-6AAD-A05748E13FCD}"/>
              </a:ext>
            </a:extLst>
          </p:cNvPr>
          <p:cNvSpPr>
            <a:spLocks noGrp="1"/>
          </p:cNvSpPr>
          <p:nvPr>
            <p:ph type="title"/>
          </p:nvPr>
        </p:nvSpPr>
        <p:spPr>
          <a:xfrm>
            <a:off x="1066800" y="714225"/>
            <a:ext cx="9081247" cy="1450757"/>
          </a:xfrm>
        </p:spPr>
        <p:txBody>
          <a:bodyPr>
            <a:normAutofit fontScale="90000"/>
          </a:bodyPr>
          <a:lstStyle/>
          <a:p>
            <a:r>
              <a:rPr lang="en-US"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Why To </a:t>
            </a:r>
            <a:r>
              <a:rPr lang="en-US" b="1" kern="100" dirty="0" err="1">
                <a:solidFill>
                  <a:schemeClr val="accent1"/>
                </a:solidFill>
                <a:latin typeface="Calibri" panose="020F0502020204030204" pitchFamily="34" charset="0"/>
                <a:ea typeface="Calibri" panose="020F0502020204030204" pitchFamily="34" charset="0"/>
                <a:cs typeface="Times New Roman" panose="02020603050405020304" pitchFamily="18" charset="0"/>
              </a:rPr>
              <a:t>ChooseTravel</a:t>
            </a:r>
            <a:r>
              <a:rPr lang="en-US"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 Website Development Services?</a:t>
            </a:r>
            <a:br>
              <a:rPr lang="en-US" dirty="0">
                <a:solidFill>
                  <a:schemeClr val="accent1"/>
                </a:solidFill>
              </a:rPr>
            </a:br>
            <a:endParaRPr lang="en-IN" dirty="0">
              <a:solidFill>
                <a:schemeClr val="accent1"/>
              </a:solidFill>
            </a:endParaRPr>
          </a:p>
        </p:txBody>
      </p:sp>
      <p:sp>
        <p:nvSpPr>
          <p:cNvPr id="3" name="Content Placeholder 2">
            <a:extLst>
              <a:ext uri="{FF2B5EF4-FFF2-40B4-BE49-F238E27FC236}">
                <a16:creationId xmlns:a16="http://schemas.microsoft.com/office/drawing/2014/main" id="{04C1D49B-8C5F-F193-E995-BB51C3C2CDC9}"/>
              </a:ext>
            </a:extLst>
          </p:cNvPr>
          <p:cNvSpPr>
            <a:spLocks noGrp="1"/>
          </p:cNvSpPr>
          <p:nvPr>
            <p:ph idx="1"/>
          </p:nvPr>
        </p:nvSpPr>
        <p:spPr>
          <a:xfrm>
            <a:off x="1322793" y="1967528"/>
            <a:ext cx="8596668" cy="3880773"/>
          </a:xfrm>
        </p:spPr>
        <p:txBody>
          <a:bodyPr>
            <a:normAutofit/>
          </a:bodyPr>
          <a:lstStyle/>
          <a:p>
            <a:pPr lvl="0">
              <a:buFont typeface="Wingdings" panose="05000000000000000000" pitchFamily="2" charset="2"/>
              <a:buChar char="Ø"/>
            </a:pPr>
            <a:r>
              <a:rPr lang="en-US" dirty="0"/>
              <a:t>End to End Online Travel Technology</a:t>
            </a:r>
          </a:p>
          <a:p>
            <a:pPr lvl="0">
              <a:buFont typeface="Wingdings" panose="05000000000000000000" pitchFamily="2" charset="2"/>
              <a:buChar char="Ø"/>
            </a:pPr>
            <a:r>
              <a:rPr lang="en-US" dirty="0"/>
              <a:t>Flexibility and Individual Approach</a:t>
            </a:r>
          </a:p>
          <a:p>
            <a:pPr lvl="0">
              <a:buFont typeface="Wingdings" panose="05000000000000000000" pitchFamily="2" charset="2"/>
              <a:buChar char="Ø"/>
            </a:pPr>
            <a:r>
              <a:rPr lang="en-US" dirty="0"/>
              <a:t>Connectivity to GDS and multiple suppliers</a:t>
            </a:r>
          </a:p>
          <a:p>
            <a:pPr lvl="0">
              <a:buFont typeface="Wingdings" panose="05000000000000000000" pitchFamily="2" charset="2"/>
              <a:buChar char="Ø"/>
            </a:pPr>
            <a:r>
              <a:rPr lang="en-US" dirty="0"/>
              <a:t>Supplier Integration Expertise</a:t>
            </a:r>
          </a:p>
          <a:p>
            <a:pPr lvl="0">
              <a:buFont typeface="Wingdings" panose="05000000000000000000" pitchFamily="2" charset="2"/>
              <a:buChar char="Ø"/>
            </a:pPr>
            <a:r>
              <a:rPr lang="en-US" dirty="0"/>
              <a:t>Solutions for Multiple Sales Channels like B2B, B2C, B2B2C, B2B2B, Front Desk etc.</a:t>
            </a:r>
          </a:p>
          <a:p>
            <a:pPr lvl="0">
              <a:buFont typeface="Wingdings" panose="05000000000000000000" pitchFamily="2" charset="2"/>
              <a:buChar char="Ø"/>
            </a:pPr>
            <a:r>
              <a:rPr lang="en-US" dirty="0"/>
              <a:t>Customer Centric Solutions</a:t>
            </a:r>
          </a:p>
          <a:p>
            <a:pPr>
              <a:buFont typeface="Wingdings" panose="05000000000000000000" pitchFamily="2" charset="2"/>
              <a:buChar char="Ø"/>
            </a:pPr>
            <a:r>
              <a:rPr lang="en-US" dirty="0"/>
              <a:t>Fast time to Market</a:t>
            </a:r>
          </a:p>
        </p:txBody>
      </p:sp>
      <p:pic>
        <p:nvPicPr>
          <p:cNvPr id="4" name="Picture 3">
            <a:extLst>
              <a:ext uri="{FF2B5EF4-FFF2-40B4-BE49-F238E27FC236}">
                <a16:creationId xmlns:a16="http://schemas.microsoft.com/office/drawing/2014/main" id="{B6401333-A35D-8CE3-350B-B88ACF0644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0391" y="307521"/>
            <a:ext cx="2292124" cy="604157"/>
          </a:xfrm>
          <a:prstGeom prst="rect">
            <a:avLst/>
          </a:prstGeom>
        </p:spPr>
      </p:pic>
    </p:spTree>
    <p:extLst>
      <p:ext uri="{BB962C8B-B14F-4D97-AF65-F5344CB8AC3E}">
        <p14:creationId xmlns:p14="http://schemas.microsoft.com/office/powerpoint/2010/main" val="3753153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B7435-250D-2248-2ECA-1C1C6C385A86}"/>
              </a:ext>
            </a:extLst>
          </p:cNvPr>
          <p:cNvSpPr>
            <a:spLocks noGrp="1"/>
          </p:cNvSpPr>
          <p:nvPr>
            <p:ph type="title"/>
          </p:nvPr>
        </p:nvSpPr>
        <p:spPr>
          <a:xfrm>
            <a:off x="1097280" y="286603"/>
            <a:ext cx="8176722" cy="1450757"/>
          </a:xfrm>
        </p:spPr>
        <p:txBody>
          <a:bodyPr>
            <a:normAutofit fontScale="90000"/>
          </a:bodyPr>
          <a:lstStyle/>
          <a:p>
            <a:r>
              <a:rPr lang="en-US"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Avail The Best </a:t>
            </a:r>
            <a:r>
              <a:rPr lang="en-US" b="1" kern="100" dirty="0" err="1">
                <a:solidFill>
                  <a:schemeClr val="accent1"/>
                </a:solidFill>
                <a:latin typeface="Calibri" panose="020F0502020204030204" pitchFamily="34" charset="0"/>
                <a:ea typeface="Calibri" panose="020F0502020204030204" pitchFamily="34" charset="0"/>
                <a:cs typeface="Times New Roman" panose="02020603050405020304" pitchFamily="18" charset="0"/>
              </a:rPr>
              <a:t>FlightsLogic</a:t>
            </a:r>
            <a:r>
              <a:rPr lang="en-US"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 Travel Website Development Services</a:t>
            </a:r>
            <a:endParaRPr lang="en-IN"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0C7BBA-9184-C6AB-6ED0-FD61CBD85749}"/>
              </a:ext>
            </a:extLst>
          </p:cNvPr>
          <p:cNvSpPr>
            <a:spLocks noGrp="1"/>
          </p:cNvSpPr>
          <p:nvPr>
            <p:ph idx="1"/>
          </p:nvPr>
        </p:nvSpPr>
        <p:spPr>
          <a:xfrm>
            <a:off x="1097280" y="2074763"/>
            <a:ext cx="10108602" cy="3190241"/>
          </a:xfrm>
        </p:spPr>
        <p:txBody>
          <a:bodyPr>
            <a:noAutofit/>
          </a:bodyPr>
          <a:lstStyle/>
          <a:p>
            <a:pPr algn="just">
              <a:buFont typeface="Wingdings" panose="05000000000000000000" pitchFamily="2" charset="2"/>
              <a:buChar char="Ø"/>
            </a:pPr>
            <a:r>
              <a:rPr lang="en-US" sz="2000" dirty="0">
                <a:solidFill>
                  <a:schemeClr val="accent2">
                    <a:lumMod val="60000"/>
                    <a:lumOff val="40000"/>
                  </a:schemeClr>
                </a:solidFill>
              </a:rPr>
              <a:t>Travel Website Design And Development: </a:t>
            </a:r>
            <a:r>
              <a:rPr lang="en-US" sz="2000" dirty="0"/>
              <a:t>We are one of the world's top website development companies, with experts in designing and developing travel websites. Our key competitive advantage is the ability to build a robust, unique travel website using cutting-edge technologies.</a:t>
            </a:r>
          </a:p>
          <a:p>
            <a:pPr algn="just">
              <a:buFont typeface="Wingdings" panose="05000000000000000000" pitchFamily="2" charset="2"/>
              <a:buChar char="Ø"/>
            </a:pPr>
            <a:r>
              <a:rPr lang="en-US" sz="2000" dirty="0">
                <a:solidFill>
                  <a:schemeClr val="accent2">
                    <a:lumMod val="60000"/>
                    <a:lumOff val="40000"/>
                  </a:schemeClr>
                </a:solidFill>
              </a:rPr>
              <a:t>Travel API Development And Integration Services: </a:t>
            </a:r>
            <a:r>
              <a:rPr lang="en-US" sz="2000" dirty="0"/>
              <a:t>Our team of exceptionally skilled and certified designers specializes in API integration for applications, GDS, booking. Online accommodation, flights, etc. Our company offers everything you need to develop your online travel agency website.</a:t>
            </a:r>
          </a:p>
          <a:p>
            <a:pPr algn="just">
              <a:buFont typeface="Wingdings" panose="05000000000000000000" pitchFamily="2" charset="2"/>
              <a:buChar char="Ø"/>
            </a:pPr>
            <a:r>
              <a:rPr lang="en-US" sz="2000" dirty="0">
                <a:solidFill>
                  <a:schemeClr val="accent2">
                    <a:lumMod val="60000"/>
                    <a:lumOff val="40000"/>
                  </a:schemeClr>
                </a:solidFill>
              </a:rPr>
              <a:t>Travel Aggregator Website Development Services: </a:t>
            </a:r>
            <a:r>
              <a:rPr lang="en-US" sz="2000" dirty="0"/>
              <a:t>We provide the best aggregator solutions. Our primary purpose is to provide the best solutions to your target audience.</a:t>
            </a:r>
            <a:endParaRPr lang="en-IN" sz="2000" dirty="0"/>
          </a:p>
        </p:txBody>
      </p:sp>
      <p:pic>
        <p:nvPicPr>
          <p:cNvPr id="4" name="Picture 3">
            <a:extLst>
              <a:ext uri="{FF2B5EF4-FFF2-40B4-BE49-F238E27FC236}">
                <a16:creationId xmlns:a16="http://schemas.microsoft.com/office/drawing/2014/main" id="{88DB32DD-B1CB-891A-CB60-96841633F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0391" y="307521"/>
            <a:ext cx="2292124" cy="604157"/>
          </a:xfrm>
          <a:prstGeom prst="rect">
            <a:avLst/>
          </a:prstGeom>
        </p:spPr>
      </p:pic>
    </p:spTree>
    <p:extLst>
      <p:ext uri="{BB962C8B-B14F-4D97-AF65-F5344CB8AC3E}">
        <p14:creationId xmlns:p14="http://schemas.microsoft.com/office/powerpoint/2010/main" val="358009190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306</TotalTime>
  <Words>1063</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Wingdings</vt:lpstr>
      <vt:lpstr>Retrospect</vt:lpstr>
      <vt:lpstr>Travel Website Development</vt:lpstr>
      <vt:lpstr>Travel Website Development</vt:lpstr>
      <vt:lpstr>Why Should You Trust FlightsLogic  To Create Your Travel Website?</vt:lpstr>
      <vt:lpstr>Why Should You Trust FlightsLogic To Create Your Travel Website? </vt:lpstr>
      <vt:lpstr>What Offer Travel Website Development Services?</vt:lpstr>
      <vt:lpstr>Which is the best Travel Portal Development Company who offer Travel Portal Solution for Travel Business? </vt:lpstr>
      <vt:lpstr>Which is the best Travel Portal Development Company who offer Travel Portal Solution for Travel Business? </vt:lpstr>
      <vt:lpstr>Why To ChooseTravel Website Development Services? </vt:lpstr>
      <vt:lpstr>Avail The Best FlightsLogic Travel Website Development Services</vt:lpstr>
      <vt:lpstr>Avail The Best FlightsLogic Travel Website Development Services</vt:lpstr>
      <vt:lpstr>Benefits Of Travel Website Development</vt:lpstr>
      <vt:lpstr>Contact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Website Development</dc:title>
  <dc:creator>anu suya</dc:creator>
  <cp:lastModifiedBy>anu suya</cp:lastModifiedBy>
  <cp:revision>5</cp:revision>
  <dcterms:created xsi:type="dcterms:W3CDTF">2023-08-16T05:31:54Z</dcterms:created>
  <dcterms:modified xsi:type="dcterms:W3CDTF">2023-08-16T10:38:39Z</dcterms:modified>
</cp:coreProperties>
</file>