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53"/>
  </p:notesMasterIdLst>
  <p:sldIdLst>
    <p:sldId id="256" r:id="rId2"/>
    <p:sldId id="282" r:id="rId3"/>
    <p:sldId id="257" r:id="rId4"/>
    <p:sldId id="316" r:id="rId5"/>
    <p:sldId id="317" r:id="rId6"/>
    <p:sldId id="318" r:id="rId7"/>
    <p:sldId id="319" r:id="rId8"/>
    <p:sldId id="320" r:id="rId9"/>
    <p:sldId id="321" r:id="rId10"/>
    <p:sldId id="373" r:id="rId11"/>
    <p:sldId id="323" r:id="rId12"/>
    <p:sldId id="324" r:id="rId13"/>
    <p:sldId id="326" r:id="rId14"/>
    <p:sldId id="327" r:id="rId15"/>
    <p:sldId id="328" r:id="rId16"/>
    <p:sldId id="329" r:id="rId17"/>
    <p:sldId id="330" r:id="rId18"/>
    <p:sldId id="331" r:id="rId19"/>
    <p:sldId id="332" r:id="rId20"/>
    <p:sldId id="333" r:id="rId21"/>
    <p:sldId id="334" r:id="rId22"/>
    <p:sldId id="335" r:id="rId23"/>
    <p:sldId id="338" r:id="rId24"/>
    <p:sldId id="340" r:id="rId25"/>
    <p:sldId id="341" r:id="rId26"/>
    <p:sldId id="354" r:id="rId27"/>
    <p:sldId id="365" r:id="rId28"/>
    <p:sldId id="355" r:id="rId29"/>
    <p:sldId id="356" r:id="rId30"/>
    <p:sldId id="357" r:id="rId31"/>
    <p:sldId id="358" r:id="rId32"/>
    <p:sldId id="364" r:id="rId33"/>
    <p:sldId id="359" r:id="rId34"/>
    <p:sldId id="345" r:id="rId35"/>
    <p:sldId id="346" r:id="rId36"/>
    <p:sldId id="347" r:id="rId37"/>
    <p:sldId id="348" r:id="rId38"/>
    <p:sldId id="349" r:id="rId39"/>
    <p:sldId id="350" r:id="rId40"/>
    <p:sldId id="371" r:id="rId41"/>
    <p:sldId id="351" r:id="rId42"/>
    <p:sldId id="352" r:id="rId43"/>
    <p:sldId id="361" r:id="rId44"/>
    <p:sldId id="366" r:id="rId45"/>
    <p:sldId id="367" r:id="rId46"/>
    <p:sldId id="368" r:id="rId47"/>
    <p:sldId id="369" r:id="rId48"/>
    <p:sldId id="372" r:id="rId49"/>
    <p:sldId id="360" r:id="rId50"/>
    <p:sldId id="370" r:id="rId51"/>
    <p:sldId id="363"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16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A2AA5B-CC55-4C1C-8DF2-B15200C54031}" type="datetimeFigureOut">
              <a:rPr lang="en-US" smtClean="0"/>
              <a:pPr/>
              <a:t>5/5/2014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52F541-31C7-40B0-B941-BC8127CE8E5C}" type="slidenum">
              <a:rPr lang="en-US" smtClean="0"/>
              <a:pPr/>
              <a:t>‹#›</a:t>
            </a:fld>
            <a:endParaRPr lang="en-US"/>
          </a:p>
        </p:txBody>
      </p:sp>
    </p:spTree>
    <p:extLst>
      <p:ext uri="{BB962C8B-B14F-4D97-AF65-F5344CB8AC3E}">
        <p14:creationId xmlns:p14="http://schemas.microsoft.com/office/powerpoint/2010/main" xmlns="" val="3497559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52F541-31C7-40B0-B941-BC8127CE8E5C}" type="slidenum">
              <a:rPr lang="en-US" smtClean="0"/>
              <a:pPr/>
              <a:t>34</a:t>
            </a:fld>
            <a:endParaRPr lang="en-US"/>
          </a:p>
        </p:txBody>
      </p:sp>
    </p:spTree>
    <p:extLst>
      <p:ext uri="{BB962C8B-B14F-4D97-AF65-F5344CB8AC3E}">
        <p14:creationId xmlns:p14="http://schemas.microsoft.com/office/powerpoint/2010/main" xmlns="" val="91692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52F541-31C7-40B0-B941-BC8127CE8E5C}" type="slidenum">
              <a:rPr lang="en-US" smtClean="0"/>
              <a:pPr/>
              <a:t>40</a:t>
            </a:fld>
            <a:endParaRPr lang="en-US"/>
          </a:p>
        </p:txBody>
      </p:sp>
    </p:spTree>
    <p:extLst>
      <p:ext uri="{BB962C8B-B14F-4D97-AF65-F5344CB8AC3E}">
        <p14:creationId xmlns:p14="http://schemas.microsoft.com/office/powerpoint/2010/main" xmlns="" val="37345378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jnsch\Desktop\O14ThemesHandoffs\WorkingFiles\FinalHanoff\Sketchbook\Cover.jpg"/>
          <p:cNvPicPr>
            <a:picLocks noChangeAspect="1" noChangeArrowheads="1"/>
          </p:cNvPicPr>
          <p:nvPr/>
        </p:nvPicPr>
        <p:blipFill>
          <a:blip r:embed="rId2" cstate="print">
            <a:duotone>
              <a:prstClr val="black"/>
              <a:schemeClr val="tx2">
                <a:tint val="45000"/>
                <a:satMod val="400000"/>
              </a:schemeClr>
            </a:duotone>
            <a:lum bright="2000"/>
          </a:blip>
          <a:srcRect/>
          <a:stretch>
            <a:fillRect/>
          </a:stretch>
        </p:blipFill>
        <p:spPr bwMode="auto">
          <a:xfrm>
            <a:off x="0" y="0"/>
            <a:ext cx="9144000" cy="6858000"/>
          </a:xfrm>
          <a:prstGeom prst="rect">
            <a:avLst/>
          </a:prstGeom>
          <a:noFill/>
        </p:spPr>
      </p:pic>
      <p:grpSp>
        <p:nvGrpSpPr>
          <p:cNvPr id="16" name="Group 15"/>
          <p:cNvGrpSpPr/>
          <p:nvPr/>
        </p:nvGrpSpPr>
        <p:grpSpPr>
          <a:xfrm rot="20533676">
            <a:off x="618027" y="3923015"/>
            <a:ext cx="2508736" cy="2527488"/>
            <a:chOff x="494947" y="417279"/>
            <a:chExt cx="2417578" cy="2421351"/>
          </a:xfrm>
        </p:grpSpPr>
        <p:sp>
          <p:nvSpPr>
            <p:cNvPr id="12" name="Freeform 11"/>
            <p:cNvSpPr/>
            <p:nvPr/>
          </p:nvSpPr>
          <p:spPr>
            <a:xfrm>
              <a:off x="494947" y="494484"/>
              <a:ext cx="2328384" cy="2344146"/>
            </a:xfrm>
            <a:custGeom>
              <a:avLst/>
              <a:gdLst>
                <a:gd name="connsiteX0" fmla="*/ 94077 w 2328384"/>
                <a:gd name="connsiteY0" fmla="*/ 0 h 2344146"/>
                <a:gd name="connsiteX1" fmla="*/ 0 w 2328384"/>
                <a:gd name="connsiteY1" fmla="*/ 2344146 h 2344146"/>
                <a:gd name="connsiteX2" fmla="*/ 2328384 w 2328384"/>
                <a:gd name="connsiteY2" fmla="*/ 2250067 h 2344146"/>
                <a:gd name="connsiteX3" fmla="*/ 94077 w 2328384"/>
                <a:gd name="connsiteY3" fmla="*/ 0 h 2344146"/>
              </a:gdLst>
              <a:ahLst/>
              <a:cxnLst>
                <a:cxn ang="0">
                  <a:pos x="connsiteX0" y="connsiteY0"/>
                </a:cxn>
                <a:cxn ang="0">
                  <a:pos x="connsiteX1" y="connsiteY1"/>
                </a:cxn>
                <a:cxn ang="0">
                  <a:pos x="connsiteX2" y="connsiteY2"/>
                </a:cxn>
                <a:cxn ang="0">
                  <a:pos x="connsiteX3" y="connsiteY3"/>
                </a:cxn>
              </a:cxnLst>
              <a:rect l="l" t="t" r="r" b="b"/>
              <a:pathLst>
                <a:path w="2328384" h="2344146">
                  <a:moveTo>
                    <a:pt x="94077" y="0"/>
                  </a:moveTo>
                  <a:lnTo>
                    <a:pt x="0" y="2344146"/>
                  </a:lnTo>
                  <a:lnTo>
                    <a:pt x="2328384" y="2250067"/>
                  </a:lnTo>
                  <a:lnTo>
                    <a:pt x="94077" y="0"/>
                  </a:lnTo>
                  <a:close/>
                </a:path>
              </a:pathLst>
            </a:custGeom>
            <a:gradFill flip="none" rotWithShape="1">
              <a:gsLst>
                <a:gs pos="0">
                  <a:srgbClr val="000100">
                    <a:alpha val="31000"/>
                  </a:srgbClr>
                </a:gs>
                <a:gs pos="49000">
                  <a:srgbClr val="FEFFFF">
                    <a:alpha val="0"/>
                  </a:srgbClr>
                </a:gs>
              </a:gsLst>
              <a:path path="circle">
                <a:fillToRect t="100000" r="100000"/>
              </a:path>
              <a:tileRect l="-100000" b="-100000"/>
            </a:gradFill>
            <a:ln>
              <a:noFill/>
            </a:ln>
            <a:effectLst>
              <a:outerShdw blurRad="50800" dist="12700" dir="5400000" rotWithShape="0">
                <a:srgbClr val="000000">
                  <a:alpha val="37000"/>
                </a:srgbClr>
              </a:outerShdw>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90935" y="417279"/>
              <a:ext cx="2321590" cy="2321590"/>
            </a:xfrm>
            <a:prstGeom prst="rect">
              <a:avLst/>
            </a:prstGeom>
            <a:gradFill flip="none" rotWithShape="1">
              <a:gsLst>
                <a:gs pos="0">
                  <a:srgbClr val="FAE148"/>
                </a:gs>
                <a:gs pos="100000">
                  <a:srgbClr val="FFEB63"/>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tickie-shadow.png"/>
            <p:cNvPicPr>
              <a:picLocks noChangeAspect="1"/>
            </p:cNvPicPr>
            <p:nvPr/>
          </p:nvPicPr>
          <p:blipFill>
            <a:blip r:embed="rId3" cstate="print"/>
            <a:stretch>
              <a:fillRect/>
            </a:stretch>
          </p:blipFill>
          <p:spPr>
            <a:xfrm>
              <a:off x="614456" y="436040"/>
              <a:ext cx="404704" cy="461174"/>
            </a:xfrm>
            <a:prstGeom prst="rect">
              <a:avLst/>
            </a:prstGeom>
          </p:spPr>
        </p:pic>
        <p:pic>
          <p:nvPicPr>
            <p:cNvPr id="15" name="Picture 14" descr="stickie-shadow.png"/>
            <p:cNvPicPr>
              <a:picLocks noChangeAspect="1"/>
            </p:cNvPicPr>
            <p:nvPr/>
          </p:nvPicPr>
          <p:blipFill>
            <a:blip r:embed="rId3" cstate="print"/>
            <a:stretch>
              <a:fillRect/>
            </a:stretch>
          </p:blipFill>
          <p:spPr>
            <a:xfrm rot="16200000">
              <a:off x="637932" y="2282410"/>
              <a:ext cx="404704" cy="461174"/>
            </a:xfrm>
            <a:prstGeom prst="rect">
              <a:avLst/>
            </a:prstGeom>
          </p:spPr>
        </p:pic>
      </p:grpSp>
      <p:pic>
        <p:nvPicPr>
          <p:cNvPr id="8" name="Picture 7" descr="TitleCard.png"/>
          <p:cNvPicPr>
            <a:picLocks noChangeAspect="1"/>
          </p:cNvPicPr>
          <p:nvPr/>
        </p:nvPicPr>
        <p:blipFill>
          <a:blip r:embed="rId4" cstate="print"/>
          <a:stretch>
            <a:fillRect/>
          </a:stretch>
        </p:blipFill>
        <p:spPr>
          <a:xfrm rot="343346">
            <a:off x="2856203" y="2587842"/>
            <a:ext cx="5773084" cy="3850817"/>
          </a:xfrm>
          <a:prstGeom prst="rect">
            <a:avLst/>
          </a:prstGeom>
        </p:spPr>
      </p:pic>
      <p:sp>
        <p:nvSpPr>
          <p:cNvPr id="2" name="Title 1"/>
          <p:cNvSpPr>
            <a:spLocks noGrp="1"/>
          </p:cNvSpPr>
          <p:nvPr>
            <p:ph type="ctrTitle"/>
          </p:nvPr>
        </p:nvSpPr>
        <p:spPr>
          <a:xfrm rot="360000">
            <a:off x="3339809" y="3015792"/>
            <a:ext cx="4847038" cy="1599722"/>
          </a:xfrm>
        </p:spPr>
        <p:txBody>
          <a:bodyPr anchor="b"/>
          <a:lstStyle>
            <a:lvl1pPr>
              <a:defRPr sz="4800">
                <a:solidFill>
                  <a:srgbClr val="000100"/>
                </a:solidFill>
                <a:effectLst>
                  <a:outerShdw blurRad="63500" sx="102000" sy="102000" algn="ctr" rotWithShape="0">
                    <a:srgbClr val="FFFFFF">
                      <a:alpha val="4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rot="360000">
            <a:off x="3200499" y="4766916"/>
            <a:ext cx="4836456" cy="1040845"/>
          </a:xfrm>
        </p:spPr>
        <p:txBody>
          <a:bodyPr>
            <a:normAutofit/>
          </a:bodyPr>
          <a:lstStyle>
            <a:lvl1pPr marL="0" indent="0" algn="ctr">
              <a:buNone/>
              <a:defRPr sz="1800">
                <a:solidFill>
                  <a:srgbClr val="0001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20520000">
            <a:off x="963292" y="5061539"/>
            <a:ext cx="1968535" cy="534991"/>
          </a:xfrm>
        </p:spPr>
        <p:txBody>
          <a:bodyPr anchor="t"/>
          <a:lstStyle>
            <a:lvl1pPr algn="ctr">
              <a:defRPr sz="2200">
                <a:solidFill>
                  <a:schemeClr val="accent1"/>
                </a:solidFill>
              </a:defRPr>
            </a:lvl1pPr>
          </a:lstStyle>
          <a:p>
            <a:fld id="{C85EA3DB-7C62-4731-A631-C24964767F6D}" type="datetime1">
              <a:rPr lang="en-US" smtClean="0"/>
              <a:pPr/>
              <a:t>5/5/2014</a:t>
            </a:fld>
            <a:endParaRPr lang="en-US"/>
          </a:p>
        </p:txBody>
      </p:sp>
      <p:sp>
        <p:nvSpPr>
          <p:cNvPr id="5" name="Footer Placeholder 4"/>
          <p:cNvSpPr>
            <a:spLocks noGrp="1"/>
          </p:cNvSpPr>
          <p:nvPr>
            <p:ph type="ftr" sz="quarter" idx="11"/>
          </p:nvPr>
        </p:nvSpPr>
        <p:spPr>
          <a:xfrm rot="20520000">
            <a:off x="647592" y="4135346"/>
            <a:ext cx="2085881" cy="835010"/>
          </a:xfrm>
        </p:spPr>
        <p:txBody>
          <a:bodyPr anchor="ctr"/>
          <a:lstStyle>
            <a:lvl1pPr algn="l">
              <a:defRPr sz="1600">
                <a:solidFill>
                  <a:schemeClr val="accent5">
                    <a:lumMod val="50000"/>
                  </a:schemeClr>
                </a:solidFill>
              </a:defRPr>
            </a:lvl1pPr>
          </a:lstStyle>
          <a:p>
            <a:r>
              <a:rPr lang="en-US" smtClean="0"/>
              <a:t>Algorithmic Trading Simulation</a:t>
            </a:r>
            <a:endParaRPr lang="en-US"/>
          </a:p>
        </p:txBody>
      </p:sp>
      <p:sp>
        <p:nvSpPr>
          <p:cNvPr id="6" name="Slide Number Placeholder 5"/>
          <p:cNvSpPr>
            <a:spLocks noGrp="1"/>
          </p:cNvSpPr>
          <p:nvPr>
            <p:ph type="sldNum" sz="quarter" idx="12"/>
          </p:nvPr>
        </p:nvSpPr>
        <p:spPr>
          <a:xfrm rot="20520000">
            <a:off x="1981439" y="5509808"/>
            <a:ext cx="738180" cy="426607"/>
          </a:xfrm>
        </p:spPr>
        <p:txBody>
          <a:bodyPr/>
          <a:lstStyle>
            <a:lvl1pPr algn="r">
              <a:defRPr>
                <a:solidFill>
                  <a:schemeClr val="accent1">
                    <a:lumMod val="75000"/>
                  </a:schemeClr>
                </a:solidFill>
              </a:defRPr>
            </a:lvl1pPr>
          </a:lstStyle>
          <a:p>
            <a:fld id="{B6F15528-21DE-4FAA-801E-634DDDAF4B2B}" type="slidenum">
              <a:rPr lang="en-US" smtClean="0"/>
              <a:pPr/>
              <a:t>‹#›</a:t>
            </a:fld>
            <a:endParaRPr lang="en-US"/>
          </a:p>
        </p:txBody>
      </p:sp>
      <p:pic>
        <p:nvPicPr>
          <p:cNvPr id="9" name="Picture 8" descr="coverBand.png"/>
          <p:cNvPicPr>
            <a:picLocks noChangeAspect="1"/>
          </p:cNvPicPr>
          <p:nvPr/>
        </p:nvPicPr>
        <p:blipFill>
          <a:blip r:embed="rId5" cstate="print"/>
          <a:stretch>
            <a:fillRect/>
          </a:stretch>
        </p:blipFill>
        <p:spPr>
          <a:xfrm>
            <a:off x="0" y="5880100"/>
            <a:ext cx="9144000" cy="330200"/>
          </a:xfrm>
          <a:prstGeom prst="rect">
            <a:avLst/>
          </a:prstGeom>
          <a:effectLst>
            <a:outerShdw blurRad="63500" dist="38100" dir="5400000" algn="t" rotWithShape="0">
              <a:prstClr val="black">
                <a:alpha val="59000"/>
              </a:prst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141325-AA68-4FC1-836C-C1FC1D33214E}" type="datetime1">
              <a:rPr lang="en-US" smtClean="0"/>
              <a:pPr/>
              <a:t>5/5/2014</a:t>
            </a:fld>
            <a:endParaRPr lang="en-US"/>
          </a:p>
        </p:txBody>
      </p:sp>
      <p:sp>
        <p:nvSpPr>
          <p:cNvPr id="5" name="Footer Placeholder 4"/>
          <p:cNvSpPr>
            <a:spLocks noGrp="1"/>
          </p:cNvSpPr>
          <p:nvPr>
            <p:ph type="ftr" sz="quarter" idx="11"/>
          </p:nvPr>
        </p:nvSpPr>
        <p:spPr/>
        <p:txBody>
          <a:bodyPr/>
          <a:lstStyle/>
          <a:p>
            <a:r>
              <a:rPr lang="en-US" smtClean="0"/>
              <a:t>Algorithmic Trading Simulation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50278"/>
            <a:ext cx="1963320" cy="54695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1280" y="838199"/>
            <a:ext cx="5907840" cy="5181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6A85EC-6CE3-4083-A7BA-9474F18DB910}" type="datetime1">
              <a:rPr lang="en-US" smtClean="0"/>
              <a:pPr/>
              <a:t>5/5/2014</a:t>
            </a:fld>
            <a:endParaRPr lang="en-US"/>
          </a:p>
        </p:txBody>
      </p:sp>
      <p:sp>
        <p:nvSpPr>
          <p:cNvPr id="5" name="Footer Placeholder 4"/>
          <p:cNvSpPr>
            <a:spLocks noGrp="1"/>
          </p:cNvSpPr>
          <p:nvPr>
            <p:ph type="ftr" sz="quarter" idx="11"/>
          </p:nvPr>
        </p:nvSpPr>
        <p:spPr/>
        <p:txBody>
          <a:bodyPr/>
          <a:lstStyle/>
          <a:p>
            <a:r>
              <a:rPr lang="en-US" smtClean="0"/>
              <a:t>Algorithmic Trading Simulation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363E4-42CA-4840-A8F2-F1217AE14B74}" type="datetime1">
              <a:rPr lang="en-US" smtClean="0"/>
              <a:pPr/>
              <a:t>5/5/2014</a:t>
            </a:fld>
            <a:endParaRPr lang="en-US"/>
          </a:p>
        </p:txBody>
      </p:sp>
      <p:sp>
        <p:nvSpPr>
          <p:cNvPr id="5" name="Footer Placeholder 4"/>
          <p:cNvSpPr>
            <a:spLocks noGrp="1"/>
          </p:cNvSpPr>
          <p:nvPr>
            <p:ph type="ftr" sz="quarter" idx="11"/>
          </p:nvPr>
        </p:nvSpPr>
        <p:spPr/>
        <p:txBody>
          <a:bodyPr/>
          <a:lstStyle/>
          <a:p>
            <a:r>
              <a:rPr lang="en-US" smtClean="0"/>
              <a:t>Algorithmic Trading Simulation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1280" y="1497993"/>
            <a:ext cx="8041439" cy="2097259"/>
          </a:xfrm>
        </p:spPr>
        <p:txBody>
          <a:bodyPr anchor="b"/>
          <a:lstStyle>
            <a:lvl1pPr algn="ctr">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38199" y="3754402"/>
            <a:ext cx="7467601"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A57207-DC28-4417-8F7D-95BA1A858EE5}" type="datetime1">
              <a:rPr lang="en-US" smtClean="0"/>
              <a:pPr/>
              <a:t>5/5/2014</a:t>
            </a:fld>
            <a:endParaRPr lang="en-US"/>
          </a:p>
        </p:txBody>
      </p:sp>
      <p:sp>
        <p:nvSpPr>
          <p:cNvPr id="5" name="Footer Placeholder 4"/>
          <p:cNvSpPr>
            <a:spLocks noGrp="1"/>
          </p:cNvSpPr>
          <p:nvPr>
            <p:ph type="ftr" sz="quarter" idx="11"/>
          </p:nvPr>
        </p:nvSpPr>
        <p:spPr/>
        <p:txBody>
          <a:bodyPr/>
          <a:lstStyle/>
          <a:p>
            <a:r>
              <a:rPr lang="en-US" smtClean="0"/>
              <a:t>Algorithmic Trading Simulation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F8BD781-9285-49AC-AA4B-977737B6C387}" type="datetime1">
              <a:rPr lang="en-US" smtClean="0"/>
              <a:pPr/>
              <a:t>5/5/2014</a:t>
            </a:fld>
            <a:endParaRPr lang="en-US"/>
          </a:p>
        </p:txBody>
      </p:sp>
      <p:sp>
        <p:nvSpPr>
          <p:cNvPr id="6" name="Footer Placeholder 5"/>
          <p:cNvSpPr>
            <a:spLocks noGrp="1"/>
          </p:cNvSpPr>
          <p:nvPr>
            <p:ph type="ftr" sz="quarter" idx="11"/>
          </p:nvPr>
        </p:nvSpPr>
        <p:spPr/>
        <p:txBody>
          <a:bodyPr/>
          <a:lstStyle/>
          <a:p>
            <a:r>
              <a:rPr lang="en-US" smtClean="0"/>
              <a:t>Algorithmic Trading Simulation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841248"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41248" y="2038388"/>
            <a:ext cx="3017520" cy="542395"/>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5291091" y="2038387"/>
            <a:ext cx="3014708" cy="542394"/>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39A2CB3-91B1-41C3-897F-CDA94D151358}" type="datetime1">
              <a:rPr lang="en-US" smtClean="0"/>
              <a:pPr/>
              <a:t>5/5/2014</a:t>
            </a:fld>
            <a:endParaRPr lang="en-US"/>
          </a:p>
        </p:txBody>
      </p:sp>
      <p:sp>
        <p:nvSpPr>
          <p:cNvPr id="8" name="Footer Placeholder 7"/>
          <p:cNvSpPr>
            <a:spLocks noGrp="1"/>
          </p:cNvSpPr>
          <p:nvPr>
            <p:ph type="ftr" sz="quarter" idx="11"/>
          </p:nvPr>
        </p:nvSpPr>
        <p:spPr/>
        <p:txBody>
          <a:bodyPr/>
          <a:lstStyle/>
          <a:p>
            <a:r>
              <a:rPr lang="en-US" smtClean="0"/>
              <a:t>Algorithmic Trading Simulation</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6" name="Freeform 22"/>
          <p:cNvSpPr>
            <a:spLocks/>
          </p:cNvSpPr>
          <p:nvPr/>
        </p:nvSpPr>
        <p:spPr bwMode="auto">
          <a:xfrm rot="20274567">
            <a:off x="3933637" y="4281002"/>
            <a:ext cx="1288495" cy="722529"/>
          </a:xfrm>
          <a:custGeom>
            <a:avLst/>
            <a:gdLst/>
            <a:ahLst/>
            <a:cxnLst/>
            <a:rect l="l" t="t" r="r" b="b"/>
            <a:pathLst>
              <a:path w="1288494" h="722529">
                <a:moveTo>
                  <a:pt x="548461" y="537763"/>
                </a:moveTo>
                <a:lnTo>
                  <a:pt x="548461" y="537763"/>
                </a:lnTo>
                <a:lnTo>
                  <a:pt x="548461" y="537763"/>
                </a:lnTo>
                <a:close/>
                <a:moveTo>
                  <a:pt x="547489" y="536791"/>
                </a:moveTo>
                <a:lnTo>
                  <a:pt x="548461" y="537763"/>
                </a:lnTo>
                <a:lnTo>
                  <a:pt x="546516" y="536791"/>
                </a:lnTo>
                <a:lnTo>
                  <a:pt x="544572" y="535818"/>
                </a:lnTo>
                <a:close/>
                <a:moveTo>
                  <a:pt x="338413" y="443436"/>
                </a:moveTo>
                <a:lnTo>
                  <a:pt x="340357" y="444408"/>
                </a:lnTo>
                <a:lnTo>
                  <a:pt x="339385" y="444408"/>
                </a:lnTo>
                <a:close/>
                <a:moveTo>
                  <a:pt x="337440" y="442463"/>
                </a:moveTo>
                <a:lnTo>
                  <a:pt x="338413" y="443436"/>
                </a:lnTo>
                <a:lnTo>
                  <a:pt x="338412" y="443436"/>
                </a:lnTo>
                <a:close/>
                <a:moveTo>
                  <a:pt x="334522" y="440518"/>
                </a:moveTo>
                <a:lnTo>
                  <a:pt x="334523" y="441491"/>
                </a:lnTo>
                <a:lnTo>
                  <a:pt x="333550" y="441491"/>
                </a:lnTo>
                <a:lnTo>
                  <a:pt x="331605" y="439546"/>
                </a:lnTo>
                <a:close/>
                <a:moveTo>
                  <a:pt x="644733" y="565964"/>
                </a:moveTo>
                <a:lnTo>
                  <a:pt x="642788" y="565964"/>
                </a:lnTo>
                <a:lnTo>
                  <a:pt x="641816" y="565964"/>
                </a:lnTo>
                <a:lnTo>
                  <a:pt x="641816" y="565964"/>
                </a:lnTo>
                <a:close/>
                <a:moveTo>
                  <a:pt x="457051" y="488168"/>
                </a:moveTo>
                <a:lnTo>
                  <a:pt x="458996" y="489140"/>
                </a:lnTo>
                <a:lnTo>
                  <a:pt x="458993" y="489139"/>
                </a:lnTo>
                <a:close/>
                <a:moveTo>
                  <a:pt x="243112" y="383144"/>
                </a:moveTo>
                <a:lnTo>
                  <a:pt x="244085" y="384117"/>
                </a:lnTo>
                <a:lnTo>
                  <a:pt x="244085" y="384117"/>
                </a:lnTo>
                <a:close/>
                <a:moveTo>
                  <a:pt x="781848" y="599027"/>
                </a:moveTo>
                <a:lnTo>
                  <a:pt x="781848" y="599027"/>
                </a:lnTo>
                <a:lnTo>
                  <a:pt x="780876" y="599027"/>
                </a:lnTo>
                <a:close/>
                <a:moveTo>
                  <a:pt x="242140" y="366612"/>
                </a:moveTo>
                <a:lnTo>
                  <a:pt x="244085" y="368557"/>
                </a:lnTo>
                <a:lnTo>
                  <a:pt x="241797" y="366956"/>
                </a:lnTo>
                <a:close/>
                <a:moveTo>
                  <a:pt x="141978" y="301458"/>
                </a:moveTo>
                <a:lnTo>
                  <a:pt x="141978" y="301459"/>
                </a:lnTo>
                <a:lnTo>
                  <a:pt x="141977" y="301459"/>
                </a:lnTo>
                <a:close/>
                <a:moveTo>
                  <a:pt x="142950" y="301458"/>
                </a:moveTo>
                <a:lnTo>
                  <a:pt x="142950" y="302430"/>
                </a:lnTo>
                <a:lnTo>
                  <a:pt x="141978" y="301459"/>
                </a:lnTo>
                <a:close/>
                <a:moveTo>
                  <a:pt x="979256" y="620421"/>
                </a:moveTo>
                <a:lnTo>
                  <a:pt x="979165" y="620512"/>
                </a:lnTo>
                <a:lnTo>
                  <a:pt x="978283" y="620421"/>
                </a:lnTo>
                <a:close/>
                <a:moveTo>
                  <a:pt x="93355" y="247974"/>
                </a:moveTo>
                <a:lnTo>
                  <a:pt x="94328" y="248946"/>
                </a:lnTo>
                <a:lnTo>
                  <a:pt x="94328" y="249919"/>
                </a:lnTo>
                <a:close/>
                <a:moveTo>
                  <a:pt x="1075528" y="637925"/>
                </a:moveTo>
                <a:lnTo>
                  <a:pt x="1075528" y="637925"/>
                </a:lnTo>
                <a:lnTo>
                  <a:pt x="1074555" y="637925"/>
                </a:lnTo>
                <a:close/>
                <a:moveTo>
                  <a:pt x="47650" y="177958"/>
                </a:moveTo>
                <a:lnTo>
                  <a:pt x="49595" y="178930"/>
                </a:lnTo>
                <a:lnTo>
                  <a:pt x="49595" y="180875"/>
                </a:lnTo>
                <a:lnTo>
                  <a:pt x="51540" y="183792"/>
                </a:lnTo>
                <a:lnTo>
                  <a:pt x="50568" y="184764"/>
                </a:lnTo>
                <a:lnTo>
                  <a:pt x="49595" y="184765"/>
                </a:lnTo>
                <a:lnTo>
                  <a:pt x="48623" y="183792"/>
                </a:lnTo>
                <a:lnTo>
                  <a:pt x="46678" y="182820"/>
                </a:lnTo>
                <a:lnTo>
                  <a:pt x="45705" y="179903"/>
                </a:lnTo>
                <a:lnTo>
                  <a:pt x="46678" y="179902"/>
                </a:lnTo>
                <a:lnTo>
                  <a:pt x="46678" y="178930"/>
                </a:lnTo>
                <a:close/>
                <a:moveTo>
                  <a:pt x="35008" y="156564"/>
                </a:moveTo>
                <a:lnTo>
                  <a:pt x="36953" y="159157"/>
                </a:lnTo>
                <a:lnTo>
                  <a:pt x="36953" y="159481"/>
                </a:lnTo>
                <a:close/>
                <a:moveTo>
                  <a:pt x="25284" y="133225"/>
                </a:moveTo>
                <a:lnTo>
                  <a:pt x="28201" y="141005"/>
                </a:lnTo>
                <a:lnTo>
                  <a:pt x="30146" y="144894"/>
                </a:lnTo>
                <a:lnTo>
                  <a:pt x="33063" y="147811"/>
                </a:lnTo>
                <a:lnTo>
                  <a:pt x="33063" y="146839"/>
                </a:lnTo>
                <a:lnTo>
                  <a:pt x="34036" y="148784"/>
                </a:lnTo>
                <a:lnTo>
                  <a:pt x="35008" y="151701"/>
                </a:lnTo>
                <a:lnTo>
                  <a:pt x="34036" y="149756"/>
                </a:lnTo>
                <a:lnTo>
                  <a:pt x="33064" y="148784"/>
                </a:lnTo>
                <a:lnTo>
                  <a:pt x="32091" y="149756"/>
                </a:lnTo>
                <a:lnTo>
                  <a:pt x="25284" y="137114"/>
                </a:lnTo>
                <a:lnTo>
                  <a:pt x="26256" y="137115"/>
                </a:lnTo>
                <a:lnTo>
                  <a:pt x="25284" y="136142"/>
                </a:lnTo>
                <a:close/>
                <a:moveTo>
                  <a:pt x="1277796" y="622366"/>
                </a:moveTo>
                <a:lnTo>
                  <a:pt x="1283631" y="625284"/>
                </a:lnTo>
                <a:lnTo>
                  <a:pt x="1285576" y="628201"/>
                </a:lnTo>
                <a:lnTo>
                  <a:pt x="1287521" y="630146"/>
                </a:lnTo>
                <a:lnTo>
                  <a:pt x="1288494" y="634036"/>
                </a:lnTo>
                <a:lnTo>
                  <a:pt x="1287521" y="637926"/>
                </a:lnTo>
                <a:lnTo>
                  <a:pt x="1285576" y="642788"/>
                </a:lnTo>
                <a:lnTo>
                  <a:pt x="1282659" y="646677"/>
                </a:lnTo>
                <a:lnTo>
                  <a:pt x="1277797" y="650567"/>
                </a:lnTo>
                <a:lnTo>
                  <a:pt x="1271962" y="654457"/>
                </a:lnTo>
                <a:lnTo>
                  <a:pt x="1264183" y="658347"/>
                </a:lnTo>
                <a:lnTo>
                  <a:pt x="1255431" y="662237"/>
                </a:lnTo>
                <a:lnTo>
                  <a:pt x="1235982" y="670016"/>
                </a:lnTo>
                <a:lnTo>
                  <a:pt x="1215560" y="676824"/>
                </a:lnTo>
                <a:lnTo>
                  <a:pt x="1207780" y="680713"/>
                </a:lnTo>
                <a:lnTo>
                  <a:pt x="1199028" y="685575"/>
                </a:lnTo>
                <a:lnTo>
                  <a:pt x="1179579" y="698217"/>
                </a:lnTo>
                <a:lnTo>
                  <a:pt x="1146516" y="722528"/>
                </a:lnTo>
                <a:lnTo>
                  <a:pt x="1140681" y="722529"/>
                </a:lnTo>
                <a:lnTo>
                  <a:pt x="1137764" y="721556"/>
                </a:lnTo>
                <a:lnTo>
                  <a:pt x="1129985" y="714748"/>
                </a:lnTo>
                <a:lnTo>
                  <a:pt x="1137764" y="708914"/>
                </a:lnTo>
                <a:lnTo>
                  <a:pt x="1146516" y="703079"/>
                </a:lnTo>
                <a:lnTo>
                  <a:pt x="1156241" y="696273"/>
                </a:lnTo>
                <a:lnTo>
                  <a:pt x="1168883" y="690437"/>
                </a:lnTo>
                <a:lnTo>
                  <a:pt x="1209726" y="669044"/>
                </a:lnTo>
                <a:lnTo>
                  <a:pt x="1220422" y="662237"/>
                </a:lnTo>
                <a:lnTo>
                  <a:pt x="1229174" y="655429"/>
                </a:lnTo>
                <a:lnTo>
                  <a:pt x="1237926" y="647649"/>
                </a:lnTo>
                <a:lnTo>
                  <a:pt x="1243761" y="639870"/>
                </a:lnTo>
                <a:lnTo>
                  <a:pt x="1243761" y="639870"/>
                </a:lnTo>
                <a:lnTo>
                  <a:pt x="1245706" y="638898"/>
                </a:lnTo>
                <a:lnTo>
                  <a:pt x="1243275" y="638898"/>
                </a:lnTo>
                <a:lnTo>
                  <a:pt x="1242789" y="637925"/>
                </a:lnTo>
                <a:lnTo>
                  <a:pt x="1240844" y="635981"/>
                </a:lnTo>
                <a:lnTo>
                  <a:pt x="1237926" y="634036"/>
                </a:lnTo>
                <a:lnTo>
                  <a:pt x="1226257" y="630145"/>
                </a:lnTo>
                <a:lnTo>
                  <a:pt x="1207780" y="625284"/>
                </a:lnTo>
                <a:lnTo>
                  <a:pt x="1182496" y="620421"/>
                </a:lnTo>
                <a:lnTo>
                  <a:pt x="1113453" y="607780"/>
                </a:lnTo>
                <a:lnTo>
                  <a:pt x="1074555" y="600000"/>
                </a:lnTo>
                <a:lnTo>
                  <a:pt x="1060940" y="596110"/>
                </a:lnTo>
                <a:lnTo>
                  <a:pt x="1048299" y="592221"/>
                </a:lnTo>
                <a:lnTo>
                  <a:pt x="1036630" y="587358"/>
                </a:lnTo>
                <a:lnTo>
                  <a:pt x="1027877" y="583469"/>
                </a:lnTo>
                <a:lnTo>
                  <a:pt x="1020098" y="579579"/>
                </a:lnTo>
                <a:lnTo>
                  <a:pt x="1014263" y="574716"/>
                </a:lnTo>
                <a:lnTo>
                  <a:pt x="1009401" y="569854"/>
                </a:lnTo>
                <a:lnTo>
                  <a:pt x="1006483" y="564992"/>
                </a:lnTo>
                <a:lnTo>
                  <a:pt x="1002594" y="554295"/>
                </a:lnTo>
                <a:lnTo>
                  <a:pt x="1030795" y="566937"/>
                </a:lnTo>
                <a:lnTo>
                  <a:pt x="1058996" y="577634"/>
                </a:lnTo>
                <a:lnTo>
                  <a:pt x="1087197" y="587358"/>
                </a:lnTo>
                <a:lnTo>
                  <a:pt x="1116371" y="596110"/>
                </a:lnTo>
                <a:lnTo>
                  <a:pt x="1145544" y="602917"/>
                </a:lnTo>
                <a:lnTo>
                  <a:pt x="1174717" y="609725"/>
                </a:lnTo>
                <a:lnTo>
                  <a:pt x="1204863" y="614587"/>
                </a:lnTo>
                <a:lnTo>
                  <a:pt x="1234036" y="618476"/>
                </a:lnTo>
                <a:lnTo>
                  <a:pt x="1248623" y="618476"/>
                </a:lnTo>
                <a:lnTo>
                  <a:pt x="1260293" y="619449"/>
                </a:lnTo>
                <a:lnTo>
                  <a:pt x="1270017" y="620422"/>
                </a:lnTo>
                <a:close/>
                <a:moveTo>
                  <a:pt x="13614" y="101134"/>
                </a:moveTo>
                <a:lnTo>
                  <a:pt x="15560" y="104051"/>
                </a:lnTo>
                <a:lnTo>
                  <a:pt x="16532" y="104052"/>
                </a:lnTo>
                <a:lnTo>
                  <a:pt x="15559" y="105024"/>
                </a:lnTo>
                <a:lnTo>
                  <a:pt x="16532" y="109886"/>
                </a:lnTo>
                <a:lnTo>
                  <a:pt x="16532" y="110859"/>
                </a:lnTo>
                <a:lnTo>
                  <a:pt x="15559" y="110858"/>
                </a:lnTo>
                <a:lnTo>
                  <a:pt x="14587" y="108913"/>
                </a:lnTo>
                <a:lnTo>
                  <a:pt x="15559" y="108913"/>
                </a:lnTo>
                <a:lnTo>
                  <a:pt x="15559" y="106969"/>
                </a:lnTo>
                <a:lnTo>
                  <a:pt x="14587" y="105024"/>
                </a:lnTo>
                <a:lnTo>
                  <a:pt x="14587" y="103079"/>
                </a:lnTo>
                <a:close/>
                <a:moveTo>
                  <a:pt x="5835" y="22366"/>
                </a:moveTo>
                <a:lnTo>
                  <a:pt x="5835" y="23338"/>
                </a:lnTo>
                <a:lnTo>
                  <a:pt x="5658" y="22542"/>
                </a:lnTo>
                <a:close/>
                <a:moveTo>
                  <a:pt x="3890" y="14586"/>
                </a:moveTo>
                <a:lnTo>
                  <a:pt x="4862" y="15559"/>
                </a:lnTo>
                <a:lnTo>
                  <a:pt x="4862" y="18476"/>
                </a:lnTo>
                <a:lnTo>
                  <a:pt x="4668" y="18087"/>
                </a:lnTo>
                <a:close/>
                <a:moveTo>
                  <a:pt x="1884" y="3039"/>
                </a:moveTo>
                <a:lnTo>
                  <a:pt x="3890" y="9724"/>
                </a:lnTo>
                <a:lnTo>
                  <a:pt x="3890" y="10697"/>
                </a:lnTo>
                <a:lnTo>
                  <a:pt x="2917" y="9724"/>
                </a:lnTo>
                <a:lnTo>
                  <a:pt x="2917" y="8752"/>
                </a:lnTo>
                <a:lnTo>
                  <a:pt x="1945" y="8751"/>
                </a:lnTo>
                <a:lnTo>
                  <a:pt x="1945" y="13613"/>
                </a:lnTo>
                <a:lnTo>
                  <a:pt x="2917" y="13613"/>
                </a:lnTo>
                <a:lnTo>
                  <a:pt x="2917" y="14586"/>
                </a:lnTo>
                <a:lnTo>
                  <a:pt x="4668" y="18087"/>
                </a:lnTo>
                <a:lnTo>
                  <a:pt x="5658" y="22542"/>
                </a:lnTo>
                <a:lnTo>
                  <a:pt x="4862" y="23338"/>
                </a:lnTo>
                <a:lnTo>
                  <a:pt x="4862" y="24310"/>
                </a:lnTo>
                <a:lnTo>
                  <a:pt x="5835" y="25283"/>
                </a:lnTo>
                <a:lnTo>
                  <a:pt x="6807" y="27228"/>
                </a:lnTo>
                <a:lnTo>
                  <a:pt x="7780" y="34035"/>
                </a:lnTo>
                <a:lnTo>
                  <a:pt x="7780" y="36952"/>
                </a:lnTo>
                <a:lnTo>
                  <a:pt x="8752" y="40842"/>
                </a:lnTo>
                <a:lnTo>
                  <a:pt x="9725" y="44732"/>
                </a:lnTo>
                <a:lnTo>
                  <a:pt x="9724" y="48622"/>
                </a:lnTo>
                <a:lnTo>
                  <a:pt x="7780" y="44732"/>
                </a:lnTo>
                <a:lnTo>
                  <a:pt x="5835" y="40842"/>
                </a:lnTo>
                <a:lnTo>
                  <a:pt x="6807" y="48622"/>
                </a:lnTo>
                <a:lnTo>
                  <a:pt x="8752" y="50567"/>
                </a:lnTo>
                <a:lnTo>
                  <a:pt x="10697" y="55429"/>
                </a:lnTo>
                <a:lnTo>
                  <a:pt x="10697" y="56401"/>
                </a:lnTo>
                <a:lnTo>
                  <a:pt x="12642" y="60291"/>
                </a:lnTo>
                <a:lnTo>
                  <a:pt x="13614" y="62236"/>
                </a:lnTo>
                <a:lnTo>
                  <a:pt x="14587" y="65153"/>
                </a:lnTo>
                <a:lnTo>
                  <a:pt x="17504" y="79740"/>
                </a:lnTo>
                <a:lnTo>
                  <a:pt x="20422" y="91410"/>
                </a:lnTo>
                <a:lnTo>
                  <a:pt x="19449" y="92382"/>
                </a:lnTo>
                <a:lnTo>
                  <a:pt x="22367" y="96271"/>
                </a:lnTo>
                <a:lnTo>
                  <a:pt x="23339" y="100162"/>
                </a:lnTo>
                <a:lnTo>
                  <a:pt x="27229" y="109886"/>
                </a:lnTo>
                <a:lnTo>
                  <a:pt x="29174" y="116693"/>
                </a:lnTo>
                <a:lnTo>
                  <a:pt x="32091" y="123501"/>
                </a:lnTo>
                <a:lnTo>
                  <a:pt x="35008" y="129335"/>
                </a:lnTo>
                <a:lnTo>
                  <a:pt x="35981" y="133225"/>
                </a:lnTo>
                <a:lnTo>
                  <a:pt x="41816" y="144894"/>
                </a:lnTo>
                <a:lnTo>
                  <a:pt x="47650" y="154619"/>
                </a:lnTo>
                <a:lnTo>
                  <a:pt x="58347" y="176013"/>
                </a:lnTo>
                <a:lnTo>
                  <a:pt x="56402" y="174068"/>
                </a:lnTo>
                <a:lnTo>
                  <a:pt x="57375" y="176012"/>
                </a:lnTo>
                <a:lnTo>
                  <a:pt x="57375" y="176985"/>
                </a:lnTo>
                <a:lnTo>
                  <a:pt x="57374" y="177957"/>
                </a:lnTo>
                <a:lnTo>
                  <a:pt x="58347" y="178930"/>
                </a:lnTo>
                <a:lnTo>
                  <a:pt x="58347" y="177957"/>
                </a:lnTo>
                <a:lnTo>
                  <a:pt x="59319" y="179902"/>
                </a:lnTo>
                <a:lnTo>
                  <a:pt x="63209" y="183792"/>
                </a:lnTo>
                <a:lnTo>
                  <a:pt x="66127" y="188654"/>
                </a:lnTo>
                <a:lnTo>
                  <a:pt x="70017" y="194489"/>
                </a:lnTo>
                <a:lnTo>
                  <a:pt x="76824" y="203241"/>
                </a:lnTo>
                <a:lnTo>
                  <a:pt x="76823" y="204213"/>
                </a:lnTo>
                <a:lnTo>
                  <a:pt x="79741" y="208103"/>
                </a:lnTo>
                <a:lnTo>
                  <a:pt x="83631" y="212966"/>
                </a:lnTo>
                <a:lnTo>
                  <a:pt x="90438" y="223662"/>
                </a:lnTo>
                <a:lnTo>
                  <a:pt x="90438" y="225607"/>
                </a:lnTo>
                <a:lnTo>
                  <a:pt x="92383" y="228525"/>
                </a:lnTo>
                <a:lnTo>
                  <a:pt x="97245" y="232415"/>
                </a:lnTo>
                <a:lnTo>
                  <a:pt x="102107" y="238249"/>
                </a:lnTo>
                <a:lnTo>
                  <a:pt x="113776" y="251863"/>
                </a:lnTo>
                <a:lnTo>
                  <a:pt x="133226" y="272285"/>
                </a:lnTo>
                <a:lnTo>
                  <a:pt x="142950" y="282982"/>
                </a:lnTo>
                <a:lnTo>
                  <a:pt x="153647" y="292707"/>
                </a:lnTo>
                <a:lnTo>
                  <a:pt x="153647" y="294651"/>
                </a:lnTo>
                <a:lnTo>
                  <a:pt x="165316" y="303403"/>
                </a:lnTo>
                <a:lnTo>
                  <a:pt x="176013" y="314100"/>
                </a:lnTo>
                <a:lnTo>
                  <a:pt x="187683" y="323824"/>
                </a:lnTo>
                <a:lnTo>
                  <a:pt x="197407" y="332577"/>
                </a:lnTo>
                <a:lnTo>
                  <a:pt x="195462" y="332576"/>
                </a:lnTo>
                <a:lnTo>
                  <a:pt x="201297" y="337439"/>
                </a:lnTo>
                <a:lnTo>
                  <a:pt x="203242" y="338411"/>
                </a:lnTo>
                <a:lnTo>
                  <a:pt x="204214" y="338411"/>
                </a:lnTo>
                <a:lnTo>
                  <a:pt x="204214" y="337439"/>
                </a:lnTo>
                <a:lnTo>
                  <a:pt x="211021" y="343273"/>
                </a:lnTo>
                <a:lnTo>
                  <a:pt x="213939" y="346191"/>
                </a:lnTo>
                <a:lnTo>
                  <a:pt x="215883" y="348136"/>
                </a:lnTo>
                <a:lnTo>
                  <a:pt x="220746" y="352026"/>
                </a:lnTo>
                <a:lnTo>
                  <a:pt x="225608" y="353970"/>
                </a:lnTo>
                <a:lnTo>
                  <a:pt x="234360" y="361750"/>
                </a:lnTo>
                <a:lnTo>
                  <a:pt x="241797" y="366956"/>
                </a:lnTo>
                <a:lnTo>
                  <a:pt x="241167" y="367584"/>
                </a:lnTo>
                <a:lnTo>
                  <a:pt x="243112" y="368557"/>
                </a:lnTo>
                <a:lnTo>
                  <a:pt x="248947" y="373420"/>
                </a:lnTo>
                <a:lnTo>
                  <a:pt x="250892" y="374392"/>
                </a:lnTo>
                <a:lnTo>
                  <a:pt x="251864" y="374392"/>
                </a:lnTo>
                <a:lnTo>
                  <a:pt x="251864" y="373419"/>
                </a:lnTo>
                <a:lnTo>
                  <a:pt x="257699" y="378282"/>
                </a:lnTo>
                <a:lnTo>
                  <a:pt x="265479" y="383144"/>
                </a:lnTo>
                <a:lnTo>
                  <a:pt x="273258" y="388006"/>
                </a:lnTo>
                <a:lnTo>
                  <a:pt x="279093" y="392869"/>
                </a:lnTo>
                <a:lnTo>
                  <a:pt x="280065" y="392868"/>
                </a:lnTo>
                <a:lnTo>
                  <a:pt x="282010" y="393841"/>
                </a:lnTo>
                <a:lnTo>
                  <a:pt x="293679" y="401621"/>
                </a:lnTo>
                <a:lnTo>
                  <a:pt x="299514" y="404538"/>
                </a:lnTo>
                <a:lnTo>
                  <a:pt x="304376" y="407455"/>
                </a:lnTo>
                <a:lnTo>
                  <a:pt x="304377" y="408428"/>
                </a:lnTo>
                <a:lnTo>
                  <a:pt x="303404" y="408427"/>
                </a:lnTo>
                <a:lnTo>
                  <a:pt x="305349" y="409400"/>
                </a:lnTo>
                <a:lnTo>
                  <a:pt x="306321" y="409400"/>
                </a:lnTo>
                <a:lnTo>
                  <a:pt x="308266" y="409400"/>
                </a:lnTo>
                <a:lnTo>
                  <a:pt x="317991" y="415235"/>
                </a:lnTo>
                <a:lnTo>
                  <a:pt x="326743" y="421069"/>
                </a:lnTo>
                <a:lnTo>
                  <a:pt x="335495" y="427876"/>
                </a:lnTo>
                <a:lnTo>
                  <a:pt x="345219" y="432738"/>
                </a:lnTo>
                <a:lnTo>
                  <a:pt x="408428" y="464829"/>
                </a:lnTo>
                <a:lnTo>
                  <a:pt x="408429" y="465802"/>
                </a:lnTo>
                <a:lnTo>
                  <a:pt x="414263" y="467747"/>
                </a:lnTo>
                <a:lnTo>
                  <a:pt x="420098" y="470664"/>
                </a:lnTo>
                <a:lnTo>
                  <a:pt x="424960" y="473582"/>
                </a:lnTo>
                <a:lnTo>
                  <a:pt x="430795" y="475527"/>
                </a:lnTo>
                <a:lnTo>
                  <a:pt x="433712" y="477472"/>
                </a:lnTo>
                <a:lnTo>
                  <a:pt x="435657" y="477471"/>
                </a:lnTo>
                <a:lnTo>
                  <a:pt x="435657" y="478444"/>
                </a:lnTo>
                <a:lnTo>
                  <a:pt x="440519" y="480389"/>
                </a:lnTo>
                <a:lnTo>
                  <a:pt x="446354" y="483306"/>
                </a:lnTo>
                <a:lnTo>
                  <a:pt x="452189" y="486223"/>
                </a:lnTo>
                <a:lnTo>
                  <a:pt x="458993" y="489139"/>
                </a:lnTo>
                <a:lnTo>
                  <a:pt x="462885" y="491085"/>
                </a:lnTo>
                <a:lnTo>
                  <a:pt x="468720" y="493031"/>
                </a:lnTo>
                <a:lnTo>
                  <a:pt x="481362" y="498865"/>
                </a:lnTo>
                <a:lnTo>
                  <a:pt x="477472" y="497893"/>
                </a:lnTo>
                <a:lnTo>
                  <a:pt x="480389" y="499838"/>
                </a:lnTo>
                <a:lnTo>
                  <a:pt x="483307" y="499837"/>
                </a:lnTo>
                <a:lnTo>
                  <a:pt x="486225" y="500810"/>
                </a:lnTo>
                <a:lnTo>
                  <a:pt x="487197" y="502755"/>
                </a:lnTo>
                <a:lnTo>
                  <a:pt x="489142" y="502755"/>
                </a:lnTo>
                <a:lnTo>
                  <a:pt x="488169" y="501782"/>
                </a:lnTo>
                <a:lnTo>
                  <a:pt x="502756" y="508590"/>
                </a:lnTo>
                <a:lnTo>
                  <a:pt x="517343" y="513452"/>
                </a:lnTo>
                <a:lnTo>
                  <a:pt x="548461" y="524149"/>
                </a:lnTo>
                <a:lnTo>
                  <a:pt x="554296" y="527066"/>
                </a:lnTo>
                <a:lnTo>
                  <a:pt x="555268" y="528039"/>
                </a:lnTo>
                <a:lnTo>
                  <a:pt x="555268" y="529011"/>
                </a:lnTo>
                <a:lnTo>
                  <a:pt x="560130" y="529984"/>
                </a:lnTo>
                <a:lnTo>
                  <a:pt x="561103" y="529984"/>
                </a:lnTo>
                <a:lnTo>
                  <a:pt x="564020" y="530956"/>
                </a:lnTo>
                <a:lnTo>
                  <a:pt x="565965" y="532901"/>
                </a:lnTo>
                <a:lnTo>
                  <a:pt x="567910" y="533873"/>
                </a:lnTo>
                <a:lnTo>
                  <a:pt x="570827" y="534846"/>
                </a:lnTo>
                <a:lnTo>
                  <a:pt x="570827" y="533873"/>
                </a:lnTo>
                <a:lnTo>
                  <a:pt x="571800" y="533873"/>
                </a:lnTo>
                <a:lnTo>
                  <a:pt x="573745" y="533873"/>
                </a:lnTo>
                <a:lnTo>
                  <a:pt x="582497" y="538735"/>
                </a:lnTo>
                <a:lnTo>
                  <a:pt x="586386" y="539708"/>
                </a:lnTo>
                <a:lnTo>
                  <a:pt x="591248" y="541653"/>
                </a:lnTo>
                <a:lnTo>
                  <a:pt x="590276" y="541653"/>
                </a:lnTo>
                <a:lnTo>
                  <a:pt x="597084" y="542625"/>
                </a:lnTo>
                <a:lnTo>
                  <a:pt x="603891" y="544570"/>
                </a:lnTo>
                <a:lnTo>
                  <a:pt x="609725" y="546515"/>
                </a:lnTo>
                <a:lnTo>
                  <a:pt x="615560" y="546515"/>
                </a:lnTo>
                <a:lnTo>
                  <a:pt x="650568" y="556239"/>
                </a:lnTo>
                <a:lnTo>
                  <a:pt x="684604" y="565964"/>
                </a:lnTo>
                <a:lnTo>
                  <a:pt x="752675" y="581523"/>
                </a:lnTo>
                <a:lnTo>
                  <a:pt x="786711" y="589303"/>
                </a:lnTo>
                <a:lnTo>
                  <a:pt x="819774" y="596110"/>
                </a:lnTo>
                <a:lnTo>
                  <a:pt x="888818" y="608752"/>
                </a:lnTo>
                <a:lnTo>
                  <a:pt x="899515" y="611669"/>
                </a:lnTo>
                <a:lnTo>
                  <a:pt x="912157" y="613614"/>
                </a:lnTo>
                <a:lnTo>
                  <a:pt x="911184" y="613614"/>
                </a:lnTo>
                <a:lnTo>
                  <a:pt x="913129" y="613614"/>
                </a:lnTo>
                <a:lnTo>
                  <a:pt x="916046" y="613614"/>
                </a:lnTo>
                <a:lnTo>
                  <a:pt x="918964" y="613614"/>
                </a:lnTo>
                <a:lnTo>
                  <a:pt x="921881" y="613614"/>
                </a:lnTo>
                <a:lnTo>
                  <a:pt x="946193" y="617504"/>
                </a:lnTo>
                <a:lnTo>
                  <a:pt x="972448" y="620421"/>
                </a:lnTo>
                <a:lnTo>
                  <a:pt x="969531" y="620421"/>
                </a:lnTo>
                <a:lnTo>
                  <a:pt x="969531" y="621394"/>
                </a:lnTo>
                <a:lnTo>
                  <a:pt x="971476" y="621394"/>
                </a:lnTo>
                <a:lnTo>
                  <a:pt x="975366" y="620421"/>
                </a:lnTo>
                <a:lnTo>
                  <a:pt x="975366" y="621393"/>
                </a:lnTo>
                <a:lnTo>
                  <a:pt x="978283" y="621394"/>
                </a:lnTo>
                <a:lnTo>
                  <a:pt x="979165" y="620512"/>
                </a:lnTo>
                <a:lnTo>
                  <a:pt x="1044409" y="627228"/>
                </a:lnTo>
                <a:lnTo>
                  <a:pt x="1077472" y="631118"/>
                </a:lnTo>
                <a:lnTo>
                  <a:pt x="1110536" y="633063"/>
                </a:lnTo>
                <a:lnTo>
                  <a:pt x="1119288" y="634036"/>
                </a:lnTo>
                <a:lnTo>
                  <a:pt x="1129013" y="634035"/>
                </a:lnTo>
                <a:lnTo>
                  <a:pt x="1147489" y="635008"/>
                </a:lnTo>
                <a:lnTo>
                  <a:pt x="1171801" y="636953"/>
                </a:lnTo>
                <a:lnTo>
                  <a:pt x="1196111" y="638897"/>
                </a:lnTo>
                <a:lnTo>
                  <a:pt x="1220423" y="638898"/>
                </a:lnTo>
                <a:lnTo>
                  <a:pt x="1243275" y="638898"/>
                </a:lnTo>
                <a:lnTo>
                  <a:pt x="1243761" y="639870"/>
                </a:lnTo>
                <a:lnTo>
                  <a:pt x="1241817" y="640842"/>
                </a:lnTo>
                <a:lnTo>
                  <a:pt x="1235982" y="642788"/>
                </a:lnTo>
                <a:lnTo>
                  <a:pt x="1227230" y="643760"/>
                </a:lnTo>
                <a:lnTo>
                  <a:pt x="1212643" y="644732"/>
                </a:lnTo>
                <a:lnTo>
                  <a:pt x="1197084" y="644732"/>
                </a:lnTo>
                <a:lnTo>
                  <a:pt x="1180552" y="644732"/>
                </a:lnTo>
                <a:lnTo>
                  <a:pt x="1164993" y="644732"/>
                </a:lnTo>
                <a:lnTo>
                  <a:pt x="1164021" y="644732"/>
                </a:lnTo>
                <a:lnTo>
                  <a:pt x="1164021" y="643760"/>
                </a:lnTo>
                <a:lnTo>
                  <a:pt x="1163048" y="642788"/>
                </a:lnTo>
                <a:lnTo>
                  <a:pt x="1161103" y="642788"/>
                </a:lnTo>
                <a:lnTo>
                  <a:pt x="1144571" y="643760"/>
                </a:lnTo>
                <a:lnTo>
                  <a:pt x="1126095" y="642788"/>
                </a:lnTo>
                <a:lnTo>
                  <a:pt x="1106646" y="640843"/>
                </a:lnTo>
                <a:lnTo>
                  <a:pt x="1088170" y="637926"/>
                </a:lnTo>
                <a:lnTo>
                  <a:pt x="1089142" y="637925"/>
                </a:lnTo>
                <a:lnTo>
                  <a:pt x="1082335" y="637926"/>
                </a:lnTo>
                <a:lnTo>
                  <a:pt x="1075528" y="637925"/>
                </a:lnTo>
                <a:lnTo>
                  <a:pt x="1075528" y="636953"/>
                </a:lnTo>
                <a:lnTo>
                  <a:pt x="1073583" y="636953"/>
                </a:lnTo>
                <a:lnTo>
                  <a:pt x="1069693" y="636953"/>
                </a:lnTo>
                <a:lnTo>
                  <a:pt x="1064831" y="637926"/>
                </a:lnTo>
                <a:lnTo>
                  <a:pt x="1062886" y="636953"/>
                </a:lnTo>
                <a:lnTo>
                  <a:pt x="1060942" y="635981"/>
                </a:lnTo>
                <a:lnTo>
                  <a:pt x="1058024" y="636953"/>
                </a:lnTo>
                <a:lnTo>
                  <a:pt x="1051217" y="636953"/>
                </a:lnTo>
                <a:lnTo>
                  <a:pt x="1044409" y="636953"/>
                </a:lnTo>
                <a:lnTo>
                  <a:pt x="1036630" y="635980"/>
                </a:lnTo>
                <a:lnTo>
                  <a:pt x="1028850" y="635008"/>
                </a:lnTo>
                <a:lnTo>
                  <a:pt x="1029823" y="635008"/>
                </a:lnTo>
                <a:lnTo>
                  <a:pt x="1017181" y="634036"/>
                </a:lnTo>
                <a:lnTo>
                  <a:pt x="1002594" y="633063"/>
                </a:lnTo>
                <a:lnTo>
                  <a:pt x="974393" y="631118"/>
                </a:lnTo>
                <a:lnTo>
                  <a:pt x="975366" y="630146"/>
                </a:lnTo>
                <a:lnTo>
                  <a:pt x="975365" y="629173"/>
                </a:lnTo>
                <a:lnTo>
                  <a:pt x="973421" y="630146"/>
                </a:lnTo>
                <a:lnTo>
                  <a:pt x="970504" y="630146"/>
                </a:lnTo>
                <a:lnTo>
                  <a:pt x="963696" y="630145"/>
                </a:lnTo>
                <a:lnTo>
                  <a:pt x="960779" y="629173"/>
                </a:lnTo>
                <a:lnTo>
                  <a:pt x="957862" y="629173"/>
                </a:lnTo>
                <a:lnTo>
                  <a:pt x="953972" y="629173"/>
                </a:lnTo>
                <a:lnTo>
                  <a:pt x="949111" y="628201"/>
                </a:lnTo>
                <a:lnTo>
                  <a:pt x="950082" y="628201"/>
                </a:lnTo>
                <a:lnTo>
                  <a:pt x="949110" y="628201"/>
                </a:lnTo>
                <a:lnTo>
                  <a:pt x="949111" y="628201"/>
                </a:lnTo>
                <a:lnTo>
                  <a:pt x="947165" y="628201"/>
                </a:lnTo>
                <a:lnTo>
                  <a:pt x="944247" y="628201"/>
                </a:lnTo>
                <a:lnTo>
                  <a:pt x="942303" y="627228"/>
                </a:lnTo>
                <a:lnTo>
                  <a:pt x="940358" y="628201"/>
                </a:lnTo>
                <a:lnTo>
                  <a:pt x="937441" y="626256"/>
                </a:lnTo>
                <a:lnTo>
                  <a:pt x="935496" y="627228"/>
                </a:lnTo>
                <a:lnTo>
                  <a:pt x="933550" y="626256"/>
                </a:lnTo>
                <a:lnTo>
                  <a:pt x="930633" y="625283"/>
                </a:lnTo>
                <a:lnTo>
                  <a:pt x="927716" y="625283"/>
                </a:lnTo>
                <a:lnTo>
                  <a:pt x="923826" y="625283"/>
                </a:lnTo>
                <a:lnTo>
                  <a:pt x="919936" y="624311"/>
                </a:lnTo>
                <a:lnTo>
                  <a:pt x="911184" y="622366"/>
                </a:lnTo>
                <a:lnTo>
                  <a:pt x="909239" y="622366"/>
                </a:lnTo>
                <a:lnTo>
                  <a:pt x="908267" y="623339"/>
                </a:lnTo>
                <a:lnTo>
                  <a:pt x="908267" y="622366"/>
                </a:lnTo>
                <a:lnTo>
                  <a:pt x="910212" y="622366"/>
                </a:lnTo>
                <a:lnTo>
                  <a:pt x="912157" y="622366"/>
                </a:lnTo>
                <a:lnTo>
                  <a:pt x="911184" y="621394"/>
                </a:lnTo>
                <a:lnTo>
                  <a:pt x="893680" y="619449"/>
                </a:lnTo>
                <a:lnTo>
                  <a:pt x="875204" y="617504"/>
                </a:lnTo>
                <a:lnTo>
                  <a:pt x="840196" y="610697"/>
                </a:lnTo>
                <a:lnTo>
                  <a:pt x="836306" y="609725"/>
                </a:lnTo>
                <a:lnTo>
                  <a:pt x="835333" y="608752"/>
                </a:lnTo>
                <a:lnTo>
                  <a:pt x="829499" y="607779"/>
                </a:lnTo>
                <a:lnTo>
                  <a:pt x="823664" y="607779"/>
                </a:lnTo>
                <a:lnTo>
                  <a:pt x="821719" y="605834"/>
                </a:lnTo>
                <a:lnTo>
                  <a:pt x="818802" y="605834"/>
                </a:lnTo>
                <a:lnTo>
                  <a:pt x="816856" y="605835"/>
                </a:lnTo>
                <a:lnTo>
                  <a:pt x="814912" y="605834"/>
                </a:lnTo>
                <a:lnTo>
                  <a:pt x="811994" y="605835"/>
                </a:lnTo>
                <a:lnTo>
                  <a:pt x="813939" y="604862"/>
                </a:lnTo>
                <a:lnTo>
                  <a:pt x="813939" y="603889"/>
                </a:lnTo>
                <a:lnTo>
                  <a:pt x="807132" y="603890"/>
                </a:lnTo>
                <a:lnTo>
                  <a:pt x="799352" y="602917"/>
                </a:lnTo>
                <a:lnTo>
                  <a:pt x="801298" y="602917"/>
                </a:lnTo>
                <a:lnTo>
                  <a:pt x="801297" y="601945"/>
                </a:lnTo>
                <a:lnTo>
                  <a:pt x="797407" y="601944"/>
                </a:lnTo>
                <a:lnTo>
                  <a:pt x="794490" y="600972"/>
                </a:lnTo>
                <a:lnTo>
                  <a:pt x="787683" y="600000"/>
                </a:lnTo>
                <a:lnTo>
                  <a:pt x="789628" y="599027"/>
                </a:lnTo>
                <a:lnTo>
                  <a:pt x="785738" y="598055"/>
                </a:lnTo>
                <a:lnTo>
                  <a:pt x="784765" y="599027"/>
                </a:lnTo>
                <a:lnTo>
                  <a:pt x="783793" y="599027"/>
                </a:lnTo>
                <a:lnTo>
                  <a:pt x="781848" y="599027"/>
                </a:lnTo>
                <a:lnTo>
                  <a:pt x="781849" y="598055"/>
                </a:lnTo>
                <a:lnTo>
                  <a:pt x="776986" y="598055"/>
                </a:lnTo>
                <a:lnTo>
                  <a:pt x="771152" y="597082"/>
                </a:lnTo>
                <a:lnTo>
                  <a:pt x="760455" y="595137"/>
                </a:lnTo>
                <a:lnTo>
                  <a:pt x="750730" y="592220"/>
                </a:lnTo>
                <a:lnTo>
                  <a:pt x="741006" y="590275"/>
                </a:lnTo>
                <a:lnTo>
                  <a:pt x="740034" y="589303"/>
                </a:lnTo>
                <a:lnTo>
                  <a:pt x="739061" y="589303"/>
                </a:lnTo>
                <a:lnTo>
                  <a:pt x="738088" y="588330"/>
                </a:lnTo>
                <a:lnTo>
                  <a:pt x="735171" y="587358"/>
                </a:lnTo>
                <a:lnTo>
                  <a:pt x="734199" y="587358"/>
                </a:lnTo>
                <a:lnTo>
                  <a:pt x="733226" y="587358"/>
                </a:lnTo>
                <a:lnTo>
                  <a:pt x="729336" y="587358"/>
                </a:lnTo>
                <a:lnTo>
                  <a:pt x="726419" y="587358"/>
                </a:lnTo>
                <a:lnTo>
                  <a:pt x="727392" y="588331"/>
                </a:lnTo>
                <a:lnTo>
                  <a:pt x="716694" y="585413"/>
                </a:lnTo>
                <a:lnTo>
                  <a:pt x="707942" y="583468"/>
                </a:lnTo>
                <a:lnTo>
                  <a:pt x="708915" y="582496"/>
                </a:lnTo>
                <a:lnTo>
                  <a:pt x="708915" y="581523"/>
                </a:lnTo>
                <a:lnTo>
                  <a:pt x="710860" y="581523"/>
                </a:lnTo>
                <a:lnTo>
                  <a:pt x="707942" y="579578"/>
                </a:lnTo>
                <a:lnTo>
                  <a:pt x="709888" y="579578"/>
                </a:lnTo>
                <a:lnTo>
                  <a:pt x="704052" y="578606"/>
                </a:lnTo>
                <a:lnTo>
                  <a:pt x="699190" y="577634"/>
                </a:lnTo>
                <a:lnTo>
                  <a:pt x="691411" y="577633"/>
                </a:lnTo>
                <a:lnTo>
                  <a:pt x="687521" y="576661"/>
                </a:lnTo>
                <a:lnTo>
                  <a:pt x="682659" y="575689"/>
                </a:lnTo>
                <a:lnTo>
                  <a:pt x="683631" y="575688"/>
                </a:lnTo>
                <a:lnTo>
                  <a:pt x="683631" y="574716"/>
                </a:lnTo>
                <a:lnTo>
                  <a:pt x="682659" y="574716"/>
                </a:lnTo>
                <a:lnTo>
                  <a:pt x="683632" y="573744"/>
                </a:lnTo>
                <a:lnTo>
                  <a:pt x="672934" y="574716"/>
                </a:lnTo>
                <a:lnTo>
                  <a:pt x="670990" y="573744"/>
                </a:lnTo>
                <a:lnTo>
                  <a:pt x="670990" y="572771"/>
                </a:lnTo>
                <a:lnTo>
                  <a:pt x="669045" y="572771"/>
                </a:lnTo>
                <a:lnTo>
                  <a:pt x="668072" y="572771"/>
                </a:lnTo>
                <a:lnTo>
                  <a:pt x="666127" y="572771"/>
                </a:lnTo>
                <a:lnTo>
                  <a:pt x="660292" y="571799"/>
                </a:lnTo>
                <a:lnTo>
                  <a:pt x="657375" y="569854"/>
                </a:lnTo>
                <a:lnTo>
                  <a:pt x="655430" y="568882"/>
                </a:lnTo>
                <a:lnTo>
                  <a:pt x="657375" y="568881"/>
                </a:lnTo>
                <a:lnTo>
                  <a:pt x="657375" y="567909"/>
                </a:lnTo>
                <a:lnTo>
                  <a:pt x="647651" y="565964"/>
                </a:lnTo>
                <a:lnTo>
                  <a:pt x="642788" y="564992"/>
                </a:lnTo>
                <a:lnTo>
                  <a:pt x="641816" y="564992"/>
                </a:lnTo>
                <a:lnTo>
                  <a:pt x="641816" y="565964"/>
                </a:lnTo>
                <a:lnTo>
                  <a:pt x="638899" y="565964"/>
                </a:lnTo>
                <a:lnTo>
                  <a:pt x="633064" y="564020"/>
                </a:lnTo>
                <a:lnTo>
                  <a:pt x="634036" y="564019"/>
                </a:lnTo>
                <a:lnTo>
                  <a:pt x="635009" y="563047"/>
                </a:lnTo>
                <a:lnTo>
                  <a:pt x="625284" y="562075"/>
                </a:lnTo>
                <a:lnTo>
                  <a:pt x="615560" y="560129"/>
                </a:lnTo>
                <a:lnTo>
                  <a:pt x="617505" y="560130"/>
                </a:lnTo>
                <a:lnTo>
                  <a:pt x="619450" y="560129"/>
                </a:lnTo>
                <a:lnTo>
                  <a:pt x="613615" y="558185"/>
                </a:lnTo>
                <a:lnTo>
                  <a:pt x="606808" y="556240"/>
                </a:lnTo>
                <a:lnTo>
                  <a:pt x="600973" y="554295"/>
                </a:lnTo>
                <a:lnTo>
                  <a:pt x="595138" y="552350"/>
                </a:lnTo>
                <a:lnTo>
                  <a:pt x="596111" y="553322"/>
                </a:lnTo>
                <a:lnTo>
                  <a:pt x="595139" y="553323"/>
                </a:lnTo>
                <a:lnTo>
                  <a:pt x="592221" y="551377"/>
                </a:lnTo>
                <a:lnTo>
                  <a:pt x="589304" y="550405"/>
                </a:lnTo>
                <a:lnTo>
                  <a:pt x="587359" y="549432"/>
                </a:lnTo>
                <a:lnTo>
                  <a:pt x="583469" y="548460"/>
                </a:lnTo>
                <a:lnTo>
                  <a:pt x="582497" y="548460"/>
                </a:lnTo>
                <a:lnTo>
                  <a:pt x="585414" y="549432"/>
                </a:lnTo>
                <a:lnTo>
                  <a:pt x="572772" y="545542"/>
                </a:lnTo>
                <a:lnTo>
                  <a:pt x="564993" y="543597"/>
                </a:lnTo>
                <a:lnTo>
                  <a:pt x="557213" y="540680"/>
                </a:lnTo>
                <a:lnTo>
                  <a:pt x="554295" y="540680"/>
                </a:lnTo>
                <a:lnTo>
                  <a:pt x="549433" y="539708"/>
                </a:lnTo>
                <a:lnTo>
                  <a:pt x="550406" y="538735"/>
                </a:lnTo>
                <a:lnTo>
                  <a:pt x="548461" y="537763"/>
                </a:lnTo>
                <a:lnTo>
                  <a:pt x="550406" y="537763"/>
                </a:lnTo>
                <a:lnTo>
                  <a:pt x="554296" y="538735"/>
                </a:lnTo>
                <a:lnTo>
                  <a:pt x="553323" y="537763"/>
                </a:lnTo>
                <a:lnTo>
                  <a:pt x="550406" y="537763"/>
                </a:lnTo>
                <a:lnTo>
                  <a:pt x="544572" y="535818"/>
                </a:lnTo>
                <a:lnTo>
                  <a:pt x="544572" y="535818"/>
                </a:lnTo>
                <a:lnTo>
                  <a:pt x="544572" y="535818"/>
                </a:lnTo>
                <a:lnTo>
                  <a:pt x="541654" y="534845"/>
                </a:lnTo>
                <a:lnTo>
                  <a:pt x="538736" y="533873"/>
                </a:lnTo>
                <a:lnTo>
                  <a:pt x="536792" y="532901"/>
                </a:lnTo>
                <a:lnTo>
                  <a:pt x="537764" y="532901"/>
                </a:lnTo>
                <a:lnTo>
                  <a:pt x="538737" y="531928"/>
                </a:lnTo>
                <a:lnTo>
                  <a:pt x="536792" y="531928"/>
                </a:lnTo>
                <a:lnTo>
                  <a:pt x="532902" y="530956"/>
                </a:lnTo>
                <a:lnTo>
                  <a:pt x="529985" y="529983"/>
                </a:lnTo>
                <a:lnTo>
                  <a:pt x="527067" y="529011"/>
                </a:lnTo>
                <a:lnTo>
                  <a:pt x="526095" y="529011"/>
                </a:lnTo>
                <a:lnTo>
                  <a:pt x="525122" y="529011"/>
                </a:lnTo>
                <a:lnTo>
                  <a:pt x="524150" y="529011"/>
                </a:lnTo>
                <a:lnTo>
                  <a:pt x="523178" y="528039"/>
                </a:lnTo>
                <a:lnTo>
                  <a:pt x="520260" y="527066"/>
                </a:lnTo>
                <a:lnTo>
                  <a:pt x="517342" y="526094"/>
                </a:lnTo>
                <a:lnTo>
                  <a:pt x="517343" y="525122"/>
                </a:lnTo>
                <a:lnTo>
                  <a:pt x="518315" y="524149"/>
                </a:lnTo>
                <a:lnTo>
                  <a:pt x="514425" y="524149"/>
                </a:lnTo>
                <a:lnTo>
                  <a:pt x="511508" y="524149"/>
                </a:lnTo>
                <a:lnTo>
                  <a:pt x="511508" y="523176"/>
                </a:lnTo>
                <a:lnTo>
                  <a:pt x="509563" y="523177"/>
                </a:lnTo>
                <a:lnTo>
                  <a:pt x="507619" y="522204"/>
                </a:lnTo>
                <a:lnTo>
                  <a:pt x="504701" y="521232"/>
                </a:lnTo>
                <a:lnTo>
                  <a:pt x="501783" y="521232"/>
                </a:lnTo>
                <a:lnTo>
                  <a:pt x="494004" y="517342"/>
                </a:lnTo>
                <a:lnTo>
                  <a:pt x="490114" y="515396"/>
                </a:lnTo>
                <a:lnTo>
                  <a:pt x="487197" y="513452"/>
                </a:lnTo>
                <a:lnTo>
                  <a:pt x="481362" y="512480"/>
                </a:lnTo>
                <a:lnTo>
                  <a:pt x="475527" y="509562"/>
                </a:lnTo>
                <a:lnTo>
                  <a:pt x="477472" y="509562"/>
                </a:lnTo>
                <a:lnTo>
                  <a:pt x="474555" y="508590"/>
                </a:lnTo>
                <a:lnTo>
                  <a:pt x="471638" y="507617"/>
                </a:lnTo>
                <a:lnTo>
                  <a:pt x="468720" y="505672"/>
                </a:lnTo>
                <a:lnTo>
                  <a:pt x="463858" y="502755"/>
                </a:lnTo>
                <a:lnTo>
                  <a:pt x="461913" y="501783"/>
                </a:lnTo>
                <a:lnTo>
                  <a:pt x="460941" y="502755"/>
                </a:lnTo>
                <a:lnTo>
                  <a:pt x="459968" y="503727"/>
                </a:lnTo>
                <a:lnTo>
                  <a:pt x="457051" y="501783"/>
                </a:lnTo>
                <a:lnTo>
                  <a:pt x="453161" y="499838"/>
                </a:lnTo>
                <a:lnTo>
                  <a:pt x="448299" y="498865"/>
                </a:lnTo>
                <a:lnTo>
                  <a:pt x="445381" y="495948"/>
                </a:lnTo>
                <a:lnTo>
                  <a:pt x="448299" y="496920"/>
                </a:lnTo>
                <a:lnTo>
                  <a:pt x="449271" y="496921"/>
                </a:lnTo>
                <a:lnTo>
                  <a:pt x="448299" y="495948"/>
                </a:lnTo>
                <a:lnTo>
                  <a:pt x="445381" y="494003"/>
                </a:lnTo>
                <a:lnTo>
                  <a:pt x="442464" y="493031"/>
                </a:lnTo>
                <a:lnTo>
                  <a:pt x="439547" y="492058"/>
                </a:lnTo>
                <a:lnTo>
                  <a:pt x="435657" y="491086"/>
                </a:lnTo>
                <a:lnTo>
                  <a:pt x="436630" y="493030"/>
                </a:lnTo>
                <a:lnTo>
                  <a:pt x="433712" y="491086"/>
                </a:lnTo>
                <a:lnTo>
                  <a:pt x="431767" y="490113"/>
                </a:lnTo>
                <a:lnTo>
                  <a:pt x="428850" y="490113"/>
                </a:lnTo>
                <a:lnTo>
                  <a:pt x="428850" y="489141"/>
                </a:lnTo>
                <a:lnTo>
                  <a:pt x="424960" y="487196"/>
                </a:lnTo>
                <a:lnTo>
                  <a:pt x="423015" y="486223"/>
                </a:lnTo>
                <a:lnTo>
                  <a:pt x="422043" y="487196"/>
                </a:lnTo>
                <a:lnTo>
                  <a:pt x="415236" y="483306"/>
                </a:lnTo>
                <a:lnTo>
                  <a:pt x="407456" y="479416"/>
                </a:lnTo>
                <a:lnTo>
                  <a:pt x="400649" y="475527"/>
                </a:lnTo>
                <a:lnTo>
                  <a:pt x="397732" y="473582"/>
                </a:lnTo>
                <a:lnTo>
                  <a:pt x="395787" y="471637"/>
                </a:lnTo>
                <a:lnTo>
                  <a:pt x="392869" y="470664"/>
                </a:lnTo>
                <a:lnTo>
                  <a:pt x="391897" y="470664"/>
                </a:lnTo>
                <a:lnTo>
                  <a:pt x="392869" y="471637"/>
                </a:lnTo>
                <a:lnTo>
                  <a:pt x="393842" y="471636"/>
                </a:lnTo>
                <a:lnTo>
                  <a:pt x="395787" y="472609"/>
                </a:lnTo>
                <a:lnTo>
                  <a:pt x="393842" y="472609"/>
                </a:lnTo>
                <a:lnTo>
                  <a:pt x="390925" y="470664"/>
                </a:lnTo>
                <a:lnTo>
                  <a:pt x="390924" y="469691"/>
                </a:lnTo>
                <a:lnTo>
                  <a:pt x="391897" y="469692"/>
                </a:lnTo>
                <a:lnTo>
                  <a:pt x="388007" y="467747"/>
                </a:lnTo>
                <a:lnTo>
                  <a:pt x="385090" y="466774"/>
                </a:lnTo>
                <a:lnTo>
                  <a:pt x="381200" y="466774"/>
                </a:lnTo>
                <a:lnTo>
                  <a:pt x="377310" y="463857"/>
                </a:lnTo>
                <a:lnTo>
                  <a:pt x="374393" y="461913"/>
                </a:lnTo>
                <a:lnTo>
                  <a:pt x="369531" y="460940"/>
                </a:lnTo>
                <a:lnTo>
                  <a:pt x="367586" y="458995"/>
                </a:lnTo>
                <a:lnTo>
                  <a:pt x="366613" y="458994"/>
                </a:lnTo>
                <a:lnTo>
                  <a:pt x="367586" y="457050"/>
                </a:lnTo>
                <a:lnTo>
                  <a:pt x="363696" y="455105"/>
                </a:lnTo>
                <a:lnTo>
                  <a:pt x="360779" y="454133"/>
                </a:lnTo>
                <a:lnTo>
                  <a:pt x="357861" y="451215"/>
                </a:lnTo>
                <a:lnTo>
                  <a:pt x="357861" y="452187"/>
                </a:lnTo>
                <a:lnTo>
                  <a:pt x="356889" y="451216"/>
                </a:lnTo>
                <a:lnTo>
                  <a:pt x="353971" y="450243"/>
                </a:lnTo>
                <a:lnTo>
                  <a:pt x="354944" y="450243"/>
                </a:lnTo>
                <a:lnTo>
                  <a:pt x="352999" y="449270"/>
                </a:lnTo>
                <a:lnTo>
                  <a:pt x="350081" y="447325"/>
                </a:lnTo>
                <a:lnTo>
                  <a:pt x="352026" y="449270"/>
                </a:lnTo>
                <a:lnTo>
                  <a:pt x="354944" y="451215"/>
                </a:lnTo>
                <a:lnTo>
                  <a:pt x="349109" y="449271"/>
                </a:lnTo>
                <a:lnTo>
                  <a:pt x="347164" y="447325"/>
                </a:lnTo>
                <a:lnTo>
                  <a:pt x="343274" y="445381"/>
                </a:lnTo>
                <a:lnTo>
                  <a:pt x="340357" y="444408"/>
                </a:lnTo>
                <a:lnTo>
                  <a:pt x="339385" y="442463"/>
                </a:lnTo>
                <a:lnTo>
                  <a:pt x="336468" y="440518"/>
                </a:lnTo>
                <a:lnTo>
                  <a:pt x="334522" y="440518"/>
                </a:lnTo>
                <a:lnTo>
                  <a:pt x="330633" y="437601"/>
                </a:lnTo>
                <a:lnTo>
                  <a:pt x="329660" y="437601"/>
                </a:lnTo>
                <a:lnTo>
                  <a:pt x="327715" y="436628"/>
                </a:lnTo>
                <a:lnTo>
                  <a:pt x="324798" y="435656"/>
                </a:lnTo>
                <a:lnTo>
                  <a:pt x="322853" y="434683"/>
                </a:lnTo>
                <a:lnTo>
                  <a:pt x="320908" y="434683"/>
                </a:lnTo>
                <a:lnTo>
                  <a:pt x="314101" y="429822"/>
                </a:lnTo>
                <a:lnTo>
                  <a:pt x="315073" y="429821"/>
                </a:lnTo>
                <a:lnTo>
                  <a:pt x="311184" y="426904"/>
                </a:lnTo>
                <a:lnTo>
                  <a:pt x="306322" y="424959"/>
                </a:lnTo>
                <a:lnTo>
                  <a:pt x="307294" y="424959"/>
                </a:lnTo>
                <a:lnTo>
                  <a:pt x="303404" y="423014"/>
                </a:lnTo>
                <a:lnTo>
                  <a:pt x="300487" y="421069"/>
                </a:lnTo>
                <a:lnTo>
                  <a:pt x="298542" y="420097"/>
                </a:lnTo>
                <a:lnTo>
                  <a:pt x="298542" y="418152"/>
                </a:lnTo>
                <a:lnTo>
                  <a:pt x="298542" y="417180"/>
                </a:lnTo>
                <a:lnTo>
                  <a:pt x="296597" y="416207"/>
                </a:lnTo>
                <a:lnTo>
                  <a:pt x="293679" y="415235"/>
                </a:lnTo>
                <a:lnTo>
                  <a:pt x="291735" y="414262"/>
                </a:lnTo>
                <a:lnTo>
                  <a:pt x="290762" y="415235"/>
                </a:lnTo>
                <a:lnTo>
                  <a:pt x="290762" y="416207"/>
                </a:lnTo>
                <a:lnTo>
                  <a:pt x="281038" y="409400"/>
                </a:lnTo>
                <a:lnTo>
                  <a:pt x="276175" y="406483"/>
                </a:lnTo>
                <a:lnTo>
                  <a:pt x="271313" y="402592"/>
                </a:lnTo>
                <a:lnTo>
                  <a:pt x="270341" y="402593"/>
                </a:lnTo>
                <a:lnTo>
                  <a:pt x="269368" y="401620"/>
                </a:lnTo>
                <a:lnTo>
                  <a:pt x="254782" y="392868"/>
                </a:lnTo>
                <a:lnTo>
                  <a:pt x="247975" y="388006"/>
                </a:lnTo>
                <a:lnTo>
                  <a:pt x="244085" y="384117"/>
                </a:lnTo>
                <a:lnTo>
                  <a:pt x="244085" y="383144"/>
                </a:lnTo>
                <a:lnTo>
                  <a:pt x="244085" y="382172"/>
                </a:lnTo>
                <a:lnTo>
                  <a:pt x="242140" y="381199"/>
                </a:lnTo>
                <a:lnTo>
                  <a:pt x="241167" y="380227"/>
                </a:lnTo>
                <a:lnTo>
                  <a:pt x="240195" y="380226"/>
                </a:lnTo>
                <a:lnTo>
                  <a:pt x="240195" y="381199"/>
                </a:lnTo>
                <a:lnTo>
                  <a:pt x="241167" y="383144"/>
                </a:lnTo>
                <a:lnTo>
                  <a:pt x="232415" y="376337"/>
                </a:lnTo>
                <a:lnTo>
                  <a:pt x="225608" y="370502"/>
                </a:lnTo>
                <a:lnTo>
                  <a:pt x="225608" y="371474"/>
                </a:lnTo>
                <a:lnTo>
                  <a:pt x="223663" y="370502"/>
                </a:lnTo>
                <a:lnTo>
                  <a:pt x="223663" y="369530"/>
                </a:lnTo>
                <a:lnTo>
                  <a:pt x="222691" y="368557"/>
                </a:lnTo>
                <a:lnTo>
                  <a:pt x="217829" y="364668"/>
                </a:lnTo>
                <a:lnTo>
                  <a:pt x="216856" y="365640"/>
                </a:lnTo>
                <a:lnTo>
                  <a:pt x="215883" y="363695"/>
                </a:lnTo>
                <a:lnTo>
                  <a:pt x="213939" y="362722"/>
                </a:lnTo>
                <a:lnTo>
                  <a:pt x="212966" y="362723"/>
                </a:lnTo>
                <a:lnTo>
                  <a:pt x="211021" y="360777"/>
                </a:lnTo>
                <a:lnTo>
                  <a:pt x="211022" y="359805"/>
                </a:lnTo>
                <a:lnTo>
                  <a:pt x="205187" y="356888"/>
                </a:lnTo>
                <a:lnTo>
                  <a:pt x="199352" y="352025"/>
                </a:lnTo>
                <a:lnTo>
                  <a:pt x="198380" y="349108"/>
                </a:lnTo>
                <a:lnTo>
                  <a:pt x="195462" y="348136"/>
                </a:lnTo>
                <a:lnTo>
                  <a:pt x="195462" y="349108"/>
                </a:lnTo>
                <a:lnTo>
                  <a:pt x="189628" y="342301"/>
                </a:lnTo>
                <a:lnTo>
                  <a:pt x="186710" y="338411"/>
                </a:lnTo>
                <a:lnTo>
                  <a:pt x="177958" y="333549"/>
                </a:lnTo>
                <a:lnTo>
                  <a:pt x="169206" y="326742"/>
                </a:lnTo>
                <a:lnTo>
                  <a:pt x="151702" y="311183"/>
                </a:lnTo>
                <a:lnTo>
                  <a:pt x="152674" y="311182"/>
                </a:lnTo>
                <a:lnTo>
                  <a:pt x="150730" y="309238"/>
                </a:lnTo>
                <a:lnTo>
                  <a:pt x="149757" y="309238"/>
                </a:lnTo>
                <a:lnTo>
                  <a:pt x="148785" y="308265"/>
                </a:lnTo>
                <a:lnTo>
                  <a:pt x="148785" y="307293"/>
                </a:lnTo>
                <a:lnTo>
                  <a:pt x="148785" y="306320"/>
                </a:lnTo>
                <a:lnTo>
                  <a:pt x="150730" y="306320"/>
                </a:lnTo>
                <a:lnTo>
                  <a:pt x="147812" y="304375"/>
                </a:lnTo>
                <a:lnTo>
                  <a:pt x="145867" y="302431"/>
                </a:lnTo>
                <a:lnTo>
                  <a:pt x="141978" y="300486"/>
                </a:lnTo>
                <a:lnTo>
                  <a:pt x="141978" y="301458"/>
                </a:lnTo>
                <a:lnTo>
                  <a:pt x="140033" y="299513"/>
                </a:lnTo>
                <a:lnTo>
                  <a:pt x="138088" y="297569"/>
                </a:lnTo>
                <a:lnTo>
                  <a:pt x="136143" y="296596"/>
                </a:lnTo>
                <a:lnTo>
                  <a:pt x="136143" y="295623"/>
                </a:lnTo>
                <a:lnTo>
                  <a:pt x="137115" y="295624"/>
                </a:lnTo>
                <a:lnTo>
                  <a:pt x="138088" y="295624"/>
                </a:lnTo>
                <a:lnTo>
                  <a:pt x="135171" y="293679"/>
                </a:lnTo>
                <a:lnTo>
                  <a:pt x="135170" y="292706"/>
                </a:lnTo>
                <a:lnTo>
                  <a:pt x="136143" y="292706"/>
                </a:lnTo>
                <a:lnTo>
                  <a:pt x="139060" y="293679"/>
                </a:lnTo>
                <a:lnTo>
                  <a:pt x="141977" y="294651"/>
                </a:lnTo>
                <a:lnTo>
                  <a:pt x="141978" y="293679"/>
                </a:lnTo>
                <a:lnTo>
                  <a:pt x="140033" y="291734"/>
                </a:lnTo>
                <a:lnTo>
                  <a:pt x="140033" y="290761"/>
                </a:lnTo>
                <a:lnTo>
                  <a:pt x="141005" y="290761"/>
                </a:lnTo>
                <a:lnTo>
                  <a:pt x="141978" y="291734"/>
                </a:lnTo>
                <a:lnTo>
                  <a:pt x="143922" y="292707"/>
                </a:lnTo>
                <a:lnTo>
                  <a:pt x="141978" y="290761"/>
                </a:lnTo>
                <a:lnTo>
                  <a:pt x="138088" y="288817"/>
                </a:lnTo>
                <a:lnTo>
                  <a:pt x="137115" y="288816"/>
                </a:lnTo>
                <a:lnTo>
                  <a:pt x="137116" y="290761"/>
                </a:lnTo>
                <a:lnTo>
                  <a:pt x="134198" y="287844"/>
                </a:lnTo>
                <a:lnTo>
                  <a:pt x="132253" y="287844"/>
                </a:lnTo>
                <a:lnTo>
                  <a:pt x="131281" y="287358"/>
                </a:lnTo>
                <a:lnTo>
                  <a:pt x="130308" y="286872"/>
                </a:lnTo>
                <a:lnTo>
                  <a:pt x="127391" y="284927"/>
                </a:lnTo>
                <a:lnTo>
                  <a:pt x="127391" y="283954"/>
                </a:lnTo>
                <a:lnTo>
                  <a:pt x="128363" y="284926"/>
                </a:lnTo>
                <a:lnTo>
                  <a:pt x="129336" y="285899"/>
                </a:lnTo>
                <a:lnTo>
                  <a:pt x="131281" y="286871"/>
                </a:lnTo>
                <a:lnTo>
                  <a:pt x="130308" y="284927"/>
                </a:lnTo>
                <a:lnTo>
                  <a:pt x="128363" y="282981"/>
                </a:lnTo>
                <a:lnTo>
                  <a:pt x="124473" y="280065"/>
                </a:lnTo>
                <a:lnTo>
                  <a:pt x="125446" y="281037"/>
                </a:lnTo>
                <a:lnTo>
                  <a:pt x="124474" y="282009"/>
                </a:lnTo>
                <a:lnTo>
                  <a:pt x="121556" y="280064"/>
                </a:lnTo>
                <a:lnTo>
                  <a:pt x="121556" y="279092"/>
                </a:lnTo>
                <a:lnTo>
                  <a:pt x="122529" y="279092"/>
                </a:lnTo>
                <a:lnTo>
                  <a:pt x="120584" y="277147"/>
                </a:lnTo>
                <a:lnTo>
                  <a:pt x="117666" y="276175"/>
                </a:lnTo>
                <a:lnTo>
                  <a:pt x="118639" y="277147"/>
                </a:lnTo>
                <a:lnTo>
                  <a:pt x="116694" y="276174"/>
                </a:lnTo>
                <a:lnTo>
                  <a:pt x="114749" y="275202"/>
                </a:lnTo>
                <a:lnTo>
                  <a:pt x="113777" y="273257"/>
                </a:lnTo>
                <a:lnTo>
                  <a:pt x="111832" y="271312"/>
                </a:lnTo>
                <a:lnTo>
                  <a:pt x="112804" y="270340"/>
                </a:lnTo>
                <a:lnTo>
                  <a:pt x="114749" y="271312"/>
                </a:lnTo>
                <a:lnTo>
                  <a:pt x="115721" y="271312"/>
                </a:lnTo>
                <a:lnTo>
                  <a:pt x="114749" y="268395"/>
                </a:lnTo>
                <a:lnTo>
                  <a:pt x="113777" y="268395"/>
                </a:lnTo>
                <a:lnTo>
                  <a:pt x="110859" y="267423"/>
                </a:lnTo>
                <a:lnTo>
                  <a:pt x="109887" y="266450"/>
                </a:lnTo>
                <a:lnTo>
                  <a:pt x="108914" y="266451"/>
                </a:lnTo>
                <a:lnTo>
                  <a:pt x="108914" y="267423"/>
                </a:lnTo>
                <a:lnTo>
                  <a:pt x="108915" y="265478"/>
                </a:lnTo>
                <a:lnTo>
                  <a:pt x="109887" y="265478"/>
                </a:lnTo>
                <a:lnTo>
                  <a:pt x="107942" y="263533"/>
                </a:lnTo>
                <a:lnTo>
                  <a:pt x="105997" y="261588"/>
                </a:lnTo>
                <a:lnTo>
                  <a:pt x="104052" y="260616"/>
                </a:lnTo>
                <a:lnTo>
                  <a:pt x="104052" y="258671"/>
                </a:lnTo>
                <a:lnTo>
                  <a:pt x="102107" y="258670"/>
                </a:lnTo>
                <a:lnTo>
                  <a:pt x="101135" y="254781"/>
                </a:lnTo>
                <a:lnTo>
                  <a:pt x="96273" y="250891"/>
                </a:lnTo>
                <a:lnTo>
                  <a:pt x="95300" y="248946"/>
                </a:lnTo>
                <a:lnTo>
                  <a:pt x="94328" y="247974"/>
                </a:lnTo>
                <a:lnTo>
                  <a:pt x="95300" y="247001"/>
                </a:lnTo>
                <a:lnTo>
                  <a:pt x="92383" y="244084"/>
                </a:lnTo>
                <a:lnTo>
                  <a:pt x="91410" y="243111"/>
                </a:lnTo>
                <a:lnTo>
                  <a:pt x="90438" y="244084"/>
                </a:lnTo>
                <a:lnTo>
                  <a:pt x="92383" y="246029"/>
                </a:lnTo>
                <a:lnTo>
                  <a:pt x="93355" y="247974"/>
                </a:lnTo>
                <a:lnTo>
                  <a:pt x="92383" y="247001"/>
                </a:lnTo>
                <a:lnTo>
                  <a:pt x="88493" y="244084"/>
                </a:lnTo>
                <a:lnTo>
                  <a:pt x="89465" y="243111"/>
                </a:lnTo>
                <a:lnTo>
                  <a:pt x="87520" y="241167"/>
                </a:lnTo>
                <a:lnTo>
                  <a:pt x="85576" y="239221"/>
                </a:lnTo>
                <a:lnTo>
                  <a:pt x="85576" y="238249"/>
                </a:lnTo>
                <a:lnTo>
                  <a:pt x="83631" y="237277"/>
                </a:lnTo>
                <a:lnTo>
                  <a:pt x="82658" y="235332"/>
                </a:lnTo>
                <a:lnTo>
                  <a:pt x="82658" y="234360"/>
                </a:lnTo>
                <a:lnTo>
                  <a:pt x="82658" y="233387"/>
                </a:lnTo>
                <a:lnTo>
                  <a:pt x="80713" y="231442"/>
                </a:lnTo>
                <a:lnTo>
                  <a:pt x="84603" y="234359"/>
                </a:lnTo>
                <a:lnTo>
                  <a:pt x="82658" y="232415"/>
                </a:lnTo>
                <a:lnTo>
                  <a:pt x="81686" y="229497"/>
                </a:lnTo>
                <a:lnTo>
                  <a:pt x="76824" y="227552"/>
                </a:lnTo>
                <a:lnTo>
                  <a:pt x="75851" y="226580"/>
                </a:lnTo>
                <a:lnTo>
                  <a:pt x="74879" y="225607"/>
                </a:lnTo>
                <a:lnTo>
                  <a:pt x="74879" y="224635"/>
                </a:lnTo>
                <a:lnTo>
                  <a:pt x="73906" y="223663"/>
                </a:lnTo>
                <a:lnTo>
                  <a:pt x="76824" y="226580"/>
                </a:lnTo>
                <a:lnTo>
                  <a:pt x="76823" y="224635"/>
                </a:lnTo>
                <a:lnTo>
                  <a:pt x="73906" y="219773"/>
                </a:lnTo>
                <a:lnTo>
                  <a:pt x="70989" y="217828"/>
                </a:lnTo>
                <a:lnTo>
                  <a:pt x="70017" y="217827"/>
                </a:lnTo>
                <a:lnTo>
                  <a:pt x="69044" y="216855"/>
                </a:lnTo>
                <a:lnTo>
                  <a:pt x="69044" y="215882"/>
                </a:lnTo>
                <a:lnTo>
                  <a:pt x="70016" y="215883"/>
                </a:lnTo>
                <a:lnTo>
                  <a:pt x="69044" y="213938"/>
                </a:lnTo>
                <a:lnTo>
                  <a:pt x="68072" y="213938"/>
                </a:lnTo>
                <a:lnTo>
                  <a:pt x="68071" y="214911"/>
                </a:lnTo>
                <a:lnTo>
                  <a:pt x="67099" y="213938"/>
                </a:lnTo>
                <a:lnTo>
                  <a:pt x="63209" y="203241"/>
                </a:lnTo>
                <a:lnTo>
                  <a:pt x="67099" y="206158"/>
                </a:lnTo>
                <a:lnTo>
                  <a:pt x="65154" y="204214"/>
                </a:lnTo>
                <a:lnTo>
                  <a:pt x="67099" y="204213"/>
                </a:lnTo>
                <a:lnTo>
                  <a:pt x="67099" y="203241"/>
                </a:lnTo>
                <a:lnTo>
                  <a:pt x="67099" y="202269"/>
                </a:lnTo>
                <a:lnTo>
                  <a:pt x="68072" y="202269"/>
                </a:lnTo>
                <a:lnTo>
                  <a:pt x="66127" y="200324"/>
                </a:lnTo>
                <a:lnTo>
                  <a:pt x="64182" y="197406"/>
                </a:lnTo>
                <a:lnTo>
                  <a:pt x="64182" y="199351"/>
                </a:lnTo>
                <a:lnTo>
                  <a:pt x="63209" y="199351"/>
                </a:lnTo>
                <a:lnTo>
                  <a:pt x="61264" y="198379"/>
                </a:lnTo>
                <a:lnTo>
                  <a:pt x="58347" y="196434"/>
                </a:lnTo>
                <a:lnTo>
                  <a:pt x="57374" y="195461"/>
                </a:lnTo>
                <a:lnTo>
                  <a:pt x="56402" y="196434"/>
                </a:lnTo>
                <a:lnTo>
                  <a:pt x="54457" y="192544"/>
                </a:lnTo>
                <a:lnTo>
                  <a:pt x="54457" y="189627"/>
                </a:lnTo>
                <a:lnTo>
                  <a:pt x="54457" y="187682"/>
                </a:lnTo>
                <a:lnTo>
                  <a:pt x="51540" y="183792"/>
                </a:lnTo>
                <a:lnTo>
                  <a:pt x="51540" y="181847"/>
                </a:lnTo>
                <a:lnTo>
                  <a:pt x="51540" y="180875"/>
                </a:lnTo>
                <a:lnTo>
                  <a:pt x="50567" y="177958"/>
                </a:lnTo>
                <a:lnTo>
                  <a:pt x="48623" y="174067"/>
                </a:lnTo>
                <a:lnTo>
                  <a:pt x="46678" y="173095"/>
                </a:lnTo>
                <a:lnTo>
                  <a:pt x="46678" y="174068"/>
                </a:lnTo>
                <a:lnTo>
                  <a:pt x="46678" y="175040"/>
                </a:lnTo>
                <a:lnTo>
                  <a:pt x="47650" y="176013"/>
                </a:lnTo>
                <a:lnTo>
                  <a:pt x="46678" y="176012"/>
                </a:lnTo>
                <a:lnTo>
                  <a:pt x="43760" y="170178"/>
                </a:lnTo>
                <a:lnTo>
                  <a:pt x="42788" y="169206"/>
                </a:lnTo>
                <a:lnTo>
                  <a:pt x="41815" y="167261"/>
                </a:lnTo>
                <a:lnTo>
                  <a:pt x="42788" y="171150"/>
                </a:lnTo>
                <a:lnTo>
                  <a:pt x="41815" y="173095"/>
                </a:lnTo>
                <a:lnTo>
                  <a:pt x="39870" y="169205"/>
                </a:lnTo>
                <a:lnTo>
                  <a:pt x="40843" y="169205"/>
                </a:lnTo>
                <a:lnTo>
                  <a:pt x="38898" y="166288"/>
                </a:lnTo>
                <a:lnTo>
                  <a:pt x="37926" y="165315"/>
                </a:lnTo>
                <a:lnTo>
                  <a:pt x="36953" y="164343"/>
                </a:lnTo>
                <a:lnTo>
                  <a:pt x="35008" y="161426"/>
                </a:lnTo>
                <a:lnTo>
                  <a:pt x="35008" y="158508"/>
                </a:lnTo>
                <a:lnTo>
                  <a:pt x="36953" y="160453"/>
                </a:lnTo>
                <a:lnTo>
                  <a:pt x="37926" y="163371"/>
                </a:lnTo>
                <a:lnTo>
                  <a:pt x="39871" y="165316"/>
                </a:lnTo>
                <a:lnTo>
                  <a:pt x="40843" y="165316"/>
                </a:lnTo>
                <a:lnTo>
                  <a:pt x="37926" y="160453"/>
                </a:lnTo>
                <a:lnTo>
                  <a:pt x="36953" y="159157"/>
                </a:lnTo>
                <a:lnTo>
                  <a:pt x="36953" y="155591"/>
                </a:lnTo>
                <a:lnTo>
                  <a:pt x="35981" y="153647"/>
                </a:lnTo>
                <a:lnTo>
                  <a:pt x="35008" y="151701"/>
                </a:lnTo>
                <a:lnTo>
                  <a:pt x="36953" y="153646"/>
                </a:lnTo>
                <a:lnTo>
                  <a:pt x="35981" y="149756"/>
                </a:lnTo>
                <a:lnTo>
                  <a:pt x="35981" y="147811"/>
                </a:lnTo>
                <a:lnTo>
                  <a:pt x="36953" y="145867"/>
                </a:lnTo>
                <a:lnTo>
                  <a:pt x="35008" y="142949"/>
                </a:lnTo>
                <a:lnTo>
                  <a:pt x="34036" y="142949"/>
                </a:lnTo>
                <a:lnTo>
                  <a:pt x="34036" y="143921"/>
                </a:lnTo>
                <a:lnTo>
                  <a:pt x="33063" y="144894"/>
                </a:lnTo>
                <a:lnTo>
                  <a:pt x="29174" y="136142"/>
                </a:lnTo>
                <a:lnTo>
                  <a:pt x="25284" y="130307"/>
                </a:lnTo>
                <a:lnTo>
                  <a:pt x="25284" y="129335"/>
                </a:lnTo>
                <a:lnTo>
                  <a:pt x="26256" y="128362"/>
                </a:lnTo>
                <a:lnTo>
                  <a:pt x="28201" y="130307"/>
                </a:lnTo>
                <a:lnTo>
                  <a:pt x="23339" y="119611"/>
                </a:lnTo>
                <a:lnTo>
                  <a:pt x="19449" y="108913"/>
                </a:lnTo>
                <a:lnTo>
                  <a:pt x="19449" y="109886"/>
                </a:lnTo>
                <a:lnTo>
                  <a:pt x="18477" y="109886"/>
                </a:lnTo>
                <a:lnTo>
                  <a:pt x="17504" y="106969"/>
                </a:lnTo>
                <a:lnTo>
                  <a:pt x="16532" y="104052"/>
                </a:lnTo>
                <a:lnTo>
                  <a:pt x="16532" y="103079"/>
                </a:lnTo>
                <a:lnTo>
                  <a:pt x="17504" y="103079"/>
                </a:lnTo>
                <a:lnTo>
                  <a:pt x="16532" y="101134"/>
                </a:lnTo>
                <a:lnTo>
                  <a:pt x="17504" y="100161"/>
                </a:lnTo>
                <a:lnTo>
                  <a:pt x="17504" y="98217"/>
                </a:lnTo>
                <a:lnTo>
                  <a:pt x="13614" y="90438"/>
                </a:lnTo>
                <a:lnTo>
                  <a:pt x="10697" y="82658"/>
                </a:lnTo>
                <a:lnTo>
                  <a:pt x="9725" y="75850"/>
                </a:lnTo>
                <a:lnTo>
                  <a:pt x="7780" y="70016"/>
                </a:lnTo>
                <a:lnTo>
                  <a:pt x="4862" y="58346"/>
                </a:lnTo>
                <a:lnTo>
                  <a:pt x="4862" y="56402"/>
                </a:lnTo>
                <a:lnTo>
                  <a:pt x="5835" y="55429"/>
                </a:lnTo>
                <a:lnTo>
                  <a:pt x="6807" y="55429"/>
                </a:lnTo>
                <a:lnTo>
                  <a:pt x="6807" y="53484"/>
                </a:lnTo>
                <a:lnTo>
                  <a:pt x="5835" y="51539"/>
                </a:lnTo>
                <a:lnTo>
                  <a:pt x="5835" y="52511"/>
                </a:lnTo>
                <a:lnTo>
                  <a:pt x="4862" y="52512"/>
                </a:lnTo>
                <a:lnTo>
                  <a:pt x="4863" y="50566"/>
                </a:lnTo>
                <a:lnTo>
                  <a:pt x="4862" y="44732"/>
                </a:lnTo>
                <a:lnTo>
                  <a:pt x="3890" y="39870"/>
                </a:lnTo>
                <a:lnTo>
                  <a:pt x="2918" y="35980"/>
                </a:lnTo>
                <a:lnTo>
                  <a:pt x="3890" y="35980"/>
                </a:lnTo>
                <a:lnTo>
                  <a:pt x="4862" y="36952"/>
                </a:lnTo>
                <a:lnTo>
                  <a:pt x="4863" y="34035"/>
                </a:lnTo>
                <a:lnTo>
                  <a:pt x="3890" y="31118"/>
                </a:lnTo>
                <a:lnTo>
                  <a:pt x="2918" y="24311"/>
                </a:lnTo>
                <a:lnTo>
                  <a:pt x="1945" y="27228"/>
                </a:lnTo>
                <a:lnTo>
                  <a:pt x="973" y="22365"/>
                </a:lnTo>
                <a:lnTo>
                  <a:pt x="972" y="17504"/>
                </a:lnTo>
                <a:lnTo>
                  <a:pt x="0" y="8751"/>
                </a:lnTo>
                <a:lnTo>
                  <a:pt x="972" y="8751"/>
                </a:lnTo>
                <a:lnTo>
                  <a:pt x="973" y="4861"/>
                </a:lnTo>
                <a:close/>
                <a:moveTo>
                  <a:pt x="972" y="0"/>
                </a:moveTo>
                <a:lnTo>
                  <a:pt x="1945" y="2917"/>
                </a:lnTo>
                <a:lnTo>
                  <a:pt x="1884" y="3039"/>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33"/>
          <p:cNvSpPr>
            <a:spLocks/>
          </p:cNvSpPr>
          <p:nvPr/>
        </p:nvSpPr>
        <p:spPr bwMode="auto">
          <a:xfrm rot="9377604">
            <a:off x="3925861" y="3316840"/>
            <a:ext cx="1288495" cy="722529"/>
          </a:xfrm>
          <a:custGeom>
            <a:avLst/>
            <a:gdLst/>
            <a:ahLst/>
            <a:cxnLst/>
            <a:rect l="l" t="t" r="r" b="b"/>
            <a:pathLst>
              <a:path w="1288494" h="722529">
                <a:moveTo>
                  <a:pt x="1884" y="3038"/>
                </a:moveTo>
                <a:lnTo>
                  <a:pt x="972" y="0"/>
                </a:lnTo>
                <a:lnTo>
                  <a:pt x="1944" y="2917"/>
                </a:lnTo>
                <a:close/>
                <a:moveTo>
                  <a:pt x="4861" y="18476"/>
                </a:moveTo>
                <a:lnTo>
                  <a:pt x="4667" y="18087"/>
                </a:lnTo>
                <a:lnTo>
                  <a:pt x="3889" y="14587"/>
                </a:lnTo>
                <a:lnTo>
                  <a:pt x="4861" y="15559"/>
                </a:lnTo>
                <a:close/>
                <a:moveTo>
                  <a:pt x="5834" y="23339"/>
                </a:moveTo>
                <a:lnTo>
                  <a:pt x="5658" y="22543"/>
                </a:lnTo>
                <a:lnTo>
                  <a:pt x="5834" y="22366"/>
                </a:lnTo>
                <a:close/>
                <a:moveTo>
                  <a:pt x="15559" y="110859"/>
                </a:moveTo>
                <a:lnTo>
                  <a:pt x="14586" y="108914"/>
                </a:lnTo>
                <a:lnTo>
                  <a:pt x="15559" y="108914"/>
                </a:lnTo>
                <a:lnTo>
                  <a:pt x="15558" y="106969"/>
                </a:lnTo>
                <a:lnTo>
                  <a:pt x="14586" y="105024"/>
                </a:lnTo>
                <a:lnTo>
                  <a:pt x="14586" y="103079"/>
                </a:lnTo>
                <a:lnTo>
                  <a:pt x="13614" y="101134"/>
                </a:lnTo>
                <a:lnTo>
                  <a:pt x="15558" y="104052"/>
                </a:lnTo>
                <a:lnTo>
                  <a:pt x="16531" y="104052"/>
                </a:lnTo>
                <a:lnTo>
                  <a:pt x="15558" y="105024"/>
                </a:lnTo>
                <a:lnTo>
                  <a:pt x="16531" y="109887"/>
                </a:lnTo>
                <a:lnTo>
                  <a:pt x="16531" y="110859"/>
                </a:lnTo>
                <a:close/>
                <a:moveTo>
                  <a:pt x="35007" y="151701"/>
                </a:moveTo>
                <a:lnTo>
                  <a:pt x="34035" y="149757"/>
                </a:lnTo>
                <a:lnTo>
                  <a:pt x="33063" y="148784"/>
                </a:lnTo>
                <a:lnTo>
                  <a:pt x="32090" y="149757"/>
                </a:lnTo>
                <a:lnTo>
                  <a:pt x="25283" y="137115"/>
                </a:lnTo>
                <a:lnTo>
                  <a:pt x="26256" y="137115"/>
                </a:lnTo>
                <a:lnTo>
                  <a:pt x="25283" y="136142"/>
                </a:lnTo>
                <a:lnTo>
                  <a:pt x="25283" y="133225"/>
                </a:lnTo>
                <a:lnTo>
                  <a:pt x="28201" y="141005"/>
                </a:lnTo>
                <a:lnTo>
                  <a:pt x="30146" y="144895"/>
                </a:lnTo>
                <a:lnTo>
                  <a:pt x="33063" y="147812"/>
                </a:lnTo>
                <a:lnTo>
                  <a:pt x="33063" y="146839"/>
                </a:lnTo>
                <a:lnTo>
                  <a:pt x="34035" y="148785"/>
                </a:lnTo>
                <a:close/>
                <a:moveTo>
                  <a:pt x="35007" y="151702"/>
                </a:moveTo>
                <a:lnTo>
                  <a:pt x="35007" y="151702"/>
                </a:lnTo>
                <a:lnTo>
                  <a:pt x="35007" y="151701"/>
                </a:lnTo>
                <a:close/>
                <a:moveTo>
                  <a:pt x="36953" y="159481"/>
                </a:moveTo>
                <a:lnTo>
                  <a:pt x="35007" y="156564"/>
                </a:lnTo>
                <a:lnTo>
                  <a:pt x="36953" y="159158"/>
                </a:lnTo>
                <a:close/>
                <a:moveTo>
                  <a:pt x="49595" y="184765"/>
                </a:moveTo>
                <a:lnTo>
                  <a:pt x="48622" y="183793"/>
                </a:lnTo>
                <a:lnTo>
                  <a:pt x="46677" y="182820"/>
                </a:lnTo>
                <a:lnTo>
                  <a:pt x="45705" y="179903"/>
                </a:lnTo>
                <a:lnTo>
                  <a:pt x="46677" y="179903"/>
                </a:lnTo>
                <a:lnTo>
                  <a:pt x="46677" y="178930"/>
                </a:lnTo>
                <a:lnTo>
                  <a:pt x="47649" y="177958"/>
                </a:lnTo>
                <a:lnTo>
                  <a:pt x="49594" y="178930"/>
                </a:lnTo>
                <a:lnTo>
                  <a:pt x="49595" y="180875"/>
                </a:lnTo>
                <a:lnTo>
                  <a:pt x="51539" y="183792"/>
                </a:lnTo>
                <a:lnTo>
                  <a:pt x="50567" y="184765"/>
                </a:lnTo>
                <a:close/>
                <a:moveTo>
                  <a:pt x="70988" y="218801"/>
                </a:moveTo>
                <a:lnTo>
                  <a:pt x="70016" y="217828"/>
                </a:lnTo>
                <a:lnTo>
                  <a:pt x="70016" y="217828"/>
                </a:lnTo>
                <a:close/>
                <a:moveTo>
                  <a:pt x="978282" y="620422"/>
                </a:moveTo>
                <a:lnTo>
                  <a:pt x="979254" y="620422"/>
                </a:lnTo>
                <a:lnTo>
                  <a:pt x="979164" y="620513"/>
                </a:lnTo>
                <a:close/>
                <a:moveTo>
                  <a:pt x="94327" y="249919"/>
                </a:moveTo>
                <a:lnTo>
                  <a:pt x="93354" y="247974"/>
                </a:lnTo>
                <a:lnTo>
                  <a:pt x="94327" y="248946"/>
                </a:lnTo>
                <a:close/>
                <a:moveTo>
                  <a:pt x="1137764" y="721557"/>
                </a:moveTo>
                <a:lnTo>
                  <a:pt x="1129985" y="714750"/>
                </a:lnTo>
                <a:lnTo>
                  <a:pt x="1137764" y="708915"/>
                </a:lnTo>
                <a:lnTo>
                  <a:pt x="1146516" y="703081"/>
                </a:lnTo>
                <a:lnTo>
                  <a:pt x="1156241" y="696273"/>
                </a:lnTo>
                <a:lnTo>
                  <a:pt x="1168883" y="690439"/>
                </a:lnTo>
                <a:lnTo>
                  <a:pt x="1209725" y="669045"/>
                </a:lnTo>
                <a:lnTo>
                  <a:pt x="1220422" y="662238"/>
                </a:lnTo>
                <a:lnTo>
                  <a:pt x="1229175" y="655431"/>
                </a:lnTo>
                <a:lnTo>
                  <a:pt x="1237927" y="647651"/>
                </a:lnTo>
                <a:lnTo>
                  <a:pt x="1243761" y="639872"/>
                </a:lnTo>
                <a:lnTo>
                  <a:pt x="1243761" y="639871"/>
                </a:lnTo>
                <a:lnTo>
                  <a:pt x="1245706" y="638899"/>
                </a:lnTo>
                <a:lnTo>
                  <a:pt x="1243275" y="638899"/>
                </a:lnTo>
                <a:lnTo>
                  <a:pt x="1242789" y="637927"/>
                </a:lnTo>
                <a:lnTo>
                  <a:pt x="1240844" y="635982"/>
                </a:lnTo>
                <a:lnTo>
                  <a:pt x="1237926" y="634037"/>
                </a:lnTo>
                <a:lnTo>
                  <a:pt x="1226257" y="630147"/>
                </a:lnTo>
                <a:lnTo>
                  <a:pt x="1207781" y="625285"/>
                </a:lnTo>
                <a:lnTo>
                  <a:pt x="1182497" y="620423"/>
                </a:lnTo>
                <a:lnTo>
                  <a:pt x="1113453" y="607781"/>
                </a:lnTo>
                <a:lnTo>
                  <a:pt x="1074555" y="600001"/>
                </a:lnTo>
                <a:lnTo>
                  <a:pt x="1060941" y="596111"/>
                </a:lnTo>
                <a:lnTo>
                  <a:pt x="1048299" y="592222"/>
                </a:lnTo>
                <a:lnTo>
                  <a:pt x="1036630" y="587359"/>
                </a:lnTo>
                <a:lnTo>
                  <a:pt x="1027878" y="583470"/>
                </a:lnTo>
                <a:lnTo>
                  <a:pt x="1020098" y="579580"/>
                </a:lnTo>
                <a:lnTo>
                  <a:pt x="1014263" y="574718"/>
                </a:lnTo>
                <a:lnTo>
                  <a:pt x="1009401" y="569855"/>
                </a:lnTo>
                <a:lnTo>
                  <a:pt x="1006484" y="564993"/>
                </a:lnTo>
                <a:lnTo>
                  <a:pt x="1002594" y="554296"/>
                </a:lnTo>
                <a:lnTo>
                  <a:pt x="1030795" y="566938"/>
                </a:lnTo>
                <a:lnTo>
                  <a:pt x="1058996" y="577635"/>
                </a:lnTo>
                <a:lnTo>
                  <a:pt x="1087197" y="587360"/>
                </a:lnTo>
                <a:lnTo>
                  <a:pt x="1116370" y="596112"/>
                </a:lnTo>
                <a:lnTo>
                  <a:pt x="1145544" y="602918"/>
                </a:lnTo>
                <a:lnTo>
                  <a:pt x="1174717" y="609726"/>
                </a:lnTo>
                <a:lnTo>
                  <a:pt x="1204863" y="614588"/>
                </a:lnTo>
                <a:lnTo>
                  <a:pt x="1234037" y="618478"/>
                </a:lnTo>
                <a:lnTo>
                  <a:pt x="1248623" y="618478"/>
                </a:lnTo>
                <a:lnTo>
                  <a:pt x="1260293" y="619450"/>
                </a:lnTo>
                <a:lnTo>
                  <a:pt x="1270017" y="620422"/>
                </a:lnTo>
                <a:lnTo>
                  <a:pt x="1277797" y="622368"/>
                </a:lnTo>
                <a:lnTo>
                  <a:pt x="1283632" y="625285"/>
                </a:lnTo>
                <a:lnTo>
                  <a:pt x="1285577" y="628202"/>
                </a:lnTo>
                <a:lnTo>
                  <a:pt x="1287521" y="630147"/>
                </a:lnTo>
                <a:lnTo>
                  <a:pt x="1288494" y="634037"/>
                </a:lnTo>
                <a:lnTo>
                  <a:pt x="1287522" y="637927"/>
                </a:lnTo>
                <a:lnTo>
                  <a:pt x="1285577" y="642789"/>
                </a:lnTo>
                <a:lnTo>
                  <a:pt x="1282659" y="646679"/>
                </a:lnTo>
                <a:lnTo>
                  <a:pt x="1277797" y="650569"/>
                </a:lnTo>
                <a:lnTo>
                  <a:pt x="1271962" y="654458"/>
                </a:lnTo>
                <a:lnTo>
                  <a:pt x="1264183" y="658348"/>
                </a:lnTo>
                <a:lnTo>
                  <a:pt x="1255431" y="662238"/>
                </a:lnTo>
                <a:lnTo>
                  <a:pt x="1235982" y="670017"/>
                </a:lnTo>
                <a:lnTo>
                  <a:pt x="1215560" y="676825"/>
                </a:lnTo>
                <a:lnTo>
                  <a:pt x="1207781" y="680714"/>
                </a:lnTo>
                <a:lnTo>
                  <a:pt x="1199029" y="685576"/>
                </a:lnTo>
                <a:lnTo>
                  <a:pt x="1179580" y="698218"/>
                </a:lnTo>
                <a:lnTo>
                  <a:pt x="1146516" y="722529"/>
                </a:lnTo>
                <a:lnTo>
                  <a:pt x="1140682" y="722529"/>
                </a:lnTo>
                <a:close/>
                <a:moveTo>
                  <a:pt x="909238" y="622367"/>
                </a:moveTo>
                <a:lnTo>
                  <a:pt x="909238" y="622367"/>
                </a:lnTo>
                <a:lnTo>
                  <a:pt x="909463" y="622367"/>
                </a:lnTo>
                <a:close/>
                <a:moveTo>
                  <a:pt x="908266" y="623340"/>
                </a:moveTo>
                <a:lnTo>
                  <a:pt x="908266" y="622367"/>
                </a:lnTo>
                <a:lnTo>
                  <a:pt x="909238" y="622367"/>
                </a:lnTo>
                <a:close/>
                <a:moveTo>
                  <a:pt x="141977" y="301459"/>
                </a:moveTo>
                <a:lnTo>
                  <a:pt x="141977" y="301459"/>
                </a:lnTo>
                <a:lnTo>
                  <a:pt x="141977" y="301459"/>
                </a:lnTo>
                <a:close/>
                <a:moveTo>
                  <a:pt x="142949" y="302431"/>
                </a:moveTo>
                <a:lnTo>
                  <a:pt x="141977" y="301459"/>
                </a:lnTo>
                <a:lnTo>
                  <a:pt x="142949" y="301459"/>
                </a:lnTo>
                <a:close/>
                <a:moveTo>
                  <a:pt x="244084" y="368557"/>
                </a:moveTo>
                <a:lnTo>
                  <a:pt x="241795" y="366956"/>
                </a:lnTo>
                <a:lnTo>
                  <a:pt x="242139" y="366613"/>
                </a:lnTo>
                <a:close/>
                <a:moveTo>
                  <a:pt x="641815" y="565965"/>
                </a:moveTo>
                <a:lnTo>
                  <a:pt x="641815" y="565965"/>
                </a:lnTo>
                <a:lnTo>
                  <a:pt x="644732" y="565965"/>
                </a:lnTo>
                <a:lnTo>
                  <a:pt x="642787" y="565965"/>
                </a:lnTo>
                <a:close/>
                <a:moveTo>
                  <a:pt x="458992" y="489140"/>
                </a:moveTo>
                <a:lnTo>
                  <a:pt x="457050" y="488169"/>
                </a:lnTo>
                <a:lnTo>
                  <a:pt x="458995" y="489141"/>
                </a:lnTo>
                <a:close/>
                <a:moveTo>
                  <a:pt x="333549" y="441491"/>
                </a:moveTo>
                <a:lnTo>
                  <a:pt x="331604" y="439546"/>
                </a:lnTo>
                <a:lnTo>
                  <a:pt x="334521" y="440519"/>
                </a:lnTo>
                <a:lnTo>
                  <a:pt x="334521" y="441491"/>
                </a:lnTo>
                <a:close/>
                <a:moveTo>
                  <a:pt x="339384" y="444409"/>
                </a:moveTo>
                <a:lnTo>
                  <a:pt x="337439" y="442464"/>
                </a:lnTo>
                <a:lnTo>
                  <a:pt x="338411" y="443436"/>
                </a:lnTo>
                <a:lnTo>
                  <a:pt x="340356" y="444408"/>
                </a:lnTo>
                <a:close/>
                <a:moveTo>
                  <a:pt x="448298" y="498866"/>
                </a:moveTo>
                <a:lnTo>
                  <a:pt x="445381" y="495948"/>
                </a:lnTo>
                <a:lnTo>
                  <a:pt x="448298" y="496921"/>
                </a:lnTo>
                <a:lnTo>
                  <a:pt x="449271" y="496921"/>
                </a:lnTo>
                <a:lnTo>
                  <a:pt x="448298" y="495948"/>
                </a:lnTo>
                <a:lnTo>
                  <a:pt x="445381" y="494003"/>
                </a:lnTo>
                <a:lnTo>
                  <a:pt x="442463" y="493031"/>
                </a:lnTo>
                <a:lnTo>
                  <a:pt x="439546" y="492059"/>
                </a:lnTo>
                <a:lnTo>
                  <a:pt x="435656" y="491086"/>
                </a:lnTo>
                <a:lnTo>
                  <a:pt x="436629" y="493031"/>
                </a:lnTo>
                <a:lnTo>
                  <a:pt x="433711" y="491086"/>
                </a:lnTo>
                <a:lnTo>
                  <a:pt x="431766" y="490113"/>
                </a:lnTo>
                <a:lnTo>
                  <a:pt x="428849" y="490114"/>
                </a:lnTo>
                <a:lnTo>
                  <a:pt x="428849" y="489141"/>
                </a:lnTo>
                <a:lnTo>
                  <a:pt x="424959" y="487196"/>
                </a:lnTo>
                <a:lnTo>
                  <a:pt x="423014" y="486224"/>
                </a:lnTo>
                <a:lnTo>
                  <a:pt x="422042" y="487196"/>
                </a:lnTo>
                <a:lnTo>
                  <a:pt x="415235" y="483306"/>
                </a:lnTo>
                <a:lnTo>
                  <a:pt x="407455" y="479417"/>
                </a:lnTo>
                <a:lnTo>
                  <a:pt x="400648" y="475527"/>
                </a:lnTo>
                <a:lnTo>
                  <a:pt x="397730" y="473582"/>
                </a:lnTo>
                <a:lnTo>
                  <a:pt x="395786" y="471637"/>
                </a:lnTo>
                <a:lnTo>
                  <a:pt x="392869" y="470665"/>
                </a:lnTo>
                <a:lnTo>
                  <a:pt x="391896" y="470664"/>
                </a:lnTo>
                <a:lnTo>
                  <a:pt x="392868" y="471637"/>
                </a:lnTo>
                <a:lnTo>
                  <a:pt x="393841" y="471637"/>
                </a:lnTo>
                <a:lnTo>
                  <a:pt x="395786" y="472610"/>
                </a:lnTo>
                <a:lnTo>
                  <a:pt x="393841" y="472610"/>
                </a:lnTo>
                <a:lnTo>
                  <a:pt x="390924" y="470665"/>
                </a:lnTo>
                <a:lnTo>
                  <a:pt x="390924" y="469692"/>
                </a:lnTo>
                <a:lnTo>
                  <a:pt x="391896" y="469692"/>
                </a:lnTo>
                <a:lnTo>
                  <a:pt x="388006" y="467747"/>
                </a:lnTo>
                <a:lnTo>
                  <a:pt x="385089" y="466775"/>
                </a:lnTo>
                <a:lnTo>
                  <a:pt x="381199" y="466775"/>
                </a:lnTo>
                <a:lnTo>
                  <a:pt x="377309" y="463857"/>
                </a:lnTo>
                <a:lnTo>
                  <a:pt x="374392" y="461913"/>
                </a:lnTo>
                <a:lnTo>
                  <a:pt x="369530" y="460940"/>
                </a:lnTo>
                <a:lnTo>
                  <a:pt x="367585" y="458995"/>
                </a:lnTo>
                <a:lnTo>
                  <a:pt x="366613" y="458995"/>
                </a:lnTo>
                <a:lnTo>
                  <a:pt x="367585" y="457050"/>
                </a:lnTo>
                <a:lnTo>
                  <a:pt x="363695" y="455105"/>
                </a:lnTo>
                <a:lnTo>
                  <a:pt x="360777" y="454133"/>
                </a:lnTo>
                <a:lnTo>
                  <a:pt x="357860" y="451216"/>
                </a:lnTo>
                <a:lnTo>
                  <a:pt x="357860" y="452188"/>
                </a:lnTo>
                <a:lnTo>
                  <a:pt x="356887" y="451216"/>
                </a:lnTo>
                <a:lnTo>
                  <a:pt x="353970" y="450243"/>
                </a:lnTo>
                <a:lnTo>
                  <a:pt x="354943" y="450243"/>
                </a:lnTo>
                <a:lnTo>
                  <a:pt x="352998" y="449271"/>
                </a:lnTo>
                <a:lnTo>
                  <a:pt x="350081" y="447326"/>
                </a:lnTo>
                <a:lnTo>
                  <a:pt x="352026" y="449271"/>
                </a:lnTo>
                <a:lnTo>
                  <a:pt x="354943" y="451216"/>
                </a:lnTo>
                <a:lnTo>
                  <a:pt x="349108" y="449271"/>
                </a:lnTo>
                <a:lnTo>
                  <a:pt x="347164" y="447326"/>
                </a:lnTo>
                <a:lnTo>
                  <a:pt x="343274" y="445381"/>
                </a:lnTo>
                <a:lnTo>
                  <a:pt x="340356" y="444408"/>
                </a:lnTo>
                <a:lnTo>
                  <a:pt x="339384" y="442464"/>
                </a:lnTo>
                <a:lnTo>
                  <a:pt x="336467" y="440519"/>
                </a:lnTo>
                <a:lnTo>
                  <a:pt x="334521" y="440519"/>
                </a:lnTo>
                <a:lnTo>
                  <a:pt x="330632" y="437601"/>
                </a:lnTo>
                <a:lnTo>
                  <a:pt x="329659" y="437601"/>
                </a:lnTo>
                <a:lnTo>
                  <a:pt x="327715" y="436629"/>
                </a:lnTo>
                <a:lnTo>
                  <a:pt x="324797" y="435657"/>
                </a:lnTo>
                <a:lnTo>
                  <a:pt x="322852" y="434684"/>
                </a:lnTo>
                <a:lnTo>
                  <a:pt x="320907" y="434684"/>
                </a:lnTo>
                <a:lnTo>
                  <a:pt x="314100" y="429822"/>
                </a:lnTo>
                <a:lnTo>
                  <a:pt x="315072" y="429822"/>
                </a:lnTo>
                <a:lnTo>
                  <a:pt x="311183" y="426904"/>
                </a:lnTo>
                <a:lnTo>
                  <a:pt x="306320" y="424960"/>
                </a:lnTo>
                <a:lnTo>
                  <a:pt x="307293" y="424960"/>
                </a:lnTo>
                <a:lnTo>
                  <a:pt x="303403" y="423015"/>
                </a:lnTo>
                <a:lnTo>
                  <a:pt x="300486" y="421070"/>
                </a:lnTo>
                <a:lnTo>
                  <a:pt x="298541" y="420097"/>
                </a:lnTo>
                <a:lnTo>
                  <a:pt x="298541" y="418152"/>
                </a:lnTo>
                <a:lnTo>
                  <a:pt x="298541" y="417180"/>
                </a:lnTo>
                <a:lnTo>
                  <a:pt x="296596" y="416208"/>
                </a:lnTo>
                <a:lnTo>
                  <a:pt x="293678" y="415235"/>
                </a:lnTo>
                <a:lnTo>
                  <a:pt x="291734" y="414263"/>
                </a:lnTo>
                <a:lnTo>
                  <a:pt x="290761" y="415235"/>
                </a:lnTo>
                <a:lnTo>
                  <a:pt x="290761" y="416208"/>
                </a:lnTo>
                <a:lnTo>
                  <a:pt x="281037" y="409401"/>
                </a:lnTo>
                <a:lnTo>
                  <a:pt x="276175" y="406483"/>
                </a:lnTo>
                <a:lnTo>
                  <a:pt x="271312" y="402593"/>
                </a:lnTo>
                <a:lnTo>
                  <a:pt x="270340" y="402593"/>
                </a:lnTo>
                <a:lnTo>
                  <a:pt x="269368" y="401621"/>
                </a:lnTo>
                <a:lnTo>
                  <a:pt x="254781" y="392869"/>
                </a:lnTo>
                <a:lnTo>
                  <a:pt x="247973" y="388007"/>
                </a:lnTo>
                <a:lnTo>
                  <a:pt x="243112" y="383144"/>
                </a:lnTo>
                <a:lnTo>
                  <a:pt x="244084" y="384117"/>
                </a:lnTo>
                <a:lnTo>
                  <a:pt x="244083" y="383144"/>
                </a:lnTo>
                <a:lnTo>
                  <a:pt x="244083" y="382172"/>
                </a:lnTo>
                <a:lnTo>
                  <a:pt x="242139" y="381200"/>
                </a:lnTo>
                <a:lnTo>
                  <a:pt x="241166" y="380227"/>
                </a:lnTo>
                <a:lnTo>
                  <a:pt x="240194" y="380227"/>
                </a:lnTo>
                <a:lnTo>
                  <a:pt x="240194" y="381199"/>
                </a:lnTo>
                <a:lnTo>
                  <a:pt x="241166" y="383144"/>
                </a:lnTo>
                <a:lnTo>
                  <a:pt x="232414" y="376337"/>
                </a:lnTo>
                <a:lnTo>
                  <a:pt x="225607" y="370502"/>
                </a:lnTo>
                <a:lnTo>
                  <a:pt x="225607" y="371475"/>
                </a:lnTo>
                <a:lnTo>
                  <a:pt x="223663" y="370503"/>
                </a:lnTo>
                <a:lnTo>
                  <a:pt x="223663" y="369530"/>
                </a:lnTo>
                <a:lnTo>
                  <a:pt x="222690" y="368558"/>
                </a:lnTo>
                <a:lnTo>
                  <a:pt x="217827" y="364668"/>
                </a:lnTo>
                <a:lnTo>
                  <a:pt x="216856" y="365640"/>
                </a:lnTo>
                <a:lnTo>
                  <a:pt x="215883" y="363696"/>
                </a:lnTo>
                <a:lnTo>
                  <a:pt x="213938" y="362723"/>
                </a:lnTo>
                <a:lnTo>
                  <a:pt x="212965" y="362723"/>
                </a:lnTo>
                <a:lnTo>
                  <a:pt x="211021" y="360778"/>
                </a:lnTo>
                <a:lnTo>
                  <a:pt x="211021" y="359806"/>
                </a:lnTo>
                <a:lnTo>
                  <a:pt x="205186" y="356888"/>
                </a:lnTo>
                <a:lnTo>
                  <a:pt x="199351" y="352026"/>
                </a:lnTo>
                <a:lnTo>
                  <a:pt x="198379" y="349109"/>
                </a:lnTo>
                <a:lnTo>
                  <a:pt x="195461" y="348136"/>
                </a:lnTo>
                <a:lnTo>
                  <a:pt x="195461" y="349109"/>
                </a:lnTo>
                <a:lnTo>
                  <a:pt x="189627" y="342302"/>
                </a:lnTo>
                <a:lnTo>
                  <a:pt x="186709" y="338412"/>
                </a:lnTo>
                <a:lnTo>
                  <a:pt x="177957" y="333550"/>
                </a:lnTo>
                <a:lnTo>
                  <a:pt x="169205" y="326742"/>
                </a:lnTo>
                <a:lnTo>
                  <a:pt x="151701" y="311183"/>
                </a:lnTo>
                <a:lnTo>
                  <a:pt x="152674" y="311183"/>
                </a:lnTo>
                <a:lnTo>
                  <a:pt x="150729" y="309238"/>
                </a:lnTo>
                <a:lnTo>
                  <a:pt x="149757" y="309238"/>
                </a:lnTo>
                <a:lnTo>
                  <a:pt x="148784" y="308266"/>
                </a:lnTo>
                <a:lnTo>
                  <a:pt x="148784" y="307293"/>
                </a:lnTo>
                <a:lnTo>
                  <a:pt x="148784" y="306321"/>
                </a:lnTo>
                <a:lnTo>
                  <a:pt x="150729" y="306321"/>
                </a:lnTo>
                <a:lnTo>
                  <a:pt x="147812" y="304376"/>
                </a:lnTo>
                <a:lnTo>
                  <a:pt x="145867" y="302431"/>
                </a:lnTo>
                <a:lnTo>
                  <a:pt x="141977" y="300486"/>
                </a:lnTo>
                <a:lnTo>
                  <a:pt x="141977" y="301459"/>
                </a:lnTo>
                <a:lnTo>
                  <a:pt x="140032" y="299514"/>
                </a:lnTo>
                <a:lnTo>
                  <a:pt x="138087" y="297569"/>
                </a:lnTo>
                <a:lnTo>
                  <a:pt x="136142" y="296596"/>
                </a:lnTo>
                <a:lnTo>
                  <a:pt x="136142" y="295624"/>
                </a:lnTo>
                <a:lnTo>
                  <a:pt x="137114" y="295624"/>
                </a:lnTo>
                <a:lnTo>
                  <a:pt x="138087" y="295624"/>
                </a:lnTo>
                <a:lnTo>
                  <a:pt x="135170" y="293679"/>
                </a:lnTo>
                <a:lnTo>
                  <a:pt x="135170" y="292707"/>
                </a:lnTo>
                <a:lnTo>
                  <a:pt x="136142" y="292707"/>
                </a:lnTo>
                <a:lnTo>
                  <a:pt x="139060" y="293679"/>
                </a:lnTo>
                <a:lnTo>
                  <a:pt x="141977" y="294652"/>
                </a:lnTo>
                <a:lnTo>
                  <a:pt x="141977" y="293679"/>
                </a:lnTo>
                <a:lnTo>
                  <a:pt x="140032" y="291734"/>
                </a:lnTo>
                <a:lnTo>
                  <a:pt x="140032" y="290762"/>
                </a:lnTo>
                <a:lnTo>
                  <a:pt x="141004" y="290762"/>
                </a:lnTo>
                <a:lnTo>
                  <a:pt x="141977" y="291734"/>
                </a:lnTo>
                <a:lnTo>
                  <a:pt x="143922" y="292707"/>
                </a:lnTo>
                <a:lnTo>
                  <a:pt x="141977" y="290762"/>
                </a:lnTo>
                <a:lnTo>
                  <a:pt x="138087" y="288817"/>
                </a:lnTo>
                <a:lnTo>
                  <a:pt x="137114" y="288817"/>
                </a:lnTo>
                <a:lnTo>
                  <a:pt x="137114" y="290762"/>
                </a:lnTo>
                <a:lnTo>
                  <a:pt x="134197" y="287844"/>
                </a:lnTo>
                <a:lnTo>
                  <a:pt x="132253" y="287845"/>
                </a:lnTo>
                <a:lnTo>
                  <a:pt x="131280" y="287358"/>
                </a:lnTo>
                <a:lnTo>
                  <a:pt x="130307" y="286872"/>
                </a:lnTo>
                <a:lnTo>
                  <a:pt x="127390" y="284927"/>
                </a:lnTo>
                <a:lnTo>
                  <a:pt x="127390" y="283955"/>
                </a:lnTo>
                <a:lnTo>
                  <a:pt x="128363" y="284927"/>
                </a:lnTo>
                <a:lnTo>
                  <a:pt x="129335" y="285899"/>
                </a:lnTo>
                <a:lnTo>
                  <a:pt x="131280" y="286872"/>
                </a:lnTo>
                <a:lnTo>
                  <a:pt x="130307" y="284927"/>
                </a:lnTo>
                <a:lnTo>
                  <a:pt x="128363" y="282982"/>
                </a:lnTo>
                <a:lnTo>
                  <a:pt x="124473" y="280065"/>
                </a:lnTo>
                <a:lnTo>
                  <a:pt x="125445" y="281037"/>
                </a:lnTo>
                <a:lnTo>
                  <a:pt x="124473" y="282010"/>
                </a:lnTo>
                <a:lnTo>
                  <a:pt x="121555" y="280065"/>
                </a:lnTo>
                <a:lnTo>
                  <a:pt x="121555" y="279092"/>
                </a:lnTo>
                <a:lnTo>
                  <a:pt x="122528" y="279092"/>
                </a:lnTo>
                <a:lnTo>
                  <a:pt x="120583" y="277148"/>
                </a:lnTo>
                <a:lnTo>
                  <a:pt x="117666" y="276175"/>
                </a:lnTo>
                <a:lnTo>
                  <a:pt x="118638" y="277147"/>
                </a:lnTo>
                <a:lnTo>
                  <a:pt x="116693" y="276175"/>
                </a:lnTo>
                <a:lnTo>
                  <a:pt x="114748" y="275203"/>
                </a:lnTo>
                <a:lnTo>
                  <a:pt x="113776" y="273258"/>
                </a:lnTo>
                <a:lnTo>
                  <a:pt x="111831" y="271313"/>
                </a:lnTo>
                <a:lnTo>
                  <a:pt x="112804" y="270340"/>
                </a:lnTo>
                <a:lnTo>
                  <a:pt x="114748" y="271313"/>
                </a:lnTo>
                <a:lnTo>
                  <a:pt x="115721" y="271313"/>
                </a:lnTo>
                <a:lnTo>
                  <a:pt x="114748" y="268395"/>
                </a:lnTo>
                <a:lnTo>
                  <a:pt x="113776" y="268396"/>
                </a:lnTo>
                <a:lnTo>
                  <a:pt x="110858" y="267423"/>
                </a:lnTo>
                <a:lnTo>
                  <a:pt x="109886" y="266450"/>
                </a:lnTo>
                <a:lnTo>
                  <a:pt x="108914" y="266450"/>
                </a:lnTo>
                <a:lnTo>
                  <a:pt x="108914" y="267423"/>
                </a:lnTo>
                <a:lnTo>
                  <a:pt x="108914" y="265478"/>
                </a:lnTo>
                <a:lnTo>
                  <a:pt x="109886" y="265478"/>
                </a:lnTo>
                <a:lnTo>
                  <a:pt x="107941" y="263533"/>
                </a:lnTo>
                <a:lnTo>
                  <a:pt x="105997" y="261588"/>
                </a:lnTo>
                <a:lnTo>
                  <a:pt x="104051" y="260616"/>
                </a:lnTo>
                <a:lnTo>
                  <a:pt x="104051" y="258671"/>
                </a:lnTo>
                <a:lnTo>
                  <a:pt x="102107" y="258671"/>
                </a:lnTo>
                <a:lnTo>
                  <a:pt x="101134" y="254781"/>
                </a:lnTo>
                <a:lnTo>
                  <a:pt x="96272" y="250891"/>
                </a:lnTo>
                <a:lnTo>
                  <a:pt x="95299" y="248946"/>
                </a:lnTo>
                <a:lnTo>
                  <a:pt x="94327" y="247974"/>
                </a:lnTo>
                <a:lnTo>
                  <a:pt x="95299" y="247002"/>
                </a:lnTo>
                <a:lnTo>
                  <a:pt x="92382" y="244084"/>
                </a:lnTo>
                <a:lnTo>
                  <a:pt x="91409" y="243112"/>
                </a:lnTo>
                <a:lnTo>
                  <a:pt x="90437" y="244084"/>
                </a:lnTo>
                <a:lnTo>
                  <a:pt x="92382" y="246029"/>
                </a:lnTo>
                <a:lnTo>
                  <a:pt x="93354" y="247974"/>
                </a:lnTo>
                <a:lnTo>
                  <a:pt x="92382" y="247002"/>
                </a:lnTo>
                <a:lnTo>
                  <a:pt x="88492" y="244084"/>
                </a:lnTo>
                <a:lnTo>
                  <a:pt x="89465" y="243112"/>
                </a:lnTo>
                <a:lnTo>
                  <a:pt x="87520" y="241167"/>
                </a:lnTo>
                <a:lnTo>
                  <a:pt x="85575" y="239222"/>
                </a:lnTo>
                <a:lnTo>
                  <a:pt x="85575" y="238250"/>
                </a:lnTo>
                <a:lnTo>
                  <a:pt x="83630" y="237277"/>
                </a:lnTo>
                <a:lnTo>
                  <a:pt x="82657" y="235332"/>
                </a:lnTo>
                <a:lnTo>
                  <a:pt x="82657" y="234360"/>
                </a:lnTo>
                <a:lnTo>
                  <a:pt x="82657" y="233387"/>
                </a:lnTo>
                <a:lnTo>
                  <a:pt x="80713" y="231442"/>
                </a:lnTo>
                <a:lnTo>
                  <a:pt x="84602" y="234360"/>
                </a:lnTo>
                <a:lnTo>
                  <a:pt x="82657" y="232415"/>
                </a:lnTo>
                <a:lnTo>
                  <a:pt x="81685" y="229498"/>
                </a:lnTo>
                <a:lnTo>
                  <a:pt x="76823" y="227553"/>
                </a:lnTo>
                <a:lnTo>
                  <a:pt x="75850" y="226580"/>
                </a:lnTo>
                <a:lnTo>
                  <a:pt x="74878" y="225608"/>
                </a:lnTo>
                <a:lnTo>
                  <a:pt x="74878" y="224635"/>
                </a:lnTo>
                <a:lnTo>
                  <a:pt x="73906" y="223663"/>
                </a:lnTo>
                <a:lnTo>
                  <a:pt x="76823" y="226580"/>
                </a:lnTo>
                <a:lnTo>
                  <a:pt x="76823" y="224635"/>
                </a:lnTo>
                <a:lnTo>
                  <a:pt x="73905" y="219773"/>
                </a:lnTo>
                <a:lnTo>
                  <a:pt x="70988" y="217828"/>
                </a:lnTo>
                <a:lnTo>
                  <a:pt x="70016" y="217828"/>
                </a:lnTo>
                <a:lnTo>
                  <a:pt x="69043" y="216856"/>
                </a:lnTo>
                <a:lnTo>
                  <a:pt x="69043" y="215883"/>
                </a:lnTo>
                <a:lnTo>
                  <a:pt x="70016" y="215883"/>
                </a:lnTo>
                <a:lnTo>
                  <a:pt x="69043" y="213938"/>
                </a:lnTo>
                <a:lnTo>
                  <a:pt x="68071" y="213938"/>
                </a:lnTo>
                <a:lnTo>
                  <a:pt x="68071" y="214911"/>
                </a:lnTo>
                <a:lnTo>
                  <a:pt x="67098" y="213938"/>
                </a:lnTo>
                <a:lnTo>
                  <a:pt x="63208" y="203242"/>
                </a:lnTo>
                <a:lnTo>
                  <a:pt x="67098" y="206159"/>
                </a:lnTo>
                <a:lnTo>
                  <a:pt x="65154" y="204214"/>
                </a:lnTo>
                <a:lnTo>
                  <a:pt x="67098" y="204214"/>
                </a:lnTo>
                <a:lnTo>
                  <a:pt x="67098" y="203242"/>
                </a:lnTo>
                <a:lnTo>
                  <a:pt x="67098" y="202269"/>
                </a:lnTo>
                <a:lnTo>
                  <a:pt x="68070" y="202269"/>
                </a:lnTo>
                <a:lnTo>
                  <a:pt x="66126" y="200324"/>
                </a:lnTo>
                <a:lnTo>
                  <a:pt x="64181" y="197407"/>
                </a:lnTo>
                <a:lnTo>
                  <a:pt x="64181" y="199352"/>
                </a:lnTo>
                <a:lnTo>
                  <a:pt x="63209" y="199352"/>
                </a:lnTo>
                <a:lnTo>
                  <a:pt x="61264" y="198379"/>
                </a:lnTo>
                <a:lnTo>
                  <a:pt x="58347" y="196434"/>
                </a:lnTo>
                <a:lnTo>
                  <a:pt x="57374" y="195462"/>
                </a:lnTo>
                <a:lnTo>
                  <a:pt x="56401" y="196434"/>
                </a:lnTo>
                <a:lnTo>
                  <a:pt x="54457" y="192545"/>
                </a:lnTo>
                <a:lnTo>
                  <a:pt x="54457" y="189627"/>
                </a:lnTo>
                <a:lnTo>
                  <a:pt x="54457" y="187682"/>
                </a:lnTo>
                <a:lnTo>
                  <a:pt x="51539" y="183792"/>
                </a:lnTo>
                <a:lnTo>
                  <a:pt x="51539" y="181848"/>
                </a:lnTo>
                <a:lnTo>
                  <a:pt x="51539" y="180875"/>
                </a:lnTo>
                <a:lnTo>
                  <a:pt x="50567" y="177958"/>
                </a:lnTo>
                <a:lnTo>
                  <a:pt x="48622" y="174068"/>
                </a:lnTo>
                <a:lnTo>
                  <a:pt x="46677" y="173096"/>
                </a:lnTo>
                <a:lnTo>
                  <a:pt x="46677" y="174068"/>
                </a:lnTo>
                <a:lnTo>
                  <a:pt x="46677" y="175041"/>
                </a:lnTo>
                <a:lnTo>
                  <a:pt x="47649" y="176013"/>
                </a:lnTo>
                <a:lnTo>
                  <a:pt x="46677" y="176013"/>
                </a:lnTo>
                <a:lnTo>
                  <a:pt x="43760" y="170178"/>
                </a:lnTo>
                <a:lnTo>
                  <a:pt x="42787" y="169206"/>
                </a:lnTo>
                <a:lnTo>
                  <a:pt x="41815" y="167261"/>
                </a:lnTo>
                <a:lnTo>
                  <a:pt x="42787" y="171151"/>
                </a:lnTo>
                <a:lnTo>
                  <a:pt x="41815" y="173096"/>
                </a:lnTo>
                <a:lnTo>
                  <a:pt x="39870" y="169206"/>
                </a:lnTo>
                <a:lnTo>
                  <a:pt x="40842" y="169206"/>
                </a:lnTo>
                <a:lnTo>
                  <a:pt x="38897" y="166288"/>
                </a:lnTo>
                <a:lnTo>
                  <a:pt x="37925" y="165316"/>
                </a:lnTo>
                <a:lnTo>
                  <a:pt x="36952" y="164344"/>
                </a:lnTo>
                <a:lnTo>
                  <a:pt x="35007" y="161426"/>
                </a:lnTo>
                <a:lnTo>
                  <a:pt x="35007" y="158509"/>
                </a:lnTo>
                <a:lnTo>
                  <a:pt x="36953" y="160454"/>
                </a:lnTo>
                <a:lnTo>
                  <a:pt x="37925" y="163371"/>
                </a:lnTo>
                <a:lnTo>
                  <a:pt x="39870" y="165316"/>
                </a:lnTo>
                <a:lnTo>
                  <a:pt x="40842" y="165316"/>
                </a:lnTo>
                <a:lnTo>
                  <a:pt x="37925" y="160454"/>
                </a:lnTo>
                <a:lnTo>
                  <a:pt x="36953" y="159158"/>
                </a:lnTo>
                <a:lnTo>
                  <a:pt x="36953" y="155592"/>
                </a:lnTo>
                <a:lnTo>
                  <a:pt x="35980" y="153647"/>
                </a:lnTo>
                <a:lnTo>
                  <a:pt x="35007" y="151702"/>
                </a:lnTo>
                <a:lnTo>
                  <a:pt x="36952" y="153647"/>
                </a:lnTo>
                <a:lnTo>
                  <a:pt x="35980" y="149757"/>
                </a:lnTo>
                <a:lnTo>
                  <a:pt x="35980" y="147812"/>
                </a:lnTo>
                <a:lnTo>
                  <a:pt x="36952" y="145867"/>
                </a:lnTo>
                <a:lnTo>
                  <a:pt x="35007" y="142950"/>
                </a:lnTo>
                <a:lnTo>
                  <a:pt x="34035" y="142950"/>
                </a:lnTo>
                <a:lnTo>
                  <a:pt x="34035" y="143922"/>
                </a:lnTo>
                <a:lnTo>
                  <a:pt x="33063" y="144894"/>
                </a:lnTo>
                <a:lnTo>
                  <a:pt x="29173" y="136143"/>
                </a:lnTo>
                <a:lnTo>
                  <a:pt x="25283" y="130308"/>
                </a:lnTo>
                <a:lnTo>
                  <a:pt x="25283" y="129336"/>
                </a:lnTo>
                <a:lnTo>
                  <a:pt x="26255" y="128363"/>
                </a:lnTo>
                <a:lnTo>
                  <a:pt x="28200" y="130308"/>
                </a:lnTo>
                <a:lnTo>
                  <a:pt x="23338" y="119611"/>
                </a:lnTo>
                <a:lnTo>
                  <a:pt x="19448" y="108914"/>
                </a:lnTo>
                <a:lnTo>
                  <a:pt x="19448" y="109886"/>
                </a:lnTo>
                <a:lnTo>
                  <a:pt x="18476" y="109886"/>
                </a:lnTo>
                <a:lnTo>
                  <a:pt x="17503" y="106969"/>
                </a:lnTo>
                <a:lnTo>
                  <a:pt x="16531" y="104052"/>
                </a:lnTo>
                <a:lnTo>
                  <a:pt x="16531" y="103079"/>
                </a:lnTo>
                <a:lnTo>
                  <a:pt x="17503" y="103079"/>
                </a:lnTo>
                <a:lnTo>
                  <a:pt x="16531" y="101135"/>
                </a:lnTo>
                <a:lnTo>
                  <a:pt x="17503" y="100162"/>
                </a:lnTo>
                <a:lnTo>
                  <a:pt x="17503" y="98217"/>
                </a:lnTo>
                <a:lnTo>
                  <a:pt x="13613" y="90437"/>
                </a:lnTo>
                <a:lnTo>
                  <a:pt x="10696" y="82658"/>
                </a:lnTo>
                <a:lnTo>
                  <a:pt x="9724" y="75851"/>
                </a:lnTo>
                <a:lnTo>
                  <a:pt x="7779" y="70016"/>
                </a:lnTo>
                <a:lnTo>
                  <a:pt x="4862" y="58347"/>
                </a:lnTo>
                <a:lnTo>
                  <a:pt x="4862" y="56402"/>
                </a:lnTo>
                <a:lnTo>
                  <a:pt x="5834" y="55429"/>
                </a:lnTo>
                <a:lnTo>
                  <a:pt x="6807" y="55429"/>
                </a:lnTo>
                <a:lnTo>
                  <a:pt x="6806" y="53484"/>
                </a:lnTo>
                <a:lnTo>
                  <a:pt x="5834" y="51539"/>
                </a:lnTo>
                <a:lnTo>
                  <a:pt x="5834" y="52512"/>
                </a:lnTo>
                <a:lnTo>
                  <a:pt x="4861" y="52512"/>
                </a:lnTo>
                <a:lnTo>
                  <a:pt x="4861" y="50567"/>
                </a:lnTo>
                <a:lnTo>
                  <a:pt x="4862" y="44732"/>
                </a:lnTo>
                <a:lnTo>
                  <a:pt x="3889" y="39870"/>
                </a:lnTo>
                <a:lnTo>
                  <a:pt x="2917" y="35980"/>
                </a:lnTo>
                <a:lnTo>
                  <a:pt x="3889" y="35980"/>
                </a:lnTo>
                <a:lnTo>
                  <a:pt x="4862" y="36953"/>
                </a:lnTo>
                <a:lnTo>
                  <a:pt x="4862" y="34035"/>
                </a:lnTo>
                <a:lnTo>
                  <a:pt x="3889" y="31118"/>
                </a:lnTo>
                <a:lnTo>
                  <a:pt x="2917" y="24311"/>
                </a:lnTo>
                <a:lnTo>
                  <a:pt x="1944" y="27228"/>
                </a:lnTo>
                <a:lnTo>
                  <a:pt x="972" y="22366"/>
                </a:lnTo>
                <a:lnTo>
                  <a:pt x="972" y="17504"/>
                </a:lnTo>
                <a:lnTo>
                  <a:pt x="0" y="8752"/>
                </a:lnTo>
                <a:lnTo>
                  <a:pt x="971" y="8752"/>
                </a:lnTo>
                <a:lnTo>
                  <a:pt x="972" y="4862"/>
                </a:lnTo>
                <a:lnTo>
                  <a:pt x="1884" y="3038"/>
                </a:lnTo>
                <a:lnTo>
                  <a:pt x="3890" y="9724"/>
                </a:lnTo>
                <a:lnTo>
                  <a:pt x="3890" y="10697"/>
                </a:lnTo>
                <a:lnTo>
                  <a:pt x="2917" y="9724"/>
                </a:lnTo>
                <a:lnTo>
                  <a:pt x="2917" y="8752"/>
                </a:lnTo>
                <a:lnTo>
                  <a:pt x="1944" y="8752"/>
                </a:lnTo>
                <a:lnTo>
                  <a:pt x="1944" y="13614"/>
                </a:lnTo>
                <a:lnTo>
                  <a:pt x="2917" y="13614"/>
                </a:lnTo>
                <a:lnTo>
                  <a:pt x="2917" y="14587"/>
                </a:lnTo>
                <a:lnTo>
                  <a:pt x="4667" y="18087"/>
                </a:lnTo>
                <a:lnTo>
                  <a:pt x="5658" y="22543"/>
                </a:lnTo>
                <a:lnTo>
                  <a:pt x="4862" y="23339"/>
                </a:lnTo>
                <a:lnTo>
                  <a:pt x="4862" y="24311"/>
                </a:lnTo>
                <a:lnTo>
                  <a:pt x="5834" y="25283"/>
                </a:lnTo>
                <a:lnTo>
                  <a:pt x="6806" y="27228"/>
                </a:lnTo>
                <a:lnTo>
                  <a:pt x="7779" y="34035"/>
                </a:lnTo>
                <a:lnTo>
                  <a:pt x="7779" y="36953"/>
                </a:lnTo>
                <a:lnTo>
                  <a:pt x="8752" y="40842"/>
                </a:lnTo>
                <a:lnTo>
                  <a:pt x="9724" y="44733"/>
                </a:lnTo>
                <a:lnTo>
                  <a:pt x="9724" y="48622"/>
                </a:lnTo>
                <a:lnTo>
                  <a:pt x="7779" y="44732"/>
                </a:lnTo>
                <a:lnTo>
                  <a:pt x="5834" y="40843"/>
                </a:lnTo>
                <a:lnTo>
                  <a:pt x="6806" y="48622"/>
                </a:lnTo>
                <a:lnTo>
                  <a:pt x="8751" y="50567"/>
                </a:lnTo>
                <a:lnTo>
                  <a:pt x="10696" y="55429"/>
                </a:lnTo>
                <a:lnTo>
                  <a:pt x="10696" y="56402"/>
                </a:lnTo>
                <a:lnTo>
                  <a:pt x="12641" y="60292"/>
                </a:lnTo>
                <a:lnTo>
                  <a:pt x="13614" y="62236"/>
                </a:lnTo>
                <a:lnTo>
                  <a:pt x="14586" y="65154"/>
                </a:lnTo>
                <a:lnTo>
                  <a:pt x="17503" y="79741"/>
                </a:lnTo>
                <a:lnTo>
                  <a:pt x="20421" y="91410"/>
                </a:lnTo>
                <a:lnTo>
                  <a:pt x="19449" y="92382"/>
                </a:lnTo>
                <a:lnTo>
                  <a:pt x="22366" y="96272"/>
                </a:lnTo>
                <a:lnTo>
                  <a:pt x="23338" y="100162"/>
                </a:lnTo>
                <a:lnTo>
                  <a:pt x="27228" y="109886"/>
                </a:lnTo>
                <a:lnTo>
                  <a:pt x="29173" y="116694"/>
                </a:lnTo>
                <a:lnTo>
                  <a:pt x="32091" y="123501"/>
                </a:lnTo>
                <a:lnTo>
                  <a:pt x="35008" y="129335"/>
                </a:lnTo>
                <a:lnTo>
                  <a:pt x="35980" y="133225"/>
                </a:lnTo>
                <a:lnTo>
                  <a:pt x="41814" y="144895"/>
                </a:lnTo>
                <a:lnTo>
                  <a:pt x="47649" y="154619"/>
                </a:lnTo>
                <a:lnTo>
                  <a:pt x="58346" y="176013"/>
                </a:lnTo>
                <a:lnTo>
                  <a:pt x="56402" y="174068"/>
                </a:lnTo>
                <a:lnTo>
                  <a:pt x="57374" y="176013"/>
                </a:lnTo>
                <a:lnTo>
                  <a:pt x="57374" y="176985"/>
                </a:lnTo>
                <a:lnTo>
                  <a:pt x="57374" y="177958"/>
                </a:lnTo>
                <a:lnTo>
                  <a:pt x="58346" y="178930"/>
                </a:lnTo>
                <a:lnTo>
                  <a:pt x="58346" y="177958"/>
                </a:lnTo>
                <a:lnTo>
                  <a:pt x="59319" y="179903"/>
                </a:lnTo>
                <a:lnTo>
                  <a:pt x="63208" y="183792"/>
                </a:lnTo>
                <a:lnTo>
                  <a:pt x="66126" y="188655"/>
                </a:lnTo>
                <a:lnTo>
                  <a:pt x="70015" y="194489"/>
                </a:lnTo>
                <a:lnTo>
                  <a:pt x="76823" y="203241"/>
                </a:lnTo>
                <a:lnTo>
                  <a:pt x="76823" y="204214"/>
                </a:lnTo>
                <a:lnTo>
                  <a:pt x="79740" y="208104"/>
                </a:lnTo>
                <a:lnTo>
                  <a:pt x="83630" y="212966"/>
                </a:lnTo>
                <a:lnTo>
                  <a:pt x="90437" y="223663"/>
                </a:lnTo>
                <a:lnTo>
                  <a:pt x="90437" y="225608"/>
                </a:lnTo>
                <a:lnTo>
                  <a:pt x="92382" y="228525"/>
                </a:lnTo>
                <a:lnTo>
                  <a:pt x="97244" y="232415"/>
                </a:lnTo>
                <a:lnTo>
                  <a:pt x="102106" y="238250"/>
                </a:lnTo>
                <a:lnTo>
                  <a:pt x="113776" y="251864"/>
                </a:lnTo>
                <a:lnTo>
                  <a:pt x="133225" y="272285"/>
                </a:lnTo>
                <a:lnTo>
                  <a:pt x="142949" y="282982"/>
                </a:lnTo>
                <a:lnTo>
                  <a:pt x="153646" y="292707"/>
                </a:lnTo>
                <a:lnTo>
                  <a:pt x="153646" y="294651"/>
                </a:lnTo>
                <a:lnTo>
                  <a:pt x="165316" y="303404"/>
                </a:lnTo>
                <a:lnTo>
                  <a:pt x="176012" y="314100"/>
                </a:lnTo>
                <a:lnTo>
                  <a:pt x="187682" y="323825"/>
                </a:lnTo>
                <a:lnTo>
                  <a:pt x="197406" y="332577"/>
                </a:lnTo>
                <a:lnTo>
                  <a:pt x="195461" y="332577"/>
                </a:lnTo>
                <a:lnTo>
                  <a:pt x="201296" y="337439"/>
                </a:lnTo>
                <a:lnTo>
                  <a:pt x="203241" y="338412"/>
                </a:lnTo>
                <a:lnTo>
                  <a:pt x="204214" y="338412"/>
                </a:lnTo>
                <a:lnTo>
                  <a:pt x="204214" y="337439"/>
                </a:lnTo>
                <a:lnTo>
                  <a:pt x="211021" y="343274"/>
                </a:lnTo>
                <a:lnTo>
                  <a:pt x="213938" y="346191"/>
                </a:lnTo>
                <a:lnTo>
                  <a:pt x="215883" y="348136"/>
                </a:lnTo>
                <a:lnTo>
                  <a:pt x="220745" y="352026"/>
                </a:lnTo>
                <a:lnTo>
                  <a:pt x="225607" y="353971"/>
                </a:lnTo>
                <a:lnTo>
                  <a:pt x="234360" y="361751"/>
                </a:lnTo>
                <a:lnTo>
                  <a:pt x="241795" y="366956"/>
                </a:lnTo>
                <a:lnTo>
                  <a:pt x="241167" y="367585"/>
                </a:lnTo>
                <a:lnTo>
                  <a:pt x="243111" y="368557"/>
                </a:lnTo>
                <a:lnTo>
                  <a:pt x="248946" y="373420"/>
                </a:lnTo>
                <a:lnTo>
                  <a:pt x="250891" y="374392"/>
                </a:lnTo>
                <a:lnTo>
                  <a:pt x="251863" y="374392"/>
                </a:lnTo>
                <a:lnTo>
                  <a:pt x="251863" y="373420"/>
                </a:lnTo>
                <a:lnTo>
                  <a:pt x="257698" y="378282"/>
                </a:lnTo>
                <a:lnTo>
                  <a:pt x="265478" y="383145"/>
                </a:lnTo>
                <a:lnTo>
                  <a:pt x="273257" y="388007"/>
                </a:lnTo>
                <a:lnTo>
                  <a:pt x="279092" y="392869"/>
                </a:lnTo>
                <a:lnTo>
                  <a:pt x="280065" y="392869"/>
                </a:lnTo>
                <a:lnTo>
                  <a:pt x="282009" y="393841"/>
                </a:lnTo>
                <a:lnTo>
                  <a:pt x="293679" y="401621"/>
                </a:lnTo>
                <a:lnTo>
                  <a:pt x="299513" y="404538"/>
                </a:lnTo>
                <a:lnTo>
                  <a:pt x="304375" y="407455"/>
                </a:lnTo>
                <a:lnTo>
                  <a:pt x="304375" y="408428"/>
                </a:lnTo>
                <a:lnTo>
                  <a:pt x="303403" y="408428"/>
                </a:lnTo>
                <a:lnTo>
                  <a:pt x="305348" y="409401"/>
                </a:lnTo>
                <a:lnTo>
                  <a:pt x="306321" y="409401"/>
                </a:lnTo>
                <a:lnTo>
                  <a:pt x="308265" y="409400"/>
                </a:lnTo>
                <a:lnTo>
                  <a:pt x="317990" y="415235"/>
                </a:lnTo>
                <a:lnTo>
                  <a:pt x="326742" y="421070"/>
                </a:lnTo>
                <a:lnTo>
                  <a:pt x="335494" y="427877"/>
                </a:lnTo>
                <a:lnTo>
                  <a:pt x="345218" y="432739"/>
                </a:lnTo>
                <a:lnTo>
                  <a:pt x="408427" y="464830"/>
                </a:lnTo>
                <a:lnTo>
                  <a:pt x="408428" y="465802"/>
                </a:lnTo>
                <a:lnTo>
                  <a:pt x="414262" y="467747"/>
                </a:lnTo>
                <a:lnTo>
                  <a:pt x="420097" y="470665"/>
                </a:lnTo>
                <a:lnTo>
                  <a:pt x="424959" y="473582"/>
                </a:lnTo>
                <a:lnTo>
                  <a:pt x="430794" y="475527"/>
                </a:lnTo>
                <a:lnTo>
                  <a:pt x="433711" y="477472"/>
                </a:lnTo>
                <a:lnTo>
                  <a:pt x="435656" y="477472"/>
                </a:lnTo>
                <a:lnTo>
                  <a:pt x="435656" y="478444"/>
                </a:lnTo>
                <a:lnTo>
                  <a:pt x="440519" y="480389"/>
                </a:lnTo>
                <a:lnTo>
                  <a:pt x="446353" y="483306"/>
                </a:lnTo>
                <a:lnTo>
                  <a:pt x="452188" y="486224"/>
                </a:lnTo>
                <a:lnTo>
                  <a:pt x="458992" y="489140"/>
                </a:lnTo>
                <a:lnTo>
                  <a:pt x="462885" y="491086"/>
                </a:lnTo>
                <a:lnTo>
                  <a:pt x="468719" y="493031"/>
                </a:lnTo>
                <a:lnTo>
                  <a:pt x="481362" y="498866"/>
                </a:lnTo>
                <a:lnTo>
                  <a:pt x="477472" y="497893"/>
                </a:lnTo>
                <a:lnTo>
                  <a:pt x="480389" y="499838"/>
                </a:lnTo>
                <a:lnTo>
                  <a:pt x="483306" y="499838"/>
                </a:lnTo>
                <a:lnTo>
                  <a:pt x="486223" y="500810"/>
                </a:lnTo>
                <a:lnTo>
                  <a:pt x="487196" y="502755"/>
                </a:lnTo>
                <a:lnTo>
                  <a:pt x="489141" y="502755"/>
                </a:lnTo>
                <a:lnTo>
                  <a:pt x="488168" y="501783"/>
                </a:lnTo>
                <a:lnTo>
                  <a:pt x="502755" y="508590"/>
                </a:lnTo>
                <a:lnTo>
                  <a:pt x="517342" y="513452"/>
                </a:lnTo>
                <a:lnTo>
                  <a:pt x="548460" y="524149"/>
                </a:lnTo>
                <a:lnTo>
                  <a:pt x="554295" y="527067"/>
                </a:lnTo>
                <a:lnTo>
                  <a:pt x="555267" y="528039"/>
                </a:lnTo>
                <a:lnTo>
                  <a:pt x="555267" y="529012"/>
                </a:lnTo>
                <a:lnTo>
                  <a:pt x="560129" y="529984"/>
                </a:lnTo>
                <a:lnTo>
                  <a:pt x="561102" y="529984"/>
                </a:lnTo>
                <a:lnTo>
                  <a:pt x="564019" y="530956"/>
                </a:lnTo>
                <a:lnTo>
                  <a:pt x="565964" y="532901"/>
                </a:lnTo>
                <a:lnTo>
                  <a:pt x="567909" y="533874"/>
                </a:lnTo>
                <a:lnTo>
                  <a:pt x="570826" y="534846"/>
                </a:lnTo>
                <a:lnTo>
                  <a:pt x="570826" y="533874"/>
                </a:lnTo>
                <a:lnTo>
                  <a:pt x="571799" y="533874"/>
                </a:lnTo>
                <a:lnTo>
                  <a:pt x="573744" y="533874"/>
                </a:lnTo>
                <a:lnTo>
                  <a:pt x="582496" y="538736"/>
                </a:lnTo>
                <a:lnTo>
                  <a:pt x="586386" y="539709"/>
                </a:lnTo>
                <a:lnTo>
                  <a:pt x="591248" y="541653"/>
                </a:lnTo>
                <a:lnTo>
                  <a:pt x="590276" y="541653"/>
                </a:lnTo>
                <a:lnTo>
                  <a:pt x="597082" y="542626"/>
                </a:lnTo>
                <a:lnTo>
                  <a:pt x="603889" y="544571"/>
                </a:lnTo>
                <a:lnTo>
                  <a:pt x="609724" y="546516"/>
                </a:lnTo>
                <a:lnTo>
                  <a:pt x="615559" y="546516"/>
                </a:lnTo>
                <a:lnTo>
                  <a:pt x="650567" y="556241"/>
                </a:lnTo>
                <a:lnTo>
                  <a:pt x="684603" y="565965"/>
                </a:lnTo>
                <a:lnTo>
                  <a:pt x="752674" y="581525"/>
                </a:lnTo>
                <a:lnTo>
                  <a:pt x="786710" y="589304"/>
                </a:lnTo>
                <a:lnTo>
                  <a:pt x="819773" y="596111"/>
                </a:lnTo>
                <a:lnTo>
                  <a:pt x="888817" y="608753"/>
                </a:lnTo>
                <a:lnTo>
                  <a:pt x="899514" y="611670"/>
                </a:lnTo>
                <a:lnTo>
                  <a:pt x="912155" y="613615"/>
                </a:lnTo>
                <a:lnTo>
                  <a:pt x="911183" y="613615"/>
                </a:lnTo>
                <a:lnTo>
                  <a:pt x="912156" y="613615"/>
                </a:lnTo>
                <a:lnTo>
                  <a:pt x="912155" y="613615"/>
                </a:lnTo>
                <a:lnTo>
                  <a:pt x="913128" y="613615"/>
                </a:lnTo>
                <a:lnTo>
                  <a:pt x="916046" y="613615"/>
                </a:lnTo>
                <a:lnTo>
                  <a:pt x="918963" y="613615"/>
                </a:lnTo>
                <a:lnTo>
                  <a:pt x="921880" y="613615"/>
                </a:lnTo>
                <a:lnTo>
                  <a:pt x="946191" y="617505"/>
                </a:lnTo>
                <a:lnTo>
                  <a:pt x="972448" y="620422"/>
                </a:lnTo>
                <a:lnTo>
                  <a:pt x="969530" y="620422"/>
                </a:lnTo>
                <a:lnTo>
                  <a:pt x="969530" y="621395"/>
                </a:lnTo>
                <a:lnTo>
                  <a:pt x="971475" y="621395"/>
                </a:lnTo>
                <a:lnTo>
                  <a:pt x="975365" y="620422"/>
                </a:lnTo>
                <a:lnTo>
                  <a:pt x="975365" y="621395"/>
                </a:lnTo>
                <a:lnTo>
                  <a:pt x="978282" y="621395"/>
                </a:lnTo>
                <a:lnTo>
                  <a:pt x="979164" y="620513"/>
                </a:lnTo>
                <a:lnTo>
                  <a:pt x="1044409" y="627229"/>
                </a:lnTo>
                <a:lnTo>
                  <a:pt x="1077472" y="631119"/>
                </a:lnTo>
                <a:lnTo>
                  <a:pt x="1110535" y="633064"/>
                </a:lnTo>
                <a:lnTo>
                  <a:pt x="1119287" y="634037"/>
                </a:lnTo>
                <a:lnTo>
                  <a:pt x="1129012" y="634037"/>
                </a:lnTo>
                <a:lnTo>
                  <a:pt x="1147488" y="635009"/>
                </a:lnTo>
                <a:lnTo>
                  <a:pt x="1171799" y="636954"/>
                </a:lnTo>
                <a:lnTo>
                  <a:pt x="1196111" y="638899"/>
                </a:lnTo>
                <a:lnTo>
                  <a:pt x="1220422" y="638899"/>
                </a:lnTo>
                <a:lnTo>
                  <a:pt x="1243275" y="638899"/>
                </a:lnTo>
                <a:lnTo>
                  <a:pt x="1243761" y="639871"/>
                </a:lnTo>
                <a:lnTo>
                  <a:pt x="1241816" y="640844"/>
                </a:lnTo>
                <a:lnTo>
                  <a:pt x="1235981" y="642788"/>
                </a:lnTo>
                <a:lnTo>
                  <a:pt x="1227229" y="643761"/>
                </a:lnTo>
                <a:lnTo>
                  <a:pt x="1212642" y="644733"/>
                </a:lnTo>
                <a:lnTo>
                  <a:pt x="1197083" y="644733"/>
                </a:lnTo>
                <a:lnTo>
                  <a:pt x="1180551" y="644733"/>
                </a:lnTo>
                <a:lnTo>
                  <a:pt x="1164992" y="644733"/>
                </a:lnTo>
                <a:lnTo>
                  <a:pt x="1164020" y="644733"/>
                </a:lnTo>
                <a:lnTo>
                  <a:pt x="1164020" y="643761"/>
                </a:lnTo>
                <a:lnTo>
                  <a:pt x="1163047" y="642789"/>
                </a:lnTo>
                <a:lnTo>
                  <a:pt x="1161102" y="642789"/>
                </a:lnTo>
                <a:lnTo>
                  <a:pt x="1144571" y="643761"/>
                </a:lnTo>
                <a:lnTo>
                  <a:pt x="1126095" y="642789"/>
                </a:lnTo>
                <a:lnTo>
                  <a:pt x="1106645" y="640844"/>
                </a:lnTo>
                <a:lnTo>
                  <a:pt x="1088169" y="637926"/>
                </a:lnTo>
                <a:lnTo>
                  <a:pt x="1089141" y="637926"/>
                </a:lnTo>
                <a:lnTo>
                  <a:pt x="1082334" y="637926"/>
                </a:lnTo>
                <a:lnTo>
                  <a:pt x="1074555" y="637926"/>
                </a:lnTo>
                <a:lnTo>
                  <a:pt x="1075527" y="637926"/>
                </a:lnTo>
                <a:lnTo>
                  <a:pt x="1075527" y="636954"/>
                </a:lnTo>
                <a:lnTo>
                  <a:pt x="1073582" y="636954"/>
                </a:lnTo>
                <a:lnTo>
                  <a:pt x="1069693" y="636954"/>
                </a:lnTo>
                <a:lnTo>
                  <a:pt x="1064830" y="637927"/>
                </a:lnTo>
                <a:lnTo>
                  <a:pt x="1062885" y="636954"/>
                </a:lnTo>
                <a:lnTo>
                  <a:pt x="1060941" y="635981"/>
                </a:lnTo>
                <a:lnTo>
                  <a:pt x="1058023" y="636954"/>
                </a:lnTo>
                <a:lnTo>
                  <a:pt x="1051216" y="636954"/>
                </a:lnTo>
                <a:lnTo>
                  <a:pt x="1044409" y="636954"/>
                </a:lnTo>
                <a:lnTo>
                  <a:pt x="1036629" y="635982"/>
                </a:lnTo>
                <a:lnTo>
                  <a:pt x="1028849" y="635009"/>
                </a:lnTo>
                <a:lnTo>
                  <a:pt x="1029822" y="635009"/>
                </a:lnTo>
                <a:lnTo>
                  <a:pt x="1017180" y="634037"/>
                </a:lnTo>
                <a:lnTo>
                  <a:pt x="1002593" y="633064"/>
                </a:lnTo>
                <a:lnTo>
                  <a:pt x="974392" y="631119"/>
                </a:lnTo>
                <a:lnTo>
                  <a:pt x="975365" y="630147"/>
                </a:lnTo>
                <a:lnTo>
                  <a:pt x="975365" y="629174"/>
                </a:lnTo>
                <a:lnTo>
                  <a:pt x="973420" y="630147"/>
                </a:lnTo>
                <a:lnTo>
                  <a:pt x="970503" y="630147"/>
                </a:lnTo>
                <a:lnTo>
                  <a:pt x="963695" y="630147"/>
                </a:lnTo>
                <a:lnTo>
                  <a:pt x="960778" y="629174"/>
                </a:lnTo>
                <a:lnTo>
                  <a:pt x="957861" y="629174"/>
                </a:lnTo>
                <a:lnTo>
                  <a:pt x="953971" y="629174"/>
                </a:lnTo>
                <a:lnTo>
                  <a:pt x="949109" y="628202"/>
                </a:lnTo>
                <a:lnTo>
                  <a:pt x="950081" y="628202"/>
                </a:lnTo>
                <a:lnTo>
                  <a:pt x="947164" y="628202"/>
                </a:lnTo>
                <a:lnTo>
                  <a:pt x="944247" y="628202"/>
                </a:lnTo>
                <a:lnTo>
                  <a:pt x="942301" y="627229"/>
                </a:lnTo>
                <a:lnTo>
                  <a:pt x="940357" y="628202"/>
                </a:lnTo>
                <a:lnTo>
                  <a:pt x="937439" y="626257"/>
                </a:lnTo>
                <a:lnTo>
                  <a:pt x="935495" y="627230"/>
                </a:lnTo>
                <a:lnTo>
                  <a:pt x="933549" y="626257"/>
                </a:lnTo>
                <a:lnTo>
                  <a:pt x="930632" y="625284"/>
                </a:lnTo>
                <a:lnTo>
                  <a:pt x="927715" y="625285"/>
                </a:lnTo>
                <a:lnTo>
                  <a:pt x="923825" y="625284"/>
                </a:lnTo>
                <a:lnTo>
                  <a:pt x="919936" y="624312"/>
                </a:lnTo>
                <a:lnTo>
                  <a:pt x="911183" y="622367"/>
                </a:lnTo>
                <a:lnTo>
                  <a:pt x="909463" y="622367"/>
                </a:lnTo>
                <a:lnTo>
                  <a:pt x="910211" y="622367"/>
                </a:lnTo>
                <a:lnTo>
                  <a:pt x="912155" y="622367"/>
                </a:lnTo>
                <a:lnTo>
                  <a:pt x="911183" y="621395"/>
                </a:lnTo>
                <a:lnTo>
                  <a:pt x="893679" y="619450"/>
                </a:lnTo>
                <a:lnTo>
                  <a:pt x="875203" y="617505"/>
                </a:lnTo>
                <a:lnTo>
                  <a:pt x="840194" y="610698"/>
                </a:lnTo>
                <a:lnTo>
                  <a:pt x="836305" y="609725"/>
                </a:lnTo>
                <a:lnTo>
                  <a:pt x="835332" y="608753"/>
                </a:lnTo>
                <a:lnTo>
                  <a:pt x="829498" y="607780"/>
                </a:lnTo>
                <a:lnTo>
                  <a:pt x="823663" y="607780"/>
                </a:lnTo>
                <a:lnTo>
                  <a:pt x="821718" y="605835"/>
                </a:lnTo>
                <a:lnTo>
                  <a:pt x="818800" y="605835"/>
                </a:lnTo>
                <a:lnTo>
                  <a:pt x="816856" y="605835"/>
                </a:lnTo>
                <a:lnTo>
                  <a:pt x="814911" y="605835"/>
                </a:lnTo>
                <a:lnTo>
                  <a:pt x="811993" y="605836"/>
                </a:lnTo>
                <a:lnTo>
                  <a:pt x="813939" y="604863"/>
                </a:lnTo>
                <a:lnTo>
                  <a:pt x="813939" y="603891"/>
                </a:lnTo>
                <a:lnTo>
                  <a:pt x="807131" y="603891"/>
                </a:lnTo>
                <a:lnTo>
                  <a:pt x="799352" y="602918"/>
                </a:lnTo>
                <a:lnTo>
                  <a:pt x="801297" y="602918"/>
                </a:lnTo>
                <a:lnTo>
                  <a:pt x="801297" y="601946"/>
                </a:lnTo>
                <a:lnTo>
                  <a:pt x="797407" y="601945"/>
                </a:lnTo>
                <a:lnTo>
                  <a:pt x="794489" y="600973"/>
                </a:lnTo>
                <a:lnTo>
                  <a:pt x="787682" y="600001"/>
                </a:lnTo>
                <a:lnTo>
                  <a:pt x="789627" y="599028"/>
                </a:lnTo>
                <a:lnTo>
                  <a:pt x="785738" y="598056"/>
                </a:lnTo>
                <a:lnTo>
                  <a:pt x="784765" y="599028"/>
                </a:lnTo>
                <a:lnTo>
                  <a:pt x="783792" y="599028"/>
                </a:lnTo>
                <a:lnTo>
                  <a:pt x="780875" y="599028"/>
                </a:lnTo>
                <a:lnTo>
                  <a:pt x="781848" y="599028"/>
                </a:lnTo>
                <a:lnTo>
                  <a:pt x="781848" y="598056"/>
                </a:lnTo>
                <a:lnTo>
                  <a:pt x="776985" y="598056"/>
                </a:lnTo>
                <a:lnTo>
                  <a:pt x="771151" y="597084"/>
                </a:lnTo>
                <a:lnTo>
                  <a:pt x="760454" y="595138"/>
                </a:lnTo>
                <a:lnTo>
                  <a:pt x="750730" y="592221"/>
                </a:lnTo>
                <a:lnTo>
                  <a:pt x="741005" y="590276"/>
                </a:lnTo>
                <a:lnTo>
                  <a:pt x="740032" y="589304"/>
                </a:lnTo>
                <a:lnTo>
                  <a:pt x="739060" y="589304"/>
                </a:lnTo>
                <a:lnTo>
                  <a:pt x="738087" y="588332"/>
                </a:lnTo>
                <a:lnTo>
                  <a:pt x="735170" y="587359"/>
                </a:lnTo>
                <a:lnTo>
                  <a:pt x="734198" y="587359"/>
                </a:lnTo>
                <a:lnTo>
                  <a:pt x="733225" y="587359"/>
                </a:lnTo>
                <a:lnTo>
                  <a:pt x="729336" y="587359"/>
                </a:lnTo>
                <a:lnTo>
                  <a:pt x="726418" y="587359"/>
                </a:lnTo>
                <a:lnTo>
                  <a:pt x="727390" y="588331"/>
                </a:lnTo>
                <a:lnTo>
                  <a:pt x="716694" y="585414"/>
                </a:lnTo>
                <a:lnTo>
                  <a:pt x="707942" y="583469"/>
                </a:lnTo>
                <a:lnTo>
                  <a:pt x="708914" y="582497"/>
                </a:lnTo>
                <a:lnTo>
                  <a:pt x="708914" y="581524"/>
                </a:lnTo>
                <a:lnTo>
                  <a:pt x="710859" y="581524"/>
                </a:lnTo>
                <a:lnTo>
                  <a:pt x="707942" y="579580"/>
                </a:lnTo>
                <a:lnTo>
                  <a:pt x="709887" y="579580"/>
                </a:lnTo>
                <a:lnTo>
                  <a:pt x="704052" y="578607"/>
                </a:lnTo>
                <a:lnTo>
                  <a:pt x="699190" y="577635"/>
                </a:lnTo>
                <a:lnTo>
                  <a:pt x="691410" y="577634"/>
                </a:lnTo>
                <a:lnTo>
                  <a:pt x="687520" y="576662"/>
                </a:lnTo>
                <a:lnTo>
                  <a:pt x="682658" y="575690"/>
                </a:lnTo>
                <a:lnTo>
                  <a:pt x="683631" y="575690"/>
                </a:lnTo>
                <a:lnTo>
                  <a:pt x="683630" y="574717"/>
                </a:lnTo>
                <a:lnTo>
                  <a:pt x="682658" y="574717"/>
                </a:lnTo>
                <a:lnTo>
                  <a:pt x="683630" y="573745"/>
                </a:lnTo>
                <a:lnTo>
                  <a:pt x="672933" y="574717"/>
                </a:lnTo>
                <a:lnTo>
                  <a:pt x="670989" y="573745"/>
                </a:lnTo>
                <a:lnTo>
                  <a:pt x="670989" y="572772"/>
                </a:lnTo>
                <a:lnTo>
                  <a:pt x="669044" y="572772"/>
                </a:lnTo>
                <a:lnTo>
                  <a:pt x="668071" y="572772"/>
                </a:lnTo>
                <a:lnTo>
                  <a:pt x="666126" y="572772"/>
                </a:lnTo>
                <a:lnTo>
                  <a:pt x="660292" y="571800"/>
                </a:lnTo>
                <a:lnTo>
                  <a:pt x="657374" y="569855"/>
                </a:lnTo>
                <a:lnTo>
                  <a:pt x="655429" y="568882"/>
                </a:lnTo>
                <a:lnTo>
                  <a:pt x="657374" y="568883"/>
                </a:lnTo>
                <a:lnTo>
                  <a:pt x="657374" y="567910"/>
                </a:lnTo>
                <a:lnTo>
                  <a:pt x="647650" y="565965"/>
                </a:lnTo>
                <a:lnTo>
                  <a:pt x="642787" y="564993"/>
                </a:lnTo>
                <a:lnTo>
                  <a:pt x="641815" y="564993"/>
                </a:lnTo>
                <a:lnTo>
                  <a:pt x="641815" y="565965"/>
                </a:lnTo>
                <a:lnTo>
                  <a:pt x="638898" y="565965"/>
                </a:lnTo>
                <a:lnTo>
                  <a:pt x="633063" y="564021"/>
                </a:lnTo>
                <a:lnTo>
                  <a:pt x="634036" y="564021"/>
                </a:lnTo>
                <a:lnTo>
                  <a:pt x="635008" y="563048"/>
                </a:lnTo>
                <a:lnTo>
                  <a:pt x="625284" y="562076"/>
                </a:lnTo>
                <a:lnTo>
                  <a:pt x="615559" y="560130"/>
                </a:lnTo>
                <a:lnTo>
                  <a:pt x="617504" y="560130"/>
                </a:lnTo>
                <a:lnTo>
                  <a:pt x="619449" y="560130"/>
                </a:lnTo>
                <a:lnTo>
                  <a:pt x="613614" y="558186"/>
                </a:lnTo>
                <a:lnTo>
                  <a:pt x="606807" y="556241"/>
                </a:lnTo>
                <a:lnTo>
                  <a:pt x="600972" y="554295"/>
                </a:lnTo>
                <a:lnTo>
                  <a:pt x="595138" y="552350"/>
                </a:lnTo>
                <a:lnTo>
                  <a:pt x="596110" y="553323"/>
                </a:lnTo>
                <a:lnTo>
                  <a:pt x="595138" y="553323"/>
                </a:lnTo>
                <a:lnTo>
                  <a:pt x="592220" y="551378"/>
                </a:lnTo>
                <a:lnTo>
                  <a:pt x="589303" y="550406"/>
                </a:lnTo>
                <a:lnTo>
                  <a:pt x="587358" y="549433"/>
                </a:lnTo>
                <a:lnTo>
                  <a:pt x="583468" y="548461"/>
                </a:lnTo>
                <a:lnTo>
                  <a:pt x="582496" y="548461"/>
                </a:lnTo>
                <a:lnTo>
                  <a:pt x="585413" y="549433"/>
                </a:lnTo>
                <a:lnTo>
                  <a:pt x="572771" y="545543"/>
                </a:lnTo>
                <a:lnTo>
                  <a:pt x="564992" y="543598"/>
                </a:lnTo>
                <a:lnTo>
                  <a:pt x="557212" y="540681"/>
                </a:lnTo>
                <a:lnTo>
                  <a:pt x="554295" y="540681"/>
                </a:lnTo>
                <a:lnTo>
                  <a:pt x="549433" y="539708"/>
                </a:lnTo>
                <a:lnTo>
                  <a:pt x="550405" y="538736"/>
                </a:lnTo>
                <a:lnTo>
                  <a:pt x="546515" y="536791"/>
                </a:lnTo>
                <a:lnTo>
                  <a:pt x="544570" y="535819"/>
                </a:lnTo>
                <a:lnTo>
                  <a:pt x="547488" y="536791"/>
                </a:lnTo>
                <a:lnTo>
                  <a:pt x="548460" y="537763"/>
                </a:lnTo>
                <a:lnTo>
                  <a:pt x="550405" y="537764"/>
                </a:lnTo>
                <a:lnTo>
                  <a:pt x="554295" y="538736"/>
                </a:lnTo>
                <a:lnTo>
                  <a:pt x="553322" y="537764"/>
                </a:lnTo>
                <a:lnTo>
                  <a:pt x="550405" y="537764"/>
                </a:lnTo>
                <a:lnTo>
                  <a:pt x="544570" y="535819"/>
                </a:lnTo>
                <a:lnTo>
                  <a:pt x="544570" y="535819"/>
                </a:lnTo>
                <a:lnTo>
                  <a:pt x="544570" y="535819"/>
                </a:lnTo>
                <a:lnTo>
                  <a:pt x="541653" y="534846"/>
                </a:lnTo>
                <a:lnTo>
                  <a:pt x="538736" y="533874"/>
                </a:lnTo>
                <a:lnTo>
                  <a:pt x="536791" y="532901"/>
                </a:lnTo>
                <a:lnTo>
                  <a:pt x="537763" y="532901"/>
                </a:lnTo>
                <a:lnTo>
                  <a:pt x="538735" y="531929"/>
                </a:lnTo>
                <a:lnTo>
                  <a:pt x="536791" y="531929"/>
                </a:lnTo>
                <a:lnTo>
                  <a:pt x="532901" y="530956"/>
                </a:lnTo>
                <a:lnTo>
                  <a:pt x="529984" y="529984"/>
                </a:lnTo>
                <a:lnTo>
                  <a:pt x="527067" y="529011"/>
                </a:lnTo>
                <a:lnTo>
                  <a:pt x="526094" y="529011"/>
                </a:lnTo>
                <a:lnTo>
                  <a:pt x="525121" y="529012"/>
                </a:lnTo>
                <a:lnTo>
                  <a:pt x="524149" y="529012"/>
                </a:lnTo>
                <a:lnTo>
                  <a:pt x="523177" y="528039"/>
                </a:lnTo>
                <a:lnTo>
                  <a:pt x="520259" y="527067"/>
                </a:lnTo>
                <a:lnTo>
                  <a:pt x="517342" y="526094"/>
                </a:lnTo>
                <a:lnTo>
                  <a:pt x="517342" y="525122"/>
                </a:lnTo>
                <a:lnTo>
                  <a:pt x="518314" y="524149"/>
                </a:lnTo>
                <a:lnTo>
                  <a:pt x="514425" y="524149"/>
                </a:lnTo>
                <a:lnTo>
                  <a:pt x="511507" y="524150"/>
                </a:lnTo>
                <a:lnTo>
                  <a:pt x="511507" y="523177"/>
                </a:lnTo>
                <a:lnTo>
                  <a:pt x="509562" y="523177"/>
                </a:lnTo>
                <a:lnTo>
                  <a:pt x="507617" y="522204"/>
                </a:lnTo>
                <a:lnTo>
                  <a:pt x="504700" y="521232"/>
                </a:lnTo>
                <a:lnTo>
                  <a:pt x="501782" y="521232"/>
                </a:lnTo>
                <a:lnTo>
                  <a:pt x="494003" y="517342"/>
                </a:lnTo>
                <a:lnTo>
                  <a:pt x="490114" y="515397"/>
                </a:lnTo>
                <a:lnTo>
                  <a:pt x="487195" y="513452"/>
                </a:lnTo>
                <a:lnTo>
                  <a:pt x="481361" y="512480"/>
                </a:lnTo>
                <a:lnTo>
                  <a:pt x="475527" y="509563"/>
                </a:lnTo>
                <a:lnTo>
                  <a:pt x="477471" y="509563"/>
                </a:lnTo>
                <a:lnTo>
                  <a:pt x="474554" y="508590"/>
                </a:lnTo>
                <a:lnTo>
                  <a:pt x="471637" y="507617"/>
                </a:lnTo>
                <a:lnTo>
                  <a:pt x="468719" y="505673"/>
                </a:lnTo>
                <a:lnTo>
                  <a:pt x="463857" y="502755"/>
                </a:lnTo>
                <a:lnTo>
                  <a:pt x="461912" y="501783"/>
                </a:lnTo>
                <a:lnTo>
                  <a:pt x="460939" y="502756"/>
                </a:lnTo>
                <a:lnTo>
                  <a:pt x="459967" y="503728"/>
                </a:lnTo>
                <a:lnTo>
                  <a:pt x="457050" y="501783"/>
                </a:lnTo>
                <a:lnTo>
                  <a:pt x="453160" y="49983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Content Placeholder 12"/>
          <p:cNvSpPr>
            <a:spLocks noGrp="1"/>
          </p:cNvSpPr>
          <p:nvPr>
            <p:ph sz="quarter" idx="13"/>
          </p:nvPr>
        </p:nvSpPr>
        <p:spPr>
          <a:xfrm>
            <a:off x="841248" y="2743199"/>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5294376" y="2743200"/>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C0856D-4477-4C42-8B0D-17F020F7D196}" type="datetime1">
              <a:rPr lang="en-US" smtClean="0"/>
              <a:pPr/>
              <a:t>5/5/2014</a:t>
            </a:fld>
            <a:endParaRPr lang="en-US"/>
          </a:p>
        </p:txBody>
      </p:sp>
      <p:sp>
        <p:nvSpPr>
          <p:cNvPr id="4" name="Footer Placeholder 3"/>
          <p:cNvSpPr>
            <a:spLocks noGrp="1"/>
          </p:cNvSpPr>
          <p:nvPr>
            <p:ph type="ftr" sz="quarter" idx="11"/>
          </p:nvPr>
        </p:nvSpPr>
        <p:spPr/>
        <p:txBody>
          <a:bodyPr/>
          <a:lstStyle/>
          <a:p>
            <a:r>
              <a:rPr lang="en-US" smtClean="0"/>
              <a:t>Algorithmic Trading Simulation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8C09A-CA40-42D6-9A2C-39F1F618BED3}" type="datetime1">
              <a:rPr lang="en-US" smtClean="0"/>
              <a:pPr/>
              <a:t>5/5/2014</a:t>
            </a:fld>
            <a:endParaRPr lang="en-US"/>
          </a:p>
        </p:txBody>
      </p:sp>
      <p:sp>
        <p:nvSpPr>
          <p:cNvPr id="3" name="Footer Placeholder 2"/>
          <p:cNvSpPr>
            <a:spLocks noGrp="1"/>
          </p:cNvSpPr>
          <p:nvPr>
            <p:ph type="ftr" sz="quarter" idx="11"/>
          </p:nvPr>
        </p:nvSpPr>
        <p:spPr/>
        <p:txBody>
          <a:bodyPr/>
          <a:lstStyle/>
          <a:p>
            <a:r>
              <a:rPr lang="en-US" smtClean="0"/>
              <a:t>Algorithmic Trading Simulation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1280" y="1487081"/>
            <a:ext cx="3008313" cy="1921339"/>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93350" y="835428"/>
            <a:ext cx="4699370" cy="5151526"/>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51280" y="3408420"/>
            <a:ext cx="3008313" cy="19190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217C03-29EC-46BF-B648-1793A165C6DB}" type="datetime1">
              <a:rPr lang="en-US" smtClean="0"/>
              <a:pPr/>
              <a:t>5/5/2014</a:t>
            </a:fld>
            <a:endParaRPr lang="en-US"/>
          </a:p>
        </p:txBody>
      </p:sp>
      <p:sp>
        <p:nvSpPr>
          <p:cNvPr id="6" name="Footer Placeholder 5"/>
          <p:cNvSpPr>
            <a:spLocks noGrp="1"/>
          </p:cNvSpPr>
          <p:nvPr>
            <p:ph type="ftr" sz="quarter" idx="11"/>
          </p:nvPr>
        </p:nvSpPr>
        <p:spPr/>
        <p:txBody>
          <a:bodyPr/>
          <a:lstStyle/>
          <a:p>
            <a:r>
              <a:rPr lang="en-US" smtClean="0"/>
              <a:t>Algorithmic Trading Simulation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tape.png"/>
          <p:cNvPicPr>
            <a:picLocks noChangeAspect="1"/>
          </p:cNvPicPr>
          <p:nvPr/>
        </p:nvPicPr>
        <p:blipFill>
          <a:blip r:embed="rId2" cstate="print"/>
          <a:stretch>
            <a:fillRect/>
          </a:stretch>
        </p:blipFill>
        <p:spPr>
          <a:xfrm>
            <a:off x="3124200" y="191206"/>
            <a:ext cx="2781300" cy="819150"/>
          </a:xfrm>
          <a:prstGeom prst="rect">
            <a:avLst/>
          </a:prstGeom>
        </p:spPr>
      </p:pic>
      <p:sp>
        <p:nvSpPr>
          <p:cNvPr id="2" name="Title 1"/>
          <p:cNvSpPr>
            <a:spLocks noGrp="1"/>
          </p:cNvSpPr>
          <p:nvPr>
            <p:ph type="title"/>
          </p:nvPr>
        </p:nvSpPr>
        <p:spPr>
          <a:xfrm>
            <a:off x="551280" y="4669654"/>
            <a:ext cx="8041440" cy="719865"/>
          </a:xfrm>
        </p:spPr>
        <p:txBody>
          <a:bodyPr anchor="b"/>
          <a:lstStyle>
            <a:lvl1pPr algn="ctr">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rot="-60000">
            <a:off x="2130552" y="594360"/>
            <a:ext cx="4873752" cy="3657600"/>
          </a:xfr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219200" y="5416153"/>
            <a:ext cx="6705600" cy="60312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404FBB-1A54-40D0-8A4F-3C9373C3BF23}" type="datetime1">
              <a:rPr lang="en-US" smtClean="0"/>
              <a:pPr/>
              <a:t>5/5/2014</a:t>
            </a:fld>
            <a:endParaRPr lang="en-US"/>
          </a:p>
        </p:txBody>
      </p:sp>
      <p:sp>
        <p:nvSpPr>
          <p:cNvPr id="6" name="Footer Placeholder 5"/>
          <p:cNvSpPr>
            <a:spLocks noGrp="1"/>
          </p:cNvSpPr>
          <p:nvPr>
            <p:ph type="ftr" sz="quarter" idx="11"/>
          </p:nvPr>
        </p:nvSpPr>
        <p:spPr/>
        <p:txBody>
          <a:bodyPr/>
          <a:lstStyle/>
          <a:p>
            <a:r>
              <a:rPr lang="en-US" smtClean="0"/>
              <a:t>Algorithmic Trading Simulation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13" cstate="print">
            <a:lum bright="-10000"/>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51280" y="436563"/>
            <a:ext cx="8041440" cy="144267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2038388"/>
            <a:ext cx="7467600" cy="39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1280" y="6148875"/>
            <a:ext cx="2133600" cy="365125"/>
          </a:xfrm>
          <a:prstGeom prst="rect">
            <a:avLst/>
          </a:prstGeom>
        </p:spPr>
        <p:txBody>
          <a:bodyPr vert="horz" lIns="91440" tIns="45720" rIns="91440" bIns="45720" rtlCol="0" anchor="ctr"/>
          <a:lstStyle>
            <a:lvl1pPr algn="l">
              <a:defRPr sz="1400" b="0">
                <a:solidFill>
                  <a:schemeClr val="tx1">
                    <a:lumMod val="50000"/>
                    <a:lumOff val="50000"/>
                  </a:schemeClr>
                </a:solidFill>
                <a:latin typeface="Rage Italic" pitchFamily="66" charset="0"/>
                <a:cs typeface="Rage Italic" pitchFamily="66" charset="0"/>
              </a:defRPr>
            </a:lvl1pPr>
          </a:lstStyle>
          <a:p>
            <a:fld id="{BA42C6A6-D125-400D-9635-BE021DC21364}" type="datetime1">
              <a:rPr lang="en-US" smtClean="0"/>
              <a:pPr/>
              <a:t>5/5/2014</a:t>
            </a:fld>
            <a:endParaRPr lang="en-US"/>
          </a:p>
        </p:txBody>
      </p:sp>
      <p:sp>
        <p:nvSpPr>
          <p:cNvPr id="5" name="Footer Placeholder 4"/>
          <p:cNvSpPr>
            <a:spLocks noGrp="1"/>
          </p:cNvSpPr>
          <p:nvPr>
            <p:ph type="ftr" sz="quarter" idx="3"/>
          </p:nvPr>
        </p:nvSpPr>
        <p:spPr>
          <a:xfrm>
            <a:off x="3124200" y="6148875"/>
            <a:ext cx="2895600" cy="365125"/>
          </a:xfrm>
          <a:prstGeom prst="rect">
            <a:avLst/>
          </a:prstGeom>
        </p:spPr>
        <p:txBody>
          <a:bodyPr vert="horz" lIns="91440" tIns="45720" rIns="91440" bIns="45720" rtlCol="0" anchor="ctr"/>
          <a:lstStyle>
            <a:lvl1pPr algn="ctr">
              <a:defRPr sz="1400" b="0">
                <a:solidFill>
                  <a:schemeClr val="tx1">
                    <a:lumMod val="50000"/>
                    <a:lumOff val="50000"/>
                  </a:schemeClr>
                </a:solidFill>
                <a:latin typeface="Rage Italic" pitchFamily="66" charset="0"/>
                <a:cs typeface="Rage Italic" pitchFamily="66" charset="0"/>
              </a:defRPr>
            </a:lvl1pPr>
          </a:lstStyle>
          <a:p>
            <a:r>
              <a:rPr lang="en-US" smtClean="0"/>
              <a:t>Algorithmic Trading Simulation</a:t>
            </a:r>
            <a:endParaRPr lang="en-US"/>
          </a:p>
        </p:txBody>
      </p:sp>
      <p:sp>
        <p:nvSpPr>
          <p:cNvPr id="6" name="Slide Number Placeholder 5"/>
          <p:cNvSpPr>
            <a:spLocks noGrp="1"/>
          </p:cNvSpPr>
          <p:nvPr>
            <p:ph type="sldNum" sz="quarter" idx="4"/>
          </p:nvPr>
        </p:nvSpPr>
        <p:spPr>
          <a:xfrm>
            <a:off x="6459120" y="6148875"/>
            <a:ext cx="2133600" cy="365125"/>
          </a:xfrm>
          <a:prstGeom prst="rect">
            <a:avLst/>
          </a:prstGeom>
        </p:spPr>
        <p:txBody>
          <a:bodyPr vert="horz" lIns="91440" tIns="45720" rIns="91440" bIns="45720" rtlCol="0" anchor="ctr"/>
          <a:lstStyle>
            <a:lvl1pPr algn="r">
              <a:defRPr sz="1400" b="0">
                <a:solidFill>
                  <a:schemeClr val="tx1">
                    <a:lumMod val="50000"/>
                    <a:lumOff val="50000"/>
                  </a:schemeClr>
                </a:solidFill>
                <a:latin typeface="Rage Italic" pitchFamily="66" charset="0"/>
                <a:cs typeface="Rage Italic" pitchFamily="66" charset="0"/>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dt="0"/>
  <p:txStyles>
    <p:title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457200" rtl="0" eaLnBrk="1" latinLnBrk="0" hangingPunct="1">
        <a:spcBef>
          <a:spcPct val="20000"/>
        </a:spcBef>
        <a:buClr>
          <a:schemeClr val="accent1"/>
        </a:buClr>
        <a:buSzPct val="95000"/>
        <a:buFont typeface="Rage Italic" pitchFamily="66" charset="0"/>
        <a:buChar char="0"/>
        <a:defRPr sz="2400" kern="1200">
          <a:solidFill>
            <a:schemeClr val="tx1">
              <a:lumMod val="75000"/>
              <a:lumOff val="25000"/>
            </a:schemeClr>
          </a:solidFill>
          <a:latin typeface="+mn-lt"/>
          <a:ea typeface="+mn-ea"/>
          <a:cs typeface="+mn-cs"/>
        </a:defRPr>
      </a:lvl1pPr>
      <a:lvl2pPr marL="557784" indent="-228600" algn="l" defTabSz="457200" rtl="0" eaLnBrk="1" latinLnBrk="0" hangingPunct="1">
        <a:spcBef>
          <a:spcPct val="20000"/>
        </a:spcBef>
        <a:buClr>
          <a:schemeClr val="accent1"/>
        </a:buClr>
        <a:buSzPct val="95000"/>
        <a:buFont typeface="Rage Italic" pitchFamily="66" charset="0"/>
        <a:buChar char="0"/>
        <a:defRPr sz="2200" kern="1200">
          <a:solidFill>
            <a:schemeClr val="tx1">
              <a:lumMod val="75000"/>
              <a:lumOff val="25000"/>
            </a:schemeClr>
          </a:solidFill>
          <a:latin typeface="+mn-lt"/>
          <a:ea typeface="+mn-ea"/>
          <a:cs typeface="+mn-cs"/>
        </a:defRPr>
      </a:lvl2pPr>
      <a:lvl3pPr marL="822960" indent="-182880" algn="l" defTabSz="457200" rtl="0" eaLnBrk="1" latinLnBrk="0" hangingPunct="1">
        <a:spcBef>
          <a:spcPct val="20000"/>
        </a:spcBef>
        <a:buClr>
          <a:schemeClr val="accent1"/>
        </a:buClr>
        <a:buSzPct val="95000"/>
        <a:buFont typeface="Rage Italic" pitchFamily="66" charset="0"/>
        <a:buChar char="0"/>
        <a:defRPr sz="2000" kern="1200">
          <a:solidFill>
            <a:schemeClr val="tx1">
              <a:lumMod val="75000"/>
              <a:lumOff val="25000"/>
            </a:schemeClr>
          </a:solidFill>
          <a:latin typeface="+mn-lt"/>
          <a:ea typeface="+mn-ea"/>
          <a:cs typeface="+mn-cs"/>
        </a:defRPr>
      </a:lvl3pPr>
      <a:lvl4pPr marL="1097280" indent="-182880" algn="l" defTabSz="457200" rtl="0" eaLnBrk="1" latinLnBrk="0" hangingPunct="1">
        <a:spcBef>
          <a:spcPct val="20000"/>
        </a:spcBef>
        <a:buClr>
          <a:schemeClr val="accent1"/>
        </a:buClr>
        <a:buSzPct val="95000"/>
        <a:buFont typeface="Rage Italic" pitchFamily="66" charset="0"/>
        <a:buChar char="0"/>
        <a:defRPr sz="1600" kern="1200">
          <a:solidFill>
            <a:schemeClr val="tx1">
              <a:lumMod val="75000"/>
              <a:lumOff val="25000"/>
            </a:schemeClr>
          </a:solidFill>
          <a:latin typeface="+mn-lt"/>
          <a:ea typeface="+mn-ea"/>
          <a:cs typeface="+mn-cs"/>
        </a:defRPr>
      </a:lvl4pPr>
      <a:lvl5pPr marL="1417320" indent="-182880" algn="l" defTabSz="457200" rtl="0" eaLnBrk="1" latinLnBrk="0" hangingPunct="1">
        <a:spcBef>
          <a:spcPct val="20000"/>
        </a:spcBef>
        <a:buClr>
          <a:schemeClr val="accent1"/>
        </a:buClr>
        <a:buSzPct val="95000"/>
        <a:buFont typeface="Rage Italic" pitchFamily="66" charset="0"/>
        <a:buChar char="0"/>
        <a:defRPr sz="1400" kern="1200" baseline="0">
          <a:solidFill>
            <a:schemeClr val="tx1">
              <a:lumMod val="75000"/>
              <a:lumOff val="25000"/>
            </a:schemeClr>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1280" y="436562"/>
            <a:ext cx="7983120" cy="4592637"/>
          </a:xfrm>
        </p:spPr>
        <p:txBody>
          <a:bodyPr/>
          <a:lstStyle/>
          <a:p>
            <a:r>
              <a:rPr lang="en-US" dirty="0" smtClean="0"/>
              <a:t>Sentiment Analysis and Aggregation of </a:t>
            </a:r>
            <a:r>
              <a:rPr lang="en-US" smtClean="0"/>
              <a:t>Stock </a:t>
            </a:r>
            <a:r>
              <a:rPr lang="en-US" smtClean="0"/>
              <a:t>Market </a:t>
            </a:r>
            <a:r>
              <a:rPr lang="en-US" dirty="0" smtClean="0"/>
              <a:t>O</a:t>
            </a:r>
            <a:r>
              <a:rPr lang="en-US" smtClean="0"/>
              <a:t>pinions</a:t>
            </a:r>
            <a:endParaRPr lang="en-US" dirty="0"/>
          </a:p>
        </p:txBody>
      </p:sp>
      <p:sp>
        <p:nvSpPr>
          <p:cNvPr id="7" name="Footer Placeholder 6"/>
          <p:cNvSpPr>
            <a:spLocks noGrp="1"/>
          </p:cNvSpPr>
          <p:nvPr>
            <p:ph type="ftr" sz="quarter" idx="11"/>
          </p:nvPr>
        </p:nvSpPr>
        <p:spPr>
          <a:xfrm>
            <a:off x="1905000" y="5220800"/>
            <a:ext cx="5410200" cy="1408600"/>
          </a:xfrm>
        </p:spPr>
        <p:txBody>
          <a:bodyPr/>
          <a:lstStyle/>
          <a:p>
            <a:r>
              <a:rPr lang="en-US" sz="2000" dirty="0" smtClean="0"/>
              <a:t>Stock Market Sentiment </a:t>
            </a:r>
            <a:r>
              <a:rPr lang="en-US" sz="2000" dirty="0"/>
              <a:t>A</a:t>
            </a:r>
            <a:r>
              <a:rPr lang="en-US" sz="2000" dirty="0" smtClean="0"/>
              <a:t>nalysis</a:t>
            </a:r>
            <a:endParaRPr lang="en-US" sz="2000"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xmlns="" val="3919830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76200"/>
            <a:ext cx="8041440" cy="1442674"/>
          </a:xfrm>
        </p:spPr>
        <p:txBody>
          <a:bodyPr/>
          <a:lstStyle/>
          <a:p>
            <a:r>
              <a:rPr lang="en-US" dirty="0" smtClean="0"/>
              <a:t>Architecture </a:t>
            </a:r>
            <a:endParaRPr lang="en-US" dirty="0"/>
          </a:p>
        </p:txBody>
      </p:sp>
      <p:sp>
        <p:nvSpPr>
          <p:cNvPr id="4" name="Footer Placeholder 3"/>
          <p:cNvSpPr>
            <a:spLocks noGrp="1"/>
          </p:cNvSpPr>
          <p:nvPr>
            <p:ph type="ftr" sz="quarter" idx="11"/>
          </p:nvPr>
        </p:nvSpPr>
        <p:spPr/>
        <p:txBody>
          <a:bodyPr/>
          <a:lstStyle/>
          <a:p>
            <a:endParaRPr lang="en-US" dirty="0" smtClean="0"/>
          </a:p>
          <a:p>
            <a:r>
              <a:rPr lang="en-US" dirty="0" smtClean="0"/>
              <a:t>Stock </a:t>
            </a:r>
            <a:r>
              <a:rPr lang="en-US" dirty="0" smtClean="0"/>
              <a:t>Market Sentiment Analysis</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pic>
        <p:nvPicPr>
          <p:cNvPr id="1026" name="Picture 2" descr="F:\dropbox\Dropbox\the trojan warriors\FYP\documentation\diagrams\architechture_final.pn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8127" y="1524000"/>
            <a:ext cx="7467673" cy="452274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85616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a:xfrm>
            <a:off x="685800" y="1828800"/>
            <a:ext cx="7620000" cy="4160925"/>
          </a:xfrm>
        </p:spPr>
        <p:txBody>
          <a:bodyPr>
            <a:noAutofit/>
          </a:bodyPr>
          <a:lstStyle/>
          <a:p>
            <a:r>
              <a:rPr lang="en-US" sz="2000" dirty="0" smtClean="0"/>
              <a:t>Micro-blogging </a:t>
            </a:r>
            <a:r>
              <a:rPr lang="en-US" sz="2000" dirty="0"/>
              <a:t>data is readily available at low cost permitting a faster and less expensive creation of indicators, compared to traditional sources (e.g. large-scale </a:t>
            </a:r>
            <a:r>
              <a:rPr lang="en-US" sz="2000" dirty="0" smtClean="0"/>
              <a:t>surveys).</a:t>
            </a:r>
          </a:p>
          <a:p>
            <a:r>
              <a:rPr lang="en-US" sz="2000" dirty="0" smtClean="0"/>
              <a:t>The </a:t>
            </a:r>
            <a:r>
              <a:rPr lang="en-US" sz="2000" dirty="0"/>
              <a:t>small size of the message (maximum 140 characters) and the usage of </a:t>
            </a:r>
            <a:r>
              <a:rPr lang="en-US" sz="2000" dirty="0" smtClean="0"/>
              <a:t>hash-tags </a:t>
            </a:r>
            <a:r>
              <a:rPr lang="en-US" sz="2000" dirty="0"/>
              <a:t>can make it a less noisy source of data. </a:t>
            </a:r>
            <a:endParaRPr lang="en-US" sz="2000" dirty="0" smtClean="0"/>
          </a:p>
          <a:p>
            <a:r>
              <a:rPr lang="en-US" sz="2000" dirty="0" smtClean="0"/>
              <a:t>Users </a:t>
            </a:r>
            <a:r>
              <a:rPr lang="en-US" sz="2000" dirty="0"/>
              <a:t>post very frequently, reacting to events in real time. This regularity allows a real-time sentiment </a:t>
            </a:r>
            <a:r>
              <a:rPr lang="en-US" sz="2000" dirty="0" smtClean="0"/>
              <a:t>assessment.</a:t>
            </a:r>
            <a:endParaRPr lang="en-US" sz="2000" dirty="0"/>
          </a:p>
          <a:p>
            <a:r>
              <a:rPr lang="en-US" sz="2000" dirty="0"/>
              <a:t>Twitter </a:t>
            </a:r>
            <a:r>
              <a:rPr lang="en-US" sz="2000" dirty="0" smtClean="0"/>
              <a:t>is </a:t>
            </a:r>
            <a:r>
              <a:rPr lang="en-US" sz="2000" dirty="0"/>
              <a:t>selected as a source of micro-blogging data since it is by far the most popular service and also because their API enables the collection of a large number of messages. </a:t>
            </a:r>
            <a:r>
              <a:rPr lang="en-US" sz="2000" dirty="0" smtClean="0"/>
              <a:t>Tweets are </a:t>
            </a:r>
            <a:r>
              <a:rPr lang="en-US" sz="2000" dirty="0"/>
              <a:t>collected daily by using the Twitter REST API and messages </a:t>
            </a:r>
            <a:r>
              <a:rPr lang="en-US" sz="2000" dirty="0" smtClean="0"/>
              <a:t>are </a:t>
            </a:r>
            <a:r>
              <a:rPr lang="en-US" sz="2000" dirty="0"/>
              <a:t>filtered by the company </a:t>
            </a:r>
            <a:r>
              <a:rPr lang="en-US" sz="2000" dirty="0" smtClean="0"/>
              <a:t>identifiers. </a:t>
            </a:r>
            <a:endParaRPr lang="en-US" sz="2000" dirty="0"/>
          </a:p>
        </p:txBody>
      </p:sp>
      <p:sp>
        <p:nvSpPr>
          <p:cNvPr id="4" name="Footer Placeholder 3"/>
          <p:cNvSpPr>
            <a:spLocks noGrp="1"/>
          </p:cNvSpPr>
          <p:nvPr>
            <p:ph type="ftr" sz="quarter" idx="11"/>
          </p:nvPr>
        </p:nvSpPr>
        <p:spPr/>
        <p:txBody>
          <a:bodyPr/>
          <a:lstStyle/>
          <a:p>
            <a:r>
              <a:rPr lang="en-US" dirty="0" smtClean="0"/>
              <a:t>Stock Market Sentiment Analysis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xmlns="" val="2372030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 and Filtering</a:t>
            </a:r>
            <a:endParaRPr lang="en-US" dirty="0"/>
          </a:p>
        </p:txBody>
      </p:sp>
      <p:sp>
        <p:nvSpPr>
          <p:cNvPr id="3" name="Content Placeholder 2"/>
          <p:cNvSpPr>
            <a:spLocks noGrp="1"/>
          </p:cNvSpPr>
          <p:nvPr>
            <p:ph idx="1"/>
          </p:nvPr>
        </p:nvSpPr>
        <p:spPr>
          <a:xfrm>
            <a:off x="685800" y="2133600"/>
            <a:ext cx="7620000" cy="4160925"/>
          </a:xfrm>
        </p:spPr>
        <p:txBody>
          <a:bodyPr>
            <a:normAutofit/>
          </a:bodyPr>
          <a:lstStyle/>
          <a:p>
            <a:r>
              <a:rPr lang="en-US" dirty="0" smtClean="0"/>
              <a:t>The </a:t>
            </a:r>
            <a:r>
              <a:rPr lang="en-US" dirty="0"/>
              <a:t>filtering module checks for a company or a commodity name in the tweets. If none of them is found, the tweets are discarded</a:t>
            </a:r>
            <a:r>
              <a:rPr lang="en-US" dirty="0" smtClean="0"/>
              <a:t>.</a:t>
            </a:r>
          </a:p>
          <a:p>
            <a:r>
              <a:rPr lang="en-US" dirty="0"/>
              <a:t>The data extracted from twitter has to be pre-processed for it to be in a generalized format. This is done by removing the stop-words, numbers and special symbols. </a:t>
            </a:r>
            <a:endParaRPr lang="en-US" dirty="0" smtClean="0"/>
          </a:p>
          <a:p>
            <a:r>
              <a:rPr lang="en-US" dirty="0" smtClean="0"/>
              <a:t>The </a:t>
            </a:r>
            <a:r>
              <a:rPr lang="en-US" dirty="0"/>
              <a:t>remaining words are checked to see if they are keywords (names of companies or sectors) and need to be </a:t>
            </a:r>
            <a:r>
              <a:rPr lang="en-US" dirty="0" smtClean="0"/>
              <a:t>indexed.</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Stock Market Sentiment Analysis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xmlns="" val="1306729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 and Filtering</a:t>
            </a:r>
            <a:endParaRPr lang="en-US" dirty="0"/>
          </a:p>
        </p:txBody>
      </p:sp>
      <p:sp>
        <p:nvSpPr>
          <p:cNvPr id="3" name="Content Placeholder 2"/>
          <p:cNvSpPr>
            <a:spLocks noGrp="1"/>
          </p:cNvSpPr>
          <p:nvPr>
            <p:ph idx="1"/>
          </p:nvPr>
        </p:nvSpPr>
        <p:spPr>
          <a:xfrm>
            <a:off x="685800" y="2133600"/>
            <a:ext cx="7620000" cy="4160925"/>
          </a:xfrm>
        </p:spPr>
        <p:txBody>
          <a:bodyPr>
            <a:normAutofit/>
          </a:bodyPr>
          <a:lstStyle/>
          <a:p>
            <a:r>
              <a:rPr lang="en-US" dirty="0" smtClean="0"/>
              <a:t> </a:t>
            </a:r>
            <a:r>
              <a:rPr lang="en-US" dirty="0"/>
              <a:t>During this stage unwanted contents is removed.</a:t>
            </a:r>
          </a:p>
          <a:p>
            <a:pPr lvl="1"/>
            <a:r>
              <a:rPr lang="en-US" dirty="0"/>
              <a:t>These steps were followed:</a:t>
            </a:r>
          </a:p>
          <a:p>
            <a:pPr lvl="1"/>
            <a:r>
              <a:rPr lang="en-US" dirty="0"/>
              <a:t>Removing </a:t>
            </a:r>
            <a:r>
              <a:rPr lang="en-US" dirty="0" smtClean="0"/>
              <a:t>stop-words (e.g. </a:t>
            </a:r>
            <a:r>
              <a:rPr lang="en-US" dirty="0"/>
              <a:t>a, an , the)</a:t>
            </a:r>
          </a:p>
          <a:p>
            <a:pPr lvl="1"/>
            <a:r>
              <a:rPr lang="en-US" dirty="0"/>
              <a:t>Removing URLs </a:t>
            </a:r>
          </a:p>
          <a:p>
            <a:pPr lvl="1"/>
            <a:r>
              <a:rPr lang="en-US" dirty="0"/>
              <a:t>Remove Special Symbols like #,%,&amp;, emoticons , *etc.</a:t>
            </a:r>
          </a:p>
          <a:p>
            <a:pPr lvl="1"/>
            <a:r>
              <a:rPr lang="en-US" dirty="0"/>
              <a:t>Remove punctuation.</a:t>
            </a:r>
          </a:p>
          <a:p>
            <a:pPr lvl="1"/>
            <a:r>
              <a:rPr lang="en-US" dirty="0"/>
              <a:t>Remove extra white spaces</a:t>
            </a:r>
          </a:p>
          <a:p>
            <a:pPr lvl="1"/>
            <a:r>
              <a:rPr lang="en-US" dirty="0"/>
              <a:t>Convert to Lower case</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Stock Market Sentiment Analysis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xmlns="" val="16015983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228600"/>
            <a:ext cx="8041440" cy="1442674"/>
          </a:xfrm>
        </p:spPr>
        <p:txBody>
          <a:bodyPr/>
          <a:lstStyle/>
          <a:p>
            <a:r>
              <a:rPr lang="en-US" dirty="0" smtClean="0"/>
              <a:t>Sentiment Analysis</a:t>
            </a:r>
            <a:endParaRPr lang="en-US" dirty="0"/>
          </a:p>
        </p:txBody>
      </p:sp>
      <p:sp>
        <p:nvSpPr>
          <p:cNvPr id="3" name="Content Placeholder 2"/>
          <p:cNvSpPr>
            <a:spLocks noGrp="1"/>
          </p:cNvSpPr>
          <p:nvPr>
            <p:ph idx="1"/>
          </p:nvPr>
        </p:nvSpPr>
        <p:spPr>
          <a:xfrm>
            <a:off x="838200" y="1524000"/>
            <a:ext cx="7467600" cy="3951337"/>
          </a:xfrm>
        </p:spPr>
        <p:txBody>
          <a:bodyPr>
            <a:noAutofit/>
          </a:bodyPr>
          <a:lstStyle/>
          <a:p>
            <a:pPr>
              <a:buNone/>
            </a:pPr>
            <a:r>
              <a:rPr lang="en-US" sz="1800" b="1" dirty="0" smtClean="0"/>
              <a:t>Sentiment Detection</a:t>
            </a:r>
            <a:endParaRPr lang="en-US" sz="1800" dirty="0" smtClean="0"/>
          </a:p>
          <a:p>
            <a:pPr>
              <a:buNone/>
            </a:pPr>
            <a:endParaRPr lang="en-US" sz="1800" dirty="0" smtClean="0"/>
          </a:p>
          <a:p>
            <a:r>
              <a:rPr lang="en-US" sz="1800" dirty="0" smtClean="0"/>
              <a:t>Sentiment detection requires appraising and extracting opinions from the textual dataset through the use of computational tasks. </a:t>
            </a:r>
          </a:p>
          <a:p>
            <a:endParaRPr lang="en-US" sz="1800" dirty="0" smtClean="0"/>
          </a:p>
          <a:p>
            <a:r>
              <a:rPr lang="en-US" sz="1800" dirty="0" smtClean="0"/>
              <a:t>Each sentence is examined for subjectivity. Using techniques such as:</a:t>
            </a:r>
          </a:p>
          <a:p>
            <a:endParaRPr lang="en-US" sz="1800" dirty="0" smtClean="0"/>
          </a:p>
          <a:p>
            <a:r>
              <a:rPr lang="en-US" sz="1800" dirty="0" smtClean="0"/>
              <a:t>- </a:t>
            </a:r>
            <a:r>
              <a:rPr lang="en-US" sz="1800" i="1" dirty="0" smtClean="0"/>
              <a:t>Unigrams</a:t>
            </a:r>
            <a:r>
              <a:rPr lang="en-US" sz="1800" dirty="0" smtClean="0"/>
              <a:t>: This is a classic approach where each element is represented as a feature vector based on frequency of a single word. It is often described as a bag of words approach.</a:t>
            </a:r>
          </a:p>
          <a:p>
            <a:endParaRPr lang="en-US" sz="1800" dirty="0" smtClean="0"/>
          </a:p>
          <a:p>
            <a:r>
              <a:rPr lang="en-US" sz="1800" dirty="0" smtClean="0"/>
              <a:t>- </a:t>
            </a:r>
            <a:r>
              <a:rPr lang="en-US" sz="1800" i="1" dirty="0" smtClean="0"/>
              <a:t>N-Grams: </a:t>
            </a:r>
            <a:r>
              <a:rPr lang="en-US" sz="1800" dirty="0" smtClean="0"/>
              <a:t>In this approach the features of a document is represented by multiple words in sequence (e.g.: words in pairs, triplets) which captures more context.</a:t>
            </a:r>
          </a:p>
          <a:p>
            <a:endParaRPr lang="en-US" sz="2000" dirty="0" smtClean="0"/>
          </a:p>
        </p:txBody>
      </p:sp>
      <p:sp>
        <p:nvSpPr>
          <p:cNvPr id="4" name="Footer Placeholder 3"/>
          <p:cNvSpPr>
            <a:spLocks noGrp="1"/>
          </p:cNvSpPr>
          <p:nvPr>
            <p:ph type="ftr" sz="quarter" idx="11"/>
          </p:nvPr>
        </p:nvSpPr>
        <p:spPr>
          <a:xfrm>
            <a:off x="3124200" y="6148875"/>
            <a:ext cx="2895600" cy="365125"/>
          </a:xfrm>
        </p:spPr>
        <p:txBody>
          <a:bodyPr/>
          <a:lstStyle/>
          <a:p>
            <a:r>
              <a:rPr lang="en-US" dirty="0" smtClean="0"/>
              <a:t>Stock Market Sentiment Analysis</a:t>
            </a:r>
            <a:endParaRPr lang="en-US" dirty="0"/>
          </a:p>
        </p:txBody>
      </p:sp>
    </p:spTree>
    <p:extLst>
      <p:ext uri="{BB962C8B-B14F-4D97-AF65-F5344CB8AC3E}">
        <p14:creationId xmlns:p14="http://schemas.microsoft.com/office/powerpoint/2010/main" xmlns="" val="3622252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228600"/>
            <a:ext cx="8041440" cy="1442674"/>
          </a:xfrm>
        </p:spPr>
        <p:txBody>
          <a:bodyPr/>
          <a:lstStyle/>
          <a:p>
            <a:r>
              <a:rPr lang="en-US" dirty="0" smtClean="0"/>
              <a:t>Sentiment Analysis</a:t>
            </a:r>
            <a:endParaRPr lang="en-US" dirty="0"/>
          </a:p>
        </p:txBody>
      </p:sp>
      <p:sp>
        <p:nvSpPr>
          <p:cNvPr id="3" name="Content Placeholder 2"/>
          <p:cNvSpPr>
            <a:spLocks noGrp="1"/>
          </p:cNvSpPr>
          <p:nvPr>
            <p:ph idx="1"/>
          </p:nvPr>
        </p:nvSpPr>
        <p:spPr>
          <a:xfrm>
            <a:off x="838200" y="1600200"/>
            <a:ext cx="7467600" cy="3951337"/>
          </a:xfrm>
        </p:spPr>
        <p:txBody>
          <a:bodyPr>
            <a:normAutofit fontScale="77500" lnSpcReduction="20000"/>
          </a:bodyPr>
          <a:lstStyle/>
          <a:p>
            <a:pPr>
              <a:buNone/>
            </a:pPr>
            <a:r>
              <a:rPr lang="en-US" dirty="0" smtClean="0"/>
              <a:t>  </a:t>
            </a:r>
          </a:p>
          <a:p>
            <a:r>
              <a:rPr lang="en-US" i="1" dirty="0" smtClean="0"/>
              <a:t>Lemmas: </a:t>
            </a:r>
            <a:r>
              <a:rPr lang="en-US" dirty="0" smtClean="0"/>
              <a:t>This involves the use of synonyms rather than the literal word. For example: better, good, and best. This method reportedly makes the classification task easier as well as facilitates generalization.</a:t>
            </a:r>
          </a:p>
          <a:p>
            <a:endParaRPr lang="en-US" dirty="0" smtClean="0"/>
          </a:p>
          <a:p>
            <a:r>
              <a:rPr lang="en-US" i="1" dirty="0" smtClean="0"/>
              <a:t>Negation: </a:t>
            </a:r>
            <a:r>
              <a:rPr lang="en-US" dirty="0" smtClean="0"/>
              <a:t>This is basically an extension to the n-gram methods where the phrases “I like this book” and “I do not like this book” would have considered similar under most classification techniques, but with negation, both terms are forced into opposite groupings. </a:t>
            </a:r>
          </a:p>
          <a:p>
            <a:endParaRPr lang="en-US" dirty="0" smtClean="0"/>
          </a:p>
          <a:p>
            <a:r>
              <a:rPr lang="en-US" dirty="0" smtClean="0"/>
              <a:t>- </a:t>
            </a:r>
            <a:r>
              <a:rPr lang="en-US" i="1" dirty="0" smtClean="0"/>
              <a:t>Opinion words</a:t>
            </a:r>
            <a:r>
              <a:rPr lang="en-US" dirty="0" smtClean="0"/>
              <a:t>: These are basically words that are used to describe people feelings and opinions (nouns, verbs, adjectives, adverbs). These words are good indicators of subjectivity in a document.</a:t>
            </a:r>
          </a:p>
        </p:txBody>
      </p:sp>
      <p:sp>
        <p:nvSpPr>
          <p:cNvPr id="4" name="Footer Placeholder 3"/>
          <p:cNvSpPr>
            <a:spLocks noGrp="1"/>
          </p:cNvSpPr>
          <p:nvPr>
            <p:ph type="ftr" sz="quarter" idx="11"/>
          </p:nvPr>
        </p:nvSpPr>
        <p:spPr>
          <a:xfrm>
            <a:off x="3124200" y="6148875"/>
            <a:ext cx="2895600" cy="365125"/>
          </a:xfrm>
        </p:spPr>
        <p:txBody>
          <a:bodyPr/>
          <a:lstStyle/>
          <a:p>
            <a:r>
              <a:rPr lang="en-US" dirty="0" smtClean="0"/>
              <a:t>Stock Market Sentiment Analysis</a:t>
            </a:r>
            <a:endParaRPr lang="en-US" dirty="0"/>
          </a:p>
        </p:txBody>
      </p:sp>
    </p:spTree>
    <p:extLst>
      <p:ext uri="{BB962C8B-B14F-4D97-AF65-F5344CB8AC3E}">
        <p14:creationId xmlns:p14="http://schemas.microsoft.com/office/powerpoint/2010/main" xmlns="" val="1585824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228600"/>
            <a:ext cx="8041440" cy="1442674"/>
          </a:xfrm>
        </p:spPr>
        <p:txBody>
          <a:bodyPr/>
          <a:lstStyle/>
          <a:p>
            <a:r>
              <a:rPr lang="en-US" dirty="0" smtClean="0"/>
              <a:t>Sentiment Analysis</a:t>
            </a:r>
            <a:endParaRPr lang="en-US" dirty="0"/>
          </a:p>
        </p:txBody>
      </p:sp>
      <p:sp>
        <p:nvSpPr>
          <p:cNvPr id="3" name="Content Placeholder 2"/>
          <p:cNvSpPr>
            <a:spLocks noGrp="1"/>
          </p:cNvSpPr>
          <p:nvPr>
            <p:ph idx="1"/>
          </p:nvPr>
        </p:nvSpPr>
        <p:spPr>
          <a:xfrm>
            <a:off x="838200" y="1447800"/>
            <a:ext cx="7467600" cy="3951337"/>
          </a:xfrm>
        </p:spPr>
        <p:txBody>
          <a:bodyPr>
            <a:noAutofit/>
          </a:bodyPr>
          <a:lstStyle/>
          <a:p>
            <a:pPr>
              <a:buNone/>
            </a:pPr>
            <a:r>
              <a:rPr lang="en-US" sz="2100" dirty="0" smtClean="0"/>
              <a:t> </a:t>
            </a:r>
            <a:r>
              <a:rPr lang="en-US" sz="2100" b="1" dirty="0" smtClean="0"/>
              <a:t>Sentiment Classification</a:t>
            </a:r>
            <a:endParaRPr lang="en-US" sz="2100" dirty="0" smtClean="0"/>
          </a:p>
          <a:p>
            <a:pPr>
              <a:buNone/>
            </a:pPr>
            <a:r>
              <a:rPr lang="en-US" sz="2100" b="1" dirty="0" smtClean="0"/>
              <a:t> </a:t>
            </a:r>
            <a:endParaRPr lang="en-US" sz="2100" dirty="0" smtClean="0"/>
          </a:p>
          <a:p>
            <a:r>
              <a:rPr lang="en-US" sz="2100" dirty="0" smtClean="0"/>
              <a:t>Polarity classification classifies each subjective sentence in the textual dataset into classification groups. Usually these groups are represented on two extreme points on a continuum (positive, negative). However, classification can also involve multiple points similar to the star ratings used by hotels, restaurants and retailers.</a:t>
            </a:r>
          </a:p>
          <a:p>
            <a:endParaRPr lang="en-US" sz="2100" dirty="0" smtClean="0"/>
          </a:p>
          <a:p>
            <a:r>
              <a:rPr lang="en-US" sz="2100" dirty="0" smtClean="0"/>
              <a:t>A wide variety of machine learning techniques are used in binary and polar classification.  The basic functions available for classification include: Naive Bayes (NB), Support Vector Machines (SVM) and Maximum- Entropy (ME). </a:t>
            </a:r>
          </a:p>
          <a:p>
            <a:endParaRPr lang="en-US" sz="2100" dirty="0" smtClean="0"/>
          </a:p>
          <a:p>
            <a:pPr>
              <a:buNone/>
            </a:pPr>
            <a:endParaRPr lang="en-US" sz="2100" dirty="0" smtClean="0"/>
          </a:p>
        </p:txBody>
      </p:sp>
      <p:sp>
        <p:nvSpPr>
          <p:cNvPr id="4" name="Footer Placeholder 3"/>
          <p:cNvSpPr>
            <a:spLocks noGrp="1"/>
          </p:cNvSpPr>
          <p:nvPr>
            <p:ph type="ftr" sz="quarter" idx="11"/>
          </p:nvPr>
        </p:nvSpPr>
        <p:spPr>
          <a:xfrm>
            <a:off x="3124200" y="6148875"/>
            <a:ext cx="2895600" cy="365125"/>
          </a:xfrm>
        </p:spPr>
        <p:txBody>
          <a:bodyPr/>
          <a:lstStyle/>
          <a:p>
            <a:r>
              <a:rPr lang="en-US" dirty="0" smtClean="0"/>
              <a:t>Stock Market Sentiment Analysis</a:t>
            </a:r>
            <a:endParaRPr lang="en-US" dirty="0"/>
          </a:p>
        </p:txBody>
      </p:sp>
    </p:spTree>
    <p:extLst>
      <p:ext uri="{BB962C8B-B14F-4D97-AF65-F5344CB8AC3E}">
        <p14:creationId xmlns:p14="http://schemas.microsoft.com/office/powerpoint/2010/main" xmlns="" val="1140806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228600"/>
            <a:ext cx="8041440" cy="1442674"/>
          </a:xfrm>
        </p:spPr>
        <p:txBody>
          <a:bodyPr/>
          <a:lstStyle/>
          <a:p>
            <a:r>
              <a:rPr lang="en-US" dirty="0" smtClean="0"/>
              <a:t>Sentiment Analysis</a:t>
            </a:r>
            <a:endParaRPr lang="en-US" dirty="0"/>
          </a:p>
        </p:txBody>
      </p:sp>
      <p:sp>
        <p:nvSpPr>
          <p:cNvPr id="3" name="Content Placeholder 2"/>
          <p:cNvSpPr>
            <a:spLocks noGrp="1"/>
          </p:cNvSpPr>
          <p:nvPr>
            <p:ph idx="1"/>
          </p:nvPr>
        </p:nvSpPr>
        <p:spPr>
          <a:xfrm>
            <a:off x="838200" y="1219200"/>
            <a:ext cx="7467600" cy="3951337"/>
          </a:xfrm>
        </p:spPr>
        <p:txBody>
          <a:bodyPr>
            <a:noAutofit/>
          </a:bodyPr>
          <a:lstStyle/>
          <a:p>
            <a:pPr>
              <a:buNone/>
            </a:pPr>
            <a:r>
              <a:rPr lang="en-US" sz="1800" dirty="0" smtClean="0"/>
              <a:t> </a:t>
            </a:r>
          </a:p>
          <a:p>
            <a:r>
              <a:rPr lang="en-US" sz="1800" dirty="0" smtClean="0"/>
              <a:t>A Naive </a:t>
            </a:r>
            <a:r>
              <a:rPr lang="en-US" sz="1800" dirty="0" err="1" smtClean="0"/>
              <a:t>Bayes</a:t>
            </a:r>
            <a:r>
              <a:rPr lang="en-US" sz="1800" dirty="0" smtClean="0"/>
              <a:t> classifier is a probabilistic classifier based on applying </a:t>
            </a:r>
            <a:r>
              <a:rPr lang="en-US" sz="1800" dirty="0" err="1" smtClean="0"/>
              <a:t>Bayes</a:t>
            </a:r>
            <a:r>
              <a:rPr lang="en-US" sz="1800" dirty="0" smtClean="0"/>
              <a:t>’ theorem assuming that features are independent given the class label. This classifier is constructed based on the frequency of occurrence of each feature per class in the training data set.</a:t>
            </a:r>
          </a:p>
          <a:p>
            <a:pPr marL="0" indent="0">
              <a:buNone/>
            </a:pPr>
            <a:endParaRPr lang="en-US" sz="1800" dirty="0" smtClean="0"/>
          </a:p>
          <a:p>
            <a:r>
              <a:rPr lang="en-US" sz="1800" dirty="0" smtClean="0"/>
              <a:t>Under ME a number of models are constructed where each feature correspond to a constraint on the model. The model with the maximum entropy over all models is selected for classification.</a:t>
            </a:r>
          </a:p>
          <a:p>
            <a:endParaRPr lang="en-US" sz="1800" dirty="0" smtClean="0"/>
          </a:p>
          <a:p>
            <a:r>
              <a:rPr lang="en-US" sz="1800" dirty="0" smtClean="0"/>
              <a:t>Although all these classifiers are validated in the literature, they require pre-tagged training data or a data corpus which is not always available, or will take a considerable amount of resources both in terms of time and human resources to build.</a:t>
            </a:r>
          </a:p>
          <a:p>
            <a:pPr>
              <a:buNone/>
            </a:pPr>
            <a:endParaRPr lang="en-US" sz="1800" dirty="0" smtClean="0"/>
          </a:p>
        </p:txBody>
      </p:sp>
      <p:sp>
        <p:nvSpPr>
          <p:cNvPr id="4" name="Footer Placeholder 3"/>
          <p:cNvSpPr>
            <a:spLocks noGrp="1"/>
          </p:cNvSpPr>
          <p:nvPr>
            <p:ph type="ftr" sz="quarter" idx="11"/>
          </p:nvPr>
        </p:nvSpPr>
        <p:spPr>
          <a:xfrm>
            <a:off x="3124200" y="6148875"/>
            <a:ext cx="2895600" cy="365125"/>
          </a:xfrm>
        </p:spPr>
        <p:txBody>
          <a:bodyPr/>
          <a:lstStyle/>
          <a:p>
            <a:r>
              <a:rPr lang="en-US" dirty="0" smtClean="0"/>
              <a:t>Stock Market Sentiment Analysis</a:t>
            </a:r>
            <a:endParaRPr lang="en-US" dirty="0"/>
          </a:p>
        </p:txBody>
      </p:sp>
    </p:spTree>
    <p:extLst>
      <p:ext uri="{BB962C8B-B14F-4D97-AF65-F5344CB8AC3E}">
        <p14:creationId xmlns:p14="http://schemas.microsoft.com/office/powerpoint/2010/main" xmlns="" val="1079249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sp>
        <p:nvSpPr>
          <p:cNvPr id="3" name="Content Placeholder 2"/>
          <p:cNvSpPr>
            <a:spLocks noGrp="1"/>
          </p:cNvSpPr>
          <p:nvPr>
            <p:ph idx="1"/>
          </p:nvPr>
        </p:nvSpPr>
        <p:spPr>
          <a:xfrm>
            <a:off x="838200" y="1905000"/>
            <a:ext cx="7467600" cy="3951337"/>
          </a:xfrm>
        </p:spPr>
        <p:txBody>
          <a:bodyPr>
            <a:normAutofit fontScale="70000" lnSpcReduction="20000"/>
          </a:bodyPr>
          <a:lstStyle/>
          <a:p>
            <a:pPr>
              <a:buNone/>
            </a:pPr>
            <a:r>
              <a:rPr lang="en-US" b="1" dirty="0" smtClean="0"/>
              <a:t>Bag-of-Features Framework</a:t>
            </a:r>
          </a:p>
          <a:p>
            <a:endParaRPr lang="en-US" dirty="0" smtClean="0"/>
          </a:p>
          <a:p>
            <a:r>
              <a:rPr lang="en-US" dirty="0" smtClean="0"/>
              <a:t>To implement these algorithms for sentiment analysis, a standard bag-of-features framework can be used.</a:t>
            </a:r>
          </a:p>
          <a:p>
            <a:endParaRPr lang="en-US" dirty="0" smtClean="0"/>
          </a:p>
          <a:p>
            <a:r>
              <a:rPr lang="en-US" dirty="0" smtClean="0"/>
              <a:t>Let {f1 ,…….,fm } be a predefined set of m features that can appear in a document; examples include unigrams such as ‘buy, sell, rising, falling, profit, loss, increase, decrease, etc’ or bigrams such as  ‘high risk', 'low risk', etc. </a:t>
            </a:r>
          </a:p>
          <a:p>
            <a:endParaRPr lang="en-US" dirty="0" smtClean="0"/>
          </a:p>
          <a:p>
            <a:r>
              <a:rPr lang="en-US" dirty="0" smtClean="0"/>
              <a:t>Let </a:t>
            </a:r>
            <a:r>
              <a:rPr lang="en-US" dirty="0" err="1" smtClean="0"/>
              <a:t>n</a:t>
            </a:r>
            <a:r>
              <a:rPr lang="en-US" baseline="-25000" dirty="0" err="1" smtClean="0"/>
              <a:t>i</a:t>
            </a:r>
            <a:r>
              <a:rPr lang="en-US" dirty="0" smtClean="0"/>
              <a:t>(d) be the number of times </a:t>
            </a:r>
            <a:r>
              <a:rPr lang="en-US" dirty="0" err="1" smtClean="0"/>
              <a:t>f</a:t>
            </a:r>
            <a:r>
              <a:rPr lang="en-US" baseline="-25000" dirty="0" err="1" smtClean="0"/>
              <a:t>i</a:t>
            </a:r>
            <a:r>
              <a:rPr lang="en-US" dirty="0" smtClean="0"/>
              <a:t> occurs in document d. </a:t>
            </a:r>
          </a:p>
          <a:p>
            <a:endParaRPr lang="en-US" dirty="0" smtClean="0"/>
          </a:p>
          <a:p>
            <a:r>
              <a:rPr lang="en-US" dirty="0" smtClean="0"/>
              <a:t>Then, each document d is represented by the document vector: (n1(d), n2(d),……….,nm(d)).</a:t>
            </a:r>
          </a:p>
          <a:p>
            <a:endParaRPr lang="en-US" dirty="0" smtClean="0"/>
          </a:p>
          <a:p>
            <a:r>
              <a:rPr lang="en-US" dirty="0" smtClean="0"/>
              <a:t>Each data item can then be scanned for the presence and count of these feature words.</a:t>
            </a:r>
          </a:p>
          <a:p>
            <a:pPr>
              <a:buNone/>
            </a:pPr>
            <a:endParaRPr lang="en-US" dirty="0" smtClean="0"/>
          </a:p>
        </p:txBody>
      </p:sp>
      <p:sp>
        <p:nvSpPr>
          <p:cNvPr id="4" name="Footer Placeholder 3"/>
          <p:cNvSpPr>
            <a:spLocks noGrp="1"/>
          </p:cNvSpPr>
          <p:nvPr>
            <p:ph type="ftr" sz="quarter" idx="11"/>
          </p:nvPr>
        </p:nvSpPr>
        <p:spPr>
          <a:xfrm>
            <a:off x="3124200" y="6148875"/>
            <a:ext cx="2895600" cy="365125"/>
          </a:xfrm>
        </p:spPr>
        <p:txBody>
          <a:bodyPr/>
          <a:lstStyle/>
          <a:p>
            <a:r>
              <a:rPr lang="en-US" dirty="0" smtClean="0"/>
              <a:t>Stock Market Sentiment Analysis</a:t>
            </a:r>
            <a:endParaRPr lang="en-US" dirty="0"/>
          </a:p>
        </p:txBody>
      </p:sp>
    </p:spTree>
    <p:extLst>
      <p:ext uri="{BB962C8B-B14F-4D97-AF65-F5344CB8AC3E}">
        <p14:creationId xmlns:p14="http://schemas.microsoft.com/office/powerpoint/2010/main" xmlns="" val="13330870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sp>
        <p:nvSpPr>
          <p:cNvPr id="3" name="Content Placeholder 2"/>
          <p:cNvSpPr>
            <a:spLocks noGrp="1"/>
          </p:cNvSpPr>
          <p:nvPr>
            <p:ph idx="1"/>
          </p:nvPr>
        </p:nvSpPr>
        <p:spPr>
          <a:xfrm>
            <a:off x="838200" y="1828800"/>
            <a:ext cx="7467600" cy="3951337"/>
          </a:xfrm>
        </p:spPr>
        <p:txBody>
          <a:bodyPr>
            <a:normAutofit fontScale="70000" lnSpcReduction="20000"/>
          </a:bodyPr>
          <a:lstStyle/>
          <a:p>
            <a:pPr>
              <a:buNone/>
            </a:pPr>
            <a:r>
              <a:rPr lang="en-US" b="1" dirty="0" smtClean="0"/>
              <a:t>Supervised Machine Learning Algorithms:</a:t>
            </a:r>
            <a:endParaRPr lang="en-US" dirty="0" smtClean="0"/>
          </a:p>
          <a:p>
            <a:endParaRPr lang="en-US" dirty="0" smtClean="0"/>
          </a:p>
          <a:p>
            <a:r>
              <a:rPr lang="en-US" b="1" dirty="0" smtClean="0"/>
              <a:t>Naive </a:t>
            </a:r>
            <a:r>
              <a:rPr lang="en-US" b="1" dirty="0" err="1" smtClean="0"/>
              <a:t>Bayes</a:t>
            </a:r>
            <a:r>
              <a:rPr lang="en-US" b="1" dirty="0" smtClean="0"/>
              <a:t> algorithm</a:t>
            </a:r>
            <a:endParaRPr lang="en-US" dirty="0" smtClean="0"/>
          </a:p>
          <a:p>
            <a:endParaRPr lang="en-US" dirty="0" smtClean="0"/>
          </a:p>
          <a:p>
            <a:r>
              <a:rPr lang="en-US" dirty="0" smtClean="0"/>
              <a:t>The Bayesian Classification represents a supervised learning method as well as a statistical method for classification. Assumes an underlying probabilistic model and it allows us to capture uncertainty about the model in a principled way by determining probabilities of the outcomes.</a:t>
            </a:r>
          </a:p>
          <a:p>
            <a:endParaRPr lang="en-US" dirty="0" smtClean="0"/>
          </a:p>
          <a:p>
            <a:r>
              <a:rPr lang="en-US" dirty="0" smtClean="0"/>
              <a:t>Bayesian classification provides practical learning algorithms and prior knowledge and observed data can be combined. </a:t>
            </a:r>
          </a:p>
          <a:p>
            <a:endParaRPr lang="en-US" dirty="0" smtClean="0"/>
          </a:p>
          <a:p>
            <a:r>
              <a:rPr lang="en-US" dirty="0" smtClean="0"/>
              <a:t>One approach to text classification is to assign to a given document d the </a:t>
            </a:r>
          </a:p>
          <a:p>
            <a:pPr>
              <a:buNone/>
            </a:pPr>
            <a:r>
              <a:rPr lang="en-US" dirty="0" smtClean="0"/>
              <a:t>	class c = </a:t>
            </a:r>
            <a:r>
              <a:rPr lang="en-US" dirty="0" err="1" smtClean="0"/>
              <a:t>arg</a:t>
            </a:r>
            <a:r>
              <a:rPr lang="en-US" dirty="0" smtClean="0"/>
              <a:t> </a:t>
            </a:r>
            <a:r>
              <a:rPr lang="en-US" dirty="0" err="1" smtClean="0"/>
              <a:t>maxc</a:t>
            </a:r>
            <a:r>
              <a:rPr lang="en-US" dirty="0" smtClean="0"/>
              <a:t> P(c | d).</a:t>
            </a:r>
          </a:p>
          <a:p>
            <a:endParaRPr lang="en-US" dirty="0" smtClean="0"/>
          </a:p>
          <a:p>
            <a:endParaRPr lang="en-US" dirty="0" smtClean="0"/>
          </a:p>
          <a:p>
            <a:pPr>
              <a:buNone/>
            </a:pPr>
            <a:endParaRPr lang="en-US" dirty="0" smtClean="0"/>
          </a:p>
        </p:txBody>
      </p:sp>
      <p:sp>
        <p:nvSpPr>
          <p:cNvPr id="4" name="Footer Placeholder 3"/>
          <p:cNvSpPr>
            <a:spLocks noGrp="1"/>
          </p:cNvSpPr>
          <p:nvPr>
            <p:ph type="ftr" sz="quarter" idx="11"/>
          </p:nvPr>
        </p:nvSpPr>
        <p:spPr>
          <a:xfrm>
            <a:off x="3124200" y="6148875"/>
            <a:ext cx="2895600" cy="365125"/>
          </a:xfrm>
        </p:spPr>
        <p:txBody>
          <a:bodyPr/>
          <a:lstStyle/>
          <a:p>
            <a:r>
              <a:rPr lang="en-US" dirty="0" smtClean="0"/>
              <a:t>Stock Market Sentiment Analysis</a:t>
            </a:r>
            <a:endParaRPr lang="en-US" dirty="0"/>
          </a:p>
        </p:txBody>
      </p:sp>
    </p:spTree>
    <p:extLst>
      <p:ext uri="{BB962C8B-B14F-4D97-AF65-F5344CB8AC3E}">
        <p14:creationId xmlns:p14="http://schemas.microsoft.com/office/powerpoint/2010/main" xmlns="" val="410097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3" name="Content Placeholder 2"/>
          <p:cNvSpPr>
            <a:spLocks noGrp="1"/>
          </p:cNvSpPr>
          <p:nvPr>
            <p:ph idx="1"/>
          </p:nvPr>
        </p:nvSpPr>
        <p:spPr>
          <a:xfrm>
            <a:off x="838200" y="1676400"/>
            <a:ext cx="7467600" cy="4256137"/>
          </a:xfrm>
        </p:spPr>
        <p:txBody>
          <a:bodyPr>
            <a:normAutofit/>
          </a:bodyPr>
          <a:lstStyle/>
          <a:p>
            <a:r>
              <a:rPr lang="en-US" dirty="0"/>
              <a:t> Introduction and Problem </a:t>
            </a:r>
            <a:r>
              <a:rPr lang="en-US" dirty="0" smtClean="0"/>
              <a:t>Definition</a:t>
            </a:r>
          </a:p>
          <a:p>
            <a:r>
              <a:rPr lang="en-US" dirty="0" smtClean="0"/>
              <a:t>Modules</a:t>
            </a:r>
          </a:p>
          <a:p>
            <a:pPr lvl="1"/>
            <a:r>
              <a:rPr lang="en-US" dirty="0" smtClean="0"/>
              <a:t>Data Collection</a:t>
            </a:r>
          </a:p>
          <a:p>
            <a:pPr lvl="1"/>
            <a:r>
              <a:rPr lang="en-US" dirty="0" smtClean="0"/>
              <a:t>Data Preprocessing and Filtering</a:t>
            </a:r>
          </a:p>
          <a:p>
            <a:pPr lvl="1"/>
            <a:r>
              <a:rPr lang="en-US" dirty="0" smtClean="0"/>
              <a:t>Sentiment Analysis</a:t>
            </a:r>
          </a:p>
          <a:p>
            <a:pPr lvl="1"/>
            <a:r>
              <a:rPr lang="en-US" dirty="0" smtClean="0"/>
              <a:t>Aggregation</a:t>
            </a:r>
          </a:p>
          <a:p>
            <a:pPr lvl="1"/>
            <a:r>
              <a:rPr lang="en-US" dirty="0" smtClean="0"/>
              <a:t>Learning Phase</a:t>
            </a:r>
          </a:p>
          <a:p>
            <a:pPr lvl="1"/>
            <a:r>
              <a:rPr lang="en-US" dirty="0" smtClean="0"/>
              <a:t>Presentation </a:t>
            </a:r>
            <a:endParaRPr lang="en-US" dirty="0"/>
          </a:p>
          <a:p>
            <a:r>
              <a:rPr lang="en-US" dirty="0" smtClean="0"/>
              <a:t>Conclusion</a:t>
            </a:r>
          </a:p>
          <a:p>
            <a:r>
              <a:rPr lang="en-US" dirty="0" smtClean="0"/>
              <a:t>Future Scope</a:t>
            </a:r>
          </a:p>
          <a:p>
            <a:pPr lvl="1"/>
            <a:endParaRPr lang="en-US" dirty="0" smtClean="0"/>
          </a:p>
          <a:p>
            <a:pPr lvl="1"/>
            <a:endParaRPr lang="en-GB" dirty="0" smtClean="0"/>
          </a:p>
          <a:p>
            <a:endParaRPr lang="en-GB" dirty="0" smtClean="0"/>
          </a:p>
          <a:p>
            <a:endParaRPr lang="en-GB" dirty="0" smtClean="0"/>
          </a:p>
          <a:p>
            <a:endParaRPr lang="en-GB" dirty="0"/>
          </a:p>
        </p:txBody>
      </p:sp>
      <p:sp>
        <p:nvSpPr>
          <p:cNvPr id="4" name="Footer Placeholder 3"/>
          <p:cNvSpPr>
            <a:spLocks noGrp="1"/>
          </p:cNvSpPr>
          <p:nvPr>
            <p:ph type="ftr" sz="quarter" idx="11"/>
          </p:nvPr>
        </p:nvSpPr>
        <p:spPr/>
        <p:txBody>
          <a:bodyPr/>
          <a:lstStyle/>
          <a:p>
            <a:r>
              <a:rPr lang="en-US" dirty="0"/>
              <a:t>Stock Market Sentiment Analysis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304800"/>
            <a:ext cx="8041440" cy="1442674"/>
          </a:xfrm>
        </p:spPr>
        <p:txBody>
          <a:bodyPr/>
          <a:lstStyle/>
          <a:p>
            <a:r>
              <a:rPr lang="en-US" dirty="0" smtClean="0"/>
              <a:t>Sentiment Analysis</a:t>
            </a:r>
            <a:endParaRPr lang="en-US" dirty="0"/>
          </a:p>
        </p:txBody>
      </p:sp>
      <p:sp>
        <p:nvSpPr>
          <p:cNvPr id="3" name="Content Placeholder 2"/>
          <p:cNvSpPr>
            <a:spLocks noGrp="1"/>
          </p:cNvSpPr>
          <p:nvPr>
            <p:ph idx="1"/>
          </p:nvPr>
        </p:nvSpPr>
        <p:spPr>
          <a:xfrm>
            <a:off x="838200" y="1524000"/>
            <a:ext cx="7467600" cy="3951337"/>
          </a:xfrm>
        </p:spPr>
        <p:txBody>
          <a:bodyPr>
            <a:noAutofit/>
          </a:bodyPr>
          <a:lstStyle/>
          <a:p>
            <a:pPr>
              <a:buNone/>
            </a:pPr>
            <a:r>
              <a:rPr lang="en-US" sz="1600" b="1" dirty="0" smtClean="0"/>
              <a:t>Supervised Machine Learning Algorithms:</a:t>
            </a:r>
            <a:endParaRPr lang="en-US" sz="1600" dirty="0" smtClean="0"/>
          </a:p>
          <a:p>
            <a:endParaRPr lang="en-US" sz="1600" dirty="0" smtClean="0"/>
          </a:p>
          <a:p>
            <a:r>
              <a:rPr lang="en-US" sz="1600" b="1" dirty="0" smtClean="0"/>
              <a:t>Naive </a:t>
            </a:r>
            <a:r>
              <a:rPr lang="en-US" sz="1600" b="1" dirty="0" err="1" smtClean="0"/>
              <a:t>Bayes</a:t>
            </a:r>
            <a:r>
              <a:rPr lang="en-US" sz="1600" b="1" dirty="0" smtClean="0"/>
              <a:t> algorithm</a:t>
            </a:r>
            <a:endParaRPr lang="en-US" sz="1600" dirty="0" smtClean="0"/>
          </a:p>
          <a:p>
            <a:endParaRPr lang="en-US" sz="1600" dirty="0" smtClean="0"/>
          </a:p>
          <a:p>
            <a:r>
              <a:rPr lang="en-US" sz="1600" dirty="0" smtClean="0"/>
              <a:t>The Naive </a:t>
            </a:r>
            <a:r>
              <a:rPr lang="en-US" sz="1600" dirty="0" err="1" smtClean="0"/>
              <a:t>Bayes</a:t>
            </a:r>
            <a:r>
              <a:rPr lang="en-US" sz="1600" dirty="0" smtClean="0"/>
              <a:t> (NB) classifier can be derived by first observing </a:t>
            </a:r>
            <a:r>
              <a:rPr lang="en-US" sz="1600" dirty="0" err="1" smtClean="0"/>
              <a:t>Bayes</a:t>
            </a:r>
            <a:r>
              <a:rPr lang="en-US" sz="1600" dirty="0" smtClean="0"/>
              <a:t>' rule,</a:t>
            </a:r>
          </a:p>
          <a:p>
            <a:pPr>
              <a:buNone/>
            </a:pPr>
            <a:r>
              <a:rPr lang="en-US" sz="1600" dirty="0" smtClean="0"/>
              <a:t>        </a:t>
            </a:r>
          </a:p>
          <a:p>
            <a:pPr>
              <a:buNone/>
            </a:pPr>
            <a:r>
              <a:rPr lang="en-US" sz="1600" dirty="0" smtClean="0"/>
              <a:t>	 P(c | d) = P(c) * P(d | c) / P(d)</a:t>
            </a:r>
          </a:p>
          <a:p>
            <a:pPr>
              <a:buNone/>
            </a:pPr>
            <a:r>
              <a:rPr lang="en-US" sz="1600" dirty="0" smtClean="0"/>
              <a:t>         </a:t>
            </a:r>
          </a:p>
          <a:p>
            <a:pPr>
              <a:buNone/>
            </a:pPr>
            <a:r>
              <a:rPr lang="en-US" sz="1600" dirty="0" smtClean="0"/>
              <a:t>	where P(d) plays no role in selecting c. </a:t>
            </a:r>
          </a:p>
          <a:p>
            <a:endParaRPr lang="en-US" sz="1600" dirty="0" smtClean="0"/>
          </a:p>
          <a:p>
            <a:r>
              <a:rPr lang="en-US" sz="1600" dirty="0" smtClean="0"/>
              <a:t>To estimate the term P(d | c), Naive </a:t>
            </a:r>
            <a:r>
              <a:rPr lang="en-US" sz="1600" dirty="0" err="1" smtClean="0"/>
              <a:t>Bayes</a:t>
            </a:r>
            <a:r>
              <a:rPr lang="en-US" sz="1600" dirty="0" smtClean="0"/>
              <a:t> decomposes it by assuming the </a:t>
            </a:r>
            <a:r>
              <a:rPr lang="en-US" sz="1600" dirty="0" err="1" smtClean="0"/>
              <a:t>f</a:t>
            </a:r>
            <a:r>
              <a:rPr lang="en-US" sz="1600" baseline="-25000" dirty="0" err="1" smtClean="0"/>
              <a:t>i</a:t>
            </a:r>
            <a:r>
              <a:rPr lang="en-US" sz="1600" dirty="0" err="1" smtClean="0"/>
              <a:t>'s</a:t>
            </a:r>
            <a:r>
              <a:rPr lang="en-US" sz="1600" dirty="0" smtClean="0"/>
              <a:t> are conditionally independent given </a:t>
            </a:r>
            <a:r>
              <a:rPr lang="en-US" sz="1600" dirty="0" err="1" smtClean="0"/>
              <a:t>d's</a:t>
            </a:r>
            <a:r>
              <a:rPr lang="en-US" sz="1600" dirty="0" smtClean="0"/>
              <a:t> class:</a:t>
            </a:r>
          </a:p>
          <a:p>
            <a:endParaRPr lang="en-US" sz="1600" dirty="0" smtClean="0"/>
          </a:p>
          <a:p>
            <a:r>
              <a:rPr lang="en-US" sz="1600" dirty="0" smtClean="0"/>
              <a:t>In above equation, f represents a feature and n(d) represents the count of feature </a:t>
            </a:r>
            <a:r>
              <a:rPr lang="en-US" sz="1600" dirty="0" err="1" smtClean="0"/>
              <a:t>fi</a:t>
            </a:r>
            <a:r>
              <a:rPr lang="en-US" sz="1600" dirty="0" smtClean="0"/>
              <a:t> found in tweet d. There are a total of m features. </a:t>
            </a:r>
          </a:p>
          <a:p>
            <a:endParaRPr lang="en-US" sz="1600" dirty="0" smtClean="0"/>
          </a:p>
          <a:p>
            <a:endParaRPr lang="en-US" sz="1600" dirty="0" smtClean="0"/>
          </a:p>
          <a:p>
            <a:pPr>
              <a:buNone/>
            </a:pPr>
            <a:endParaRPr lang="en-US" sz="1600" dirty="0" smtClean="0"/>
          </a:p>
        </p:txBody>
      </p:sp>
      <p:sp>
        <p:nvSpPr>
          <p:cNvPr id="4" name="Footer Placeholder 3"/>
          <p:cNvSpPr>
            <a:spLocks noGrp="1"/>
          </p:cNvSpPr>
          <p:nvPr>
            <p:ph type="ftr" sz="quarter" idx="11"/>
          </p:nvPr>
        </p:nvSpPr>
        <p:spPr>
          <a:xfrm>
            <a:off x="3124200" y="6148875"/>
            <a:ext cx="2895600" cy="365125"/>
          </a:xfrm>
        </p:spPr>
        <p:txBody>
          <a:bodyPr/>
          <a:lstStyle/>
          <a:p>
            <a:r>
              <a:rPr lang="en-US" dirty="0" smtClean="0"/>
              <a:t>Stock Market Sentiment Analysis</a:t>
            </a:r>
            <a:endParaRPr lang="en-US" dirty="0"/>
          </a:p>
        </p:txBody>
      </p:sp>
    </p:spTree>
    <p:extLst>
      <p:ext uri="{BB962C8B-B14F-4D97-AF65-F5344CB8AC3E}">
        <p14:creationId xmlns:p14="http://schemas.microsoft.com/office/powerpoint/2010/main" xmlns="" val="36949019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304800"/>
            <a:ext cx="8041440" cy="1442674"/>
          </a:xfrm>
        </p:spPr>
        <p:txBody>
          <a:bodyPr/>
          <a:lstStyle/>
          <a:p>
            <a:r>
              <a:rPr lang="en-US" dirty="0" smtClean="0"/>
              <a:t>Sentiment Analysis</a:t>
            </a:r>
            <a:endParaRPr lang="en-US" dirty="0"/>
          </a:p>
        </p:txBody>
      </p:sp>
      <p:sp>
        <p:nvSpPr>
          <p:cNvPr id="3" name="Content Placeholder 2"/>
          <p:cNvSpPr>
            <a:spLocks noGrp="1"/>
          </p:cNvSpPr>
          <p:nvPr>
            <p:ph idx="1"/>
          </p:nvPr>
        </p:nvSpPr>
        <p:spPr>
          <a:xfrm>
            <a:off x="838200" y="1828800"/>
            <a:ext cx="7467600" cy="3951337"/>
          </a:xfrm>
        </p:spPr>
        <p:txBody>
          <a:bodyPr>
            <a:normAutofit/>
          </a:bodyPr>
          <a:lstStyle/>
          <a:p>
            <a:pPr>
              <a:buNone/>
            </a:pPr>
            <a:r>
              <a:rPr lang="en-US" sz="2000" b="1" dirty="0" smtClean="0"/>
              <a:t>Supervised Machine Learning Algorithms:</a:t>
            </a:r>
            <a:endParaRPr lang="en-US" sz="2000" dirty="0" smtClean="0"/>
          </a:p>
          <a:p>
            <a:endParaRPr lang="en-US" sz="2000" dirty="0" smtClean="0"/>
          </a:p>
          <a:p>
            <a:r>
              <a:rPr lang="en-US" sz="2000" b="1" dirty="0" smtClean="0"/>
              <a:t>Naive </a:t>
            </a:r>
            <a:r>
              <a:rPr lang="en-US" sz="2000" b="1" dirty="0" err="1" smtClean="0"/>
              <a:t>Bayes</a:t>
            </a:r>
            <a:r>
              <a:rPr lang="en-US" sz="2000" b="1" dirty="0" smtClean="0"/>
              <a:t> algorithm</a:t>
            </a:r>
            <a:endParaRPr lang="en-US" sz="2000" dirty="0" smtClean="0"/>
          </a:p>
          <a:p>
            <a:pPr>
              <a:buNone/>
            </a:pPr>
            <a:endParaRPr lang="en-US" sz="2000" dirty="0" smtClean="0"/>
          </a:p>
          <a:p>
            <a:endParaRPr lang="en-US" sz="2000" dirty="0" smtClean="0"/>
          </a:p>
          <a:p>
            <a:endParaRPr lang="en-US" sz="2000" dirty="0" smtClean="0"/>
          </a:p>
          <a:p>
            <a:pPr>
              <a:buNone/>
            </a:pPr>
            <a:endParaRPr lang="en-US" sz="2000" dirty="0" smtClean="0"/>
          </a:p>
          <a:p>
            <a:endParaRPr lang="en-US" sz="2000" dirty="0" smtClean="0"/>
          </a:p>
          <a:p>
            <a:r>
              <a:rPr lang="en-US" sz="2000" dirty="0" smtClean="0"/>
              <a:t>In above equation, f represents a feature and n(d) represents the count of feature </a:t>
            </a:r>
            <a:r>
              <a:rPr lang="en-US" sz="2000" dirty="0" err="1" smtClean="0"/>
              <a:t>f</a:t>
            </a:r>
            <a:r>
              <a:rPr lang="en-US" sz="2000" baseline="-25000" dirty="0" err="1" smtClean="0"/>
              <a:t>i</a:t>
            </a:r>
            <a:r>
              <a:rPr lang="en-US" sz="2000" dirty="0" smtClean="0"/>
              <a:t> found in tweet d. There are a total of m features. </a:t>
            </a:r>
            <a:endParaRPr lang="en-US" dirty="0" smtClean="0"/>
          </a:p>
          <a:p>
            <a:endParaRPr lang="en-US" dirty="0" smtClean="0"/>
          </a:p>
          <a:p>
            <a:pPr>
              <a:buNone/>
            </a:pPr>
            <a:endParaRPr lang="en-US" dirty="0" smtClean="0"/>
          </a:p>
        </p:txBody>
      </p:sp>
      <p:pic>
        <p:nvPicPr>
          <p:cNvPr id="4" name="Picture 3" descr="Untitled.png"/>
          <p:cNvPicPr/>
          <p:nvPr/>
        </p:nvPicPr>
        <p:blipFill>
          <a:blip r:embed="rId2" cstate="print"/>
          <a:stretch>
            <a:fillRect/>
          </a:stretch>
        </p:blipFill>
        <p:spPr>
          <a:xfrm>
            <a:off x="1524000" y="3352800"/>
            <a:ext cx="4939719" cy="990696"/>
          </a:xfrm>
          <a:prstGeom prst="rect">
            <a:avLst/>
          </a:prstGeom>
        </p:spPr>
      </p:pic>
      <p:sp>
        <p:nvSpPr>
          <p:cNvPr id="5" name="Footer Placeholder 3"/>
          <p:cNvSpPr>
            <a:spLocks noGrp="1"/>
          </p:cNvSpPr>
          <p:nvPr>
            <p:ph type="ftr" sz="quarter" idx="11"/>
          </p:nvPr>
        </p:nvSpPr>
        <p:spPr>
          <a:xfrm>
            <a:off x="3124200" y="6148875"/>
            <a:ext cx="2895600" cy="365125"/>
          </a:xfrm>
        </p:spPr>
        <p:txBody>
          <a:bodyPr/>
          <a:lstStyle/>
          <a:p>
            <a:r>
              <a:rPr lang="en-US" dirty="0" smtClean="0"/>
              <a:t>Stock Market Sentiment Analysis</a:t>
            </a:r>
            <a:endParaRPr lang="en-US" dirty="0"/>
          </a:p>
        </p:txBody>
      </p:sp>
    </p:spTree>
    <p:extLst>
      <p:ext uri="{BB962C8B-B14F-4D97-AF65-F5344CB8AC3E}">
        <p14:creationId xmlns:p14="http://schemas.microsoft.com/office/powerpoint/2010/main" xmlns="" val="41913568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041440" cy="1442674"/>
          </a:xfrm>
        </p:spPr>
        <p:txBody>
          <a:bodyPr/>
          <a:lstStyle/>
          <a:p>
            <a:r>
              <a:rPr lang="en-US" dirty="0" smtClean="0"/>
              <a:t>Sentiment Analysis</a:t>
            </a:r>
            <a:endParaRPr lang="en-US" dirty="0"/>
          </a:p>
        </p:txBody>
      </p:sp>
      <p:sp>
        <p:nvSpPr>
          <p:cNvPr id="3" name="Content Placeholder 2"/>
          <p:cNvSpPr>
            <a:spLocks noGrp="1"/>
          </p:cNvSpPr>
          <p:nvPr>
            <p:ph idx="1"/>
          </p:nvPr>
        </p:nvSpPr>
        <p:spPr>
          <a:xfrm>
            <a:off x="609600" y="1219200"/>
            <a:ext cx="7467600" cy="4800600"/>
          </a:xfrm>
        </p:spPr>
        <p:txBody>
          <a:bodyPr>
            <a:noAutofit/>
          </a:bodyPr>
          <a:lstStyle/>
          <a:p>
            <a:pPr>
              <a:buNone/>
            </a:pPr>
            <a:r>
              <a:rPr lang="en-US" sz="1800" b="1" dirty="0" smtClean="0"/>
              <a:t>Supervised Machine Learning Algorithms:</a:t>
            </a:r>
            <a:endParaRPr lang="en-US" sz="1800" dirty="0" smtClean="0"/>
          </a:p>
          <a:p>
            <a:endParaRPr lang="en-US" sz="1800" dirty="0" smtClean="0"/>
          </a:p>
          <a:p>
            <a:r>
              <a:rPr lang="en-US" sz="1800" u="sng" dirty="0" smtClean="0"/>
              <a:t>Types of Naïve </a:t>
            </a:r>
            <a:r>
              <a:rPr lang="en-US" sz="1800" u="sng" dirty="0" err="1" smtClean="0"/>
              <a:t>Bayes</a:t>
            </a:r>
            <a:r>
              <a:rPr lang="en-US" sz="1800" u="sng" dirty="0" smtClean="0"/>
              <a:t> classifiers:</a:t>
            </a:r>
            <a:endParaRPr lang="en-US" sz="1800" dirty="0" smtClean="0"/>
          </a:p>
          <a:p>
            <a:endParaRPr lang="en-US" sz="1800" dirty="0" smtClean="0"/>
          </a:p>
          <a:p>
            <a:r>
              <a:rPr lang="en-US" sz="1800" u="sng" dirty="0" smtClean="0"/>
              <a:t>Multinomial Naive Bayes</a:t>
            </a:r>
            <a:r>
              <a:rPr lang="en-US" sz="1800" dirty="0" smtClean="0"/>
              <a:t> is a specialized version of Naive Bayes that explicitly models the word counts and compared to simple naive Bayes that models a document as the presence and absence of particular words.</a:t>
            </a:r>
          </a:p>
          <a:p>
            <a:endParaRPr lang="en-US" sz="1800" dirty="0" smtClean="0"/>
          </a:p>
          <a:p>
            <a:r>
              <a:rPr lang="en-US" sz="1800" u="sng" dirty="0" smtClean="0"/>
              <a:t>Bernoulli Naive Bayes</a:t>
            </a:r>
            <a:r>
              <a:rPr lang="en-US" sz="1800" dirty="0" smtClean="0"/>
              <a:t> implements the naive Bayes training and classification according to multivariate Bernoulli distributions; i.e., features are assumed to be binary-valued (</a:t>
            </a:r>
            <a:r>
              <a:rPr lang="en-US" sz="1800" dirty="0" err="1" smtClean="0"/>
              <a:t>boolean</a:t>
            </a:r>
            <a:r>
              <a:rPr lang="en-US" sz="1800" dirty="0" smtClean="0"/>
              <a:t>) variables. </a:t>
            </a:r>
          </a:p>
          <a:p>
            <a:endParaRPr lang="en-US" sz="1800" dirty="0" smtClean="0"/>
          </a:p>
          <a:p>
            <a:r>
              <a:rPr lang="en-US" sz="1800" dirty="0" smtClean="0"/>
              <a:t>The decision rule for Bernoulli naive Bayes differs from multinomial NB’s rule in that it explicitly penalizes the non-occurrence of a feature that is an indicator for class.</a:t>
            </a:r>
          </a:p>
        </p:txBody>
      </p:sp>
      <p:sp>
        <p:nvSpPr>
          <p:cNvPr id="4" name="Footer Placeholder 3"/>
          <p:cNvSpPr>
            <a:spLocks noGrp="1"/>
          </p:cNvSpPr>
          <p:nvPr>
            <p:ph type="ftr" sz="quarter" idx="11"/>
          </p:nvPr>
        </p:nvSpPr>
        <p:spPr>
          <a:xfrm>
            <a:off x="3124200" y="6148875"/>
            <a:ext cx="2895600" cy="365125"/>
          </a:xfrm>
        </p:spPr>
        <p:txBody>
          <a:bodyPr/>
          <a:lstStyle/>
          <a:p>
            <a:r>
              <a:rPr lang="en-US" dirty="0" smtClean="0"/>
              <a:t>Stock Market Sentiment Analysis</a:t>
            </a:r>
            <a:endParaRPr lang="en-US" dirty="0"/>
          </a:p>
        </p:txBody>
      </p:sp>
    </p:spTree>
    <p:extLst>
      <p:ext uri="{BB962C8B-B14F-4D97-AF65-F5344CB8AC3E}">
        <p14:creationId xmlns:p14="http://schemas.microsoft.com/office/powerpoint/2010/main" xmlns="" val="14814621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sp>
        <p:nvSpPr>
          <p:cNvPr id="3" name="Content Placeholder 2"/>
          <p:cNvSpPr>
            <a:spLocks noGrp="1"/>
          </p:cNvSpPr>
          <p:nvPr>
            <p:ph idx="1"/>
          </p:nvPr>
        </p:nvSpPr>
        <p:spPr>
          <a:xfrm>
            <a:off x="838200" y="1828800"/>
            <a:ext cx="7467600" cy="4267200"/>
          </a:xfrm>
        </p:spPr>
        <p:txBody>
          <a:bodyPr>
            <a:noAutofit/>
          </a:bodyPr>
          <a:lstStyle/>
          <a:p>
            <a:pPr>
              <a:buNone/>
            </a:pPr>
            <a:r>
              <a:rPr lang="en-US" sz="1800" b="1" dirty="0" smtClean="0"/>
              <a:t>Supervised Machine Learning Algorithms:</a:t>
            </a:r>
          </a:p>
          <a:p>
            <a:pPr>
              <a:buNone/>
            </a:pPr>
            <a:endParaRPr lang="en-US" sz="1800" dirty="0" smtClean="0"/>
          </a:p>
          <a:p>
            <a:r>
              <a:rPr lang="en-US" sz="1800" dirty="0" smtClean="0"/>
              <a:t> </a:t>
            </a:r>
            <a:r>
              <a:rPr lang="en-US" sz="1800" b="1" dirty="0" smtClean="0"/>
              <a:t>Maximum Entropy algorithm</a:t>
            </a:r>
            <a:endParaRPr lang="en-US" sz="1800" dirty="0" smtClean="0"/>
          </a:p>
          <a:p>
            <a:pPr marL="0" indent="0">
              <a:buNone/>
            </a:pPr>
            <a:endParaRPr lang="en-US" sz="1800" dirty="0" smtClean="0"/>
          </a:p>
          <a:p>
            <a:r>
              <a:rPr lang="en-US" sz="1800" dirty="0" smtClean="0"/>
              <a:t>The motivating idea behind maximum entropy is that one should prefer the most uniform models that also satisfy any given constraints. </a:t>
            </a:r>
          </a:p>
          <a:p>
            <a:endParaRPr lang="en-US" sz="1800" dirty="0" smtClean="0"/>
          </a:p>
          <a:p>
            <a:r>
              <a:rPr lang="en-US" sz="1800" dirty="0" smtClean="0"/>
              <a:t>We use the training data to set </a:t>
            </a:r>
            <a:r>
              <a:rPr lang="en-US" sz="1800" i="1" dirty="0" smtClean="0"/>
              <a:t>constraints </a:t>
            </a:r>
            <a:r>
              <a:rPr lang="en-US" sz="1800" dirty="0" smtClean="0"/>
              <a:t>on the conditional distribution. Each constraint</a:t>
            </a:r>
            <a:r>
              <a:rPr lang="en-US" sz="1800" i="1" dirty="0" smtClean="0"/>
              <a:t> </a:t>
            </a:r>
            <a:r>
              <a:rPr lang="en-US" sz="1800" dirty="0" smtClean="0"/>
              <a:t>expresses a characteristic of the training data that should</a:t>
            </a:r>
            <a:r>
              <a:rPr lang="en-US" sz="1800" i="1" dirty="0" smtClean="0"/>
              <a:t> </a:t>
            </a:r>
            <a:r>
              <a:rPr lang="en-US" sz="1800" dirty="0" smtClean="0"/>
              <a:t>also be present in the learned distribution. </a:t>
            </a:r>
            <a:endParaRPr lang="en-US" sz="1800" dirty="0" smtClean="0"/>
          </a:p>
          <a:p>
            <a:endParaRPr lang="en-US" sz="1800" dirty="0" smtClean="0"/>
          </a:p>
          <a:p>
            <a:r>
              <a:rPr lang="en-US" sz="1800" dirty="0" smtClean="0"/>
              <a:t>Maximum </a:t>
            </a:r>
            <a:r>
              <a:rPr lang="en-US" sz="1800" dirty="0" smtClean="0"/>
              <a:t>entropy allows us to restrict</a:t>
            </a:r>
            <a:r>
              <a:rPr lang="en-US" sz="1800" i="1" dirty="0" smtClean="0"/>
              <a:t> </a:t>
            </a:r>
            <a:r>
              <a:rPr lang="en-US" sz="1800" dirty="0" smtClean="0"/>
              <a:t>the model distribution to have the same </a:t>
            </a:r>
            <a:r>
              <a:rPr lang="en-US" sz="1800" i="1" dirty="0" smtClean="0"/>
              <a:t>expected value </a:t>
            </a:r>
            <a:r>
              <a:rPr lang="en-US" sz="1800" dirty="0" smtClean="0"/>
              <a:t>for this feature as seen in the training </a:t>
            </a:r>
            <a:r>
              <a:rPr lang="en-US" sz="1800" dirty="0" smtClean="0"/>
              <a:t>data.</a:t>
            </a:r>
            <a:endParaRPr lang="en-US" sz="1800" dirty="0" smtClean="0"/>
          </a:p>
          <a:p>
            <a:endParaRPr lang="en-US" sz="2000" dirty="0" smtClean="0"/>
          </a:p>
        </p:txBody>
      </p:sp>
      <p:sp>
        <p:nvSpPr>
          <p:cNvPr id="4" name="Footer Placeholder 3"/>
          <p:cNvSpPr>
            <a:spLocks noGrp="1"/>
          </p:cNvSpPr>
          <p:nvPr>
            <p:ph type="ftr" sz="quarter" idx="11"/>
          </p:nvPr>
        </p:nvSpPr>
        <p:spPr>
          <a:xfrm>
            <a:off x="3124200" y="6148875"/>
            <a:ext cx="2895600" cy="365125"/>
          </a:xfrm>
        </p:spPr>
        <p:txBody>
          <a:bodyPr/>
          <a:lstStyle/>
          <a:p>
            <a:r>
              <a:rPr lang="en-US" dirty="0" smtClean="0"/>
              <a:t>Stock Market Sentiment Analysis</a:t>
            </a:r>
            <a:endParaRPr lang="en-US" dirty="0"/>
          </a:p>
        </p:txBody>
      </p:sp>
    </p:spTree>
    <p:extLst>
      <p:ext uri="{BB962C8B-B14F-4D97-AF65-F5344CB8AC3E}">
        <p14:creationId xmlns:p14="http://schemas.microsoft.com/office/powerpoint/2010/main" xmlns="" val="1541937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76200"/>
            <a:ext cx="8041440" cy="1442674"/>
          </a:xfrm>
        </p:spPr>
        <p:txBody>
          <a:bodyPr/>
          <a:lstStyle/>
          <a:p>
            <a:r>
              <a:rPr lang="en-US" dirty="0" smtClean="0"/>
              <a:t>Sentiment Analysis</a:t>
            </a:r>
            <a:endParaRPr lang="en-US" dirty="0"/>
          </a:p>
        </p:txBody>
      </p:sp>
      <p:sp>
        <p:nvSpPr>
          <p:cNvPr id="3" name="Content Placeholder 2"/>
          <p:cNvSpPr>
            <a:spLocks noGrp="1"/>
          </p:cNvSpPr>
          <p:nvPr>
            <p:ph idx="1"/>
          </p:nvPr>
        </p:nvSpPr>
        <p:spPr>
          <a:xfrm>
            <a:off x="838200" y="1447800"/>
            <a:ext cx="7467600" cy="3951337"/>
          </a:xfrm>
        </p:spPr>
        <p:txBody>
          <a:bodyPr>
            <a:noAutofit/>
          </a:bodyPr>
          <a:lstStyle/>
          <a:p>
            <a:pPr>
              <a:buNone/>
            </a:pPr>
            <a:r>
              <a:rPr lang="en-US" sz="1600" b="1" dirty="0" smtClean="0"/>
              <a:t>Supervised Machine Learning Algorithms:</a:t>
            </a:r>
          </a:p>
          <a:p>
            <a:pPr>
              <a:buNone/>
            </a:pPr>
            <a:endParaRPr lang="en-US" sz="1600" dirty="0" smtClean="0"/>
          </a:p>
          <a:p>
            <a:r>
              <a:rPr lang="en-US" sz="1600" dirty="0" smtClean="0"/>
              <a:t> </a:t>
            </a:r>
            <a:r>
              <a:rPr lang="en-US" sz="1600" b="1" dirty="0" smtClean="0"/>
              <a:t>Maximum Entropy algorithm</a:t>
            </a:r>
            <a:endParaRPr lang="en-US" sz="1600" dirty="0" smtClean="0"/>
          </a:p>
          <a:p>
            <a:pPr>
              <a:buNone/>
            </a:pPr>
            <a:endParaRPr lang="en-US" sz="1600" dirty="0" smtClean="0"/>
          </a:p>
          <a:p>
            <a:r>
              <a:rPr lang="en-US" sz="1600" dirty="0" smtClean="0"/>
              <a:t>Compared to Naive </a:t>
            </a:r>
            <a:r>
              <a:rPr lang="en-US" sz="1600" dirty="0" err="1" smtClean="0"/>
              <a:t>Bayes</a:t>
            </a:r>
            <a:r>
              <a:rPr lang="en-US" sz="1600" dirty="0" smtClean="0"/>
              <a:t>, here the estimate of P(c | d) takes the following exponential form:</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r>
              <a:rPr lang="en-US" sz="1600" dirty="0" smtClean="0"/>
              <a:t>The lambda values are feature-weight parameters; inspection of the definition of PME shows that a large lambda value for a given feature </a:t>
            </a:r>
            <a:r>
              <a:rPr lang="en-US" sz="1600" dirty="0" err="1" smtClean="0"/>
              <a:t>fi</a:t>
            </a:r>
            <a:r>
              <a:rPr lang="en-US" sz="1600" dirty="0" smtClean="0"/>
              <a:t> means that </a:t>
            </a:r>
            <a:r>
              <a:rPr lang="en-US" sz="1600" dirty="0" err="1" smtClean="0"/>
              <a:t>fi</a:t>
            </a:r>
            <a:r>
              <a:rPr lang="en-US" sz="1600" dirty="0" smtClean="0"/>
              <a:t> is considered a strong indicator for class c. </a:t>
            </a:r>
          </a:p>
          <a:p>
            <a:pPr>
              <a:buNone/>
            </a:pPr>
            <a:endParaRPr lang="en-US" sz="1600" dirty="0" smtClean="0"/>
          </a:p>
          <a:p>
            <a:pPr>
              <a:buNone/>
            </a:pPr>
            <a:endParaRPr lang="en-US" sz="1600" dirty="0" smtClean="0"/>
          </a:p>
        </p:txBody>
      </p:sp>
      <p:pic>
        <p:nvPicPr>
          <p:cNvPr id="5" name="Picture 4" descr="Untitled.png"/>
          <p:cNvPicPr/>
          <p:nvPr/>
        </p:nvPicPr>
        <p:blipFill>
          <a:blip r:embed="rId2" cstate="print"/>
          <a:stretch>
            <a:fillRect/>
          </a:stretch>
        </p:blipFill>
        <p:spPr>
          <a:xfrm>
            <a:off x="1905000" y="3429000"/>
            <a:ext cx="3962400" cy="1600200"/>
          </a:xfrm>
          <a:prstGeom prst="rect">
            <a:avLst/>
          </a:prstGeom>
        </p:spPr>
      </p:pic>
      <p:sp>
        <p:nvSpPr>
          <p:cNvPr id="6" name="Footer Placeholder 3"/>
          <p:cNvSpPr>
            <a:spLocks noGrp="1"/>
          </p:cNvSpPr>
          <p:nvPr>
            <p:ph type="ftr" sz="quarter" idx="11"/>
          </p:nvPr>
        </p:nvSpPr>
        <p:spPr>
          <a:xfrm>
            <a:off x="3124200" y="6148875"/>
            <a:ext cx="2895600" cy="365125"/>
          </a:xfrm>
        </p:spPr>
        <p:txBody>
          <a:bodyPr/>
          <a:lstStyle/>
          <a:p>
            <a:r>
              <a:rPr lang="en-US" dirty="0" smtClean="0"/>
              <a:t>Stock Market Sentiment Analysis</a:t>
            </a:r>
            <a:endParaRPr lang="en-US" dirty="0"/>
          </a:p>
        </p:txBody>
      </p:sp>
    </p:spTree>
    <p:extLst>
      <p:ext uri="{BB962C8B-B14F-4D97-AF65-F5344CB8AC3E}">
        <p14:creationId xmlns:p14="http://schemas.microsoft.com/office/powerpoint/2010/main" xmlns="" val="18353151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sp>
        <p:nvSpPr>
          <p:cNvPr id="3" name="Content Placeholder 2"/>
          <p:cNvSpPr>
            <a:spLocks noGrp="1"/>
          </p:cNvSpPr>
          <p:nvPr>
            <p:ph idx="1"/>
          </p:nvPr>
        </p:nvSpPr>
        <p:spPr>
          <a:xfrm>
            <a:off x="838200" y="1905000"/>
            <a:ext cx="7467600" cy="3951337"/>
          </a:xfrm>
        </p:spPr>
        <p:txBody>
          <a:bodyPr>
            <a:noAutofit/>
          </a:bodyPr>
          <a:lstStyle/>
          <a:p>
            <a:pPr>
              <a:buNone/>
            </a:pPr>
            <a:r>
              <a:rPr lang="en-US" sz="1800" b="1" dirty="0" smtClean="0"/>
              <a:t>Supervised Machine Learning Algorithms:</a:t>
            </a:r>
          </a:p>
          <a:p>
            <a:pPr>
              <a:buNone/>
            </a:pPr>
            <a:endParaRPr lang="en-US" sz="1800" dirty="0" smtClean="0"/>
          </a:p>
          <a:p>
            <a:r>
              <a:rPr lang="en-US" sz="1800" dirty="0" smtClean="0"/>
              <a:t> </a:t>
            </a:r>
            <a:r>
              <a:rPr lang="en-US" sz="1800" b="1" dirty="0" smtClean="0"/>
              <a:t>Maximum Entropy algorithm</a:t>
            </a:r>
            <a:endParaRPr lang="en-US" sz="1800" dirty="0" smtClean="0"/>
          </a:p>
          <a:p>
            <a:pPr>
              <a:buNone/>
            </a:pPr>
            <a:endParaRPr lang="en-US" sz="1800" dirty="0" smtClean="0"/>
          </a:p>
          <a:p>
            <a:r>
              <a:rPr lang="en-US" sz="1800" dirty="0" smtClean="0"/>
              <a:t>A particular feature/class function might fire if and only if a given bigram appears and the document's sentiment is hypothesized to be negative.</a:t>
            </a:r>
          </a:p>
          <a:p>
            <a:pPr>
              <a:buNone/>
            </a:pPr>
            <a:r>
              <a:rPr lang="en-US" sz="1800" dirty="0" smtClean="0"/>
              <a:t> </a:t>
            </a:r>
          </a:p>
          <a:p>
            <a:r>
              <a:rPr lang="en-US" sz="1800" dirty="0" smtClean="0"/>
              <a:t>Unlike Naive Bayes, Maximum Entropy makes no assumptions about the relationships between features</a:t>
            </a:r>
            <a:r>
              <a:rPr lang="en-US" sz="1800" dirty="0"/>
              <a:t> </a:t>
            </a:r>
            <a:r>
              <a:rPr lang="en-US" sz="1800" dirty="0" smtClean="0"/>
              <a:t>and is thus used when we don’t know anything about the prior distributions and when it is unsafe to make any such assumptions.</a:t>
            </a:r>
          </a:p>
          <a:p>
            <a:pPr>
              <a:buNone/>
            </a:pPr>
            <a:endParaRPr lang="en-US" sz="1800" dirty="0" smtClean="0"/>
          </a:p>
        </p:txBody>
      </p:sp>
      <p:sp>
        <p:nvSpPr>
          <p:cNvPr id="4" name="Footer Placeholder 3"/>
          <p:cNvSpPr>
            <a:spLocks noGrp="1"/>
          </p:cNvSpPr>
          <p:nvPr>
            <p:ph type="ftr" sz="quarter" idx="11"/>
          </p:nvPr>
        </p:nvSpPr>
        <p:spPr>
          <a:xfrm>
            <a:off x="3124200" y="6148875"/>
            <a:ext cx="2895600" cy="365125"/>
          </a:xfrm>
        </p:spPr>
        <p:txBody>
          <a:bodyPr/>
          <a:lstStyle/>
          <a:p>
            <a:r>
              <a:rPr lang="en-US" dirty="0" smtClean="0"/>
              <a:t>Stock Market Sentiment Analysis</a:t>
            </a:r>
            <a:endParaRPr lang="en-US" dirty="0"/>
          </a:p>
        </p:txBody>
      </p:sp>
    </p:spTree>
    <p:extLst>
      <p:ext uri="{BB962C8B-B14F-4D97-AF65-F5344CB8AC3E}">
        <p14:creationId xmlns:p14="http://schemas.microsoft.com/office/powerpoint/2010/main" xmlns="" val="18279433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041440" cy="1442674"/>
          </a:xfrm>
        </p:spPr>
        <p:txBody>
          <a:bodyPr/>
          <a:lstStyle/>
          <a:p>
            <a:r>
              <a:rPr lang="en-US" dirty="0" smtClean="0"/>
              <a:t>Sentiment Analysis</a:t>
            </a:r>
            <a:endParaRPr lang="en-US" dirty="0"/>
          </a:p>
        </p:txBody>
      </p:sp>
      <p:sp>
        <p:nvSpPr>
          <p:cNvPr id="3" name="Content Placeholder 2"/>
          <p:cNvSpPr>
            <a:spLocks noGrp="1"/>
          </p:cNvSpPr>
          <p:nvPr>
            <p:ph idx="1"/>
          </p:nvPr>
        </p:nvSpPr>
        <p:spPr>
          <a:xfrm>
            <a:off x="838200" y="1417299"/>
            <a:ext cx="7467600" cy="3951337"/>
          </a:xfrm>
        </p:spPr>
        <p:txBody>
          <a:bodyPr>
            <a:noAutofit/>
          </a:bodyPr>
          <a:lstStyle/>
          <a:p>
            <a:pPr>
              <a:buNone/>
            </a:pPr>
            <a:r>
              <a:rPr lang="en-US" sz="2000" b="1" dirty="0" smtClean="0"/>
              <a:t>Unsupervised Machine Learning Algorithms:</a:t>
            </a:r>
          </a:p>
          <a:p>
            <a:pPr>
              <a:buNone/>
            </a:pPr>
            <a:r>
              <a:rPr lang="en-US" sz="2000" dirty="0" smtClean="0"/>
              <a:t> </a:t>
            </a:r>
          </a:p>
          <a:p>
            <a:r>
              <a:rPr lang="en-US" sz="2000" b="1" dirty="0" smtClean="0"/>
              <a:t>Point-wise Mutual Information (PMI)</a:t>
            </a:r>
            <a:endParaRPr lang="en-US" sz="2000" dirty="0" smtClean="0"/>
          </a:p>
          <a:p>
            <a:pPr>
              <a:buNone/>
            </a:pPr>
            <a:r>
              <a:rPr lang="en-US" sz="2000" dirty="0" smtClean="0"/>
              <a:t> </a:t>
            </a:r>
          </a:p>
          <a:p>
            <a:r>
              <a:rPr lang="en-US" sz="2000" dirty="0" smtClean="0"/>
              <a:t>PMI performs classification based on some fixed syntactic phrases that are likely to be used to express opinions. The algorithm consists of three steps:</a:t>
            </a:r>
          </a:p>
          <a:p>
            <a:endParaRPr lang="en-US" sz="2000" dirty="0" smtClean="0"/>
          </a:p>
          <a:p>
            <a:r>
              <a:rPr lang="en-US" sz="2000" dirty="0" smtClean="0"/>
              <a:t>Step 1: It extracts phrases containing adjectives or adverbs as they are good indicators of subjectivity and opinions. The algorithm extracts two consecutive words, where one member of the pair is an adjective/adverb and the other is a context word. </a:t>
            </a:r>
          </a:p>
        </p:txBody>
      </p:sp>
      <p:sp>
        <p:nvSpPr>
          <p:cNvPr id="5" name="Footer Placeholder 3"/>
          <p:cNvSpPr>
            <a:spLocks noGrp="1"/>
          </p:cNvSpPr>
          <p:nvPr>
            <p:ph type="ftr" sz="quarter" idx="11"/>
          </p:nvPr>
        </p:nvSpPr>
        <p:spPr>
          <a:xfrm>
            <a:off x="3124200" y="6148875"/>
            <a:ext cx="2895600" cy="365125"/>
          </a:xfrm>
        </p:spPr>
        <p:txBody>
          <a:bodyPr/>
          <a:lstStyle/>
          <a:p>
            <a:r>
              <a:rPr lang="en-US" dirty="0" smtClean="0"/>
              <a:t>Stock Market Sentiment Analysis</a:t>
            </a:r>
            <a:endParaRPr lang="en-US" dirty="0"/>
          </a:p>
        </p:txBody>
      </p:sp>
    </p:spTree>
    <p:extLst>
      <p:ext uri="{BB962C8B-B14F-4D97-AF65-F5344CB8AC3E}">
        <p14:creationId xmlns:p14="http://schemas.microsoft.com/office/powerpoint/2010/main" xmlns="" val="25995497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041440" cy="1442674"/>
          </a:xfrm>
        </p:spPr>
        <p:txBody>
          <a:bodyPr/>
          <a:lstStyle/>
          <a:p>
            <a:r>
              <a:rPr lang="en-US" dirty="0" smtClean="0"/>
              <a:t>Sentiment Analysis</a:t>
            </a:r>
            <a:endParaRPr lang="en-US" dirty="0"/>
          </a:p>
        </p:txBody>
      </p:sp>
      <p:sp>
        <p:nvSpPr>
          <p:cNvPr id="3" name="Content Placeholder 2"/>
          <p:cNvSpPr>
            <a:spLocks noGrp="1"/>
          </p:cNvSpPr>
          <p:nvPr>
            <p:ph idx="1"/>
          </p:nvPr>
        </p:nvSpPr>
        <p:spPr>
          <a:xfrm>
            <a:off x="838200" y="1569699"/>
            <a:ext cx="7467600" cy="4373901"/>
          </a:xfrm>
        </p:spPr>
        <p:txBody>
          <a:bodyPr>
            <a:noAutofit/>
          </a:bodyPr>
          <a:lstStyle/>
          <a:p>
            <a:pPr>
              <a:buNone/>
            </a:pPr>
            <a:r>
              <a:rPr lang="en-US" sz="1800" b="1" dirty="0" smtClean="0"/>
              <a:t>Unsupervised Machine Learning Algorithms:</a:t>
            </a:r>
          </a:p>
          <a:p>
            <a:pPr>
              <a:buNone/>
            </a:pPr>
            <a:r>
              <a:rPr lang="en-US" sz="1800" dirty="0" smtClean="0"/>
              <a:t>  </a:t>
            </a:r>
          </a:p>
          <a:p>
            <a:r>
              <a:rPr lang="en-US" sz="1800" dirty="0" smtClean="0"/>
              <a:t>Step 2: It estimates the orientation of the extracted phrases using the </a:t>
            </a:r>
            <a:r>
              <a:rPr lang="en-US" sz="1800" i="1" dirty="0" smtClean="0"/>
              <a:t>point-wise mutual information </a:t>
            </a:r>
            <a:r>
              <a:rPr lang="en-US" sz="1800" dirty="0" smtClean="0"/>
              <a:t>(PMI) measure given in Equation below:</a:t>
            </a:r>
          </a:p>
          <a:p>
            <a:endParaRPr lang="en-US" sz="1800" dirty="0"/>
          </a:p>
          <a:p>
            <a:endParaRPr lang="en-US" sz="1800" dirty="0" smtClean="0"/>
          </a:p>
          <a:p>
            <a:endParaRPr lang="en-US" sz="1800" dirty="0"/>
          </a:p>
          <a:p>
            <a:pPr marL="0" indent="0">
              <a:buNone/>
            </a:pPr>
            <a:endParaRPr lang="en-US" sz="1800" dirty="0"/>
          </a:p>
          <a:p>
            <a:endParaRPr lang="en-US" sz="1800" dirty="0" smtClean="0"/>
          </a:p>
          <a:p>
            <a:r>
              <a:rPr lang="en-US" sz="1800" dirty="0" smtClean="0"/>
              <a:t>Here</a:t>
            </a:r>
            <a:r>
              <a:rPr lang="en-US" sz="1800" dirty="0"/>
              <a:t>, </a:t>
            </a:r>
            <a:r>
              <a:rPr lang="en-US" sz="1800" dirty="0" err="1"/>
              <a:t>Pr</a:t>
            </a:r>
            <a:r>
              <a:rPr lang="en-US" sz="1800" dirty="0"/>
              <a:t>(</a:t>
            </a:r>
            <a:r>
              <a:rPr lang="en-US" sz="1800" i="1" dirty="0"/>
              <a:t>term</a:t>
            </a:r>
            <a:r>
              <a:rPr lang="en-US" sz="1800" dirty="0"/>
              <a:t>1 ∧  </a:t>
            </a:r>
            <a:r>
              <a:rPr lang="en-US" sz="1800" i="1" dirty="0"/>
              <a:t>term</a:t>
            </a:r>
            <a:r>
              <a:rPr lang="en-US" sz="1800" dirty="0"/>
              <a:t>2) is the co-occurrence probability of </a:t>
            </a:r>
            <a:r>
              <a:rPr lang="en-US" sz="1800" i="1" dirty="0"/>
              <a:t>term</a:t>
            </a:r>
            <a:r>
              <a:rPr lang="en-US" sz="1800" dirty="0"/>
              <a:t>1 and </a:t>
            </a:r>
            <a:r>
              <a:rPr lang="en-US" sz="1800" i="1" dirty="0"/>
              <a:t>term</a:t>
            </a:r>
            <a:r>
              <a:rPr lang="en-US" sz="1800" dirty="0"/>
              <a:t>2, and </a:t>
            </a:r>
            <a:r>
              <a:rPr lang="en-US" sz="1800" dirty="0" err="1"/>
              <a:t>Pr</a:t>
            </a:r>
            <a:r>
              <a:rPr lang="en-US" sz="1800" dirty="0"/>
              <a:t>(</a:t>
            </a:r>
            <a:r>
              <a:rPr lang="en-US" sz="1800" i="1" dirty="0"/>
              <a:t>term</a:t>
            </a:r>
            <a:r>
              <a:rPr lang="en-US" sz="1800" dirty="0"/>
              <a:t>1)</a:t>
            </a:r>
            <a:r>
              <a:rPr lang="en-US" sz="1800" dirty="0" err="1"/>
              <a:t>Pr</a:t>
            </a:r>
            <a:r>
              <a:rPr lang="en-US" sz="1800" dirty="0"/>
              <a:t>(</a:t>
            </a:r>
            <a:r>
              <a:rPr lang="en-US" sz="1800" i="1" dirty="0"/>
              <a:t>term</a:t>
            </a:r>
            <a:r>
              <a:rPr lang="en-US" sz="1800" dirty="0"/>
              <a:t>2) gives the probability that the two terms co-occur if they are statistically independent. </a:t>
            </a:r>
          </a:p>
          <a:p>
            <a:pPr>
              <a:buNone/>
            </a:pPr>
            <a:endParaRPr lang="en-US" sz="1800" dirty="0" smtClean="0"/>
          </a:p>
          <a:p>
            <a:pPr>
              <a:buNone/>
            </a:pPr>
            <a:endParaRPr lang="en-US" sz="1800" dirty="0" smtClean="0"/>
          </a:p>
          <a:p>
            <a:pPr>
              <a:buNone/>
            </a:pPr>
            <a:endParaRPr lang="en-US" sz="1800" dirty="0" smtClean="0"/>
          </a:p>
        </p:txBody>
      </p:sp>
      <p:pic>
        <p:nvPicPr>
          <p:cNvPr id="4" name="Picture 3"/>
          <p:cNvPicPr/>
          <p:nvPr/>
        </p:nvPicPr>
        <p:blipFill>
          <a:blip r:embed="rId2" cstate="print"/>
          <a:srcRect/>
          <a:stretch>
            <a:fillRect/>
          </a:stretch>
        </p:blipFill>
        <p:spPr bwMode="auto">
          <a:xfrm>
            <a:off x="1676400" y="2971800"/>
            <a:ext cx="4191000" cy="838200"/>
          </a:xfrm>
          <a:prstGeom prst="rect">
            <a:avLst/>
          </a:prstGeom>
          <a:noFill/>
          <a:ln w="9525">
            <a:noFill/>
            <a:miter lim="800000"/>
            <a:headEnd/>
            <a:tailEnd/>
          </a:ln>
        </p:spPr>
      </p:pic>
      <p:sp>
        <p:nvSpPr>
          <p:cNvPr id="5" name="Footer Placeholder 3"/>
          <p:cNvSpPr>
            <a:spLocks noGrp="1"/>
          </p:cNvSpPr>
          <p:nvPr>
            <p:ph type="ftr" sz="quarter" idx="11"/>
          </p:nvPr>
        </p:nvSpPr>
        <p:spPr>
          <a:xfrm>
            <a:off x="3124200" y="6148875"/>
            <a:ext cx="2895600" cy="365125"/>
          </a:xfrm>
        </p:spPr>
        <p:txBody>
          <a:bodyPr/>
          <a:lstStyle/>
          <a:p>
            <a:r>
              <a:rPr lang="en-US" dirty="0" smtClean="0"/>
              <a:t>Stock Market Sentiment Analysis</a:t>
            </a:r>
            <a:endParaRPr lang="en-US" dirty="0"/>
          </a:p>
        </p:txBody>
      </p:sp>
    </p:spTree>
    <p:extLst>
      <p:ext uri="{BB962C8B-B14F-4D97-AF65-F5344CB8AC3E}">
        <p14:creationId xmlns:p14="http://schemas.microsoft.com/office/powerpoint/2010/main" xmlns="" val="42055237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041440" cy="1442674"/>
          </a:xfrm>
        </p:spPr>
        <p:txBody>
          <a:bodyPr/>
          <a:lstStyle/>
          <a:p>
            <a:r>
              <a:rPr lang="en-US" dirty="0" smtClean="0"/>
              <a:t>Sentiment Analysis</a:t>
            </a:r>
            <a:endParaRPr lang="en-US" dirty="0"/>
          </a:p>
        </p:txBody>
      </p:sp>
      <p:sp>
        <p:nvSpPr>
          <p:cNvPr id="3" name="Content Placeholder 2"/>
          <p:cNvSpPr>
            <a:spLocks noGrp="1"/>
          </p:cNvSpPr>
          <p:nvPr>
            <p:ph idx="1"/>
          </p:nvPr>
        </p:nvSpPr>
        <p:spPr>
          <a:xfrm>
            <a:off x="838200" y="1143000"/>
            <a:ext cx="7467600" cy="4724400"/>
          </a:xfrm>
        </p:spPr>
        <p:txBody>
          <a:bodyPr>
            <a:noAutofit/>
          </a:bodyPr>
          <a:lstStyle/>
          <a:p>
            <a:pPr>
              <a:buNone/>
            </a:pPr>
            <a:r>
              <a:rPr lang="en-US" sz="1800" b="1" dirty="0" smtClean="0"/>
              <a:t>Unsupervised Machine Learning Algorithms:</a:t>
            </a:r>
          </a:p>
          <a:p>
            <a:pPr>
              <a:buNone/>
            </a:pPr>
            <a:r>
              <a:rPr lang="en-US" sz="1800" dirty="0" smtClean="0"/>
              <a:t> </a:t>
            </a:r>
          </a:p>
          <a:p>
            <a:r>
              <a:rPr lang="en-US" sz="1800" dirty="0" smtClean="0"/>
              <a:t>The ratio between Pr(</a:t>
            </a:r>
            <a:r>
              <a:rPr lang="en-US" sz="1800" i="1" dirty="0" smtClean="0"/>
              <a:t>term</a:t>
            </a:r>
            <a:r>
              <a:rPr lang="en-US" sz="1800" dirty="0" smtClean="0"/>
              <a:t>1 ∧ </a:t>
            </a:r>
            <a:r>
              <a:rPr lang="en-US" sz="1800" i="1" dirty="0" smtClean="0"/>
              <a:t>term</a:t>
            </a:r>
            <a:r>
              <a:rPr lang="en-US" sz="1800" dirty="0" smtClean="0"/>
              <a:t>2) and Pr(</a:t>
            </a:r>
            <a:r>
              <a:rPr lang="en-US" sz="1800" i="1" dirty="0" smtClean="0"/>
              <a:t>term</a:t>
            </a:r>
            <a:r>
              <a:rPr lang="en-US" sz="1800" dirty="0" smtClean="0"/>
              <a:t>1)Pr(</a:t>
            </a:r>
            <a:r>
              <a:rPr lang="en-US" sz="1800" i="1" dirty="0" smtClean="0"/>
              <a:t>term</a:t>
            </a:r>
            <a:r>
              <a:rPr lang="en-US" sz="1800" dirty="0" smtClean="0"/>
              <a:t>2) is the amount of information that we acquire about the presence of one of the words when we observe the other.</a:t>
            </a:r>
          </a:p>
          <a:p>
            <a:endParaRPr lang="en-US" sz="1800" dirty="0" smtClean="0"/>
          </a:p>
          <a:p>
            <a:r>
              <a:rPr lang="en-US" sz="1800" dirty="0" smtClean="0"/>
              <a:t>The opinion orientation (</a:t>
            </a:r>
            <a:r>
              <a:rPr lang="en-US" sz="1800" i="1" dirty="0" err="1" smtClean="0"/>
              <a:t>oo</a:t>
            </a:r>
            <a:r>
              <a:rPr lang="en-US" sz="1800" dirty="0" smtClean="0"/>
              <a:t>) of a phrase is computed based on its association with the positive reference word “excellent” and its association with the negative reference word “poor”:</a:t>
            </a:r>
          </a:p>
          <a:p>
            <a:pPr>
              <a:buNone/>
            </a:pPr>
            <a:r>
              <a:rPr lang="en-US" sz="1800" i="1" dirty="0" smtClean="0"/>
              <a:t>	</a:t>
            </a:r>
            <a:r>
              <a:rPr lang="en-US" sz="1800" i="1" dirty="0" err="1" smtClean="0"/>
              <a:t>oo</a:t>
            </a:r>
            <a:r>
              <a:rPr lang="en-US" sz="1800" dirty="0" smtClean="0"/>
              <a:t>(</a:t>
            </a:r>
            <a:r>
              <a:rPr lang="en-US" sz="1800" i="1" dirty="0" smtClean="0"/>
              <a:t>phrase</a:t>
            </a:r>
            <a:r>
              <a:rPr lang="en-US" sz="1800" dirty="0" smtClean="0"/>
              <a:t>) </a:t>
            </a:r>
            <a:r>
              <a:rPr lang="en-US" sz="1800" i="1" dirty="0" smtClean="0"/>
              <a:t>= PMI</a:t>
            </a:r>
            <a:r>
              <a:rPr lang="en-US" sz="1800" dirty="0" smtClean="0"/>
              <a:t>(</a:t>
            </a:r>
            <a:r>
              <a:rPr lang="en-US" sz="1800" i="1" dirty="0" smtClean="0"/>
              <a:t>phrase, </a:t>
            </a:r>
            <a:r>
              <a:rPr lang="en-US" sz="1800" dirty="0" smtClean="0"/>
              <a:t>“</a:t>
            </a:r>
            <a:r>
              <a:rPr lang="en-US" sz="1800" i="1" dirty="0" smtClean="0"/>
              <a:t>excellent</a:t>
            </a:r>
            <a:r>
              <a:rPr lang="en-US" sz="1800" dirty="0" smtClean="0"/>
              <a:t>”) − </a:t>
            </a:r>
            <a:r>
              <a:rPr lang="en-US" sz="1800" i="1" dirty="0" smtClean="0"/>
              <a:t>PMI</a:t>
            </a:r>
            <a:r>
              <a:rPr lang="en-US" sz="1800" dirty="0" smtClean="0"/>
              <a:t>(</a:t>
            </a:r>
            <a:r>
              <a:rPr lang="en-US" sz="1800" i="1" dirty="0" smtClean="0"/>
              <a:t>phrase, </a:t>
            </a:r>
            <a:r>
              <a:rPr lang="en-US" sz="1800" dirty="0" smtClean="0"/>
              <a:t>“</a:t>
            </a:r>
            <a:r>
              <a:rPr lang="en-US" sz="1800" i="1" dirty="0" smtClean="0"/>
              <a:t>poor</a:t>
            </a:r>
            <a:r>
              <a:rPr lang="en-US" sz="1800" dirty="0" smtClean="0"/>
              <a:t>”)</a:t>
            </a:r>
          </a:p>
          <a:p>
            <a:pPr>
              <a:buNone/>
            </a:pPr>
            <a:endParaRPr lang="en-US" sz="1800" dirty="0" smtClean="0"/>
          </a:p>
          <a:p>
            <a:r>
              <a:rPr lang="en-US" sz="1800" dirty="0" smtClean="0"/>
              <a:t>The probabilities are calculated by issuing queries to a search engine and collecting the number of </a:t>
            </a:r>
            <a:r>
              <a:rPr lang="en-US" sz="1800" i="1" dirty="0" smtClean="0"/>
              <a:t>hits</a:t>
            </a:r>
            <a:r>
              <a:rPr lang="en-US" sz="1800" dirty="0" smtClean="0"/>
              <a:t>. Thus, by searching the two terms together and separately, we can estimate the probabilities in the equation. </a:t>
            </a:r>
          </a:p>
        </p:txBody>
      </p:sp>
      <p:sp>
        <p:nvSpPr>
          <p:cNvPr id="4" name="Footer Placeholder 3"/>
          <p:cNvSpPr>
            <a:spLocks noGrp="1"/>
          </p:cNvSpPr>
          <p:nvPr>
            <p:ph type="ftr" sz="quarter" idx="11"/>
          </p:nvPr>
        </p:nvSpPr>
        <p:spPr>
          <a:xfrm>
            <a:off x="3124200" y="6148875"/>
            <a:ext cx="2895600" cy="365125"/>
          </a:xfrm>
        </p:spPr>
        <p:txBody>
          <a:bodyPr/>
          <a:lstStyle/>
          <a:p>
            <a:r>
              <a:rPr lang="en-US" dirty="0" smtClean="0"/>
              <a:t>Stock Market Sentiment Analysis</a:t>
            </a:r>
            <a:endParaRPr lang="en-US" dirty="0"/>
          </a:p>
        </p:txBody>
      </p:sp>
    </p:spTree>
    <p:extLst>
      <p:ext uri="{BB962C8B-B14F-4D97-AF65-F5344CB8AC3E}">
        <p14:creationId xmlns:p14="http://schemas.microsoft.com/office/powerpoint/2010/main" xmlns="" val="30340864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sp>
        <p:nvSpPr>
          <p:cNvPr id="3" name="Content Placeholder 2"/>
          <p:cNvSpPr>
            <a:spLocks noGrp="1"/>
          </p:cNvSpPr>
          <p:nvPr>
            <p:ph idx="1"/>
          </p:nvPr>
        </p:nvSpPr>
        <p:spPr>
          <a:xfrm>
            <a:off x="838200" y="1839863"/>
            <a:ext cx="7467600" cy="3951337"/>
          </a:xfrm>
        </p:spPr>
        <p:txBody>
          <a:bodyPr>
            <a:noAutofit/>
          </a:bodyPr>
          <a:lstStyle/>
          <a:p>
            <a:pPr>
              <a:buNone/>
            </a:pPr>
            <a:r>
              <a:rPr lang="en-US" sz="1800" b="1" dirty="0" smtClean="0"/>
              <a:t>Unsupervised Machine Learning Algorithms:</a:t>
            </a:r>
          </a:p>
          <a:p>
            <a:pPr>
              <a:buNone/>
            </a:pPr>
            <a:r>
              <a:rPr lang="en-US" sz="1800" dirty="0" smtClean="0"/>
              <a:t> </a:t>
            </a:r>
          </a:p>
          <a:p>
            <a:r>
              <a:rPr lang="en-US" sz="1800" b="1" dirty="0" smtClean="0"/>
              <a:t>Summation of feature weights</a:t>
            </a:r>
            <a:endParaRPr lang="en-US" sz="1800" dirty="0" smtClean="0"/>
          </a:p>
          <a:p>
            <a:endParaRPr lang="en-US" sz="1800" dirty="0" smtClean="0"/>
          </a:p>
          <a:p>
            <a:r>
              <a:rPr lang="en-US" sz="1800" dirty="0" smtClean="0"/>
              <a:t>One approach can be to count the daily total number of words that are considered positive and negative by a lexical resource such as </a:t>
            </a:r>
            <a:r>
              <a:rPr lang="en-US" sz="1800" dirty="0" err="1" smtClean="0"/>
              <a:t>WordNet</a:t>
            </a:r>
            <a:r>
              <a:rPr lang="en-US" sz="1800" dirty="0" smtClean="0"/>
              <a:t>. As an example, we add the positivity and negativity score of each word to calculate the overall scores. </a:t>
            </a:r>
          </a:p>
          <a:p>
            <a:pPr>
              <a:buNone/>
            </a:pPr>
            <a:r>
              <a:rPr lang="en-US" sz="1800" dirty="0" smtClean="0"/>
              <a:t> </a:t>
            </a:r>
          </a:p>
          <a:p>
            <a:r>
              <a:rPr lang="en-US" sz="1800" dirty="0" smtClean="0"/>
              <a:t>A message is considered: positive, if the total positivity  score is higher than the total negativity score ; negative, if the total negativity score is higher than the total positivity  score; and neutral, if both are equal</a:t>
            </a:r>
            <a:endParaRPr lang="en-US" sz="1800" dirty="0"/>
          </a:p>
        </p:txBody>
      </p:sp>
      <p:sp>
        <p:nvSpPr>
          <p:cNvPr id="4" name="Footer Placeholder 3"/>
          <p:cNvSpPr>
            <a:spLocks noGrp="1"/>
          </p:cNvSpPr>
          <p:nvPr>
            <p:ph type="ftr" sz="quarter" idx="11"/>
          </p:nvPr>
        </p:nvSpPr>
        <p:spPr>
          <a:xfrm>
            <a:off x="3124200" y="6148875"/>
            <a:ext cx="2895600" cy="365125"/>
          </a:xfrm>
        </p:spPr>
        <p:txBody>
          <a:bodyPr/>
          <a:lstStyle/>
          <a:p>
            <a:r>
              <a:rPr lang="en-US" dirty="0" smtClean="0"/>
              <a:t>Stock Market Sentiment Analysis</a:t>
            </a:r>
            <a:endParaRPr lang="en-US" dirty="0"/>
          </a:p>
        </p:txBody>
      </p:sp>
    </p:spTree>
    <p:extLst>
      <p:ext uri="{BB962C8B-B14F-4D97-AF65-F5344CB8AC3E}">
        <p14:creationId xmlns:p14="http://schemas.microsoft.com/office/powerpoint/2010/main" xmlns="" val="1069709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 and Problem Definition</a:t>
            </a:r>
          </a:p>
        </p:txBody>
      </p:sp>
      <p:sp>
        <p:nvSpPr>
          <p:cNvPr id="3" name="Content Placeholder 2"/>
          <p:cNvSpPr>
            <a:spLocks noGrp="1"/>
          </p:cNvSpPr>
          <p:nvPr>
            <p:ph idx="1"/>
          </p:nvPr>
        </p:nvSpPr>
        <p:spPr/>
        <p:txBody>
          <a:bodyPr>
            <a:normAutofit fontScale="92500" lnSpcReduction="20000"/>
          </a:bodyPr>
          <a:lstStyle/>
          <a:p>
            <a:pPr marL="0" lvl="0" indent="0">
              <a:buNone/>
            </a:pPr>
            <a:r>
              <a:rPr lang="en-US" b="1" dirty="0"/>
              <a:t>Current </a:t>
            </a:r>
            <a:r>
              <a:rPr lang="en-US" b="1" dirty="0" smtClean="0"/>
              <a:t>Scenario:</a:t>
            </a:r>
          </a:p>
          <a:p>
            <a:pPr marL="0" lvl="0" indent="0">
              <a:buNone/>
            </a:pPr>
            <a:endParaRPr lang="en-US" dirty="0"/>
          </a:p>
          <a:p>
            <a:r>
              <a:rPr lang="en-US" dirty="0" smtClean="0"/>
              <a:t> </a:t>
            </a:r>
            <a:r>
              <a:rPr lang="en-US" dirty="0"/>
              <a:t>People wanting to invest in the stock market are always looking for reliable market predictions made by experts to gain profits. </a:t>
            </a:r>
          </a:p>
          <a:p>
            <a:r>
              <a:rPr lang="en-US" dirty="0"/>
              <a:t>These experts often use blogs or social networking platforms to express their views about the current trends in the market.  </a:t>
            </a:r>
            <a:endParaRPr lang="en-US" dirty="0" smtClean="0"/>
          </a:p>
          <a:p>
            <a:r>
              <a:rPr lang="en-US" dirty="0" smtClean="0"/>
              <a:t>The </a:t>
            </a:r>
            <a:r>
              <a:rPr lang="en-US" dirty="0"/>
              <a:t>people looking to invest in any particular stock search the web for predictions by experts on that particular stock to gauge the overall opinion. </a:t>
            </a:r>
            <a:endParaRPr lang="en-US" dirty="0" smtClean="0"/>
          </a:p>
          <a:p>
            <a:r>
              <a:rPr lang="en-US" dirty="0" smtClean="0"/>
              <a:t>These </a:t>
            </a:r>
            <a:r>
              <a:rPr lang="en-US" dirty="0"/>
              <a:t>predictions help the people invest their money in the proper place at the proper time</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t>Stock Market Sentiment Analysis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xmlns="" val="28126438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041440" cy="1442674"/>
          </a:xfrm>
        </p:spPr>
        <p:txBody>
          <a:bodyPr/>
          <a:lstStyle/>
          <a:p>
            <a:r>
              <a:rPr lang="en-US" dirty="0" smtClean="0">
                <a:latin typeface="Calibri" pitchFamily="34" charset="0"/>
                <a:cs typeface="Calibri" pitchFamily="34" charset="0"/>
              </a:rPr>
              <a:t>Our Approach</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838200" y="990600"/>
            <a:ext cx="7467600" cy="3951337"/>
          </a:xfrm>
        </p:spPr>
        <p:txBody>
          <a:bodyPr>
            <a:noAutofit/>
          </a:bodyPr>
          <a:lstStyle/>
          <a:p>
            <a:pPr>
              <a:buNone/>
            </a:pPr>
            <a:r>
              <a:rPr lang="en-US" sz="1800" b="1" dirty="0" smtClean="0"/>
              <a:t>Weight-based sentiment classification using a bag-of-words framework</a:t>
            </a:r>
          </a:p>
          <a:p>
            <a:pPr>
              <a:buNone/>
            </a:pPr>
            <a:r>
              <a:rPr lang="en-US" sz="1600" dirty="0" smtClean="0"/>
              <a:t> </a:t>
            </a:r>
          </a:p>
          <a:p>
            <a:r>
              <a:rPr lang="en-US" sz="1600" u="sng" dirty="0" smtClean="0"/>
              <a:t>Feature words:</a:t>
            </a:r>
            <a:endParaRPr lang="en-US" sz="1600" dirty="0" smtClean="0"/>
          </a:p>
          <a:p>
            <a:endParaRPr lang="en-US" sz="1600" dirty="0" smtClean="0"/>
          </a:p>
          <a:p>
            <a:pPr>
              <a:buNone/>
            </a:pPr>
            <a:r>
              <a:rPr lang="en-US" sz="1600" dirty="0" smtClean="0"/>
              <a:t>	Let {f1 ,…….,fm } be a predefined set of m features that can appear in a data element.</a:t>
            </a:r>
          </a:p>
          <a:p>
            <a:pPr>
              <a:buNone/>
            </a:pPr>
            <a:r>
              <a:rPr lang="en-US" sz="1600" dirty="0" smtClean="0"/>
              <a:t>	These feature words are specific to the stock market domain; examples include unigrams such as ‘buy, sell, rising, falling, profit, loss, increase, decrease, etc’ or bigrams such as ‘high risk', 'low risk', etc. </a:t>
            </a:r>
          </a:p>
          <a:p>
            <a:endParaRPr lang="en-US" sz="1600" dirty="0" smtClean="0"/>
          </a:p>
          <a:p>
            <a:r>
              <a:rPr lang="en-US" sz="1600" u="sng" dirty="0" smtClean="0"/>
              <a:t>Presence of Feature words:</a:t>
            </a:r>
            <a:endParaRPr lang="en-US" sz="1600" dirty="0" smtClean="0"/>
          </a:p>
          <a:p>
            <a:endParaRPr lang="en-US" sz="1600" dirty="0" smtClean="0"/>
          </a:p>
          <a:p>
            <a:pPr>
              <a:buNone/>
            </a:pPr>
            <a:r>
              <a:rPr lang="en-US" sz="1600" dirty="0" smtClean="0"/>
              <a:t>	Let </a:t>
            </a:r>
            <a:r>
              <a:rPr lang="en-US" sz="1600" dirty="0" err="1" smtClean="0"/>
              <a:t>n</a:t>
            </a:r>
            <a:r>
              <a:rPr lang="en-US" sz="1600" baseline="-25000" dirty="0" err="1" smtClean="0"/>
              <a:t>i</a:t>
            </a:r>
            <a:r>
              <a:rPr lang="en-US" sz="1600" dirty="0" smtClean="0"/>
              <a:t>(d) denote the occurrence of </a:t>
            </a:r>
            <a:r>
              <a:rPr lang="en-US" sz="1600" dirty="0" err="1" smtClean="0"/>
              <a:t>f</a:t>
            </a:r>
            <a:r>
              <a:rPr lang="en-US" sz="1600" baseline="-25000" dirty="0" err="1" smtClean="0"/>
              <a:t>i</a:t>
            </a:r>
            <a:r>
              <a:rPr lang="en-US" sz="1600" dirty="0" smtClean="0"/>
              <a:t> in document d. </a:t>
            </a:r>
          </a:p>
          <a:p>
            <a:pPr>
              <a:buNone/>
            </a:pPr>
            <a:r>
              <a:rPr lang="en-US" sz="1600" dirty="0" smtClean="0"/>
              <a:t>	Thus, </a:t>
            </a:r>
            <a:r>
              <a:rPr lang="en-US" sz="1600" dirty="0" err="1" smtClean="0"/>
              <a:t>n</a:t>
            </a:r>
            <a:r>
              <a:rPr lang="en-US" sz="1600" baseline="-25000" dirty="0" err="1" smtClean="0"/>
              <a:t>i</a:t>
            </a:r>
            <a:r>
              <a:rPr lang="en-US" sz="1600" dirty="0" smtClean="0"/>
              <a:t>(d) = 1 if </a:t>
            </a:r>
            <a:r>
              <a:rPr lang="en-US" sz="1600" dirty="0" err="1" smtClean="0"/>
              <a:t>f</a:t>
            </a:r>
            <a:r>
              <a:rPr lang="en-US" sz="1600" baseline="-25000" dirty="0" err="1" smtClean="0"/>
              <a:t>i</a:t>
            </a:r>
            <a:r>
              <a:rPr lang="en-US" sz="1600" dirty="0" smtClean="0"/>
              <a:t> occurs in document d.</a:t>
            </a:r>
          </a:p>
          <a:p>
            <a:pPr>
              <a:buNone/>
            </a:pPr>
            <a:r>
              <a:rPr lang="en-US" sz="1600" dirty="0" smtClean="0"/>
              <a:t>		                = 0 otherwise</a:t>
            </a:r>
          </a:p>
          <a:p>
            <a:pPr>
              <a:buNone/>
            </a:pPr>
            <a:endParaRPr lang="en-US" sz="1600" dirty="0" smtClean="0"/>
          </a:p>
          <a:p>
            <a:r>
              <a:rPr lang="en-US" sz="1600" dirty="0" smtClean="0"/>
              <a:t>Each data item is then scanned for the presence of these feature words.</a:t>
            </a:r>
          </a:p>
          <a:p>
            <a:pPr>
              <a:buNone/>
            </a:pPr>
            <a:r>
              <a:rPr lang="en-US" sz="1600" dirty="0" smtClean="0"/>
              <a:t> </a:t>
            </a:r>
          </a:p>
        </p:txBody>
      </p:sp>
      <p:sp>
        <p:nvSpPr>
          <p:cNvPr id="4" name="Footer Placeholder 3"/>
          <p:cNvSpPr>
            <a:spLocks noGrp="1"/>
          </p:cNvSpPr>
          <p:nvPr>
            <p:ph type="ftr" sz="quarter" idx="11"/>
          </p:nvPr>
        </p:nvSpPr>
        <p:spPr>
          <a:xfrm>
            <a:off x="3124200" y="6148875"/>
            <a:ext cx="2895600" cy="365125"/>
          </a:xfrm>
        </p:spPr>
        <p:txBody>
          <a:bodyPr/>
          <a:lstStyle/>
          <a:p>
            <a:r>
              <a:rPr lang="en-US" dirty="0" smtClean="0"/>
              <a:t>Stock Market Sentiment Analysis</a:t>
            </a:r>
            <a:endParaRPr lang="en-US" dirty="0"/>
          </a:p>
        </p:txBody>
      </p:sp>
    </p:spTree>
    <p:extLst>
      <p:ext uri="{BB962C8B-B14F-4D97-AF65-F5344CB8AC3E}">
        <p14:creationId xmlns:p14="http://schemas.microsoft.com/office/powerpoint/2010/main" xmlns="" val="24798413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041440" cy="1442674"/>
          </a:xfrm>
        </p:spPr>
        <p:txBody>
          <a:bodyPr/>
          <a:lstStyle/>
          <a:p>
            <a:r>
              <a:rPr lang="en-US" dirty="0" smtClean="0">
                <a:latin typeface="Calibri" pitchFamily="34" charset="0"/>
                <a:cs typeface="Calibri" pitchFamily="34" charset="0"/>
              </a:rPr>
              <a:t>Our Approach</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838200" y="1839863"/>
            <a:ext cx="7467600" cy="3951337"/>
          </a:xfrm>
        </p:spPr>
        <p:txBody>
          <a:bodyPr>
            <a:noAutofit/>
          </a:bodyPr>
          <a:lstStyle/>
          <a:p>
            <a:pPr>
              <a:buNone/>
            </a:pPr>
            <a:r>
              <a:rPr lang="en-US" sz="1800" b="1" dirty="0" smtClean="0"/>
              <a:t>Weight-based sentiment classification using a bag-of-words framework</a:t>
            </a:r>
            <a:endParaRPr lang="en-US" sz="1800" dirty="0" smtClean="0"/>
          </a:p>
          <a:p>
            <a:pPr>
              <a:buNone/>
            </a:pPr>
            <a:r>
              <a:rPr lang="en-US" sz="1600" dirty="0" smtClean="0"/>
              <a:t>  </a:t>
            </a:r>
          </a:p>
          <a:p>
            <a:r>
              <a:rPr lang="en-US" sz="1600" u="sng" dirty="0" smtClean="0"/>
              <a:t>Feature weighting:</a:t>
            </a:r>
            <a:endParaRPr lang="en-US" sz="1600" dirty="0" smtClean="0"/>
          </a:p>
          <a:p>
            <a:pPr>
              <a:buNone/>
            </a:pPr>
            <a:r>
              <a:rPr lang="en-US" sz="1600" dirty="0" smtClean="0"/>
              <a:t>	</a:t>
            </a:r>
          </a:p>
          <a:p>
            <a:pPr>
              <a:buNone/>
            </a:pPr>
            <a:r>
              <a:rPr lang="en-US" sz="1600" dirty="0" smtClean="0"/>
              <a:t>	Features are assigned weights in the range [0-1] which is in normalized form. Each feature word is assigned a positive score and a negative score.</a:t>
            </a:r>
          </a:p>
          <a:p>
            <a:endParaRPr lang="en-US" sz="1600" dirty="0" smtClean="0"/>
          </a:p>
          <a:p>
            <a:r>
              <a:rPr lang="en-US" sz="1600" u="sng" dirty="0" smtClean="0"/>
              <a:t>Multiplication of feature weights:</a:t>
            </a:r>
            <a:endParaRPr lang="en-US" sz="1600" dirty="0" smtClean="0"/>
          </a:p>
          <a:p>
            <a:endParaRPr lang="en-US" sz="1600" dirty="0" smtClean="0"/>
          </a:p>
          <a:p>
            <a:pPr>
              <a:buNone/>
            </a:pPr>
            <a:r>
              <a:rPr lang="en-US" sz="1600" dirty="0" smtClean="0"/>
              <a:t>	The positive weights for feature words in a phrase are multiplied to give the overall positive probability of the phrase. Similar process is carried for calculating the negative probability of the phrase.  The higher of the 2 probabilities gives the sentiment for the phrase.</a:t>
            </a:r>
            <a:br>
              <a:rPr lang="en-US" sz="1600" dirty="0" smtClean="0"/>
            </a:br>
            <a:endParaRPr lang="en-US" sz="1600" dirty="0"/>
          </a:p>
        </p:txBody>
      </p:sp>
      <p:sp>
        <p:nvSpPr>
          <p:cNvPr id="4" name="Footer Placeholder 3"/>
          <p:cNvSpPr>
            <a:spLocks noGrp="1"/>
          </p:cNvSpPr>
          <p:nvPr>
            <p:ph type="ftr" sz="quarter" idx="11"/>
          </p:nvPr>
        </p:nvSpPr>
        <p:spPr>
          <a:xfrm>
            <a:off x="3124200" y="6148875"/>
            <a:ext cx="2895600" cy="365125"/>
          </a:xfrm>
        </p:spPr>
        <p:txBody>
          <a:bodyPr/>
          <a:lstStyle/>
          <a:p>
            <a:r>
              <a:rPr lang="en-US" dirty="0" smtClean="0"/>
              <a:t>Stock Market Sentiment Analysis</a:t>
            </a:r>
            <a:endParaRPr lang="en-US" dirty="0"/>
          </a:p>
        </p:txBody>
      </p:sp>
    </p:spTree>
    <p:extLst>
      <p:ext uri="{BB962C8B-B14F-4D97-AF65-F5344CB8AC3E}">
        <p14:creationId xmlns:p14="http://schemas.microsoft.com/office/powerpoint/2010/main" xmlns="" val="30583137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855"/>
            <a:ext cx="8041440" cy="1442674"/>
          </a:xfrm>
        </p:spPr>
        <p:txBody>
          <a:bodyPr/>
          <a:lstStyle/>
          <a:p>
            <a:r>
              <a:rPr lang="en-US" dirty="0" smtClean="0">
                <a:latin typeface="Calibri" pitchFamily="34" charset="0"/>
                <a:cs typeface="Calibri" pitchFamily="34" charset="0"/>
              </a:rPr>
              <a:t>Our Approach</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762000" y="1143000"/>
            <a:ext cx="7467600" cy="4724400"/>
          </a:xfrm>
        </p:spPr>
        <p:txBody>
          <a:bodyPr>
            <a:noAutofit/>
          </a:bodyPr>
          <a:lstStyle/>
          <a:p>
            <a:pPr marL="0" indent="0">
              <a:buNone/>
            </a:pPr>
            <a:endParaRPr lang="en-US" sz="1400" baseline="-25000" dirty="0" smtClean="0"/>
          </a:p>
          <a:p>
            <a:pPr marL="0" indent="0">
              <a:buNone/>
            </a:pPr>
            <a:r>
              <a:rPr lang="en-US" sz="1800" b="1" dirty="0" smtClean="0"/>
              <a:t>Weight-based </a:t>
            </a:r>
            <a:r>
              <a:rPr lang="en-US" sz="1800" b="1" dirty="0"/>
              <a:t>sentiment classification using a bag-of-words </a:t>
            </a:r>
            <a:r>
              <a:rPr lang="en-US" sz="1800" b="1" dirty="0" smtClean="0"/>
              <a:t>framework</a:t>
            </a:r>
          </a:p>
          <a:p>
            <a:pPr marL="0" indent="0">
              <a:buNone/>
            </a:pPr>
            <a:endParaRPr lang="en-US" sz="1800" b="1" dirty="0" smtClean="0"/>
          </a:p>
          <a:p>
            <a:pPr marL="0" indent="0">
              <a:buNone/>
            </a:pPr>
            <a:r>
              <a:rPr lang="el-GR" sz="1800" dirty="0"/>
              <a:t>Δ</a:t>
            </a:r>
            <a:r>
              <a:rPr lang="en-US" sz="1800" dirty="0"/>
              <a:t> = </a:t>
            </a:r>
            <a:r>
              <a:rPr lang="en-US" sz="1800" dirty="0" smtClean="0"/>
              <a:t>0</a:t>
            </a:r>
          </a:p>
          <a:p>
            <a:pPr marL="0" indent="0">
              <a:buNone/>
            </a:pPr>
            <a:r>
              <a:rPr lang="en-US" sz="1800" dirty="0" smtClean="0"/>
              <a:t>For </a:t>
            </a:r>
            <a:r>
              <a:rPr lang="en-US" sz="1800" dirty="0"/>
              <a:t>all feature words f</a:t>
            </a:r>
            <a:r>
              <a:rPr lang="en-US" sz="1800" baseline="-25000" dirty="0"/>
              <a:t>i</a:t>
            </a:r>
            <a:r>
              <a:rPr lang="en-US" sz="1800" dirty="0"/>
              <a:t>:</a:t>
            </a:r>
          </a:p>
          <a:p>
            <a:pPr marL="0" indent="0">
              <a:buNone/>
            </a:pPr>
            <a:r>
              <a:rPr lang="en-US" sz="1800" dirty="0"/>
              <a:t>	</a:t>
            </a:r>
            <a:r>
              <a:rPr lang="en-US" sz="1800" dirty="0" smtClean="0"/>
              <a:t>If </a:t>
            </a:r>
            <a:r>
              <a:rPr lang="en-US" sz="1800" dirty="0" err="1"/>
              <a:t>n</a:t>
            </a:r>
            <a:r>
              <a:rPr lang="en-US" sz="1800" baseline="-25000" dirty="0" err="1"/>
              <a:t>i</a:t>
            </a:r>
            <a:r>
              <a:rPr lang="en-US" sz="1800" dirty="0"/>
              <a:t>(d) = 1:</a:t>
            </a:r>
          </a:p>
          <a:p>
            <a:pPr marL="0" indent="0">
              <a:buNone/>
            </a:pPr>
            <a:r>
              <a:rPr lang="en-US" sz="1800" dirty="0" smtClean="0"/>
              <a:t>		</a:t>
            </a:r>
            <a:r>
              <a:rPr lang="el-GR" sz="1800" dirty="0" smtClean="0"/>
              <a:t>Δ</a:t>
            </a:r>
            <a:r>
              <a:rPr lang="en-US" sz="1800" dirty="0" smtClean="0"/>
              <a:t> </a:t>
            </a:r>
            <a:r>
              <a:rPr lang="en-US" sz="1800" dirty="0"/>
              <a:t>= </a:t>
            </a:r>
            <a:r>
              <a:rPr lang="el-GR" sz="1800" dirty="0"/>
              <a:t>Δ</a:t>
            </a:r>
            <a:r>
              <a:rPr lang="en-US" sz="1800" dirty="0"/>
              <a:t> </a:t>
            </a:r>
            <a:r>
              <a:rPr lang="en-US" sz="1800" dirty="0" smtClean="0"/>
              <a:t>+ </a:t>
            </a:r>
            <a:r>
              <a:rPr lang="el-GR" sz="1800" dirty="0" smtClean="0"/>
              <a:t>Σ</a:t>
            </a:r>
            <a:r>
              <a:rPr lang="en-US" sz="1800" dirty="0" smtClean="0"/>
              <a:t> log(f</a:t>
            </a:r>
            <a:r>
              <a:rPr lang="en-US" sz="1800" baseline="-25000" dirty="0" smtClean="0"/>
              <a:t>i</a:t>
            </a:r>
            <a:r>
              <a:rPr lang="en-US" sz="1800" dirty="0" smtClean="0"/>
              <a:t> </a:t>
            </a:r>
            <a:r>
              <a:rPr lang="en-US" sz="1800" dirty="0" err="1"/>
              <a:t>pos</a:t>
            </a:r>
            <a:r>
              <a:rPr lang="en-US" sz="1800" dirty="0"/>
              <a:t>) - </a:t>
            </a:r>
            <a:r>
              <a:rPr lang="el-GR" sz="1800" dirty="0"/>
              <a:t>Σ</a:t>
            </a:r>
            <a:r>
              <a:rPr lang="en-US" sz="1800" dirty="0"/>
              <a:t> </a:t>
            </a:r>
            <a:r>
              <a:rPr lang="en-US" sz="1800" dirty="0" smtClean="0"/>
              <a:t>log(f</a:t>
            </a:r>
            <a:r>
              <a:rPr lang="en-US" sz="1800" baseline="-25000" dirty="0" smtClean="0"/>
              <a:t>i</a:t>
            </a:r>
            <a:r>
              <a:rPr lang="en-US" sz="1800" dirty="0" smtClean="0"/>
              <a:t> </a:t>
            </a:r>
            <a:r>
              <a:rPr lang="en-US" sz="1800" dirty="0" err="1"/>
              <a:t>neg</a:t>
            </a:r>
            <a:r>
              <a:rPr lang="en-US" sz="1800" dirty="0"/>
              <a:t>)</a:t>
            </a:r>
            <a:r>
              <a:rPr lang="en-US" sz="1800" baseline="-25000" dirty="0"/>
              <a:t>   </a:t>
            </a:r>
          </a:p>
          <a:p>
            <a:pPr marL="0" indent="0">
              <a:buNone/>
            </a:pPr>
            <a:endParaRPr lang="en-US" sz="1800" baseline="-25000" dirty="0"/>
          </a:p>
          <a:p>
            <a:pPr marL="0" indent="0">
              <a:buNone/>
            </a:pPr>
            <a:r>
              <a:rPr lang="en-US" baseline="-25000" dirty="0"/>
              <a:t>Where</a:t>
            </a:r>
          </a:p>
          <a:p>
            <a:pPr marL="0" indent="0">
              <a:buNone/>
            </a:pPr>
            <a:endParaRPr lang="en-US" sz="1800" baseline="-25000" dirty="0"/>
          </a:p>
          <a:p>
            <a:pPr marL="0" indent="0">
              <a:buNone/>
            </a:pPr>
            <a:r>
              <a:rPr lang="en-US" sz="1800" dirty="0" smtClean="0"/>
              <a:t>f</a:t>
            </a:r>
            <a:r>
              <a:rPr lang="en-US" sz="1800" baseline="-25000" dirty="0" smtClean="0"/>
              <a:t>i</a:t>
            </a:r>
            <a:r>
              <a:rPr lang="en-US" sz="1800" dirty="0" smtClean="0"/>
              <a:t> </a:t>
            </a:r>
            <a:r>
              <a:rPr lang="en-US" sz="1800" dirty="0" err="1"/>
              <a:t>pos</a:t>
            </a:r>
            <a:r>
              <a:rPr lang="en-US" sz="1800" dirty="0"/>
              <a:t> =&gt; positive score of feature </a:t>
            </a:r>
            <a:r>
              <a:rPr lang="en-US" sz="1800" dirty="0" smtClean="0"/>
              <a:t>f</a:t>
            </a:r>
            <a:r>
              <a:rPr lang="en-US" sz="1800" baseline="-25000" dirty="0" smtClean="0"/>
              <a:t>i</a:t>
            </a:r>
            <a:endParaRPr lang="en-US" sz="1800" baseline="-25000" dirty="0"/>
          </a:p>
          <a:p>
            <a:pPr marL="0" indent="0">
              <a:buNone/>
            </a:pPr>
            <a:r>
              <a:rPr lang="en-US" sz="1800" dirty="0" smtClean="0"/>
              <a:t>f</a:t>
            </a:r>
            <a:r>
              <a:rPr lang="en-US" sz="1800" baseline="-25000" dirty="0" smtClean="0"/>
              <a:t>i</a:t>
            </a:r>
            <a:r>
              <a:rPr lang="en-US" sz="1800" dirty="0" smtClean="0"/>
              <a:t> </a:t>
            </a:r>
            <a:r>
              <a:rPr lang="en-US" sz="1800" dirty="0" err="1"/>
              <a:t>neg</a:t>
            </a:r>
            <a:r>
              <a:rPr lang="en-US" sz="1800" dirty="0"/>
              <a:t> =&gt; negative score of feature f</a:t>
            </a:r>
            <a:r>
              <a:rPr lang="en-US" sz="1800" baseline="-25000" dirty="0" smtClean="0"/>
              <a:t>i</a:t>
            </a:r>
          </a:p>
          <a:p>
            <a:pPr marL="0" indent="0">
              <a:buNone/>
            </a:pPr>
            <a:endParaRPr lang="en-US" sz="1800" dirty="0"/>
          </a:p>
          <a:p>
            <a:pPr marL="0" indent="0">
              <a:buNone/>
            </a:pPr>
            <a:r>
              <a:rPr lang="en-US" sz="1800" dirty="0" smtClean="0"/>
              <a:t>If </a:t>
            </a:r>
            <a:r>
              <a:rPr lang="el-GR" sz="1800" dirty="0"/>
              <a:t>Δ</a:t>
            </a:r>
            <a:r>
              <a:rPr lang="en-US" sz="1800" dirty="0"/>
              <a:t> </a:t>
            </a:r>
            <a:r>
              <a:rPr lang="en-US" sz="1800" dirty="0" smtClean="0"/>
              <a:t>&gt;= 0: classify sentence as positive.</a:t>
            </a:r>
          </a:p>
          <a:p>
            <a:pPr marL="0" indent="0">
              <a:buNone/>
            </a:pPr>
            <a:r>
              <a:rPr lang="en-US" sz="1800" dirty="0"/>
              <a:t>If </a:t>
            </a:r>
            <a:r>
              <a:rPr lang="el-GR" sz="1800" dirty="0"/>
              <a:t>Δ</a:t>
            </a:r>
            <a:r>
              <a:rPr lang="en-US" sz="1800" dirty="0"/>
              <a:t> </a:t>
            </a:r>
            <a:r>
              <a:rPr lang="en-US" sz="1800" dirty="0" smtClean="0"/>
              <a:t>&lt;= </a:t>
            </a:r>
            <a:r>
              <a:rPr lang="en-US" sz="1800" dirty="0"/>
              <a:t>0: classify sentence as </a:t>
            </a:r>
            <a:r>
              <a:rPr lang="en-US" sz="1800" dirty="0" smtClean="0"/>
              <a:t>negative</a:t>
            </a:r>
            <a:r>
              <a:rPr lang="en-US" sz="1800" dirty="0"/>
              <a:t>.</a:t>
            </a:r>
          </a:p>
          <a:p>
            <a:pPr marL="0" indent="0">
              <a:buNone/>
            </a:pPr>
            <a:r>
              <a:rPr lang="en-US" sz="2000" dirty="0" smtClean="0"/>
              <a:t> </a:t>
            </a:r>
            <a:endParaRPr lang="en-US" sz="2000" dirty="0"/>
          </a:p>
          <a:p>
            <a:pPr marL="0" indent="0">
              <a:buNone/>
            </a:pPr>
            <a:r>
              <a:rPr lang="en-US" sz="2000" baseline="-25000" dirty="0" smtClean="0"/>
              <a:t>    </a:t>
            </a:r>
            <a:endParaRPr lang="en-US" sz="2000" baseline="-25000" dirty="0"/>
          </a:p>
        </p:txBody>
      </p:sp>
      <p:sp>
        <p:nvSpPr>
          <p:cNvPr id="4" name="Footer Placeholder 3"/>
          <p:cNvSpPr>
            <a:spLocks noGrp="1"/>
          </p:cNvSpPr>
          <p:nvPr>
            <p:ph type="ftr" sz="quarter" idx="11"/>
          </p:nvPr>
        </p:nvSpPr>
        <p:spPr>
          <a:xfrm>
            <a:off x="3124200" y="6148875"/>
            <a:ext cx="2895600" cy="365125"/>
          </a:xfrm>
        </p:spPr>
        <p:txBody>
          <a:bodyPr/>
          <a:lstStyle/>
          <a:p>
            <a:r>
              <a:rPr lang="en-US" dirty="0" smtClean="0"/>
              <a:t>Stock Market Sentiment Analysis</a:t>
            </a:r>
            <a:endParaRPr lang="en-US" dirty="0"/>
          </a:p>
        </p:txBody>
      </p:sp>
    </p:spTree>
    <p:extLst>
      <p:ext uri="{BB962C8B-B14F-4D97-AF65-F5344CB8AC3E}">
        <p14:creationId xmlns:p14="http://schemas.microsoft.com/office/powerpoint/2010/main" xmlns="" val="8373032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0"/>
            <a:ext cx="8041440" cy="1442674"/>
          </a:xfrm>
        </p:spPr>
        <p:txBody>
          <a:bodyPr/>
          <a:lstStyle/>
          <a:p>
            <a:r>
              <a:rPr lang="en-US" dirty="0" smtClean="0">
                <a:latin typeface="Calibri" pitchFamily="34" charset="0"/>
                <a:cs typeface="Calibri" pitchFamily="34" charset="0"/>
              </a:rPr>
              <a:t>Our Approach</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838200" y="1295400"/>
            <a:ext cx="7467600" cy="3951337"/>
          </a:xfrm>
        </p:spPr>
        <p:txBody>
          <a:bodyPr>
            <a:noAutofit/>
          </a:bodyPr>
          <a:lstStyle/>
          <a:p>
            <a:pPr>
              <a:buNone/>
            </a:pPr>
            <a:r>
              <a:rPr lang="en-US" sz="1800" b="1" dirty="0" smtClean="0"/>
              <a:t>Weight-based sentiment classification using a bag-of-words framework</a:t>
            </a:r>
            <a:endParaRPr lang="en-US" sz="1800" dirty="0" smtClean="0"/>
          </a:p>
          <a:p>
            <a:pPr>
              <a:buNone/>
            </a:pPr>
            <a:r>
              <a:rPr lang="en-US" sz="1600" dirty="0" smtClean="0"/>
              <a:t>  </a:t>
            </a:r>
          </a:p>
          <a:p>
            <a:r>
              <a:rPr lang="en-US" sz="1600" u="sng" dirty="0" smtClean="0"/>
              <a:t>Handling Negation:</a:t>
            </a:r>
            <a:endParaRPr lang="en-US" sz="1600" dirty="0" smtClean="0"/>
          </a:p>
          <a:p>
            <a:endParaRPr lang="en-US" sz="1600" dirty="0" smtClean="0"/>
          </a:p>
          <a:p>
            <a:pPr>
              <a:buNone/>
            </a:pPr>
            <a:r>
              <a:rPr lang="en-US" sz="1600" dirty="0" smtClean="0"/>
              <a:t>	As “good” and “not very good” indicate opposite sentiment orientations, we added the tag NOT to every word between a negation word (“not”, “isn’t”, “didn’t”, etc.) and the first punctuation mark following the negation word.</a:t>
            </a:r>
          </a:p>
          <a:p>
            <a:pPr>
              <a:buNone/>
            </a:pPr>
            <a:r>
              <a:rPr lang="en-US" sz="1600" dirty="0" smtClean="0"/>
              <a:t>	If a feature word contains the tag “not”, then the score of the positive or negative word is differenced with “1”. </a:t>
            </a:r>
          </a:p>
          <a:p>
            <a:endParaRPr lang="en-US" sz="1600" dirty="0" smtClean="0"/>
          </a:p>
          <a:p>
            <a:r>
              <a:rPr lang="en-US" sz="1600" u="sng" dirty="0" smtClean="0"/>
              <a:t>Handling Sentiment Association for Multiple Entities in a single data item: </a:t>
            </a:r>
            <a:endParaRPr lang="en-US" sz="1600" dirty="0" smtClean="0"/>
          </a:p>
          <a:p>
            <a:pPr>
              <a:buNone/>
            </a:pPr>
            <a:endParaRPr lang="en-US" sz="1600" dirty="0" smtClean="0"/>
          </a:p>
          <a:p>
            <a:pPr>
              <a:buNone/>
            </a:pPr>
            <a:r>
              <a:rPr lang="en-US" sz="1600" dirty="0" smtClean="0"/>
              <a:t>	The data element is checked for consecutive entities, which if present are grouped together into one super-entity. The text is then scanned again and broken/split into sub-parts whenever an entity or a super-entity is encountered. This process helps us to separate the sentiment-oriented phrases and the entities. </a:t>
            </a:r>
          </a:p>
          <a:p>
            <a:endParaRPr lang="en-US" sz="1600" dirty="0"/>
          </a:p>
        </p:txBody>
      </p:sp>
      <p:sp>
        <p:nvSpPr>
          <p:cNvPr id="4" name="Footer Placeholder 3"/>
          <p:cNvSpPr>
            <a:spLocks noGrp="1"/>
          </p:cNvSpPr>
          <p:nvPr>
            <p:ph type="ftr" sz="quarter" idx="11"/>
          </p:nvPr>
        </p:nvSpPr>
        <p:spPr>
          <a:xfrm>
            <a:off x="3124200" y="6148875"/>
            <a:ext cx="2895600" cy="365125"/>
          </a:xfrm>
        </p:spPr>
        <p:txBody>
          <a:bodyPr/>
          <a:lstStyle/>
          <a:p>
            <a:r>
              <a:rPr lang="en-US" dirty="0" smtClean="0"/>
              <a:t>Stock Market Sentiment Analysis</a:t>
            </a:r>
            <a:endParaRPr lang="en-US" dirty="0"/>
          </a:p>
        </p:txBody>
      </p:sp>
    </p:spTree>
    <p:extLst>
      <p:ext uri="{BB962C8B-B14F-4D97-AF65-F5344CB8AC3E}">
        <p14:creationId xmlns:p14="http://schemas.microsoft.com/office/powerpoint/2010/main" xmlns="" val="10723024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sp>
        <p:nvSpPr>
          <p:cNvPr id="3" name="Content Placeholder 2"/>
          <p:cNvSpPr>
            <a:spLocks noGrp="1"/>
          </p:cNvSpPr>
          <p:nvPr>
            <p:ph idx="1"/>
          </p:nvPr>
        </p:nvSpPr>
        <p:spPr>
          <a:xfrm>
            <a:off x="685800" y="2133600"/>
            <a:ext cx="7620000" cy="4160925"/>
          </a:xfrm>
        </p:spPr>
        <p:txBody>
          <a:bodyPr>
            <a:normAutofit fontScale="92500"/>
          </a:bodyPr>
          <a:lstStyle/>
          <a:p>
            <a:r>
              <a:rPr lang="en-US" dirty="0" smtClean="0"/>
              <a:t> </a:t>
            </a:r>
            <a:r>
              <a:rPr lang="en-US" dirty="0"/>
              <a:t>Now we will talk about </a:t>
            </a:r>
            <a:r>
              <a:rPr lang="en-US" i="1" dirty="0"/>
              <a:t>aggregating and representing </a:t>
            </a:r>
            <a:r>
              <a:rPr lang="en-US" dirty="0"/>
              <a:t>sentiment information drawn from </a:t>
            </a:r>
            <a:r>
              <a:rPr lang="en-US" dirty="0" smtClean="0"/>
              <a:t>a </a:t>
            </a:r>
            <a:r>
              <a:rPr lang="en-US" dirty="0"/>
              <a:t>collection of </a:t>
            </a:r>
            <a:r>
              <a:rPr lang="en-US" dirty="0" smtClean="0"/>
              <a:t>tweets</a:t>
            </a:r>
            <a:r>
              <a:rPr lang="en-US" dirty="0"/>
              <a:t>. </a:t>
            </a:r>
            <a:endParaRPr lang="en-US" dirty="0" smtClean="0"/>
          </a:p>
          <a:p>
            <a:r>
              <a:rPr lang="en-US" dirty="0" smtClean="0"/>
              <a:t>Automatic </a:t>
            </a:r>
            <a:r>
              <a:rPr lang="en-US" dirty="0"/>
              <a:t>determination of </a:t>
            </a:r>
            <a:r>
              <a:rPr lang="en-US" i="1" dirty="0"/>
              <a:t>market</a:t>
            </a:r>
            <a:r>
              <a:rPr lang="en-US" dirty="0"/>
              <a:t> </a:t>
            </a:r>
            <a:r>
              <a:rPr lang="en-US" i="1" dirty="0"/>
              <a:t>sentiment</a:t>
            </a:r>
            <a:r>
              <a:rPr lang="en-US" dirty="0"/>
              <a:t>, or the majority “leaning” of an entire body of investors, from the individual remarks of those </a:t>
            </a:r>
            <a:r>
              <a:rPr lang="en-US" dirty="0" smtClean="0"/>
              <a:t>investors is a </a:t>
            </a:r>
            <a:r>
              <a:rPr lang="en-US" dirty="0"/>
              <a:t>type of multi-document opinion-oriented </a:t>
            </a:r>
            <a:r>
              <a:rPr lang="en-US" dirty="0" smtClean="0"/>
              <a:t>summarization.</a:t>
            </a:r>
          </a:p>
          <a:p>
            <a:r>
              <a:rPr lang="en-US" dirty="0" smtClean="0"/>
              <a:t>In this phase, we assign weights to every opinion depending upon following criteria:</a:t>
            </a:r>
          </a:p>
          <a:p>
            <a:pPr lvl="1"/>
            <a:r>
              <a:rPr lang="en-US" dirty="0" smtClean="0"/>
              <a:t>Analysts’ rating</a:t>
            </a:r>
          </a:p>
          <a:p>
            <a:pPr lvl="1"/>
            <a:r>
              <a:rPr lang="en-US" dirty="0" smtClean="0"/>
              <a:t>Re-tweet count of opinion</a:t>
            </a:r>
          </a:p>
          <a:p>
            <a:pPr lvl="1"/>
            <a:r>
              <a:rPr lang="en-US" dirty="0" smtClean="0"/>
              <a:t>Favorite count  of opinion</a:t>
            </a:r>
          </a:p>
          <a:p>
            <a:pPr marL="329184" lvl="1" indent="0">
              <a:buNone/>
            </a:pPr>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dirty="0" smtClean="0"/>
              <a:t>Stock Market Sentiment Analysis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xmlns="" val="18560159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sp>
        <p:nvSpPr>
          <p:cNvPr id="3" name="Content Placeholder 2"/>
          <p:cNvSpPr>
            <a:spLocks noGrp="1"/>
          </p:cNvSpPr>
          <p:nvPr>
            <p:ph idx="1"/>
          </p:nvPr>
        </p:nvSpPr>
        <p:spPr>
          <a:xfrm>
            <a:off x="609600" y="1676400"/>
            <a:ext cx="7620000" cy="4160925"/>
          </a:xfrm>
        </p:spPr>
        <p:txBody>
          <a:bodyPr>
            <a:normAutofit fontScale="85000" lnSpcReduction="10000"/>
          </a:bodyPr>
          <a:lstStyle/>
          <a:p>
            <a:pPr marL="0" indent="0">
              <a:buNone/>
            </a:pPr>
            <a:r>
              <a:rPr lang="en-US" dirty="0" smtClean="0"/>
              <a:t>We calculate the following</a:t>
            </a:r>
          </a:p>
          <a:p>
            <a:pPr marL="0" indent="0">
              <a:buNone/>
            </a:pPr>
            <a:endParaRPr lang="en-US" dirty="0"/>
          </a:p>
          <a:p>
            <a:pPr marL="0" indent="0">
              <a:buNone/>
            </a:pPr>
            <a:r>
              <a:rPr lang="en-US" dirty="0" err="1" smtClean="0"/>
              <a:t>Buy_probability</a:t>
            </a:r>
            <a:r>
              <a:rPr lang="en-US" dirty="0" smtClean="0"/>
              <a:t> = </a:t>
            </a:r>
            <a:r>
              <a:rPr lang="el-GR" dirty="0" smtClean="0"/>
              <a:t>Σ</a:t>
            </a:r>
            <a:r>
              <a:rPr lang="en-US" dirty="0" smtClean="0"/>
              <a:t> (</a:t>
            </a:r>
            <a:r>
              <a:rPr lang="en-US" dirty="0" err="1" smtClean="0"/>
              <a:t>W</a:t>
            </a:r>
            <a:r>
              <a:rPr lang="en-US" baseline="-25000" dirty="0" err="1" smtClean="0"/>
              <a:t>a</a:t>
            </a:r>
            <a:r>
              <a:rPr lang="en-US" dirty="0" smtClean="0"/>
              <a:t> x </a:t>
            </a:r>
            <a:r>
              <a:rPr lang="en-US" dirty="0" err="1"/>
              <a:t>W</a:t>
            </a:r>
            <a:r>
              <a:rPr lang="en-US" baseline="-25000" dirty="0" err="1"/>
              <a:t>r</a:t>
            </a:r>
            <a:r>
              <a:rPr lang="en-US" baseline="-25000" dirty="0"/>
              <a:t>  </a:t>
            </a:r>
            <a:r>
              <a:rPr lang="en-US" dirty="0" smtClean="0"/>
              <a:t>x </a:t>
            </a:r>
            <a:r>
              <a:rPr lang="en-US" dirty="0" err="1"/>
              <a:t>W</a:t>
            </a:r>
            <a:r>
              <a:rPr lang="en-US" baseline="-25000" dirty="0" err="1"/>
              <a:t>f</a:t>
            </a:r>
            <a:r>
              <a:rPr lang="en-US" baseline="-25000" dirty="0"/>
              <a:t>  </a:t>
            </a:r>
            <a:r>
              <a:rPr lang="en-US" dirty="0" smtClean="0"/>
              <a:t> ) if sentiment is buy</a:t>
            </a:r>
          </a:p>
          <a:p>
            <a:pPr marL="0" indent="0">
              <a:buNone/>
            </a:pPr>
            <a:endParaRPr lang="en-US" dirty="0"/>
          </a:p>
          <a:p>
            <a:pPr marL="0" indent="0">
              <a:buNone/>
            </a:pPr>
            <a:r>
              <a:rPr lang="en-US" dirty="0" err="1" smtClean="0"/>
              <a:t>Sell_probability</a:t>
            </a:r>
            <a:r>
              <a:rPr lang="en-US" dirty="0" smtClean="0"/>
              <a:t> </a:t>
            </a:r>
            <a:r>
              <a:rPr lang="en-US" dirty="0"/>
              <a:t>= </a:t>
            </a:r>
            <a:r>
              <a:rPr lang="el-GR" dirty="0"/>
              <a:t>Σ</a:t>
            </a:r>
            <a:r>
              <a:rPr lang="en-US" dirty="0"/>
              <a:t> (</a:t>
            </a:r>
            <a:r>
              <a:rPr lang="en-US" dirty="0" err="1"/>
              <a:t>W</a:t>
            </a:r>
            <a:r>
              <a:rPr lang="en-US" baseline="-25000" dirty="0" err="1"/>
              <a:t>a</a:t>
            </a:r>
            <a:r>
              <a:rPr lang="en-US" dirty="0"/>
              <a:t> x </a:t>
            </a:r>
            <a:r>
              <a:rPr lang="en-US" dirty="0" err="1"/>
              <a:t>W</a:t>
            </a:r>
            <a:r>
              <a:rPr lang="en-US" baseline="-25000" dirty="0" err="1"/>
              <a:t>r</a:t>
            </a:r>
            <a:r>
              <a:rPr lang="en-US" baseline="-25000" dirty="0"/>
              <a:t>  </a:t>
            </a:r>
            <a:r>
              <a:rPr lang="en-US" dirty="0"/>
              <a:t>x </a:t>
            </a:r>
            <a:r>
              <a:rPr lang="en-US" dirty="0" err="1"/>
              <a:t>W</a:t>
            </a:r>
            <a:r>
              <a:rPr lang="en-US" baseline="-25000" dirty="0" err="1"/>
              <a:t>f</a:t>
            </a:r>
            <a:r>
              <a:rPr lang="en-US" baseline="-25000" dirty="0"/>
              <a:t>  </a:t>
            </a:r>
            <a:r>
              <a:rPr lang="en-US" dirty="0"/>
              <a:t> ) if sentiment is </a:t>
            </a:r>
            <a:r>
              <a:rPr lang="en-US" dirty="0" smtClean="0"/>
              <a:t>sell</a:t>
            </a:r>
            <a:endParaRPr lang="en-US" dirty="0"/>
          </a:p>
          <a:p>
            <a:pPr marL="0" indent="0">
              <a:buNone/>
            </a:pPr>
            <a:endParaRPr lang="en-US" dirty="0" smtClean="0"/>
          </a:p>
          <a:p>
            <a:pPr marL="0" indent="0">
              <a:buNone/>
            </a:pPr>
            <a:r>
              <a:rPr lang="en-US" dirty="0" smtClean="0"/>
              <a:t>where</a:t>
            </a:r>
            <a:endParaRPr lang="en-US" dirty="0"/>
          </a:p>
          <a:p>
            <a:r>
              <a:rPr lang="en-US" dirty="0" err="1" smtClean="0"/>
              <a:t>W</a:t>
            </a:r>
            <a:r>
              <a:rPr lang="en-US" baseline="-25000" dirty="0" err="1" smtClean="0"/>
              <a:t>a</a:t>
            </a:r>
            <a:r>
              <a:rPr lang="en-US" dirty="0" smtClean="0"/>
              <a:t> – Rating of the Analyst</a:t>
            </a:r>
          </a:p>
          <a:p>
            <a:r>
              <a:rPr lang="en-US" dirty="0" err="1" smtClean="0"/>
              <a:t>W</a:t>
            </a:r>
            <a:r>
              <a:rPr lang="en-US" baseline="-25000" dirty="0" err="1" smtClean="0"/>
              <a:t>r</a:t>
            </a:r>
            <a:r>
              <a:rPr lang="en-US" baseline="-25000" dirty="0" smtClean="0"/>
              <a:t> </a:t>
            </a:r>
            <a:r>
              <a:rPr lang="en-US" dirty="0" smtClean="0"/>
              <a:t> </a:t>
            </a:r>
            <a:r>
              <a:rPr lang="en-US" b="1" dirty="0" smtClean="0"/>
              <a:t>- </a:t>
            </a:r>
            <a:r>
              <a:rPr lang="en-US" dirty="0" err="1" smtClean="0"/>
              <a:t>Retweet</a:t>
            </a:r>
            <a:r>
              <a:rPr lang="en-US" dirty="0" smtClean="0"/>
              <a:t> count of the opinion</a:t>
            </a:r>
          </a:p>
          <a:p>
            <a:r>
              <a:rPr lang="en-US" dirty="0" err="1" smtClean="0"/>
              <a:t>W</a:t>
            </a:r>
            <a:r>
              <a:rPr lang="en-US" baseline="-25000" dirty="0" err="1" smtClean="0"/>
              <a:t>f</a:t>
            </a:r>
            <a:r>
              <a:rPr lang="en-US" baseline="-25000" dirty="0" smtClean="0"/>
              <a:t> </a:t>
            </a:r>
            <a:r>
              <a:rPr lang="en-US" dirty="0" smtClean="0"/>
              <a:t> - Favorite count of the opinion </a:t>
            </a:r>
          </a:p>
          <a:p>
            <a:endParaRPr lang="en-US" dirty="0"/>
          </a:p>
          <a:p>
            <a:pPr marL="0" indent="0">
              <a:buNone/>
            </a:pPr>
            <a:r>
              <a:rPr lang="en-US" dirty="0" smtClean="0"/>
              <a:t>The higher of the two probabilities will give the overall sentiment.</a:t>
            </a:r>
          </a:p>
          <a:p>
            <a:endParaRPr lang="en-US" baseline="-25000" dirty="0"/>
          </a:p>
          <a:p>
            <a:endParaRPr lang="en-US" baseline="-25000" dirty="0" smtClean="0"/>
          </a:p>
        </p:txBody>
      </p:sp>
      <p:sp>
        <p:nvSpPr>
          <p:cNvPr id="4" name="Footer Placeholder 3"/>
          <p:cNvSpPr>
            <a:spLocks noGrp="1"/>
          </p:cNvSpPr>
          <p:nvPr>
            <p:ph type="ftr" sz="quarter" idx="11"/>
          </p:nvPr>
        </p:nvSpPr>
        <p:spPr/>
        <p:txBody>
          <a:bodyPr/>
          <a:lstStyle/>
          <a:p>
            <a:r>
              <a:rPr lang="en-US" dirty="0" smtClean="0"/>
              <a:t>Stock Market Sentiment Analysis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xmlns="" val="2127322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Phase</a:t>
            </a:r>
            <a:endParaRPr lang="en-US" dirty="0"/>
          </a:p>
        </p:txBody>
      </p:sp>
      <p:sp>
        <p:nvSpPr>
          <p:cNvPr id="3" name="Content Placeholder 2"/>
          <p:cNvSpPr>
            <a:spLocks noGrp="1"/>
          </p:cNvSpPr>
          <p:nvPr>
            <p:ph idx="1"/>
          </p:nvPr>
        </p:nvSpPr>
        <p:spPr>
          <a:xfrm>
            <a:off x="609600" y="1905000"/>
            <a:ext cx="7620000" cy="4160925"/>
          </a:xfrm>
        </p:spPr>
        <p:txBody>
          <a:bodyPr>
            <a:normAutofit/>
          </a:bodyPr>
          <a:lstStyle/>
          <a:p>
            <a:pPr marL="0" indent="0">
              <a:buNone/>
            </a:pPr>
            <a:r>
              <a:rPr lang="en-US" dirty="0" smtClean="0"/>
              <a:t>Three variables that change gradually over a period of time as the model learns:</a:t>
            </a:r>
          </a:p>
          <a:p>
            <a:pPr marL="0" indent="0">
              <a:buNone/>
            </a:pPr>
            <a:endParaRPr lang="en-US" baseline="-25000" dirty="0" smtClean="0"/>
          </a:p>
          <a:p>
            <a:pPr marL="457200" indent="-457200">
              <a:buFont typeface="+mj-lt"/>
              <a:buAutoNum type="arabicPeriod"/>
            </a:pPr>
            <a:r>
              <a:rPr lang="en-US" dirty="0" smtClean="0"/>
              <a:t> Rating of each analyst</a:t>
            </a:r>
          </a:p>
          <a:p>
            <a:pPr marL="0" indent="0">
              <a:buNone/>
            </a:pPr>
            <a:endParaRPr lang="en-US" dirty="0" smtClean="0"/>
          </a:p>
          <a:p>
            <a:pPr marL="457200" indent="-457200">
              <a:buAutoNum type="arabicPeriod" startAt="2"/>
            </a:pPr>
            <a:r>
              <a:rPr lang="en-US" dirty="0" smtClean="0"/>
              <a:t>Addition of new feature words to the dictionary</a:t>
            </a:r>
          </a:p>
          <a:p>
            <a:pPr marL="457200" indent="-457200">
              <a:buAutoNum type="arabicPeriod" startAt="2"/>
            </a:pPr>
            <a:endParaRPr lang="en-US" dirty="0" smtClean="0"/>
          </a:p>
          <a:p>
            <a:pPr marL="457200" indent="-457200">
              <a:buAutoNum type="arabicPeriod" startAt="2"/>
            </a:pPr>
            <a:r>
              <a:rPr lang="en-US" dirty="0" smtClean="0"/>
              <a:t>Adjustment of the positive and negative scores of feature words</a:t>
            </a:r>
          </a:p>
          <a:p>
            <a:pPr marL="0" indent="0">
              <a:buNone/>
            </a:pPr>
            <a:endParaRPr lang="en-US" dirty="0" smtClean="0"/>
          </a:p>
        </p:txBody>
      </p:sp>
      <p:sp>
        <p:nvSpPr>
          <p:cNvPr id="4" name="Footer Placeholder 3"/>
          <p:cNvSpPr>
            <a:spLocks noGrp="1"/>
          </p:cNvSpPr>
          <p:nvPr>
            <p:ph type="ftr" sz="quarter" idx="11"/>
          </p:nvPr>
        </p:nvSpPr>
        <p:spPr/>
        <p:txBody>
          <a:bodyPr/>
          <a:lstStyle/>
          <a:p>
            <a:r>
              <a:rPr lang="en-US" dirty="0" smtClean="0"/>
              <a:t>Stock Market Sentiment Analysis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xmlns="" val="39398385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Phase</a:t>
            </a:r>
            <a:endParaRPr lang="en-US" dirty="0"/>
          </a:p>
        </p:txBody>
      </p:sp>
      <p:sp>
        <p:nvSpPr>
          <p:cNvPr id="3" name="Content Placeholder 2"/>
          <p:cNvSpPr>
            <a:spLocks noGrp="1"/>
          </p:cNvSpPr>
          <p:nvPr>
            <p:ph idx="1"/>
          </p:nvPr>
        </p:nvSpPr>
        <p:spPr>
          <a:xfrm>
            <a:off x="547255" y="1445059"/>
            <a:ext cx="7620000" cy="4160925"/>
          </a:xfrm>
        </p:spPr>
        <p:txBody>
          <a:bodyPr>
            <a:normAutofit/>
          </a:bodyPr>
          <a:lstStyle/>
          <a:p>
            <a:pPr marL="0" indent="0">
              <a:buNone/>
            </a:pPr>
            <a:r>
              <a:rPr lang="en-US" dirty="0"/>
              <a:t> Rating of each </a:t>
            </a:r>
            <a:r>
              <a:rPr lang="en-US" dirty="0" smtClean="0"/>
              <a:t>analyst: </a:t>
            </a:r>
          </a:p>
          <a:p>
            <a:pPr marL="0" indent="0">
              <a:buNone/>
            </a:pPr>
            <a:endParaRPr lang="en-US" dirty="0" smtClean="0"/>
          </a:p>
          <a:p>
            <a:pPr marL="0" indent="0">
              <a:buNone/>
            </a:pPr>
            <a:r>
              <a:rPr lang="en-US" sz="7200" dirty="0" smtClean="0"/>
              <a:t>   </a:t>
            </a:r>
            <a:endParaRPr lang="en-US" dirty="0"/>
          </a:p>
          <a:p>
            <a:pPr marL="0" indent="0">
              <a:buNone/>
            </a:pPr>
            <a:endParaRPr lang="en-US" dirty="0" smtClean="0"/>
          </a:p>
        </p:txBody>
      </p:sp>
      <p:sp>
        <p:nvSpPr>
          <p:cNvPr id="4" name="Footer Placeholder 3"/>
          <p:cNvSpPr>
            <a:spLocks noGrp="1"/>
          </p:cNvSpPr>
          <p:nvPr>
            <p:ph type="ftr" sz="quarter" idx="11"/>
          </p:nvPr>
        </p:nvSpPr>
        <p:spPr/>
        <p:txBody>
          <a:bodyPr/>
          <a:lstStyle/>
          <a:p>
            <a:r>
              <a:rPr lang="en-US" dirty="0" smtClean="0"/>
              <a:t>Stock Market Sentiment Analysis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6" name="TextBox 5"/>
          <p:cNvSpPr txBox="1"/>
          <p:nvPr/>
        </p:nvSpPr>
        <p:spPr>
          <a:xfrm>
            <a:off x="1371600" y="3073338"/>
            <a:ext cx="2895600" cy="369332"/>
          </a:xfrm>
          <a:prstGeom prst="rect">
            <a:avLst/>
          </a:prstGeom>
          <a:noFill/>
        </p:spPr>
        <p:txBody>
          <a:bodyPr wrap="square" rtlCol="0">
            <a:spAutoFit/>
          </a:bodyPr>
          <a:lstStyle/>
          <a:p>
            <a:r>
              <a:rPr lang="en-US" dirty="0" smtClean="0"/>
              <a:t>i=1</a:t>
            </a:r>
            <a:endParaRPr lang="en-US" dirty="0"/>
          </a:p>
        </p:txBody>
      </p:sp>
      <p:sp>
        <p:nvSpPr>
          <p:cNvPr id="7" name="TextBox 6"/>
          <p:cNvSpPr txBox="1"/>
          <p:nvPr/>
        </p:nvSpPr>
        <p:spPr>
          <a:xfrm>
            <a:off x="685800" y="2057400"/>
            <a:ext cx="2895600" cy="369332"/>
          </a:xfrm>
          <a:prstGeom prst="rect">
            <a:avLst/>
          </a:prstGeom>
          <a:noFill/>
        </p:spPr>
        <p:txBody>
          <a:bodyPr wrap="square" rtlCol="0">
            <a:spAutoFit/>
          </a:bodyPr>
          <a:lstStyle/>
          <a:p>
            <a:r>
              <a:rPr lang="en-US" dirty="0" smtClean="0"/>
              <a:t>No of companies</a:t>
            </a:r>
            <a:endParaRPr lang="en-US" dirty="0"/>
          </a:p>
        </p:txBody>
      </p:sp>
      <p:sp>
        <p:nvSpPr>
          <p:cNvPr id="8" name="TextBox 7"/>
          <p:cNvSpPr txBox="1"/>
          <p:nvPr/>
        </p:nvSpPr>
        <p:spPr>
          <a:xfrm>
            <a:off x="1918855" y="2498191"/>
            <a:ext cx="2438400" cy="646331"/>
          </a:xfrm>
          <a:prstGeom prst="rect">
            <a:avLst/>
          </a:prstGeom>
          <a:noFill/>
        </p:spPr>
        <p:txBody>
          <a:bodyPr wrap="square" rtlCol="0">
            <a:spAutoFit/>
          </a:bodyPr>
          <a:lstStyle/>
          <a:p>
            <a:r>
              <a:rPr lang="en-US" dirty="0"/>
              <a:t>Performance of analyst for company i</a:t>
            </a:r>
            <a:endParaRPr lang="en-US" sz="6000" dirty="0"/>
          </a:p>
        </p:txBody>
      </p:sp>
      <p:sp>
        <p:nvSpPr>
          <p:cNvPr id="9" name="TextBox 8"/>
          <p:cNvSpPr txBox="1"/>
          <p:nvPr/>
        </p:nvSpPr>
        <p:spPr>
          <a:xfrm>
            <a:off x="4573163" y="2399905"/>
            <a:ext cx="348669" cy="707886"/>
          </a:xfrm>
          <a:prstGeom prst="rect">
            <a:avLst/>
          </a:prstGeom>
          <a:noFill/>
        </p:spPr>
        <p:txBody>
          <a:bodyPr wrap="square" rtlCol="0">
            <a:spAutoFit/>
          </a:bodyPr>
          <a:lstStyle/>
          <a:p>
            <a:r>
              <a:rPr lang="en-US" sz="4000" dirty="0"/>
              <a:t>-</a:t>
            </a:r>
            <a:endParaRPr lang="en-US" dirty="0"/>
          </a:p>
        </p:txBody>
      </p:sp>
      <p:sp>
        <p:nvSpPr>
          <p:cNvPr id="10" name="TextBox 9"/>
          <p:cNvSpPr txBox="1"/>
          <p:nvPr/>
        </p:nvSpPr>
        <p:spPr>
          <a:xfrm>
            <a:off x="5327073" y="2426732"/>
            <a:ext cx="2673927" cy="923330"/>
          </a:xfrm>
          <a:prstGeom prst="rect">
            <a:avLst/>
          </a:prstGeom>
          <a:noFill/>
        </p:spPr>
        <p:txBody>
          <a:bodyPr wrap="square" rtlCol="0">
            <a:spAutoFit/>
          </a:bodyPr>
          <a:lstStyle/>
          <a:p>
            <a:r>
              <a:rPr lang="en-US" dirty="0" smtClean="0"/>
              <a:t>Contribution of analyst towards overall opinion for company i</a:t>
            </a:r>
            <a:endParaRPr lang="en-US" dirty="0"/>
          </a:p>
        </p:txBody>
      </p:sp>
      <p:cxnSp>
        <p:nvCxnSpPr>
          <p:cNvPr id="12" name="Straight Connector 11"/>
          <p:cNvCxnSpPr/>
          <p:nvPr/>
        </p:nvCxnSpPr>
        <p:spPr>
          <a:xfrm>
            <a:off x="1143000" y="3442671"/>
            <a:ext cx="685800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05246" y="3564991"/>
            <a:ext cx="4378036" cy="369332"/>
          </a:xfrm>
          <a:prstGeom prst="rect">
            <a:avLst/>
          </a:prstGeom>
          <a:noFill/>
        </p:spPr>
        <p:txBody>
          <a:bodyPr wrap="square" rtlCol="0">
            <a:spAutoFit/>
          </a:bodyPr>
          <a:lstStyle/>
          <a:p>
            <a:r>
              <a:rPr lang="en-US" dirty="0" smtClean="0"/>
              <a:t>No. of companies</a:t>
            </a:r>
            <a:endParaRPr lang="en-US" dirty="0"/>
          </a:p>
        </p:txBody>
      </p:sp>
      <p:sp>
        <p:nvSpPr>
          <p:cNvPr id="16" name="TextBox 15"/>
          <p:cNvSpPr txBox="1"/>
          <p:nvPr/>
        </p:nvSpPr>
        <p:spPr>
          <a:xfrm>
            <a:off x="1206858" y="2149733"/>
            <a:ext cx="691215" cy="1200329"/>
          </a:xfrm>
          <a:prstGeom prst="rect">
            <a:avLst/>
          </a:prstGeom>
          <a:noFill/>
        </p:spPr>
        <p:txBody>
          <a:bodyPr wrap="none" rtlCol="0">
            <a:spAutoFit/>
          </a:bodyPr>
          <a:lstStyle/>
          <a:p>
            <a:r>
              <a:rPr lang="el-GR" sz="7200" dirty="0"/>
              <a:t>Σ</a:t>
            </a:r>
            <a:endParaRPr lang="en-US" sz="7200" dirty="0"/>
          </a:p>
        </p:txBody>
      </p:sp>
      <p:sp>
        <p:nvSpPr>
          <p:cNvPr id="17" name="TextBox 16"/>
          <p:cNvSpPr txBox="1"/>
          <p:nvPr/>
        </p:nvSpPr>
        <p:spPr>
          <a:xfrm>
            <a:off x="1676400" y="2182973"/>
            <a:ext cx="498855" cy="1077218"/>
          </a:xfrm>
          <a:prstGeom prst="rect">
            <a:avLst/>
          </a:prstGeom>
          <a:noFill/>
        </p:spPr>
        <p:txBody>
          <a:bodyPr wrap="none" rtlCol="0">
            <a:spAutoFit/>
          </a:bodyPr>
          <a:lstStyle/>
          <a:p>
            <a:r>
              <a:rPr lang="en-US" sz="6400" dirty="0" smtClean="0"/>
              <a:t>(</a:t>
            </a:r>
            <a:endParaRPr lang="en-US" sz="6400" dirty="0"/>
          </a:p>
        </p:txBody>
      </p:sp>
      <p:sp>
        <p:nvSpPr>
          <p:cNvPr id="18" name="TextBox 17"/>
          <p:cNvSpPr txBox="1"/>
          <p:nvPr/>
        </p:nvSpPr>
        <p:spPr>
          <a:xfrm>
            <a:off x="7620000" y="2259173"/>
            <a:ext cx="498855" cy="1077218"/>
          </a:xfrm>
          <a:prstGeom prst="rect">
            <a:avLst/>
          </a:prstGeom>
          <a:noFill/>
        </p:spPr>
        <p:txBody>
          <a:bodyPr wrap="none" rtlCol="0">
            <a:spAutoFit/>
          </a:bodyPr>
          <a:lstStyle/>
          <a:p>
            <a:r>
              <a:rPr lang="en-US" sz="6400" dirty="0" smtClean="0"/>
              <a:t>)</a:t>
            </a:r>
            <a:endParaRPr lang="en-US" sz="6400" dirty="0"/>
          </a:p>
        </p:txBody>
      </p:sp>
      <p:sp>
        <p:nvSpPr>
          <p:cNvPr id="19" name="TextBox 18"/>
          <p:cNvSpPr txBox="1"/>
          <p:nvPr/>
        </p:nvSpPr>
        <p:spPr>
          <a:xfrm>
            <a:off x="956055" y="3810000"/>
            <a:ext cx="6968745" cy="2862322"/>
          </a:xfrm>
          <a:prstGeom prst="rect">
            <a:avLst/>
          </a:prstGeom>
          <a:noFill/>
        </p:spPr>
        <p:txBody>
          <a:bodyPr wrap="square" rtlCol="0">
            <a:spAutoFit/>
          </a:bodyPr>
          <a:lstStyle/>
          <a:p>
            <a:r>
              <a:rPr lang="en-US" dirty="0" smtClean="0"/>
              <a:t>Where </a:t>
            </a:r>
          </a:p>
          <a:p>
            <a:endParaRPr lang="en-US" dirty="0" smtClean="0"/>
          </a:p>
          <a:p>
            <a:r>
              <a:rPr lang="en-US" dirty="0" smtClean="0"/>
              <a:t>Performance </a:t>
            </a:r>
            <a:r>
              <a:rPr lang="en-US" dirty="0"/>
              <a:t>of analyst for company </a:t>
            </a:r>
            <a:r>
              <a:rPr lang="en-US" dirty="0" smtClean="0"/>
              <a:t>i </a:t>
            </a:r>
          </a:p>
          <a:p>
            <a:r>
              <a:rPr lang="en-US" dirty="0" smtClean="0"/>
              <a:t>= (No. of True positives – No. of false positives)/ No. of opinions by that analyst for company i  </a:t>
            </a:r>
          </a:p>
          <a:p>
            <a:r>
              <a:rPr lang="en-US" dirty="0"/>
              <a:t>Contribution of analyst towards overall opinion for company </a:t>
            </a:r>
            <a:r>
              <a:rPr lang="en-US" dirty="0" smtClean="0"/>
              <a:t>i </a:t>
            </a:r>
          </a:p>
          <a:p>
            <a:r>
              <a:rPr lang="en-US" dirty="0" smtClean="0"/>
              <a:t>= </a:t>
            </a:r>
            <a:r>
              <a:rPr lang="en-US" dirty="0"/>
              <a:t>No. of opinions by that analyst for company </a:t>
            </a:r>
            <a:r>
              <a:rPr lang="en-US" dirty="0" smtClean="0"/>
              <a:t>i / Total opinions for the company i </a:t>
            </a:r>
            <a:endParaRPr lang="en-US" dirty="0"/>
          </a:p>
          <a:p>
            <a:endParaRPr lang="en-US" dirty="0" smtClean="0"/>
          </a:p>
          <a:p>
            <a:endParaRPr lang="en-US" dirty="0" smtClean="0"/>
          </a:p>
        </p:txBody>
      </p:sp>
    </p:spTree>
    <p:extLst>
      <p:ext uri="{BB962C8B-B14F-4D97-AF65-F5344CB8AC3E}">
        <p14:creationId xmlns:p14="http://schemas.microsoft.com/office/powerpoint/2010/main" xmlns="" val="35105658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Phase</a:t>
            </a:r>
            <a:endParaRPr lang="en-US" dirty="0"/>
          </a:p>
        </p:txBody>
      </p:sp>
      <p:sp>
        <p:nvSpPr>
          <p:cNvPr id="3" name="Content Placeholder 2"/>
          <p:cNvSpPr>
            <a:spLocks noGrp="1"/>
          </p:cNvSpPr>
          <p:nvPr>
            <p:ph idx="1"/>
          </p:nvPr>
        </p:nvSpPr>
        <p:spPr>
          <a:xfrm>
            <a:off x="609600" y="1905000"/>
            <a:ext cx="7620000" cy="4160925"/>
          </a:xfrm>
        </p:spPr>
        <p:txBody>
          <a:bodyPr>
            <a:normAutofit fontScale="85000" lnSpcReduction="10000"/>
          </a:bodyPr>
          <a:lstStyle/>
          <a:p>
            <a:pPr marL="0" indent="0">
              <a:buNone/>
            </a:pPr>
            <a:r>
              <a:rPr lang="en-US" dirty="0" smtClean="0"/>
              <a:t>Addition </a:t>
            </a:r>
            <a:r>
              <a:rPr lang="en-US" dirty="0"/>
              <a:t>of new feature words to the </a:t>
            </a:r>
            <a:r>
              <a:rPr lang="en-US" dirty="0" smtClean="0"/>
              <a:t>dictionary:</a:t>
            </a:r>
          </a:p>
          <a:p>
            <a:pPr marL="0" indent="0">
              <a:buNone/>
            </a:pPr>
            <a:endParaRPr lang="en-US" dirty="0"/>
          </a:p>
          <a:p>
            <a:r>
              <a:rPr lang="en-US" dirty="0"/>
              <a:t>Words present in a data item that do not match any of the existing feature words from the feature word dictionary are considered to be potential feature words for future </a:t>
            </a:r>
            <a:r>
              <a:rPr lang="en-US" dirty="0" smtClean="0"/>
              <a:t>analysis.</a:t>
            </a:r>
          </a:p>
          <a:p>
            <a:r>
              <a:rPr lang="en-US" dirty="0" smtClean="0"/>
              <a:t>Synonyms </a:t>
            </a:r>
            <a:r>
              <a:rPr lang="en-US" dirty="0"/>
              <a:t>for these words are obtained using a lexical resource (</a:t>
            </a:r>
            <a:r>
              <a:rPr lang="en-US" dirty="0" err="1"/>
              <a:t>Wordnet</a:t>
            </a:r>
            <a:r>
              <a:rPr lang="en-US" dirty="0"/>
              <a:t>), which are then compared with existing feature words. </a:t>
            </a:r>
            <a:endParaRPr lang="en-US" dirty="0" smtClean="0"/>
          </a:p>
          <a:p>
            <a:r>
              <a:rPr lang="en-US" dirty="0" smtClean="0"/>
              <a:t>If </a:t>
            </a:r>
            <a:r>
              <a:rPr lang="en-US" dirty="0"/>
              <a:t>such a word has a synonym that is an existing feature with the same part-of-speech value as the word under consideration, then the new word is added to the feature list</a:t>
            </a:r>
            <a:r>
              <a:rPr lang="en-US" dirty="0" smtClean="0"/>
              <a:t>.</a:t>
            </a:r>
          </a:p>
          <a:p>
            <a:r>
              <a:rPr lang="en-US" dirty="0" smtClean="0"/>
              <a:t> </a:t>
            </a:r>
            <a:r>
              <a:rPr lang="en-US" dirty="0"/>
              <a:t>The part-of-speech check ensures that the new word has the same context as an existing feature</a:t>
            </a:r>
            <a:r>
              <a:rPr lang="en-US" dirty="0" smtClean="0"/>
              <a:t>.</a:t>
            </a:r>
            <a:r>
              <a:rPr lang="en-US" b="1" dirty="0"/>
              <a:t> </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Stock Market Sentiment Analysis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xmlns="" val="17227459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Phase</a:t>
            </a:r>
            <a:endParaRPr lang="en-US" dirty="0"/>
          </a:p>
        </p:txBody>
      </p:sp>
      <p:sp>
        <p:nvSpPr>
          <p:cNvPr id="3" name="Content Placeholder 2"/>
          <p:cNvSpPr>
            <a:spLocks noGrp="1"/>
          </p:cNvSpPr>
          <p:nvPr>
            <p:ph idx="1"/>
          </p:nvPr>
        </p:nvSpPr>
        <p:spPr>
          <a:xfrm>
            <a:off x="609600" y="1706475"/>
            <a:ext cx="7620000" cy="4160925"/>
          </a:xfrm>
        </p:spPr>
        <p:txBody>
          <a:bodyPr>
            <a:normAutofit fontScale="70000" lnSpcReduction="20000"/>
          </a:bodyPr>
          <a:lstStyle/>
          <a:p>
            <a:pPr marL="0" indent="0">
              <a:buNone/>
            </a:pPr>
            <a:r>
              <a:rPr lang="en-US" sz="3600" dirty="0"/>
              <a:t>Adjustment of the positive and negative scores of feature </a:t>
            </a:r>
            <a:r>
              <a:rPr lang="en-US" sz="3600" dirty="0" smtClean="0"/>
              <a:t>words: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Where </a:t>
            </a:r>
          </a:p>
          <a:p>
            <a:pPr marL="0" indent="0">
              <a:buNone/>
            </a:pPr>
            <a:endParaRPr lang="en-US" dirty="0" smtClean="0"/>
          </a:p>
          <a:p>
            <a:pPr marL="0" indent="0">
              <a:buNone/>
            </a:pPr>
            <a:r>
              <a:rPr lang="en-US" dirty="0" smtClean="0"/>
              <a:t>C = constant (assume 0.01 in our case)</a:t>
            </a:r>
          </a:p>
          <a:p>
            <a:pPr marL="0" indent="0">
              <a:buNone/>
            </a:pPr>
            <a:endParaRPr lang="en-US" dirty="0" smtClean="0"/>
          </a:p>
          <a:p>
            <a:pPr marL="0" indent="0">
              <a:buNone/>
            </a:pPr>
            <a:r>
              <a:rPr lang="en-US" dirty="0"/>
              <a:t>contribution of that feature word to overall </a:t>
            </a:r>
            <a:r>
              <a:rPr lang="en-US" dirty="0" smtClean="0"/>
              <a:t>sentiment </a:t>
            </a:r>
            <a:r>
              <a:rPr lang="en-US" dirty="0"/>
              <a:t>of  </a:t>
            </a:r>
            <a:r>
              <a:rPr lang="en-US" dirty="0" smtClean="0"/>
              <a:t>opinion = 1/(count of feature words in that opinion)</a:t>
            </a:r>
          </a:p>
          <a:p>
            <a:pPr marL="0" indent="0">
              <a:buNone/>
            </a:pPr>
            <a:r>
              <a:rPr lang="en-US" dirty="0" smtClean="0"/>
              <a:t> </a:t>
            </a:r>
          </a:p>
        </p:txBody>
      </p:sp>
      <p:sp>
        <p:nvSpPr>
          <p:cNvPr id="4" name="Footer Placeholder 3"/>
          <p:cNvSpPr>
            <a:spLocks noGrp="1"/>
          </p:cNvSpPr>
          <p:nvPr>
            <p:ph type="ftr" sz="quarter" idx="11"/>
          </p:nvPr>
        </p:nvSpPr>
        <p:spPr>
          <a:xfrm>
            <a:off x="3124200" y="6188075"/>
            <a:ext cx="2895600" cy="365125"/>
          </a:xfrm>
        </p:spPr>
        <p:txBody>
          <a:bodyPr/>
          <a:lstStyle/>
          <a:p>
            <a:r>
              <a:rPr lang="en-US" dirty="0" smtClean="0"/>
              <a:t>Stock Market Sentiment Analysis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
        <p:nvSpPr>
          <p:cNvPr id="7" name="TextBox 6"/>
          <p:cNvSpPr txBox="1"/>
          <p:nvPr/>
        </p:nvSpPr>
        <p:spPr>
          <a:xfrm>
            <a:off x="609600" y="3048000"/>
            <a:ext cx="8382000" cy="830997"/>
          </a:xfrm>
          <a:prstGeom prst="rect">
            <a:avLst/>
          </a:prstGeom>
          <a:noFill/>
        </p:spPr>
        <p:txBody>
          <a:bodyPr wrap="square" rtlCol="0">
            <a:spAutoFit/>
          </a:bodyPr>
          <a:lstStyle/>
          <a:p>
            <a:r>
              <a:rPr lang="el-GR" sz="2400" dirty="0" smtClean="0"/>
              <a:t>Δ</a:t>
            </a:r>
            <a:r>
              <a:rPr lang="en-US" sz="2400" dirty="0" smtClean="0"/>
              <a:t> = C x (1 – contribution of that feature word to overall 		  sentiment of  opinion)</a:t>
            </a:r>
            <a:endParaRPr lang="en-US" sz="2400" dirty="0"/>
          </a:p>
        </p:txBody>
      </p:sp>
    </p:spTree>
    <p:extLst>
      <p:ext uri="{BB962C8B-B14F-4D97-AF65-F5344CB8AC3E}">
        <p14:creationId xmlns:p14="http://schemas.microsoft.com/office/powerpoint/2010/main" xmlns="" val="2093480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 and Problem Definition</a:t>
            </a:r>
            <a:endParaRPr lang="en-US" dirty="0"/>
          </a:p>
        </p:txBody>
      </p:sp>
      <p:sp>
        <p:nvSpPr>
          <p:cNvPr id="3" name="Content Placeholder 2"/>
          <p:cNvSpPr>
            <a:spLocks noGrp="1"/>
          </p:cNvSpPr>
          <p:nvPr>
            <p:ph idx="1"/>
          </p:nvPr>
        </p:nvSpPr>
        <p:spPr/>
        <p:txBody>
          <a:bodyPr>
            <a:normAutofit fontScale="92500" lnSpcReduction="10000"/>
          </a:bodyPr>
          <a:lstStyle/>
          <a:p>
            <a:pPr marL="0" lvl="0" indent="0">
              <a:buNone/>
            </a:pPr>
            <a:r>
              <a:rPr lang="en-US" b="1" dirty="0"/>
              <a:t>Problem </a:t>
            </a:r>
            <a:r>
              <a:rPr lang="en-US" b="1" dirty="0" smtClean="0"/>
              <a:t>Statement:</a:t>
            </a:r>
          </a:p>
          <a:p>
            <a:pPr marL="0" lvl="0" indent="0">
              <a:buNone/>
            </a:pPr>
            <a:endParaRPr lang="en-US" dirty="0"/>
          </a:p>
          <a:p>
            <a:r>
              <a:rPr lang="en-US" dirty="0"/>
              <a:t>In online communities about finance, different users with different levels of expertise write about their view of the current market scenario and suggest areas or companies for others to invest in. </a:t>
            </a:r>
            <a:endParaRPr lang="en-US" dirty="0" smtClean="0"/>
          </a:p>
          <a:p>
            <a:r>
              <a:rPr lang="en-US" dirty="0" smtClean="0"/>
              <a:t>But </a:t>
            </a:r>
            <a:r>
              <a:rPr lang="en-US" dirty="0"/>
              <a:t>it is practically impossible for any other user, naive or expert, to go through all the opinions expressed on distributed across a site.</a:t>
            </a:r>
          </a:p>
          <a:p>
            <a:r>
              <a:rPr lang="en-US" dirty="0"/>
              <a:t>This project aims to present market predictions in various sectors, collected from twitter, in a consolidated manner.</a:t>
            </a:r>
          </a:p>
          <a:p>
            <a:pPr marL="0" lvl="0" indent="0">
              <a:buNone/>
            </a:pPr>
            <a:endParaRPr lang="en-US" dirty="0"/>
          </a:p>
        </p:txBody>
      </p:sp>
      <p:sp>
        <p:nvSpPr>
          <p:cNvPr id="4" name="Footer Placeholder 3"/>
          <p:cNvSpPr>
            <a:spLocks noGrp="1"/>
          </p:cNvSpPr>
          <p:nvPr>
            <p:ph type="ftr" sz="quarter" idx="11"/>
          </p:nvPr>
        </p:nvSpPr>
        <p:spPr/>
        <p:txBody>
          <a:bodyPr/>
          <a:lstStyle/>
          <a:p>
            <a:r>
              <a:rPr lang="en-US" dirty="0" smtClean="0"/>
              <a:t>Stock Market Sentiment Analysis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xmlns="" val="5527899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Analyst Success Ratio</a:t>
            </a:r>
            <a:endParaRPr lang="en-US" dirty="0"/>
          </a:p>
        </p:txBody>
      </p:sp>
      <p:sp>
        <p:nvSpPr>
          <p:cNvPr id="3" name="Content Placeholder 2"/>
          <p:cNvSpPr>
            <a:spLocks noGrp="1"/>
          </p:cNvSpPr>
          <p:nvPr>
            <p:ph idx="1"/>
          </p:nvPr>
        </p:nvSpPr>
        <p:spPr/>
        <p:txBody>
          <a:bodyPr>
            <a:normAutofit lnSpcReduction="10000"/>
          </a:bodyPr>
          <a:lstStyle/>
          <a:p>
            <a:r>
              <a:rPr lang="en-US" dirty="0"/>
              <a:t>The predictions by the analyst are usually followed by posts which specify that the predicted target has been achieved. </a:t>
            </a:r>
            <a:endParaRPr lang="en-US" dirty="0" smtClean="0"/>
          </a:p>
          <a:p>
            <a:endParaRPr lang="en-US" dirty="0" smtClean="0"/>
          </a:p>
          <a:p>
            <a:r>
              <a:rPr lang="en-US" dirty="0" smtClean="0"/>
              <a:t>These </a:t>
            </a:r>
            <a:r>
              <a:rPr lang="en-US" dirty="0"/>
              <a:t>posts are being used to determine how successful the analyst’s predictions are. </a:t>
            </a:r>
            <a:endParaRPr lang="en-US" dirty="0" smtClean="0"/>
          </a:p>
          <a:p>
            <a:endParaRPr lang="en-US" dirty="0" smtClean="0"/>
          </a:p>
          <a:p>
            <a:r>
              <a:rPr lang="en-US" dirty="0" smtClean="0"/>
              <a:t>The </a:t>
            </a:r>
            <a:r>
              <a:rPr lang="en-US" dirty="0"/>
              <a:t>percentage of the analyst’s successful predictions is calculated and displayed as a line graph over a period of one year.</a:t>
            </a:r>
          </a:p>
          <a:p>
            <a:endParaRPr lang="en-US" dirty="0"/>
          </a:p>
        </p:txBody>
      </p:sp>
      <p:sp>
        <p:nvSpPr>
          <p:cNvPr id="4" name="Footer Placeholder 3"/>
          <p:cNvSpPr>
            <a:spLocks noGrp="1"/>
          </p:cNvSpPr>
          <p:nvPr>
            <p:ph type="ftr" sz="quarter" idx="11"/>
          </p:nvPr>
        </p:nvSpPr>
        <p:spPr/>
        <p:txBody>
          <a:bodyPr/>
          <a:lstStyle/>
          <a:p>
            <a:r>
              <a:rPr lang="en-US" dirty="0"/>
              <a:t>Stock Market Sentiment </a:t>
            </a:r>
            <a:r>
              <a:rPr lang="en-US" dirty="0" smtClean="0"/>
              <a:t>Analysis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xmlns="" val="9175989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a:t>
            </a:r>
            <a:endParaRPr lang="en-US" dirty="0"/>
          </a:p>
        </p:txBody>
      </p:sp>
      <p:sp>
        <p:nvSpPr>
          <p:cNvPr id="4" name="Footer Placeholder 3"/>
          <p:cNvSpPr>
            <a:spLocks noGrp="1"/>
          </p:cNvSpPr>
          <p:nvPr>
            <p:ph type="ftr" sz="quarter" idx="11"/>
          </p:nvPr>
        </p:nvSpPr>
        <p:spPr/>
        <p:txBody>
          <a:bodyPr/>
          <a:lstStyle/>
          <a:p>
            <a:r>
              <a:rPr lang="en-US" dirty="0" smtClean="0"/>
              <a:t>Stock Market Sentiment Analysis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pic>
        <p:nvPicPr>
          <p:cNvPr id="1027" name="Picture 3" descr="C:\Users\gayatri\Dropbox\the trojan warriors\FYP\source code\ui\screenshots\new screenshots\best_buy-index.pn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8029" y="2038350"/>
            <a:ext cx="7027941" cy="39512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891001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a:t>
            </a:r>
            <a:endParaRPr lang="en-US" dirty="0"/>
          </a:p>
        </p:txBody>
      </p:sp>
      <p:sp>
        <p:nvSpPr>
          <p:cNvPr id="4" name="Footer Placeholder 3"/>
          <p:cNvSpPr>
            <a:spLocks noGrp="1"/>
          </p:cNvSpPr>
          <p:nvPr>
            <p:ph type="ftr" sz="quarter" idx="11"/>
          </p:nvPr>
        </p:nvSpPr>
        <p:spPr/>
        <p:txBody>
          <a:bodyPr/>
          <a:lstStyle/>
          <a:p>
            <a:r>
              <a:rPr lang="en-US" dirty="0" smtClean="0"/>
              <a:t>Stock Market Sentiment Analysis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pic>
        <p:nvPicPr>
          <p:cNvPr id="2050" name="Picture 2" descr="C:\Users\gayatri\Dropbox\the trojan warriors\FYP\source code\ui\screenshots\new screenshots\company_popup.pn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8029" y="2038350"/>
            <a:ext cx="7027941" cy="39512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87752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a:t>
            </a:r>
            <a:endParaRPr lang="en-US" dirty="0"/>
          </a:p>
        </p:txBody>
      </p:sp>
      <p:sp>
        <p:nvSpPr>
          <p:cNvPr id="4" name="Footer Placeholder 3"/>
          <p:cNvSpPr>
            <a:spLocks noGrp="1"/>
          </p:cNvSpPr>
          <p:nvPr>
            <p:ph type="ftr" sz="quarter" idx="11"/>
          </p:nvPr>
        </p:nvSpPr>
        <p:spPr/>
        <p:txBody>
          <a:bodyPr/>
          <a:lstStyle/>
          <a:p>
            <a:r>
              <a:rPr lang="en-US" dirty="0" smtClean="0"/>
              <a:t>Stock Market Sentiment Analysis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pic>
        <p:nvPicPr>
          <p:cNvPr id="3074" name="Picture 2" descr="C:\Users\gayatri\Dropbox\the trojan warriors\FYP\source code\ui\screenshots\new screenshots\company_bar.pn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8029" y="2038350"/>
            <a:ext cx="7027941" cy="39512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031577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a:t>
            </a:r>
            <a:endParaRPr lang="en-US" dirty="0"/>
          </a:p>
        </p:txBody>
      </p:sp>
      <p:sp>
        <p:nvSpPr>
          <p:cNvPr id="4" name="Footer Placeholder 3"/>
          <p:cNvSpPr>
            <a:spLocks noGrp="1"/>
          </p:cNvSpPr>
          <p:nvPr>
            <p:ph type="ftr" sz="quarter" idx="11"/>
          </p:nvPr>
        </p:nvSpPr>
        <p:spPr/>
        <p:txBody>
          <a:bodyPr/>
          <a:lstStyle/>
          <a:p>
            <a:r>
              <a:rPr lang="en-US" dirty="0" smtClean="0"/>
              <a:t>Stock Market Sentiment Analysis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pic>
        <p:nvPicPr>
          <p:cNvPr id="4098" name="Picture 2" descr="C:\Users\gayatri\Dropbox\the trojan warriors\FYP\source code\ui\screenshots\new screenshots\comapny_wise_prediction.pn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8029" y="2038350"/>
            <a:ext cx="7027941" cy="39512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605831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a:t>
            </a:r>
            <a:endParaRPr lang="en-US" dirty="0"/>
          </a:p>
        </p:txBody>
      </p:sp>
      <p:sp>
        <p:nvSpPr>
          <p:cNvPr id="4" name="Footer Placeholder 3"/>
          <p:cNvSpPr>
            <a:spLocks noGrp="1"/>
          </p:cNvSpPr>
          <p:nvPr>
            <p:ph type="ftr" sz="quarter" idx="11"/>
          </p:nvPr>
        </p:nvSpPr>
        <p:spPr/>
        <p:txBody>
          <a:bodyPr/>
          <a:lstStyle/>
          <a:p>
            <a:r>
              <a:rPr lang="en-US" dirty="0" smtClean="0"/>
              <a:t>Stock Market Sentiment Analysis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pic>
        <p:nvPicPr>
          <p:cNvPr id="5122" name="Picture 2" descr="C:\Users\gayatri\Dropbox\the trojan warriors\FYP\source code\ui\screenshots\new screenshots\company_trend.pn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8029" y="2038350"/>
            <a:ext cx="7027941" cy="39512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990198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a:t>
            </a:r>
            <a:endParaRPr lang="en-US" dirty="0"/>
          </a:p>
        </p:txBody>
      </p:sp>
      <p:sp>
        <p:nvSpPr>
          <p:cNvPr id="4" name="Footer Placeholder 3"/>
          <p:cNvSpPr>
            <a:spLocks noGrp="1"/>
          </p:cNvSpPr>
          <p:nvPr>
            <p:ph type="ftr" sz="quarter" idx="11"/>
          </p:nvPr>
        </p:nvSpPr>
        <p:spPr/>
        <p:txBody>
          <a:bodyPr/>
          <a:lstStyle/>
          <a:p>
            <a:r>
              <a:rPr lang="en-US" dirty="0" smtClean="0"/>
              <a:t>Stock Market Sentiment Analysis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pic>
        <p:nvPicPr>
          <p:cNvPr id="6146" name="Picture 2" descr="C:\Users\gayatri\Dropbox\the trojan warriors\FYP\source code\ui\screenshots\new screenshots\analyst_profile.pn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8029" y="2038350"/>
            <a:ext cx="7027941" cy="39512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168525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a:t>
            </a:r>
            <a:endParaRPr lang="en-US" dirty="0"/>
          </a:p>
        </p:txBody>
      </p:sp>
      <p:sp>
        <p:nvSpPr>
          <p:cNvPr id="4" name="Footer Placeholder 3"/>
          <p:cNvSpPr>
            <a:spLocks noGrp="1"/>
          </p:cNvSpPr>
          <p:nvPr>
            <p:ph type="ftr" sz="quarter" idx="11"/>
          </p:nvPr>
        </p:nvSpPr>
        <p:spPr/>
        <p:txBody>
          <a:bodyPr/>
          <a:lstStyle/>
          <a:p>
            <a:r>
              <a:rPr lang="en-US" dirty="0" smtClean="0"/>
              <a:t>Stock Market Sentiment Analysis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pic>
        <p:nvPicPr>
          <p:cNvPr id="7170" name="Picture 2" descr="C:\Users\gayatri\Dropbox\the trojan warriors\FYP\source code\ui\screenshots\new screenshots\analystwise_predictions.pn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8029" y="2038350"/>
            <a:ext cx="7027941" cy="39512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582655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a:t>
            </a:r>
          </a:p>
        </p:txBody>
      </p:sp>
      <p:sp>
        <p:nvSpPr>
          <p:cNvPr id="4" name="Footer Placeholder 3"/>
          <p:cNvSpPr>
            <a:spLocks noGrp="1"/>
          </p:cNvSpPr>
          <p:nvPr>
            <p:ph type="ftr" sz="quarter" idx="11"/>
          </p:nvPr>
        </p:nvSpPr>
        <p:spPr/>
        <p:txBody>
          <a:bodyPr/>
          <a:lstStyle/>
          <a:p>
            <a:r>
              <a:rPr lang="en-US" smtClean="0"/>
              <a:t>Algorithmic Trading Simulation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pic>
        <p:nvPicPr>
          <p:cNvPr id="8194" name="Picture 2" descr="C:\Users\gayatri\Dropbox\the trojan warriors\FYP\source code\ui\screenshots\new screenshots\analyst_success_ratio.pn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8029" y="2038350"/>
            <a:ext cx="7027941" cy="39512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912282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609600" y="1905000"/>
            <a:ext cx="7620000" cy="4160925"/>
          </a:xfrm>
        </p:spPr>
        <p:txBody>
          <a:bodyPr>
            <a:normAutofit fontScale="92500"/>
          </a:bodyPr>
          <a:lstStyle/>
          <a:p>
            <a:r>
              <a:rPr lang="en-US" dirty="0"/>
              <a:t>We aim to develop an application that presents predictions and opinions collected from twitter about the various sectors of the market in a consolidated manner. People looking to invest in any particular stock can directly access the overall opinion instead of searching the web for predictions by experts on that particular stock. </a:t>
            </a:r>
            <a:endParaRPr lang="en-US" dirty="0" smtClean="0"/>
          </a:p>
          <a:p>
            <a:pPr marL="0" indent="0">
              <a:buNone/>
            </a:pPr>
            <a:r>
              <a:rPr lang="en-US" dirty="0"/>
              <a:t> </a:t>
            </a:r>
          </a:p>
          <a:p>
            <a:r>
              <a:rPr lang="en-US" dirty="0"/>
              <a:t>	An aggregate opinion reflecting the current market scenario and suggestions for areas or companies to invest in will save a lot of time for the user and will also provide him/her with reliable information about the market.</a:t>
            </a:r>
          </a:p>
          <a:p>
            <a:pPr marL="0" indent="0">
              <a:buNone/>
            </a:pPr>
            <a:endParaRPr lang="en-US" dirty="0" smtClean="0"/>
          </a:p>
        </p:txBody>
      </p:sp>
      <p:sp>
        <p:nvSpPr>
          <p:cNvPr id="4" name="Footer Placeholder 3"/>
          <p:cNvSpPr>
            <a:spLocks noGrp="1"/>
          </p:cNvSpPr>
          <p:nvPr>
            <p:ph type="ftr" sz="quarter" idx="11"/>
          </p:nvPr>
        </p:nvSpPr>
        <p:spPr/>
        <p:txBody>
          <a:bodyPr/>
          <a:lstStyle/>
          <a:p>
            <a:r>
              <a:rPr lang="en-US" dirty="0" smtClean="0"/>
              <a:t>Stock Market Sentiment Analysis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xmlns="" val="2481698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 and Problem Definition</a:t>
            </a:r>
            <a:endParaRPr lang="en-US" dirty="0"/>
          </a:p>
        </p:txBody>
      </p:sp>
      <p:sp>
        <p:nvSpPr>
          <p:cNvPr id="3" name="Content Placeholder 2"/>
          <p:cNvSpPr>
            <a:spLocks noGrp="1"/>
          </p:cNvSpPr>
          <p:nvPr>
            <p:ph idx="1"/>
          </p:nvPr>
        </p:nvSpPr>
        <p:spPr/>
        <p:txBody>
          <a:bodyPr>
            <a:normAutofit fontScale="92500" lnSpcReduction="20000"/>
          </a:bodyPr>
          <a:lstStyle/>
          <a:p>
            <a:pPr marL="0" lvl="0" indent="0">
              <a:buNone/>
            </a:pPr>
            <a:r>
              <a:rPr lang="en-US" b="1" dirty="0" smtClean="0"/>
              <a:t>Motivation:</a:t>
            </a:r>
          </a:p>
          <a:p>
            <a:pPr marL="0" lvl="0" indent="0">
              <a:buNone/>
            </a:pPr>
            <a:endParaRPr lang="en-US" dirty="0" smtClean="0"/>
          </a:p>
          <a:p>
            <a:r>
              <a:rPr lang="en-US" dirty="0" smtClean="0"/>
              <a:t>Recent </a:t>
            </a:r>
            <a:r>
              <a:rPr lang="en-US" dirty="0"/>
              <a:t>years have a witnessed a rise in the number of online financial communities and stock market </a:t>
            </a:r>
            <a:r>
              <a:rPr lang="en-US" dirty="0" smtClean="0"/>
              <a:t>experts.</a:t>
            </a:r>
          </a:p>
          <a:p>
            <a:r>
              <a:rPr lang="en-US" dirty="0" smtClean="0"/>
              <a:t>Market predictions </a:t>
            </a:r>
            <a:r>
              <a:rPr lang="en-US" dirty="0"/>
              <a:t>(even regarding a single company) are dispersed and any person looking for opinions from different experts for a particular company or a sector has to look for them by going through all their posts.</a:t>
            </a:r>
          </a:p>
          <a:p>
            <a:r>
              <a:rPr lang="en-US" dirty="0"/>
              <a:t>Hence, we attempt to gather the market predictions from such a platform and process it to </a:t>
            </a:r>
            <a:r>
              <a:rPr lang="en-US" dirty="0" smtClean="0"/>
              <a:t>present the </a:t>
            </a:r>
            <a:r>
              <a:rPr lang="en-US" dirty="0"/>
              <a:t>user with an overall opinion regarding the stock of a particular company or a sector. </a:t>
            </a:r>
          </a:p>
        </p:txBody>
      </p:sp>
      <p:sp>
        <p:nvSpPr>
          <p:cNvPr id="4" name="Footer Placeholder 3"/>
          <p:cNvSpPr>
            <a:spLocks noGrp="1"/>
          </p:cNvSpPr>
          <p:nvPr>
            <p:ph type="ftr" sz="quarter" idx="11"/>
          </p:nvPr>
        </p:nvSpPr>
        <p:spPr/>
        <p:txBody>
          <a:bodyPr/>
          <a:lstStyle/>
          <a:p>
            <a:r>
              <a:rPr lang="en-US" dirty="0" smtClean="0"/>
              <a:t>Stock Market Sentiment Analysis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xmlns="" val="9960390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a:xfrm>
            <a:off x="609600" y="1676400"/>
            <a:ext cx="7620000" cy="4160925"/>
          </a:xfrm>
        </p:spPr>
        <p:txBody>
          <a:bodyPr>
            <a:noAutofit/>
          </a:bodyPr>
          <a:lstStyle/>
          <a:p>
            <a:r>
              <a:rPr lang="en-IN" sz="1800" dirty="0" smtClean="0"/>
              <a:t>Currently</a:t>
            </a:r>
            <a:r>
              <a:rPr lang="en-IN" sz="1800" dirty="0"/>
              <a:t>, the data set has been collected from Twitter. In the future, data set could be diversified to include more websites and blogs. However this would increase the complexity of pre-processing</a:t>
            </a:r>
            <a:r>
              <a:rPr lang="en-IN" sz="1800" dirty="0" smtClean="0"/>
              <a:t>.</a:t>
            </a:r>
          </a:p>
          <a:p>
            <a:endParaRPr lang="en-US" sz="1800" dirty="0"/>
          </a:p>
          <a:p>
            <a:r>
              <a:rPr lang="en-IN" sz="1800" dirty="0"/>
              <a:t>This model could be integrated with an algorithmic trading tool. The predictions made by our model can be used for investing in stocks and increasing profits</a:t>
            </a:r>
            <a:r>
              <a:rPr lang="en-IN" sz="1800" dirty="0" smtClean="0"/>
              <a:t>.</a:t>
            </a:r>
          </a:p>
          <a:p>
            <a:endParaRPr lang="en-US" sz="1800" dirty="0"/>
          </a:p>
          <a:p>
            <a:r>
              <a:rPr lang="en-IN" sz="1800" dirty="0"/>
              <a:t>The rating algorithm for the analysts can be improved. This would include comparing the analyst’s predictions with the real world stock market. The model can also take into account the feedback of registered users to rate the analyst</a:t>
            </a:r>
            <a:r>
              <a:rPr lang="en-IN" sz="1800" dirty="0" smtClean="0"/>
              <a:t>.</a:t>
            </a:r>
          </a:p>
          <a:p>
            <a:endParaRPr lang="en-US" sz="1800" dirty="0"/>
          </a:p>
          <a:p>
            <a:r>
              <a:rPr lang="en-US" sz="1800" dirty="0" smtClean="0"/>
              <a:t>Also</a:t>
            </a:r>
            <a:r>
              <a:rPr lang="en-US" sz="1800" dirty="0"/>
              <a:t>, news articles can be parsed to predict the impact it will have on the stock market.  </a:t>
            </a:r>
          </a:p>
        </p:txBody>
      </p:sp>
      <p:sp>
        <p:nvSpPr>
          <p:cNvPr id="4" name="Footer Placeholder 3"/>
          <p:cNvSpPr>
            <a:spLocks noGrp="1"/>
          </p:cNvSpPr>
          <p:nvPr>
            <p:ph type="ftr" sz="quarter" idx="11"/>
          </p:nvPr>
        </p:nvSpPr>
        <p:spPr/>
        <p:txBody>
          <a:bodyPr/>
          <a:lstStyle/>
          <a:p>
            <a:r>
              <a:rPr lang="en-US" dirty="0" smtClean="0"/>
              <a:t>Stock Market Sentiment Analysis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xmlns="" val="19136089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normAutofit/>
          </a:bodyPr>
          <a:lstStyle/>
          <a:p>
            <a:pPr marL="0" indent="0">
              <a:buNone/>
            </a:pPr>
            <a:r>
              <a:rPr lang="en-US" b="1" u="sng" dirty="0" smtClean="0"/>
              <a:t>Contributors:</a:t>
            </a:r>
          </a:p>
          <a:p>
            <a:pPr marL="0" indent="0">
              <a:buNone/>
            </a:pPr>
            <a:endParaRPr lang="en-US" b="1" dirty="0" smtClean="0"/>
          </a:p>
          <a:p>
            <a:pPr marL="0" indent="0">
              <a:buNone/>
            </a:pPr>
            <a:r>
              <a:rPr lang="en-US" b="1" dirty="0" smtClean="0"/>
              <a:t>Project Guide: </a:t>
            </a:r>
            <a:r>
              <a:rPr lang="en-US" dirty="0" smtClean="0"/>
              <a:t>Prof. V B </a:t>
            </a:r>
            <a:r>
              <a:rPr lang="en-US" dirty="0" err="1" smtClean="0"/>
              <a:t>Nikam</a:t>
            </a:r>
            <a:endParaRPr lang="en-US" dirty="0" smtClean="0"/>
          </a:p>
          <a:p>
            <a:pPr marL="0" indent="0">
              <a:buNone/>
            </a:pPr>
            <a:endParaRPr lang="en-US" b="1" dirty="0" smtClean="0"/>
          </a:p>
          <a:p>
            <a:pPr marL="0" indent="0">
              <a:buNone/>
            </a:pPr>
            <a:r>
              <a:rPr lang="en-US" b="1" dirty="0" smtClean="0"/>
              <a:t>Students: </a:t>
            </a:r>
            <a:r>
              <a:rPr lang="en-US" dirty="0" smtClean="0"/>
              <a:t> </a:t>
            </a:r>
            <a:r>
              <a:rPr lang="en-US" dirty="0" err="1" smtClean="0"/>
              <a:t>Gayatri</a:t>
            </a:r>
            <a:r>
              <a:rPr lang="en-US" dirty="0" smtClean="0"/>
              <a:t> </a:t>
            </a:r>
            <a:r>
              <a:rPr lang="en-US" dirty="0" err="1" smtClean="0"/>
              <a:t>Mehendarge</a:t>
            </a:r>
            <a:r>
              <a:rPr lang="en-US" dirty="0" smtClean="0"/>
              <a:t>      101081049	</a:t>
            </a:r>
          </a:p>
          <a:p>
            <a:pPr marL="0" indent="0">
              <a:buNone/>
            </a:pPr>
            <a:r>
              <a:rPr lang="en-US" dirty="0"/>
              <a:t>	</a:t>
            </a:r>
            <a:r>
              <a:rPr lang="en-US" dirty="0" smtClean="0"/>
              <a:t>	        </a:t>
            </a:r>
            <a:r>
              <a:rPr lang="en-US" dirty="0" err="1" smtClean="0"/>
              <a:t>Jinal</a:t>
            </a:r>
            <a:r>
              <a:rPr lang="en-US" dirty="0" smtClean="0"/>
              <a:t> </a:t>
            </a:r>
            <a:r>
              <a:rPr lang="en-US" dirty="0" err="1" smtClean="0"/>
              <a:t>Thakkar</a:t>
            </a:r>
            <a:r>
              <a:rPr lang="en-US" dirty="0" smtClean="0"/>
              <a:t>	                   101081052</a:t>
            </a:r>
          </a:p>
          <a:p>
            <a:pPr marL="0" indent="0">
              <a:buNone/>
            </a:pPr>
            <a:r>
              <a:rPr lang="en-US" dirty="0"/>
              <a:t>	</a:t>
            </a:r>
            <a:r>
              <a:rPr lang="en-US" dirty="0" smtClean="0"/>
              <a:t>		 </a:t>
            </a:r>
            <a:r>
              <a:rPr lang="en-US" dirty="0" err="1" smtClean="0"/>
              <a:t>Nidhi</a:t>
            </a:r>
            <a:r>
              <a:rPr lang="en-US" dirty="0" smtClean="0"/>
              <a:t> Shah	                   101081018	</a:t>
            </a:r>
          </a:p>
          <a:p>
            <a:pPr marL="0" indent="0">
              <a:buNone/>
            </a:pPr>
            <a:r>
              <a:rPr lang="en-US" dirty="0"/>
              <a:t>	</a:t>
            </a:r>
            <a:r>
              <a:rPr lang="en-US" dirty="0" smtClean="0"/>
              <a:t>		 </a:t>
            </a:r>
            <a:r>
              <a:rPr lang="en-US" dirty="0" err="1" smtClean="0"/>
              <a:t>Sharmin</a:t>
            </a:r>
            <a:r>
              <a:rPr lang="en-US" dirty="0" smtClean="0"/>
              <a:t> </a:t>
            </a:r>
            <a:r>
              <a:rPr lang="en-US" dirty="0" err="1" smtClean="0"/>
              <a:t>Lalani</a:t>
            </a:r>
            <a:r>
              <a:rPr lang="en-US" dirty="0" smtClean="0"/>
              <a:t>                101081016</a:t>
            </a:r>
            <a:endParaRPr lang="en-US" dirty="0"/>
          </a:p>
        </p:txBody>
      </p:sp>
      <p:sp>
        <p:nvSpPr>
          <p:cNvPr id="4" name="Footer Placeholder 3"/>
          <p:cNvSpPr>
            <a:spLocks noGrp="1"/>
          </p:cNvSpPr>
          <p:nvPr>
            <p:ph type="ftr" sz="quarter" idx="11"/>
          </p:nvPr>
        </p:nvSpPr>
        <p:spPr/>
        <p:txBody>
          <a:bodyPr/>
          <a:lstStyle/>
          <a:p>
            <a:r>
              <a:rPr lang="en-US" dirty="0"/>
              <a:t>Stock Market Sentiment Analysis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dirty="0"/>
          </a:p>
        </p:txBody>
      </p:sp>
    </p:spTree>
    <p:extLst>
      <p:ext uri="{BB962C8B-B14F-4D97-AF65-F5344CB8AC3E}">
        <p14:creationId xmlns:p14="http://schemas.microsoft.com/office/powerpoint/2010/main" xmlns="" val="781647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 and Problem Definition</a:t>
            </a:r>
            <a:endParaRPr lang="en-US" dirty="0"/>
          </a:p>
        </p:txBody>
      </p:sp>
      <p:sp>
        <p:nvSpPr>
          <p:cNvPr id="3" name="Content Placeholder 2"/>
          <p:cNvSpPr>
            <a:spLocks noGrp="1"/>
          </p:cNvSpPr>
          <p:nvPr>
            <p:ph idx="1"/>
          </p:nvPr>
        </p:nvSpPr>
        <p:spPr/>
        <p:txBody>
          <a:bodyPr>
            <a:normAutofit fontScale="92500" lnSpcReduction="10000"/>
          </a:bodyPr>
          <a:lstStyle/>
          <a:p>
            <a:pPr marL="0" lvl="0" indent="0">
              <a:buNone/>
            </a:pPr>
            <a:r>
              <a:rPr lang="en-US" b="1" dirty="0"/>
              <a:t>Methodology and Resources</a:t>
            </a:r>
            <a:r>
              <a:rPr lang="en-US" b="1" dirty="0" smtClean="0"/>
              <a:t>:</a:t>
            </a:r>
          </a:p>
          <a:p>
            <a:pPr marL="0" lvl="0" indent="0">
              <a:buNone/>
            </a:pPr>
            <a:endParaRPr lang="en-US" dirty="0"/>
          </a:p>
          <a:p>
            <a:r>
              <a:rPr lang="en-US" b="1" dirty="0" smtClean="0"/>
              <a:t>Data Collection: </a:t>
            </a:r>
            <a:r>
              <a:rPr lang="en-US" dirty="0" smtClean="0"/>
              <a:t>First </a:t>
            </a:r>
            <a:r>
              <a:rPr lang="en-US" dirty="0"/>
              <a:t>phase would be collecting stock market opinions of expert market predictors from twitter.  We are using the twitter PHP API and PHP libraries for implementing this phase.</a:t>
            </a:r>
          </a:p>
          <a:p>
            <a:r>
              <a:rPr lang="en-US" b="1" dirty="0" smtClean="0"/>
              <a:t>Filter Phase: </a:t>
            </a:r>
            <a:r>
              <a:rPr lang="en-US" dirty="0" smtClean="0"/>
              <a:t>In </a:t>
            </a:r>
            <a:r>
              <a:rPr lang="en-US" dirty="0"/>
              <a:t>the Second phase, we would process the data to bring it into the pre-defined </a:t>
            </a:r>
            <a:r>
              <a:rPr lang="en-US" dirty="0" smtClean="0"/>
              <a:t>format and mapping </a:t>
            </a:r>
            <a:r>
              <a:rPr lang="en-US" dirty="0"/>
              <a:t>of opinions (tweets) to company names and sector names. This phase also involves discarding of irrelevant tweets. We are using PHP for filtering of tweets.</a:t>
            </a:r>
          </a:p>
          <a:p>
            <a:pPr marL="0" lvl="0" indent="0">
              <a:buNone/>
            </a:pPr>
            <a:endParaRPr lang="en-US" dirty="0"/>
          </a:p>
        </p:txBody>
      </p:sp>
      <p:sp>
        <p:nvSpPr>
          <p:cNvPr id="4" name="Footer Placeholder 3"/>
          <p:cNvSpPr>
            <a:spLocks noGrp="1"/>
          </p:cNvSpPr>
          <p:nvPr>
            <p:ph type="ftr" sz="quarter" idx="11"/>
          </p:nvPr>
        </p:nvSpPr>
        <p:spPr/>
        <p:txBody>
          <a:bodyPr/>
          <a:lstStyle/>
          <a:p>
            <a:r>
              <a:rPr lang="en-US" dirty="0" smtClean="0"/>
              <a:t>Stock Market Sentiment Analysis</a:t>
            </a:r>
            <a:endParaRPr lang="en-US" dirty="0"/>
          </a:p>
        </p:txBody>
      </p:sp>
      <p:sp>
        <p:nvSpPr>
          <p:cNvPr id="5" name="Slide Number Placeholder 4"/>
          <p:cNvSpPr>
            <a:spLocks noGrp="1"/>
          </p:cNvSpPr>
          <p:nvPr>
            <p:ph type="sldNum" sz="quarter" idx="12"/>
          </p:nvPr>
        </p:nvSpPr>
        <p:spPr>
          <a:xfrm>
            <a:off x="6459120" y="6188075"/>
            <a:ext cx="2133600" cy="365125"/>
          </a:xfrm>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xmlns="" val="1761251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 and Problem Definition</a:t>
            </a:r>
            <a:endParaRPr lang="en-US" dirty="0"/>
          </a:p>
        </p:txBody>
      </p:sp>
      <p:sp>
        <p:nvSpPr>
          <p:cNvPr id="3" name="Content Placeholder 2"/>
          <p:cNvSpPr>
            <a:spLocks noGrp="1"/>
          </p:cNvSpPr>
          <p:nvPr>
            <p:ph idx="1"/>
          </p:nvPr>
        </p:nvSpPr>
        <p:spPr>
          <a:xfrm>
            <a:off x="685800" y="2011275"/>
            <a:ext cx="7620000" cy="4160925"/>
          </a:xfrm>
        </p:spPr>
        <p:txBody>
          <a:bodyPr>
            <a:normAutofit lnSpcReduction="10000"/>
          </a:bodyPr>
          <a:lstStyle/>
          <a:p>
            <a:pPr marL="0" lvl="0" indent="0">
              <a:buNone/>
            </a:pPr>
            <a:r>
              <a:rPr lang="en-US" b="1" dirty="0" smtClean="0"/>
              <a:t>Methodology </a:t>
            </a:r>
            <a:r>
              <a:rPr lang="en-US" b="1" dirty="0"/>
              <a:t>and Resources</a:t>
            </a:r>
            <a:r>
              <a:rPr lang="en-US" b="1" dirty="0" smtClean="0"/>
              <a:t>:</a:t>
            </a:r>
          </a:p>
          <a:p>
            <a:pPr marL="0" lvl="0" indent="0">
              <a:buNone/>
            </a:pPr>
            <a:endParaRPr lang="en-US" dirty="0"/>
          </a:p>
          <a:p>
            <a:r>
              <a:rPr lang="en-US" b="1" dirty="0" smtClean="0"/>
              <a:t>Sentiment Analysis Phase: </a:t>
            </a:r>
            <a:r>
              <a:rPr lang="en-US" dirty="0" smtClean="0"/>
              <a:t>The </a:t>
            </a:r>
            <a:r>
              <a:rPr lang="en-US" dirty="0"/>
              <a:t>third phase consists of analyzing each individual opinion and extracting the buy or sell sentiment from it. </a:t>
            </a:r>
            <a:r>
              <a:rPr lang="en-US" dirty="0" smtClean="0"/>
              <a:t>We </a:t>
            </a:r>
            <a:r>
              <a:rPr lang="en-US" dirty="0"/>
              <a:t>are using python for sentiment analysis.</a:t>
            </a:r>
          </a:p>
          <a:p>
            <a:r>
              <a:rPr lang="en-US" b="1" dirty="0" smtClean="0"/>
              <a:t>Aggregation/Consolidation:</a:t>
            </a:r>
            <a:r>
              <a:rPr lang="en-US" dirty="0" smtClean="0"/>
              <a:t> As the opinions could be from people with different levels of expertise, we cannot assign the same weight to each opinion. We need to distinguish the predictors to decide their credibility.</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Stock Market Sentiment Analysis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xmlns="" val="1579905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 and Problem Definition</a:t>
            </a:r>
            <a:endParaRPr lang="en-US" dirty="0"/>
          </a:p>
        </p:txBody>
      </p:sp>
      <p:sp>
        <p:nvSpPr>
          <p:cNvPr id="3" name="Content Placeholder 2"/>
          <p:cNvSpPr>
            <a:spLocks noGrp="1"/>
          </p:cNvSpPr>
          <p:nvPr>
            <p:ph idx="1"/>
          </p:nvPr>
        </p:nvSpPr>
        <p:spPr>
          <a:xfrm>
            <a:off x="685800" y="2087475"/>
            <a:ext cx="7620000" cy="4160925"/>
          </a:xfrm>
        </p:spPr>
        <p:txBody>
          <a:bodyPr>
            <a:normAutofit/>
          </a:bodyPr>
          <a:lstStyle/>
          <a:p>
            <a:pPr marL="0" lvl="0" indent="0">
              <a:buNone/>
            </a:pPr>
            <a:r>
              <a:rPr lang="en-US" b="1" dirty="0"/>
              <a:t>Methodology and Resources</a:t>
            </a:r>
            <a:r>
              <a:rPr lang="en-US" b="1" dirty="0" smtClean="0"/>
              <a:t>:</a:t>
            </a:r>
          </a:p>
          <a:p>
            <a:pPr marL="0" lvl="0" indent="0">
              <a:buNone/>
            </a:pPr>
            <a:endParaRPr lang="en-US" dirty="0"/>
          </a:p>
          <a:p>
            <a:r>
              <a:rPr lang="en-US" b="1" dirty="0"/>
              <a:t>Learning Phase: </a:t>
            </a:r>
            <a:r>
              <a:rPr lang="en-US" dirty="0"/>
              <a:t>This phase involves addition of new feature words to the dictionary, adjustment of feature weights, modification of the Analyst’s rating depending upon past performance.</a:t>
            </a:r>
            <a:endParaRPr lang="en-US" b="1" dirty="0"/>
          </a:p>
          <a:p>
            <a:r>
              <a:rPr lang="en-US" b="1" dirty="0"/>
              <a:t>Presentation: </a:t>
            </a:r>
            <a:r>
              <a:rPr lang="en-US" dirty="0"/>
              <a:t>The last phase is a pictorial presentation of the aggregated opinion about a particular stock or sector using web-based graphs and charts</a:t>
            </a:r>
          </a:p>
        </p:txBody>
      </p:sp>
      <p:sp>
        <p:nvSpPr>
          <p:cNvPr id="4" name="Footer Placeholder 3"/>
          <p:cNvSpPr>
            <a:spLocks noGrp="1"/>
          </p:cNvSpPr>
          <p:nvPr>
            <p:ph type="ftr" sz="quarter" idx="11"/>
          </p:nvPr>
        </p:nvSpPr>
        <p:spPr/>
        <p:txBody>
          <a:bodyPr/>
          <a:lstStyle/>
          <a:p>
            <a:r>
              <a:rPr lang="en-US" dirty="0" smtClean="0"/>
              <a:t>Stock Market Sentiment Analysis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xmlns="" val="4232445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 and Problem Definition</a:t>
            </a:r>
            <a:endParaRPr lang="en-US" dirty="0"/>
          </a:p>
        </p:txBody>
      </p:sp>
      <p:sp>
        <p:nvSpPr>
          <p:cNvPr id="3" name="Content Placeholder 2"/>
          <p:cNvSpPr>
            <a:spLocks noGrp="1"/>
          </p:cNvSpPr>
          <p:nvPr>
            <p:ph idx="1"/>
          </p:nvPr>
        </p:nvSpPr>
        <p:spPr>
          <a:xfrm>
            <a:off x="685800" y="1828800"/>
            <a:ext cx="7620000" cy="4160925"/>
          </a:xfrm>
        </p:spPr>
        <p:txBody>
          <a:bodyPr>
            <a:normAutofit fontScale="92500"/>
          </a:bodyPr>
          <a:lstStyle/>
          <a:p>
            <a:pPr marL="0" lvl="0" indent="0">
              <a:buNone/>
            </a:pPr>
            <a:r>
              <a:rPr lang="en-US" b="1" dirty="0"/>
              <a:t>Target Output</a:t>
            </a:r>
            <a:r>
              <a:rPr lang="en-US" b="1" dirty="0" smtClean="0"/>
              <a:t>:</a:t>
            </a:r>
            <a:endParaRPr lang="en-US" dirty="0"/>
          </a:p>
          <a:p>
            <a:r>
              <a:rPr lang="en-US" dirty="0"/>
              <a:t>The user can submit a query for any company or a particular sector. The output would be represented in the pictorial form </a:t>
            </a:r>
            <a:r>
              <a:rPr lang="en-US" dirty="0" smtClean="0"/>
              <a:t>in the following ways:</a:t>
            </a:r>
          </a:p>
          <a:p>
            <a:pPr marL="457200" indent="-457200">
              <a:buFont typeface="+mj-lt"/>
              <a:buAutoNum type="arabicPeriod"/>
            </a:pPr>
            <a:r>
              <a:rPr lang="en-US" dirty="0" smtClean="0"/>
              <a:t>Bar chart depicting current company status</a:t>
            </a:r>
          </a:p>
          <a:p>
            <a:pPr marL="457200" indent="-457200">
              <a:buFont typeface="+mj-lt"/>
              <a:buAutoNum type="arabicPeriod"/>
            </a:pPr>
            <a:r>
              <a:rPr lang="en-US" dirty="0" smtClean="0"/>
              <a:t>Line graph showing company trends </a:t>
            </a:r>
            <a:r>
              <a:rPr lang="en-US" dirty="0"/>
              <a:t>over a period </a:t>
            </a:r>
            <a:r>
              <a:rPr lang="en-US" dirty="0" smtClean="0"/>
              <a:t>of time</a:t>
            </a:r>
          </a:p>
          <a:p>
            <a:pPr marL="457200" indent="-457200">
              <a:buFont typeface="+mj-lt"/>
              <a:buAutoNum type="arabicPeriod"/>
            </a:pPr>
            <a:r>
              <a:rPr lang="en-US" dirty="0" smtClean="0"/>
              <a:t>Pie charts demonstrating the best buys/sells for the day</a:t>
            </a:r>
          </a:p>
          <a:p>
            <a:pPr marL="457200" indent="-457200">
              <a:buFont typeface="+mj-lt"/>
              <a:buAutoNum type="arabicPeriod"/>
            </a:pPr>
            <a:r>
              <a:rPr lang="en-US" dirty="0" smtClean="0"/>
              <a:t>Aggregate </a:t>
            </a:r>
            <a:r>
              <a:rPr lang="en-US" dirty="0"/>
              <a:t>opinion </a:t>
            </a:r>
            <a:r>
              <a:rPr lang="en-US" dirty="0" smtClean="0"/>
              <a:t>of </a:t>
            </a:r>
            <a:r>
              <a:rPr lang="en-US" dirty="0"/>
              <a:t>each stock market predictor </a:t>
            </a:r>
            <a:endParaRPr lang="en-US" dirty="0" smtClean="0"/>
          </a:p>
          <a:p>
            <a:pPr marL="0" indent="0">
              <a:buNone/>
            </a:pPr>
            <a:r>
              <a:rPr lang="en-US" dirty="0" smtClean="0"/>
              <a:t>The </a:t>
            </a:r>
            <a:r>
              <a:rPr lang="en-US" dirty="0"/>
              <a:t>person can then decide on the basis of the output whether he or she should invest in a particular company or sector.</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Stock Market Sentiment Analysis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xmlns="" val="5293580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ketchbook">
  <a:themeElements>
    <a:clrScheme name="Sketchbook">
      <a:dk1>
        <a:sysClr val="windowText" lastClr="000000"/>
      </a:dk1>
      <a:lt1>
        <a:sysClr val="window" lastClr="FFFFFF"/>
      </a:lt1>
      <a:dk2>
        <a:srgbClr val="4C1304"/>
      </a:dk2>
      <a:lt2>
        <a:srgbClr val="FFFEE6"/>
      </a:lt2>
      <a:accent1>
        <a:srgbClr val="A63212"/>
      </a:accent1>
      <a:accent2>
        <a:srgbClr val="E68230"/>
      </a:accent2>
      <a:accent3>
        <a:srgbClr val="9BB05E"/>
      </a:accent3>
      <a:accent4>
        <a:srgbClr val="6B9BC7"/>
      </a:accent4>
      <a:accent5>
        <a:srgbClr val="4E66B2"/>
      </a:accent5>
      <a:accent6>
        <a:srgbClr val="8976AC"/>
      </a:accent6>
      <a:hlink>
        <a:srgbClr val="942408"/>
      </a:hlink>
      <a:folHlink>
        <a:srgbClr val="B34F17"/>
      </a:folHlink>
    </a:clrScheme>
    <a:fontScheme name="Sketchbook">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ketchbook">
      <a:fillStyleLst>
        <a:solidFill>
          <a:schemeClr val="phClr"/>
        </a:solidFill>
        <a:gradFill rotWithShape="1">
          <a:gsLst>
            <a:gs pos="0">
              <a:schemeClr val="phClr">
                <a:tint val="10000"/>
                <a:alpha val="94000"/>
                <a:satMod val="120000"/>
                <a:lumMod val="110000"/>
              </a:schemeClr>
            </a:gs>
            <a:gs pos="100000">
              <a:schemeClr val="phClr">
                <a:tint val="80000"/>
                <a:shade val="100000"/>
                <a:satMod val="140000"/>
                <a:lumMod val="120000"/>
              </a:schemeClr>
            </a:gs>
          </a:gsLst>
          <a:lin ang="5400000" scaled="0"/>
        </a:gradFill>
        <a:gradFill rotWithShape="1">
          <a:gsLst>
            <a:gs pos="0">
              <a:schemeClr val="phClr">
                <a:tint val="100000"/>
                <a:shade val="100000"/>
                <a:satMod val="100000"/>
                <a:lumMod val="90000"/>
              </a:schemeClr>
            </a:gs>
            <a:gs pos="100000">
              <a:schemeClr val="phClr">
                <a:tint val="95000"/>
                <a:shade val="100000"/>
                <a:satMod val="110000"/>
                <a:lumMod val="105000"/>
              </a:schemeClr>
            </a:gs>
          </a:gsLst>
          <a:path path="circle">
            <a:fillToRect l="40000" t="100000" r="40000" b="100000"/>
          </a:path>
        </a:gradFill>
      </a:fillStyleLst>
      <a:lnStyleLst>
        <a:ln w="9525" cap="flat" cmpd="sng" algn="ctr">
          <a:solidFill>
            <a:schemeClr val="phClr"/>
          </a:solidFill>
          <a:prstDash val="solid"/>
        </a:ln>
        <a:ln w="19050"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outerShdw blurRad="50800" dist="12700" dir="5400000" rotWithShape="0">
              <a:srgbClr val="000000">
                <a:alpha val="37000"/>
              </a:srgbClr>
            </a:outerShdw>
          </a:effectLst>
        </a:effectStyle>
        <a:effectStyle>
          <a:effectLst>
            <a:outerShdw blurRad="50800" dist="25400" dir="5040000" rotWithShape="0">
              <a:srgbClr val="000000">
                <a:alpha val="44000"/>
              </a:srgbClr>
            </a:outerShdw>
          </a:effectLst>
          <a:scene3d>
            <a:camera prst="orthographicFront">
              <a:rot lat="0" lon="0" rev="0"/>
            </a:camera>
            <a:lightRig rig="threePt" dir="tl"/>
          </a:scene3d>
          <a:sp3d prstMaterial="dkEdge">
            <a:bevelT w="38100" h="25400" prst="coolSlant"/>
          </a:sp3d>
        </a:effectStyle>
      </a:effectStyleLst>
      <a:bgFillStyleLst>
        <a:solidFill>
          <a:schemeClr val="phClr"/>
        </a:solidFill>
        <a:blipFill rotWithShape="1">
          <a:blip xmlns:r="http://schemas.openxmlformats.org/officeDocument/2006/relationships" r:embed="rId1">
            <a:duotone>
              <a:schemeClr val="phClr">
                <a:shade val="55000"/>
                <a:lumMod val="90000"/>
              </a:schemeClr>
              <a:schemeClr val="phClr">
                <a:tint val="92000"/>
                <a:satMod val="120000"/>
                <a:lumMod val="103000"/>
              </a:schemeClr>
            </a:duotone>
          </a:blip>
          <a:stretch/>
        </a:blipFill>
        <a:blipFill rotWithShape="1">
          <a:blip xmlns:r="http://schemas.openxmlformats.org/officeDocument/2006/relationships" r:embed="rId2">
            <a:duotone>
              <a:schemeClr val="phClr">
                <a:shade val="96000"/>
              </a:schemeClr>
              <a:schemeClr val="phClr">
                <a:tint val="98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Sketchbook</Template>
  <TotalTime>3135</TotalTime>
  <Words>2397</Words>
  <Application>Microsoft Office PowerPoint</Application>
  <PresentationFormat>On-screen Show (4:3)</PresentationFormat>
  <Paragraphs>476</Paragraphs>
  <Slides>51</Slides>
  <Notes>2</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Sketchbook</vt:lpstr>
      <vt:lpstr>Sentiment Analysis and Aggregation of Stock Market Opinions</vt:lpstr>
      <vt:lpstr>Outline</vt:lpstr>
      <vt:lpstr> Introduction and Problem Definition</vt:lpstr>
      <vt:lpstr> Introduction and Problem Definition</vt:lpstr>
      <vt:lpstr> Introduction and Problem Definition</vt:lpstr>
      <vt:lpstr> Introduction and Problem Definition</vt:lpstr>
      <vt:lpstr> Introduction and Problem Definition</vt:lpstr>
      <vt:lpstr> Introduction and Problem Definition</vt:lpstr>
      <vt:lpstr> Introduction and Problem Definition</vt:lpstr>
      <vt:lpstr>Architecture </vt:lpstr>
      <vt:lpstr>Data Collection</vt:lpstr>
      <vt:lpstr>Data Preprocessing and Filtering</vt:lpstr>
      <vt:lpstr>Data Preprocessing and Filtering</vt:lpstr>
      <vt:lpstr>Sentiment Analysis</vt:lpstr>
      <vt:lpstr>Sentiment Analysis</vt:lpstr>
      <vt:lpstr>Sentiment Analysis</vt:lpstr>
      <vt:lpstr>Sentiment Analysis</vt:lpstr>
      <vt:lpstr>Sentiment Analysis</vt:lpstr>
      <vt:lpstr>Sentiment Analysis</vt:lpstr>
      <vt:lpstr>Sentiment Analysis</vt:lpstr>
      <vt:lpstr>Sentiment Analysis</vt:lpstr>
      <vt:lpstr>Sentiment Analysis</vt:lpstr>
      <vt:lpstr>Sentiment Analysis</vt:lpstr>
      <vt:lpstr>Sentiment Analysis</vt:lpstr>
      <vt:lpstr>Sentiment Analysis</vt:lpstr>
      <vt:lpstr>Sentiment Analysis</vt:lpstr>
      <vt:lpstr>Sentiment Analysis</vt:lpstr>
      <vt:lpstr>Sentiment Analysis</vt:lpstr>
      <vt:lpstr>Sentiment Analysis</vt:lpstr>
      <vt:lpstr>Our Approach</vt:lpstr>
      <vt:lpstr>Our Approach</vt:lpstr>
      <vt:lpstr>Our Approach</vt:lpstr>
      <vt:lpstr>Our Approach</vt:lpstr>
      <vt:lpstr>Aggregation</vt:lpstr>
      <vt:lpstr>Aggregation</vt:lpstr>
      <vt:lpstr>Learning Phase</vt:lpstr>
      <vt:lpstr>Learning Phase</vt:lpstr>
      <vt:lpstr>Learning Phase</vt:lpstr>
      <vt:lpstr>Learning Phase</vt:lpstr>
      <vt:lpstr>Analyst Success Ratio</vt:lpstr>
      <vt:lpstr>Presentation</vt:lpstr>
      <vt:lpstr>Presentation</vt:lpstr>
      <vt:lpstr>Presentation</vt:lpstr>
      <vt:lpstr>Presentation</vt:lpstr>
      <vt:lpstr>Presentation</vt:lpstr>
      <vt:lpstr>Presentation</vt:lpstr>
      <vt:lpstr>Presentation</vt:lpstr>
      <vt:lpstr>Presentation</vt:lpstr>
      <vt:lpstr>Conclusion</vt:lpstr>
      <vt:lpstr>Future Scope</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JINNIE</cp:lastModifiedBy>
  <cp:revision>227</cp:revision>
  <dcterms:created xsi:type="dcterms:W3CDTF">2006-08-16T00:00:00Z</dcterms:created>
  <dcterms:modified xsi:type="dcterms:W3CDTF">2014-05-05T06:33:52Z</dcterms:modified>
</cp:coreProperties>
</file>