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6" r:id="rId18"/>
    <p:sldId id="268" r:id="rId19"/>
    <p:sldId id="274" r:id="rId20"/>
    <p:sldId id="273" r:id="rId21"/>
    <p:sldId id="275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5477A-61FB-43ED-89B3-538436B842A4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F703-B3AF-4F9A-B6B7-293E6A778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174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1F703-B3AF-4F9A-B6B7-293E6A778F2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906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1F703-B3AF-4F9A-B6B7-293E6A778F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033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95B0-213E-42B3-BC96-D183DBD23750}" type="datetimeFigureOut">
              <a:rPr lang="en-IN" smtClean="0"/>
              <a:pPr/>
              <a:t>09-11-2012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CCA3-7679-4428-8808-E192E1C5F7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95B0-213E-42B3-BC96-D183DBD23750}" type="datetimeFigureOut">
              <a:rPr lang="en-IN" smtClean="0"/>
              <a:pPr/>
              <a:t>09-11-2012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CCA3-7679-4428-8808-E192E1C5F7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95B0-213E-42B3-BC96-D183DBD23750}" type="datetimeFigureOut">
              <a:rPr lang="en-IN" smtClean="0"/>
              <a:pPr/>
              <a:t>09-11-2012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CCA3-7679-4428-8808-E192E1C5F7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95B0-213E-42B3-BC96-D183DBD23750}" type="datetimeFigureOut">
              <a:rPr lang="en-IN" smtClean="0"/>
              <a:pPr/>
              <a:t>09-11-2012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CCA3-7679-4428-8808-E192E1C5F7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95B0-213E-42B3-BC96-D183DBD23750}" type="datetimeFigureOut">
              <a:rPr lang="en-IN" smtClean="0"/>
              <a:pPr/>
              <a:t>09-11-2012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CCA3-7679-4428-8808-E192E1C5F7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95B0-213E-42B3-BC96-D183DBD23750}" type="datetimeFigureOut">
              <a:rPr lang="en-IN" smtClean="0"/>
              <a:pPr/>
              <a:t>09-11-2012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CCA3-7679-4428-8808-E192E1C5F7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95B0-213E-42B3-BC96-D183DBD23750}" type="datetimeFigureOut">
              <a:rPr lang="en-IN" smtClean="0"/>
              <a:pPr/>
              <a:t>09-11-2012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CCA3-7679-4428-8808-E192E1C5F7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95B0-213E-42B3-BC96-D183DBD23750}" type="datetimeFigureOut">
              <a:rPr lang="en-IN" smtClean="0"/>
              <a:pPr/>
              <a:t>09-11-2012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CCA3-7679-4428-8808-E192E1C5F7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95B0-213E-42B3-BC96-D183DBD23750}" type="datetimeFigureOut">
              <a:rPr lang="en-IN" smtClean="0"/>
              <a:pPr/>
              <a:t>09-11-2012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CCA3-7679-4428-8808-E192E1C5F7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95B0-213E-42B3-BC96-D183DBD23750}" type="datetimeFigureOut">
              <a:rPr lang="en-IN" smtClean="0"/>
              <a:pPr/>
              <a:t>09-11-2012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CCA3-7679-4428-8808-E192E1C5F7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95B0-213E-42B3-BC96-D183DBD23750}" type="datetimeFigureOut">
              <a:rPr lang="en-IN" smtClean="0"/>
              <a:pPr/>
              <a:t>09-11-2012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C62CCA3-7679-4428-8808-E192E1C5F7E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4C95B0-213E-42B3-BC96-D183DBD23750}" type="datetimeFigureOut">
              <a:rPr lang="en-IN" smtClean="0"/>
              <a:pPr/>
              <a:t>09-11-2012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62CCA3-7679-4428-8808-E192E1C5F7E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Automated </a:t>
            </a:r>
            <a:r>
              <a:rPr lang="en-IN" dirty="0"/>
              <a:t>T</a:t>
            </a:r>
            <a:r>
              <a:rPr lang="en-IN" dirty="0" smtClean="0"/>
              <a:t>eller Machine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Finite 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A Moore machine is a finite-state machine whose output values are determined solely by its current state.</a:t>
            </a:r>
            <a:endParaRPr lang="en-US" dirty="0"/>
          </a:p>
          <a:p>
            <a:pPr lvl="0"/>
            <a:r>
              <a:rPr lang="en-IN" dirty="0"/>
              <a:t>A Mealy machine is a finite-state machine whose output values are determined both by its current state and the current inputs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An </a:t>
            </a:r>
            <a:r>
              <a:rPr lang="en-IN" dirty="0"/>
              <a:t>ATM is a mealy machine.</a:t>
            </a:r>
            <a:endParaRPr lang="en-US" dirty="0"/>
          </a:p>
          <a:p>
            <a:r>
              <a:rPr lang="en-US" dirty="0" smtClean="0"/>
              <a:t>On </a:t>
            </a:r>
            <a:r>
              <a:rPr lang="en-US" dirty="0"/>
              <a:t>the basis of the conceptual model of the ATM system as given in Figure 1, the top level behaviors of ATM can be modeled in a transition diagram as shown in Figure 2.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836712"/>
            <a:ext cx="7056313" cy="589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Corresponding to the transition diagram of the ATM as given in Figure 2, a formal model of the ATM system known as a Mealy machine, is defined as a 6-tuple as </a:t>
            </a:r>
            <a:r>
              <a:rPr lang="en-IN" dirty="0" smtClean="0"/>
              <a:t>follows:</a:t>
            </a:r>
          </a:p>
          <a:p>
            <a:pPr marL="0" indent="0" algn="ctr">
              <a:buNone/>
            </a:pPr>
            <a:r>
              <a:rPr lang="en-IN" dirty="0" smtClean="0"/>
              <a:t>(S</a:t>
            </a:r>
            <a:r>
              <a:rPr lang="en-IN" dirty="0"/>
              <a:t>, S0, Σ, Λ, </a:t>
            </a:r>
            <a:r>
              <a:rPr lang="en-US" dirty="0"/>
              <a:t>δ</a:t>
            </a:r>
            <a:r>
              <a:rPr lang="en-IN" dirty="0"/>
              <a:t>, </a:t>
            </a:r>
            <a:r>
              <a:rPr lang="en-IN" dirty="0" smtClean="0"/>
              <a:t>G)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It consists of:</a:t>
            </a:r>
            <a:endParaRPr lang="en-US" dirty="0"/>
          </a:p>
          <a:p>
            <a:pPr lvl="1"/>
            <a:r>
              <a:rPr lang="en-IN" dirty="0" smtClean="0"/>
              <a:t>A finite set of states (S)</a:t>
            </a:r>
            <a:endParaRPr lang="en-US" dirty="0" smtClean="0"/>
          </a:p>
          <a:p>
            <a:pPr lvl="1"/>
            <a:r>
              <a:rPr lang="en-IN" dirty="0" smtClean="0"/>
              <a:t>A start state (also called initial state) which is an element of (S)</a:t>
            </a:r>
            <a:endParaRPr lang="en-US" dirty="0" smtClean="0"/>
          </a:p>
          <a:p>
            <a:pPr lvl="1"/>
            <a:r>
              <a:rPr lang="en-IN" dirty="0" smtClean="0"/>
              <a:t>A</a:t>
            </a:r>
            <a:r>
              <a:rPr lang="en-IN" dirty="0"/>
              <a:t> finite set called the input alphabet (Σ)</a:t>
            </a:r>
            <a:endParaRPr lang="en-US" dirty="0"/>
          </a:p>
          <a:p>
            <a:pPr lvl="1"/>
            <a:r>
              <a:rPr lang="en-IN" dirty="0"/>
              <a:t>A finite set called the output alphabet (Λ)</a:t>
            </a:r>
            <a:endParaRPr lang="en-US" dirty="0"/>
          </a:p>
          <a:p>
            <a:pPr lvl="1"/>
            <a:r>
              <a:rPr lang="en-IN" dirty="0"/>
              <a:t>A transition function (</a:t>
            </a:r>
            <a:r>
              <a:rPr lang="en-US" dirty="0"/>
              <a:t>δ</a:t>
            </a:r>
            <a:r>
              <a:rPr lang="en-IN" dirty="0"/>
              <a:t> : S × Σ → S) mapping pairs of a state and an input symbol to the corresponding next state.</a:t>
            </a:r>
            <a:endParaRPr lang="en-US" dirty="0"/>
          </a:p>
          <a:p>
            <a:pPr lvl="1"/>
            <a:r>
              <a:rPr lang="en-IN" dirty="0" smtClean="0"/>
              <a:t>An output function (G : S × Σ → Λ) mapping pairs of a state and an input symbol to the corresponding output symbol.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680"/>
            <a:ext cx="8229600" cy="4389120"/>
          </a:xfrm>
        </p:spPr>
        <p:txBody>
          <a:bodyPr>
            <a:normAutofit lnSpcReduction="10000"/>
          </a:bodyPr>
          <a:lstStyle/>
          <a:p>
            <a:pPr lvl="0"/>
            <a:r>
              <a:rPr lang="en-IN" dirty="0"/>
              <a:t>S is a set of valid states that forms the domain of the ATM, S = {s0, s1… s7} where the states are:</a:t>
            </a:r>
            <a:endParaRPr lang="en-US" dirty="0"/>
          </a:p>
          <a:p>
            <a:r>
              <a:rPr lang="en-IN" dirty="0"/>
              <a:t> s0 – System</a:t>
            </a:r>
            <a:endParaRPr lang="en-US" dirty="0"/>
          </a:p>
          <a:p>
            <a:r>
              <a:rPr lang="en-IN" dirty="0"/>
              <a:t> s1 – Welcome</a:t>
            </a:r>
            <a:endParaRPr lang="en-US" dirty="0"/>
          </a:p>
          <a:p>
            <a:r>
              <a:rPr lang="en-IN" dirty="0"/>
              <a:t>s2 - Check PIN</a:t>
            </a:r>
            <a:endParaRPr lang="en-US" dirty="0"/>
          </a:p>
          <a:p>
            <a:r>
              <a:rPr lang="en-IN" dirty="0"/>
              <a:t>s3 – Input withdraw amount</a:t>
            </a:r>
            <a:endParaRPr lang="en-US" dirty="0"/>
          </a:p>
          <a:p>
            <a:r>
              <a:rPr lang="en-IN" dirty="0"/>
              <a:t>s4 - Verify balance</a:t>
            </a:r>
            <a:endParaRPr lang="en-US" dirty="0"/>
          </a:p>
          <a:p>
            <a:r>
              <a:rPr lang="en-IN" dirty="0"/>
              <a:t>s5 - Verify bills availability</a:t>
            </a:r>
            <a:endParaRPr lang="en-US" dirty="0"/>
          </a:p>
          <a:p>
            <a:r>
              <a:rPr lang="en-IN" dirty="0"/>
              <a:t>s6 - Disburse bills</a:t>
            </a:r>
            <a:endParaRPr lang="en-US" dirty="0"/>
          </a:p>
          <a:p>
            <a:r>
              <a:rPr lang="en-IN" dirty="0"/>
              <a:t>s7 - Eject </a:t>
            </a:r>
            <a:r>
              <a:rPr lang="en-IN" dirty="0" smtClean="0"/>
              <a:t>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16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632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Σ</a:t>
            </a:r>
            <a:r>
              <a:rPr lang="en-IN" dirty="0"/>
              <a:t> is a set of events that the ATM may accept and process, </a:t>
            </a:r>
            <a:r>
              <a:rPr lang="en-US" dirty="0"/>
              <a:t>Σ</a:t>
            </a:r>
            <a:r>
              <a:rPr lang="en-IN" dirty="0"/>
              <a:t> = {e0, e1… e10} where </a:t>
            </a:r>
            <a:endParaRPr lang="en-US" dirty="0"/>
          </a:p>
          <a:p>
            <a:r>
              <a:rPr lang="en-IN" dirty="0"/>
              <a:t>e0 –Start</a:t>
            </a:r>
            <a:endParaRPr lang="en-US" dirty="0"/>
          </a:p>
          <a:p>
            <a:r>
              <a:rPr lang="en-IN" dirty="0"/>
              <a:t>e1 - Insert card</a:t>
            </a:r>
            <a:endParaRPr lang="en-US" dirty="0"/>
          </a:p>
          <a:p>
            <a:r>
              <a:rPr lang="en-IN" dirty="0"/>
              <a:t>e2 - Correct PIN</a:t>
            </a:r>
            <a:endParaRPr lang="en-US" dirty="0"/>
          </a:p>
          <a:p>
            <a:r>
              <a:rPr lang="en-IN" dirty="0"/>
              <a:t>e3 - Incorrect PIN</a:t>
            </a:r>
            <a:endParaRPr lang="en-US" dirty="0"/>
          </a:p>
          <a:p>
            <a:r>
              <a:rPr lang="en-IN" dirty="0"/>
              <a:t>e4 – Request ≤ max</a:t>
            </a:r>
            <a:endParaRPr lang="en-US" dirty="0"/>
          </a:p>
          <a:p>
            <a:r>
              <a:rPr lang="en-IN" dirty="0"/>
              <a:t>e5 – Request &gt; max</a:t>
            </a:r>
            <a:endParaRPr lang="en-US" dirty="0"/>
          </a:p>
          <a:p>
            <a:r>
              <a:rPr lang="en-IN" dirty="0"/>
              <a:t>e6 - Cancel transaction</a:t>
            </a:r>
            <a:endParaRPr lang="en-US" dirty="0"/>
          </a:p>
          <a:p>
            <a:r>
              <a:rPr lang="en-IN" dirty="0"/>
              <a:t>e7 - Sufficient funds</a:t>
            </a:r>
            <a:endParaRPr lang="en-US" dirty="0"/>
          </a:p>
          <a:p>
            <a:r>
              <a:rPr lang="en-IN" dirty="0"/>
              <a:t>e8 - Insufficient funds</a:t>
            </a:r>
            <a:endParaRPr lang="en-US" dirty="0"/>
          </a:p>
          <a:p>
            <a:r>
              <a:rPr lang="en-IN" dirty="0"/>
              <a:t>e9 – Sufficient bills in ATM</a:t>
            </a:r>
            <a:endParaRPr lang="en-US" dirty="0"/>
          </a:p>
          <a:p>
            <a:r>
              <a:rPr lang="en-IN" dirty="0"/>
              <a:t>e10 - Insufficient bills in ATM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16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N" dirty="0" smtClean="0"/>
              <a:t>Λ is a set of outputs. Λ = {S,F}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 S=Success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 F=Failure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δ</a:t>
            </a:r>
            <a:r>
              <a:rPr lang="en-IN" dirty="0" smtClean="0"/>
              <a:t> </a:t>
            </a:r>
            <a:r>
              <a:rPr lang="en-IN" dirty="0"/>
              <a:t>is the transition function of the ATM that determines the next state of the FSM, si+1, on the basis of the current state </a:t>
            </a:r>
            <a:r>
              <a:rPr lang="en-IN" dirty="0" err="1"/>
              <a:t>si</a:t>
            </a:r>
            <a:r>
              <a:rPr lang="en-IN" dirty="0"/>
              <a:t> and a specific incoming event </a:t>
            </a:r>
            <a:r>
              <a:rPr lang="en-IN" dirty="0" err="1"/>
              <a:t>ei</a:t>
            </a:r>
            <a:r>
              <a:rPr lang="en-IN" dirty="0"/>
              <a:t>, </a:t>
            </a:r>
            <a:r>
              <a:rPr lang="en-IN" dirty="0" smtClean="0"/>
              <a:t>where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δ</a:t>
            </a:r>
            <a:r>
              <a:rPr lang="en-IN" dirty="0" smtClean="0"/>
              <a:t> </a:t>
            </a:r>
            <a:r>
              <a:rPr lang="en-IN" dirty="0"/>
              <a:t>= f: S × </a:t>
            </a:r>
            <a:r>
              <a:rPr lang="en-US" dirty="0"/>
              <a:t>Σ →</a:t>
            </a:r>
            <a:r>
              <a:rPr lang="en-IN" dirty="0"/>
              <a:t> S</a:t>
            </a:r>
            <a:endParaRPr lang="en-US" dirty="0"/>
          </a:p>
          <a:p>
            <a:r>
              <a:rPr lang="en-IN" dirty="0"/>
              <a:t>This can be defined in the transition table as shown in Table 1 corresponding to the conceptual model of the ATM as shown in Figure 2.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3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058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Transition Table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478875876"/>
              </p:ext>
            </p:extLst>
          </p:nvPr>
        </p:nvGraphicFramePr>
        <p:xfrm>
          <a:off x="251520" y="1052736"/>
          <a:ext cx="8568951" cy="5589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1863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si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δ(si, ei)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2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s0- System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e0 -Start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2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s1 - Welcome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e1 - Insert card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2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s2- Check PIN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e2 - Correct PIN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s3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2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s2 -Check PIN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e3 - Incorrect PIN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2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s2 -Check PIN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e6 - Cancel transaction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2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s3- Input withdraw amount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e4 - Request ≤ max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2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s3- Input withdraw amount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e5 - Request &gt; max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2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s3- Input withdraw amount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e6 - Cancel transaction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2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s4- Verify balance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e7 - Sufficient funds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2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s4- Verify balance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e8 - Insufficient funds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2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s5- Verify bills availability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e9 - Sufficient bills in ATM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2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s5- Verify bills availability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e10 - Insufficient bills in ATM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2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s6- Disburse bills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2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s7- Eject card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466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43408"/>
            <a:ext cx="83058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Output Table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66350928"/>
              </p:ext>
            </p:extLst>
          </p:nvPr>
        </p:nvGraphicFramePr>
        <p:xfrm>
          <a:off x="323528" y="1124744"/>
          <a:ext cx="8496944" cy="5400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815"/>
                <a:gridCol w="2741809"/>
                <a:gridCol w="2714320"/>
              </a:tblGrid>
              <a:tr h="490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si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G(si, ei)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s2- Check PIN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e2 - Correct PIN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s2 -Check PIN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e3 - Incorrect PIN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s2 -Check PIN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e6 - Cancel transaction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s3- Input withdraw amount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e4 - Request ≤ max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s3- Input withdraw amount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e5 - Request &gt; max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s3- Input withdraw amount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e6 - Cancel transaction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s4- Verify balance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e7 - Sufficient funds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s4- Verify balance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e8 - Insufficient funds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s5- Verify bills availability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e9 - Sufficient bills in ATM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s5- Verify bills availability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e10 - Insufficient bills in ATM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420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94321"/>
            <a:ext cx="7704856" cy="58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512" y="0"/>
            <a:ext cx="83058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Abstract FSM model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9838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Transition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Example 1:</a:t>
            </a:r>
            <a:endParaRPr lang="en-US" dirty="0"/>
          </a:p>
          <a:p>
            <a:pPr marL="393192" lvl="1" indent="0">
              <a:buNone/>
            </a:pPr>
            <a:r>
              <a:rPr lang="en-IN" dirty="0"/>
              <a:t>1. The customer inserts ATM card into the ATM machine and enters PIN.</a:t>
            </a:r>
            <a:endParaRPr lang="en-US" dirty="0"/>
          </a:p>
          <a:p>
            <a:pPr marL="393192" lvl="1" indent="0">
              <a:buNone/>
            </a:pPr>
            <a:r>
              <a:rPr lang="en-IN" dirty="0"/>
              <a:t>2. The system validates the ATM card and PIN.</a:t>
            </a:r>
            <a:endParaRPr lang="en-US" dirty="0"/>
          </a:p>
          <a:p>
            <a:pPr marL="393192" lvl="1" indent="0">
              <a:buNone/>
            </a:pPr>
            <a:r>
              <a:rPr lang="en-IN" dirty="0"/>
              <a:t>3. The customer selects the ‘Cash Withdrawal’ option from the Options Menu.</a:t>
            </a:r>
            <a:endParaRPr lang="en-US" dirty="0"/>
          </a:p>
          <a:p>
            <a:pPr marL="393192" lvl="1" indent="0">
              <a:buNone/>
            </a:pPr>
            <a:r>
              <a:rPr lang="en-IN" dirty="0"/>
              <a:t>4. The system prompts the customer to enter the amount of cash </a:t>
            </a:r>
            <a:r>
              <a:rPr lang="en-IN" dirty="0" smtClean="0"/>
              <a:t>that he </a:t>
            </a:r>
            <a:r>
              <a:rPr lang="en-IN" dirty="0"/>
              <a:t>or she wants to withdraw</a:t>
            </a:r>
            <a:r>
              <a:rPr lang="en-IN" dirty="0" smtClean="0"/>
              <a:t>.</a:t>
            </a:r>
          </a:p>
          <a:p>
            <a:pPr marL="393192" lvl="1" indent="0">
              <a:buNone/>
            </a:pPr>
            <a:r>
              <a:rPr lang="en-IN" dirty="0"/>
              <a:t>5. The customer enters a cash amount and selects the ‘Submit’ option on the Cash Withdrawal Screen.</a:t>
            </a:r>
            <a:endParaRPr lang="en-US" dirty="0"/>
          </a:p>
          <a:p>
            <a:pPr marL="39319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00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Conceptual Model of ATM</a:t>
            </a:r>
          </a:p>
          <a:p>
            <a:r>
              <a:rPr lang="en-IN" dirty="0" smtClean="0"/>
              <a:t>Components</a:t>
            </a:r>
          </a:p>
          <a:p>
            <a:r>
              <a:rPr lang="en-IN" dirty="0" smtClean="0"/>
              <a:t>PIN Generation </a:t>
            </a:r>
          </a:p>
          <a:p>
            <a:r>
              <a:rPr lang="en-IN" dirty="0" smtClean="0"/>
              <a:t>PIN Verification</a:t>
            </a:r>
          </a:p>
          <a:p>
            <a:r>
              <a:rPr lang="en-IN" dirty="0"/>
              <a:t>Finite State </a:t>
            </a:r>
            <a:r>
              <a:rPr lang="en-IN" dirty="0" smtClean="0"/>
              <a:t>Machine</a:t>
            </a:r>
          </a:p>
          <a:p>
            <a:r>
              <a:rPr lang="en-IN" dirty="0" smtClean="0"/>
              <a:t>Transition Examples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192" lvl="1" indent="0">
              <a:buNone/>
            </a:pPr>
            <a:r>
              <a:rPr lang="en-IN" dirty="0" smtClean="0"/>
              <a:t>6</a:t>
            </a:r>
            <a:r>
              <a:rPr lang="en-IN" dirty="0"/>
              <a:t>. The system validates the amount entered; checks account balance and that the machine has enough cash for the transaction, and asks the customer if he or she wants a receipt for the transaction.</a:t>
            </a:r>
            <a:endParaRPr lang="en-US" dirty="0"/>
          </a:p>
          <a:p>
            <a:pPr marL="393192" lvl="1" indent="0">
              <a:buNone/>
            </a:pPr>
            <a:r>
              <a:rPr lang="en-IN" dirty="0"/>
              <a:t>7. The customer selects ‘Yes’ on the Receipts Screen.</a:t>
            </a:r>
            <a:endParaRPr lang="en-US" dirty="0"/>
          </a:p>
          <a:p>
            <a:pPr marL="393192" lvl="1" indent="0">
              <a:buNone/>
            </a:pPr>
            <a:r>
              <a:rPr lang="en-IN" dirty="0"/>
              <a:t>8. The system ejects the ATM card, provides the cash, prints the receipt and updates the account balance of the customer in the system.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88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Example2:</a:t>
            </a:r>
            <a:endParaRPr lang="en-US" dirty="0"/>
          </a:p>
          <a:p>
            <a:pPr marL="365760" lvl="1" indent="0">
              <a:buNone/>
            </a:pPr>
            <a:r>
              <a:rPr lang="en-IN" dirty="0"/>
              <a:t>1. The customer has entered invalid PIN. The system prompts the customer to enter a valid PIN.</a:t>
            </a:r>
            <a:endParaRPr lang="en-US" dirty="0"/>
          </a:p>
          <a:p>
            <a:pPr marL="365760" lvl="1" indent="0">
              <a:buNone/>
            </a:pPr>
            <a:r>
              <a:rPr lang="en-IN" dirty="0"/>
              <a:t>2. The customer enters a valid pin and selects the ‘Cash Withdrawal’ option from the Options Menu.</a:t>
            </a:r>
            <a:endParaRPr lang="en-US" dirty="0"/>
          </a:p>
          <a:p>
            <a:pPr marL="365760" lvl="1" indent="0">
              <a:buNone/>
            </a:pPr>
            <a:r>
              <a:rPr lang="en-IN" dirty="0"/>
              <a:t>3. The customer has entered an amount that exceeds the Withdrawal limit.</a:t>
            </a:r>
            <a:endParaRPr lang="en-US" dirty="0"/>
          </a:p>
          <a:p>
            <a:pPr marL="365760" lvl="1" indent="0">
              <a:buNone/>
            </a:pPr>
            <a:r>
              <a:rPr lang="en-IN" dirty="0"/>
              <a:t>4. The system rejects the transaction &amp; displays an error message</a:t>
            </a:r>
            <a:r>
              <a:rPr lang="en-I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003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machines based </a:t>
            </a:r>
            <a:r>
              <a:rPr lang="en-US" dirty="0" smtClean="0"/>
              <a:t>ATM Systems </a:t>
            </a:r>
            <a:r>
              <a:rPr lang="en-US" dirty="0"/>
              <a:t>enhances productivity, reduces system development </a:t>
            </a:r>
            <a:r>
              <a:rPr lang="en-US" dirty="0" smtClean="0"/>
              <a:t>cost, and </a:t>
            </a:r>
            <a:r>
              <a:rPr lang="en-US" dirty="0"/>
              <a:t>accelerates time to market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 these systems </a:t>
            </a:r>
            <a:r>
              <a:rPr lang="en-US" dirty="0"/>
              <a:t>give fast response and </a:t>
            </a:r>
            <a:r>
              <a:rPr lang="en-US" dirty="0" smtClean="0"/>
              <a:t>can easily be used </a:t>
            </a:r>
            <a:r>
              <a:rPr lang="en-US" dirty="0"/>
              <a:t>by an ordinary person.</a:t>
            </a:r>
          </a:p>
        </p:txBody>
      </p:sp>
    </p:spTree>
    <p:extLst>
      <p:ext uri="{BB962C8B-B14F-4D97-AF65-F5344CB8AC3E}">
        <p14:creationId xmlns:p14="http://schemas.microsoft.com/office/powerpoint/2010/main" xmlns="" val="35820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55576" y="4149080"/>
            <a:ext cx="7854696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Nidhi</a:t>
            </a:r>
            <a:r>
              <a:rPr lang="en-US" dirty="0" smtClean="0"/>
              <a:t> Shah                 - 101081018</a:t>
            </a:r>
          </a:p>
          <a:p>
            <a:r>
              <a:rPr lang="en-US" dirty="0" err="1" smtClean="0"/>
              <a:t>Sharmin</a:t>
            </a:r>
            <a:r>
              <a:rPr lang="en-US" dirty="0" smtClean="0"/>
              <a:t> </a:t>
            </a:r>
            <a:r>
              <a:rPr lang="en-US" dirty="0" err="1" smtClean="0"/>
              <a:t>Lalani</a:t>
            </a:r>
            <a:r>
              <a:rPr lang="en-US" dirty="0" smtClean="0"/>
              <a:t>          - 101081016</a:t>
            </a:r>
          </a:p>
          <a:p>
            <a:r>
              <a:rPr lang="en-US" dirty="0" err="1" smtClean="0"/>
              <a:t>Jinal</a:t>
            </a:r>
            <a:r>
              <a:rPr lang="en-US" dirty="0"/>
              <a:t> </a:t>
            </a:r>
            <a:r>
              <a:rPr lang="en-US" dirty="0" err="1" smtClean="0"/>
              <a:t>Thakkar</a:t>
            </a:r>
            <a:r>
              <a:rPr lang="en-US" dirty="0" smtClean="0"/>
              <a:t>             - 101081052</a:t>
            </a:r>
          </a:p>
          <a:p>
            <a:r>
              <a:rPr lang="en-US" dirty="0" err="1" smtClean="0"/>
              <a:t>Gayatri</a:t>
            </a:r>
            <a:r>
              <a:rPr lang="en-US" dirty="0" smtClean="0"/>
              <a:t> </a:t>
            </a:r>
            <a:r>
              <a:rPr lang="en-US" dirty="0" err="1" smtClean="0"/>
              <a:t>Mehendarge</a:t>
            </a:r>
            <a:r>
              <a:rPr lang="en-US" dirty="0" smtClean="0"/>
              <a:t> - 101081049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62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Conceptual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030890" y="1935163"/>
            <a:ext cx="508222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Conceptual </a:t>
            </a:r>
            <a:r>
              <a:rPr lang="en-IN" dirty="0" smtClean="0"/>
              <a:t>model(contd.)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ATM system is a real-time front terminal of automatic teller </a:t>
            </a:r>
            <a:r>
              <a:rPr lang="en-US" dirty="0" smtClean="0"/>
              <a:t>services, </a:t>
            </a:r>
            <a:r>
              <a:rPr lang="en-US" dirty="0"/>
              <a:t>providing money withdraw and account balance management services. </a:t>
            </a:r>
            <a:endParaRPr lang="en-US" dirty="0" smtClean="0"/>
          </a:p>
          <a:p>
            <a:r>
              <a:rPr lang="en-US" dirty="0"/>
              <a:t>The architecture of the ATM system, as shown in Figure </a:t>
            </a:r>
            <a:r>
              <a:rPr lang="en-US" dirty="0" smtClean="0"/>
              <a:t>, </a:t>
            </a:r>
            <a:r>
              <a:rPr lang="en-US" dirty="0"/>
              <a:t>encompasses an ATM processor, a system clock, a remote account database, and a set of peripheral devices such as the card reader, monitor, keypad, bills storage, and bills disburser.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ATM machine cash dispenser: This is the machine in which you insert your card, punch your pin and take out the cash. </a:t>
            </a:r>
            <a:endParaRPr lang="en-US" dirty="0"/>
          </a:p>
          <a:p>
            <a:r>
              <a:rPr lang="en-IN" dirty="0"/>
              <a:t>The ATM server: The ATM server verifies the PIN using a separate ATM PIN machine and does the transaction by sending the request to your bank. </a:t>
            </a:r>
            <a:endParaRPr lang="en-IN" dirty="0" smtClean="0"/>
          </a:p>
          <a:p>
            <a:r>
              <a:rPr lang="en-IN" dirty="0"/>
              <a:t>The ATM PIN machine: This is the machine that the ATM server uses to verify your PIN. </a:t>
            </a:r>
            <a:endParaRPr lang="en-US" dirty="0"/>
          </a:p>
          <a:p>
            <a:r>
              <a:rPr lang="en-IN" dirty="0"/>
              <a:t>Your bank: Which actually performs the transaction</a:t>
            </a:r>
            <a:r>
              <a:rPr lang="en-I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0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user\Downloads\atm_line_diag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5616" y="2060848"/>
            <a:ext cx="6336704" cy="43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901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An offset of the PIN is stored in the ATM system.</a:t>
            </a:r>
          </a:p>
          <a:p>
            <a:r>
              <a:rPr lang="en-IN" dirty="0"/>
              <a:t>First time PIN generation:</a:t>
            </a:r>
            <a:endParaRPr lang="en-US" dirty="0"/>
          </a:p>
          <a:p>
            <a:pPr marL="365760" lvl="1" indent="0">
              <a:buNone/>
            </a:pPr>
            <a:r>
              <a:rPr lang="en-IN" dirty="0"/>
              <a:t>Imagine your card number is </a:t>
            </a:r>
            <a:r>
              <a:rPr lang="en-IN" dirty="0" smtClean="0"/>
              <a:t>4129  1234  5678  4321</a:t>
            </a:r>
            <a:r>
              <a:rPr lang="en-IN" dirty="0"/>
              <a:t>. </a:t>
            </a:r>
            <a:endParaRPr lang="en-US" dirty="0"/>
          </a:p>
          <a:p>
            <a:pPr marL="365760" lvl="1" indent="0">
              <a:buNone/>
            </a:pPr>
            <a:r>
              <a:rPr lang="en-IN" dirty="0"/>
              <a:t>There is a cryptographic function f and a key k so that f(4129123456784321, k) = 9876543212345678 </a:t>
            </a:r>
            <a:endParaRPr lang="en-US" dirty="0"/>
          </a:p>
          <a:p>
            <a:pPr marL="365760" lvl="1" indent="0">
              <a:buNone/>
            </a:pPr>
            <a:r>
              <a:rPr lang="en-IN" dirty="0"/>
              <a:t>The function f and key k are known to the ATM PIN machine. </a:t>
            </a:r>
            <a:endParaRPr lang="en-IN" dirty="0" smtClean="0"/>
          </a:p>
          <a:p>
            <a:pPr marL="365760" lvl="1" indent="0">
              <a:buNone/>
            </a:pPr>
            <a:r>
              <a:rPr lang="en-IN" dirty="0"/>
              <a:t>The ATM PIN machine chooses a random pin, let’s say 1234. </a:t>
            </a:r>
            <a:endParaRPr lang="en-US" dirty="0"/>
          </a:p>
          <a:p>
            <a:pPr marL="365760" lvl="1" indent="0">
              <a:buNone/>
            </a:pPr>
            <a:r>
              <a:rPr lang="en-IN" dirty="0"/>
              <a:t>Then the ATM PIN machine takes the first 4 characters of the encrypted number (9876), subtracts your chosen pin (1234), and stores the result (8642) in the ATM server. This is known as the pin offset. </a:t>
            </a:r>
            <a:br>
              <a:rPr lang="en-IN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438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ATM machine encrypts the card number and pin and sends it to the ATM server. </a:t>
            </a:r>
            <a:endParaRPr lang="en-US" dirty="0"/>
          </a:p>
          <a:p>
            <a:r>
              <a:rPr lang="en-IN" dirty="0"/>
              <a:t>The ATM server decrypts your card number, picks up the pin offset from its database corresponding to your card and sends them along with your pin to the PIN machine. </a:t>
            </a:r>
            <a:endParaRPr lang="en-US" dirty="0"/>
          </a:p>
          <a:p>
            <a:r>
              <a:rPr lang="en-IN" dirty="0"/>
              <a:t>The PIN machine runs function f with key k to get the encrypted number, takes the first 4 digits, subtracts from it the offset and matches the result with your pin. A match indicates correct pin</a:t>
            </a:r>
            <a:r>
              <a:rPr lang="en-I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95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Finite State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 FSM is a state machine where each transition (normally) has an input (which triggers the transition) and an output. </a:t>
            </a:r>
            <a:endParaRPr lang="en-US" dirty="0" smtClean="0"/>
          </a:p>
          <a:p>
            <a:r>
              <a:rPr lang="en-US" dirty="0"/>
              <a:t>It adopts a set of states and a set of state transition functions modeled by a transition diagram or a transition </a:t>
            </a:r>
            <a:r>
              <a:rPr lang="en-US" dirty="0" smtClean="0"/>
              <a:t>table</a:t>
            </a:r>
          </a:p>
          <a:p>
            <a:pPr lvl="0"/>
            <a:r>
              <a:rPr lang="en-IN" dirty="0" smtClean="0"/>
              <a:t>An </a:t>
            </a:r>
            <a:r>
              <a:rPr lang="en-IN" dirty="0"/>
              <a:t>FSM can be either a Mealy machine or a Moore machine.</a:t>
            </a:r>
            <a:endParaRPr lang="en-US" dirty="0"/>
          </a:p>
          <a:p>
            <a:pPr lv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316</TotalTime>
  <Words>1156</Words>
  <Application>Microsoft Office PowerPoint</Application>
  <PresentationFormat>On-screen Show (4:3)</PresentationFormat>
  <Paragraphs>181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Automated Teller Machine</vt:lpstr>
      <vt:lpstr>Overview</vt:lpstr>
      <vt:lpstr>Conceptual model</vt:lpstr>
      <vt:lpstr>Conceptual model(contd.)</vt:lpstr>
      <vt:lpstr>Components</vt:lpstr>
      <vt:lpstr>Slide 6</vt:lpstr>
      <vt:lpstr>PIN Generation</vt:lpstr>
      <vt:lpstr>PIN verification</vt:lpstr>
      <vt:lpstr>Finite State Machine</vt:lpstr>
      <vt:lpstr>Finite State Machine</vt:lpstr>
      <vt:lpstr>Slide 11</vt:lpstr>
      <vt:lpstr>Slide 12</vt:lpstr>
      <vt:lpstr>Slide 13</vt:lpstr>
      <vt:lpstr>Slide 14</vt:lpstr>
      <vt:lpstr>Slide 15</vt:lpstr>
      <vt:lpstr>Transition Table </vt:lpstr>
      <vt:lpstr>Output Table</vt:lpstr>
      <vt:lpstr>Abstract FSM model </vt:lpstr>
      <vt:lpstr>Transition examples</vt:lpstr>
      <vt:lpstr>Slide 20</vt:lpstr>
      <vt:lpstr>Slide 21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Teller Machine</dc:title>
  <dc:creator>JINNIE</dc:creator>
  <cp:lastModifiedBy>user</cp:lastModifiedBy>
  <cp:revision>42</cp:revision>
  <dcterms:created xsi:type="dcterms:W3CDTF">2012-10-04T06:41:37Z</dcterms:created>
  <dcterms:modified xsi:type="dcterms:W3CDTF">2012-11-09T14:33:56Z</dcterms:modified>
</cp:coreProperties>
</file>