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14"/>
  </p:notesMasterIdLst>
  <p:sldIdLst>
    <p:sldId id="257" r:id="rId2"/>
    <p:sldId id="268" r:id="rId3"/>
    <p:sldId id="256" r:id="rId4"/>
    <p:sldId id="262" r:id="rId5"/>
    <p:sldId id="258" r:id="rId6"/>
    <p:sldId id="259" r:id="rId7"/>
    <p:sldId id="260" r:id="rId8"/>
    <p:sldId id="264" r:id="rId9"/>
    <p:sldId id="261" r:id="rId10"/>
    <p:sldId id="269" r:id="rId11"/>
    <p:sldId id="263"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B9D9A6-3BCD-4A88-8410-A98E64DBD776}" type="datetimeFigureOut">
              <a:rPr lang="en-US" smtClean="0"/>
              <a:pPr/>
              <a:t>7/9/2019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3ADEA2-63EA-49CA-A4AD-5C2A9B4B01A8}" type="slidenum">
              <a:rPr lang="en-US" smtClean="0"/>
              <a:pPr/>
              <a:t>‹#›</a:t>
            </a:fld>
            <a:endParaRPr lang="en-US"/>
          </a:p>
        </p:txBody>
      </p:sp>
    </p:spTree>
    <p:extLst>
      <p:ext uri="{BB962C8B-B14F-4D97-AF65-F5344CB8AC3E}">
        <p14:creationId xmlns:p14="http://schemas.microsoft.com/office/powerpoint/2010/main" val="1197992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ADEA2-63EA-49CA-A4AD-5C2A9B4B01A8}" type="slidenum">
              <a:rPr lang="en-US" smtClean="0"/>
              <a:pPr/>
              <a:t>6</a:t>
            </a:fld>
            <a:endParaRPr lang="en-US"/>
          </a:p>
        </p:txBody>
      </p:sp>
    </p:spTree>
    <p:extLst>
      <p:ext uri="{BB962C8B-B14F-4D97-AF65-F5344CB8AC3E}">
        <p14:creationId xmlns:p14="http://schemas.microsoft.com/office/powerpoint/2010/main" val="1917248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ADEA2-63EA-49CA-A4AD-5C2A9B4B01A8}" type="slidenum">
              <a:rPr lang="en-US" smtClean="0"/>
              <a:pPr/>
              <a:t>7</a:t>
            </a:fld>
            <a:endParaRPr lang="en-US"/>
          </a:p>
        </p:txBody>
      </p:sp>
    </p:spTree>
    <p:extLst>
      <p:ext uri="{BB962C8B-B14F-4D97-AF65-F5344CB8AC3E}">
        <p14:creationId xmlns:p14="http://schemas.microsoft.com/office/powerpoint/2010/main" val="1415562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ADEA2-63EA-49CA-A4AD-5C2A9B4B01A8}" type="slidenum">
              <a:rPr lang="en-US" smtClean="0"/>
              <a:pPr/>
              <a:t>8</a:t>
            </a:fld>
            <a:endParaRPr lang="en-US"/>
          </a:p>
        </p:txBody>
      </p:sp>
    </p:spTree>
    <p:extLst>
      <p:ext uri="{BB962C8B-B14F-4D97-AF65-F5344CB8AC3E}">
        <p14:creationId xmlns:p14="http://schemas.microsoft.com/office/powerpoint/2010/main" val="3092529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ADEA2-63EA-49CA-A4AD-5C2A9B4B01A8}" type="slidenum">
              <a:rPr lang="en-US" smtClean="0"/>
              <a:pPr/>
              <a:t>9</a:t>
            </a:fld>
            <a:endParaRPr lang="en-US"/>
          </a:p>
        </p:txBody>
      </p:sp>
    </p:spTree>
    <p:extLst>
      <p:ext uri="{BB962C8B-B14F-4D97-AF65-F5344CB8AC3E}">
        <p14:creationId xmlns:p14="http://schemas.microsoft.com/office/powerpoint/2010/main" val="688744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ADEA2-63EA-49CA-A4AD-5C2A9B4B01A8}" type="slidenum">
              <a:rPr lang="en-US" smtClean="0"/>
              <a:pPr/>
              <a:t>11</a:t>
            </a:fld>
            <a:endParaRPr lang="en-US"/>
          </a:p>
        </p:txBody>
      </p:sp>
    </p:spTree>
    <p:extLst>
      <p:ext uri="{BB962C8B-B14F-4D97-AF65-F5344CB8AC3E}">
        <p14:creationId xmlns:p14="http://schemas.microsoft.com/office/powerpoint/2010/main" val="28927110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429B2B-05F8-45C1-A1D8-8BAD052F9B67}" type="datetimeFigureOut">
              <a:rPr lang="en-US" smtClean="0"/>
              <a:pPr/>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CEC737A0-85F9-4667-B6AF-79520120E455}" type="slidenum">
              <a:rPr lang="en-US" smtClean="0"/>
              <a:pPr/>
              <a:t>‹#›</a:t>
            </a:fld>
            <a:endParaRPr lang="en-US"/>
          </a:p>
        </p:txBody>
      </p:sp>
    </p:spTree>
    <p:extLst>
      <p:ext uri="{BB962C8B-B14F-4D97-AF65-F5344CB8AC3E}">
        <p14:creationId xmlns:p14="http://schemas.microsoft.com/office/powerpoint/2010/main" val="1394673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429B2B-05F8-45C1-A1D8-8BAD052F9B67}" type="datetimeFigureOut">
              <a:rPr lang="en-US" smtClean="0"/>
              <a:pPr/>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CEC737A0-85F9-4667-B6AF-79520120E455}" type="slidenum">
              <a:rPr lang="en-US" smtClean="0"/>
              <a:pPr/>
              <a:t>‹#›</a:t>
            </a:fld>
            <a:endParaRPr lang="en-US"/>
          </a:p>
        </p:txBody>
      </p:sp>
    </p:spTree>
    <p:extLst>
      <p:ext uri="{BB962C8B-B14F-4D97-AF65-F5344CB8AC3E}">
        <p14:creationId xmlns:p14="http://schemas.microsoft.com/office/powerpoint/2010/main" val="1080290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429B2B-05F8-45C1-A1D8-8BAD052F9B67}" type="datetimeFigureOut">
              <a:rPr lang="en-US" smtClean="0"/>
              <a:pPr/>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CEC737A0-85F9-4667-B6AF-79520120E455}" type="slidenum">
              <a:rPr lang="en-US" smtClean="0"/>
              <a:pPr/>
              <a:t>‹#›</a:t>
            </a:fld>
            <a:endParaRPr lang="en-US"/>
          </a:p>
        </p:txBody>
      </p:sp>
    </p:spTree>
    <p:extLst>
      <p:ext uri="{BB962C8B-B14F-4D97-AF65-F5344CB8AC3E}">
        <p14:creationId xmlns:p14="http://schemas.microsoft.com/office/powerpoint/2010/main" val="363596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429B2B-05F8-45C1-A1D8-8BAD052F9B67}" type="datetimeFigureOut">
              <a:rPr lang="en-US" smtClean="0"/>
              <a:pPr/>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CEC737A0-85F9-4667-B6AF-79520120E455}" type="slidenum">
              <a:rPr lang="en-US" smtClean="0"/>
              <a:pPr/>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927336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429B2B-05F8-45C1-A1D8-8BAD052F9B67}" type="datetimeFigureOut">
              <a:rPr lang="en-US" smtClean="0"/>
              <a:pPr/>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CEC737A0-85F9-4667-B6AF-79520120E455}" type="slidenum">
              <a:rPr lang="en-US" smtClean="0"/>
              <a:pPr/>
              <a:t>‹#›</a:t>
            </a:fld>
            <a:endParaRPr lang="en-US"/>
          </a:p>
        </p:txBody>
      </p:sp>
    </p:spTree>
    <p:extLst>
      <p:ext uri="{BB962C8B-B14F-4D97-AF65-F5344CB8AC3E}">
        <p14:creationId xmlns:p14="http://schemas.microsoft.com/office/powerpoint/2010/main" val="701207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429B2B-05F8-45C1-A1D8-8BAD052F9B67}" type="datetimeFigureOut">
              <a:rPr lang="en-US" smtClean="0"/>
              <a:pPr/>
              <a:t>7/9/2019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C737A0-85F9-4667-B6AF-79520120E455}" type="slidenum">
              <a:rPr lang="en-US" smtClean="0"/>
              <a:pPr/>
              <a:t>‹#›</a:t>
            </a:fld>
            <a:endParaRPr lang="en-US"/>
          </a:p>
        </p:txBody>
      </p:sp>
    </p:spTree>
    <p:extLst>
      <p:ext uri="{BB962C8B-B14F-4D97-AF65-F5344CB8AC3E}">
        <p14:creationId xmlns:p14="http://schemas.microsoft.com/office/powerpoint/2010/main" val="2742213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429B2B-05F8-45C1-A1D8-8BAD052F9B67}" type="datetimeFigureOut">
              <a:rPr lang="en-US" smtClean="0"/>
              <a:pPr/>
              <a:t>7/9/2019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C737A0-85F9-4667-B6AF-79520120E455}" type="slidenum">
              <a:rPr lang="en-US" smtClean="0"/>
              <a:pPr/>
              <a:t>‹#›</a:t>
            </a:fld>
            <a:endParaRPr lang="en-US"/>
          </a:p>
        </p:txBody>
      </p:sp>
    </p:spTree>
    <p:extLst>
      <p:ext uri="{BB962C8B-B14F-4D97-AF65-F5344CB8AC3E}">
        <p14:creationId xmlns:p14="http://schemas.microsoft.com/office/powerpoint/2010/main" val="1932040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29B2B-05F8-45C1-A1D8-8BAD052F9B67}" type="datetimeFigureOut">
              <a:rPr lang="en-US" smtClean="0"/>
              <a:pPr/>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737A0-85F9-4667-B6AF-79520120E455}" type="slidenum">
              <a:rPr lang="en-US" smtClean="0"/>
              <a:pPr/>
              <a:t>‹#›</a:t>
            </a:fld>
            <a:endParaRPr lang="en-US"/>
          </a:p>
        </p:txBody>
      </p:sp>
    </p:spTree>
    <p:extLst>
      <p:ext uri="{BB962C8B-B14F-4D97-AF65-F5344CB8AC3E}">
        <p14:creationId xmlns:p14="http://schemas.microsoft.com/office/powerpoint/2010/main" val="2736325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4F429B2B-05F8-45C1-A1D8-8BAD052F9B67}" type="datetimeFigureOut">
              <a:rPr lang="en-US" smtClean="0"/>
              <a:pPr/>
              <a:t>7/9/2019</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CEC737A0-85F9-4667-B6AF-79520120E455}" type="slidenum">
              <a:rPr lang="en-US" smtClean="0"/>
              <a:pPr/>
              <a:t>‹#›</a:t>
            </a:fld>
            <a:endParaRPr lang="en-US"/>
          </a:p>
        </p:txBody>
      </p:sp>
    </p:spTree>
    <p:extLst>
      <p:ext uri="{BB962C8B-B14F-4D97-AF65-F5344CB8AC3E}">
        <p14:creationId xmlns:p14="http://schemas.microsoft.com/office/powerpoint/2010/main" val="708196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29B2B-05F8-45C1-A1D8-8BAD052F9B67}" type="datetimeFigureOut">
              <a:rPr lang="en-US" smtClean="0"/>
              <a:pPr/>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737A0-85F9-4667-B6AF-79520120E455}" type="slidenum">
              <a:rPr lang="en-US" smtClean="0"/>
              <a:pPr/>
              <a:t>‹#›</a:t>
            </a:fld>
            <a:endParaRPr lang="en-US"/>
          </a:p>
        </p:txBody>
      </p:sp>
    </p:spTree>
    <p:extLst>
      <p:ext uri="{BB962C8B-B14F-4D97-AF65-F5344CB8AC3E}">
        <p14:creationId xmlns:p14="http://schemas.microsoft.com/office/powerpoint/2010/main" val="3983968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29B2B-05F8-45C1-A1D8-8BAD052F9B67}" type="datetimeFigureOut">
              <a:rPr lang="en-US" smtClean="0"/>
              <a:pPr/>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CEC737A0-85F9-4667-B6AF-79520120E455}" type="slidenum">
              <a:rPr lang="en-US" smtClean="0"/>
              <a:pPr/>
              <a:t>‹#›</a:t>
            </a:fld>
            <a:endParaRPr lang="en-US"/>
          </a:p>
        </p:txBody>
      </p:sp>
    </p:spTree>
    <p:extLst>
      <p:ext uri="{BB962C8B-B14F-4D97-AF65-F5344CB8AC3E}">
        <p14:creationId xmlns:p14="http://schemas.microsoft.com/office/powerpoint/2010/main" val="1350303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429B2B-05F8-45C1-A1D8-8BAD052F9B67}" type="datetimeFigureOut">
              <a:rPr lang="en-US" smtClean="0"/>
              <a:pPr/>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C737A0-85F9-4667-B6AF-79520120E455}" type="slidenum">
              <a:rPr lang="en-US" smtClean="0"/>
              <a:pPr/>
              <a:t>‹#›</a:t>
            </a:fld>
            <a:endParaRPr lang="en-US"/>
          </a:p>
        </p:txBody>
      </p:sp>
    </p:spTree>
    <p:extLst>
      <p:ext uri="{BB962C8B-B14F-4D97-AF65-F5344CB8AC3E}">
        <p14:creationId xmlns:p14="http://schemas.microsoft.com/office/powerpoint/2010/main" val="1035013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429B2B-05F8-45C1-A1D8-8BAD052F9B67}" type="datetimeFigureOut">
              <a:rPr lang="en-US" smtClean="0"/>
              <a:pPr/>
              <a:t>7/9/2019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C737A0-85F9-4667-B6AF-79520120E455}" type="slidenum">
              <a:rPr lang="en-US" smtClean="0"/>
              <a:pPr/>
              <a:t>‹#›</a:t>
            </a:fld>
            <a:endParaRPr lang="en-US"/>
          </a:p>
        </p:txBody>
      </p:sp>
    </p:spTree>
    <p:extLst>
      <p:ext uri="{BB962C8B-B14F-4D97-AF65-F5344CB8AC3E}">
        <p14:creationId xmlns:p14="http://schemas.microsoft.com/office/powerpoint/2010/main" val="2214257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429B2B-05F8-45C1-A1D8-8BAD052F9B67}" type="datetimeFigureOut">
              <a:rPr lang="en-US" smtClean="0"/>
              <a:pPr/>
              <a:t>7/9/2019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C737A0-85F9-4667-B6AF-79520120E455}" type="slidenum">
              <a:rPr lang="en-US" smtClean="0"/>
              <a:pPr/>
              <a:t>‹#›</a:t>
            </a:fld>
            <a:endParaRPr lang="en-US"/>
          </a:p>
        </p:txBody>
      </p:sp>
    </p:spTree>
    <p:extLst>
      <p:ext uri="{BB962C8B-B14F-4D97-AF65-F5344CB8AC3E}">
        <p14:creationId xmlns:p14="http://schemas.microsoft.com/office/powerpoint/2010/main" val="1333884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F429B2B-05F8-45C1-A1D8-8BAD052F9B67}" type="datetimeFigureOut">
              <a:rPr lang="en-US" smtClean="0"/>
              <a:pPr/>
              <a:t>7/9/2019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C737A0-85F9-4667-B6AF-79520120E455}" type="slidenum">
              <a:rPr lang="en-US" smtClean="0"/>
              <a:pPr/>
              <a:t>‹#›</a:t>
            </a:fld>
            <a:endParaRPr lang="en-US"/>
          </a:p>
        </p:txBody>
      </p:sp>
    </p:spTree>
    <p:extLst>
      <p:ext uri="{BB962C8B-B14F-4D97-AF65-F5344CB8AC3E}">
        <p14:creationId xmlns:p14="http://schemas.microsoft.com/office/powerpoint/2010/main" val="3215104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429B2B-05F8-45C1-A1D8-8BAD052F9B67}" type="datetimeFigureOut">
              <a:rPr lang="en-US" smtClean="0"/>
              <a:pPr/>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C737A0-85F9-4667-B6AF-79520120E455}" type="slidenum">
              <a:rPr lang="en-US" smtClean="0"/>
              <a:pPr/>
              <a:t>‹#›</a:t>
            </a:fld>
            <a:endParaRPr lang="en-US"/>
          </a:p>
        </p:txBody>
      </p:sp>
    </p:spTree>
    <p:extLst>
      <p:ext uri="{BB962C8B-B14F-4D97-AF65-F5344CB8AC3E}">
        <p14:creationId xmlns:p14="http://schemas.microsoft.com/office/powerpoint/2010/main" val="329225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429B2B-05F8-45C1-A1D8-8BAD052F9B67}" type="datetimeFigureOut">
              <a:rPr lang="en-US" smtClean="0"/>
              <a:pPr/>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C737A0-85F9-4667-B6AF-79520120E455}" type="slidenum">
              <a:rPr lang="en-US" smtClean="0"/>
              <a:pPr/>
              <a:t>‹#›</a:t>
            </a:fld>
            <a:endParaRPr lang="en-US"/>
          </a:p>
        </p:txBody>
      </p:sp>
    </p:spTree>
    <p:extLst>
      <p:ext uri="{BB962C8B-B14F-4D97-AF65-F5344CB8AC3E}">
        <p14:creationId xmlns:p14="http://schemas.microsoft.com/office/powerpoint/2010/main" val="2030848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F429B2B-05F8-45C1-A1D8-8BAD052F9B67}" type="datetimeFigureOut">
              <a:rPr lang="en-US" smtClean="0"/>
              <a:pPr/>
              <a:t>7/9/2019</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EC737A0-85F9-4667-B6AF-79520120E455}" type="slidenum">
              <a:rPr lang="en-US" smtClean="0"/>
              <a:pPr/>
              <a:t>‹#›</a:t>
            </a:fld>
            <a:endParaRPr lang="en-US"/>
          </a:p>
        </p:txBody>
      </p:sp>
    </p:spTree>
    <p:extLst>
      <p:ext uri="{BB962C8B-B14F-4D97-AF65-F5344CB8AC3E}">
        <p14:creationId xmlns:p14="http://schemas.microsoft.com/office/powerpoint/2010/main" val="2886627518"/>
      </p:ext>
    </p:extLst>
  </p:cSld>
  <p:clrMap bg1="dk1" tx1="lt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F600-F291-4F93-AAD8-F2FF5FCF2D79}"/>
              </a:ext>
            </a:extLst>
          </p:cNvPr>
          <p:cNvSpPr>
            <a:spLocks noGrp="1"/>
          </p:cNvSpPr>
          <p:nvPr>
            <p:ph type="title"/>
          </p:nvPr>
        </p:nvSpPr>
        <p:spPr>
          <a:xfrm>
            <a:off x="680321" y="753228"/>
            <a:ext cx="9613861" cy="1080938"/>
          </a:xfrm>
        </p:spPr>
        <p:txBody>
          <a:bodyPr/>
          <a:lstStyle/>
          <a:p>
            <a:r>
              <a:rPr lang="en-US" dirty="0"/>
              <a:t>Presented by:</a:t>
            </a:r>
          </a:p>
        </p:txBody>
      </p:sp>
      <p:sp>
        <p:nvSpPr>
          <p:cNvPr id="3" name="Content Placeholder 2">
            <a:extLst>
              <a:ext uri="{FF2B5EF4-FFF2-40B4-BE49-F238E27FC236}">
                <a16:creationId xmlns:a16="http://schemas.microsoft.com/office/drawing/2014/main" id="{60F675D7-CA94-462B-8E06-7C9E2A6EB003}"/>
              </a:ext>
            </a:extLst>
          </p:cNvPr>
          <p:cNvSpPr>
            <a:spLocks noGrp="1"/>
          </p:cNvSpPr>
          <p:nvPr>
            <p:ph idx="1"/>
          </p:nvPr>
        </p:nvSpPr>
        <p:spPr>
          <a:xfrm>
            <a:off x="8012081" y="3429000"/>
            <a:ext cx="4046424" cy="1236321"/>
          </a:xfrm>
        </p:spPr>
        <p:txBody>
          <a:bodyPr>
            <a:normAutofit lnSpcReduction="10000"/>
          </a:bodyPr>
          <a:lstStyle/>
          <a:p>
            <a:pPr marL="0" indent="0">
              <a:buNone/>
            </a:pPr>
            <a:r>
              <a:rPr lang="en-US" dirty="0"/>
              <a:t>Shamim Ahammed</a:t>
            </a:r>
          </a:p>
          <a:p>
            <a:pPr marL="0" indent="0">
              <a:buNone/>
            </a:pPr>
            <a:r>
              <a:rPr lang="en-US" dirty="0" err="1"/>
              <a:t>Sharmin</a:t>
            </a:r>
            <a:endParaRPr lang="en-US" dirty="0"/>
          </a:p>
          <a:p>
            <a:pPr marL="0" indent="0">
              <a:buNone/>
            </a:pPr>
            <a:r>
              <a:rPr lang="en-US" dirty="0" err="1"/>
              <a:t>Jiniaur</a:t>
            </a:r>
            <a:r>
              <a:rPr lang="en-US" dirty="0"/>
              <a:t> Baby</a:t>
            </a:r>
          </a:p>
        </p:txBody>
      </p:sp>
      <p:sp>
        <p:nvSpPr>
          <p:cNvPr id="6" name="Title 1">
            <a:extLst>
              <a:ext uri="{FF2B5EF4-FFF2-40B4-BE49-F238E27FC236}">
                <a16:creationId xmlns:a16="http://schemas.microsoft.com/office/drawing/2014/main" id="{80EBB54B-C9AE-41F5-B18C-2DA2091D4B01}"/>
              </a:ext>
            </a:extLst>
          </p:cNvPr>
          <p:cNvSpPr txBox="1">
            <a:spLocks/>
          </p:cNvSpPr>
          <p:nvPr/>
        </p:nvSpPr>
        <p:spPr>
          <a:xfrm>
            <a:off x="8529859" y="6104772"/>
            <a:ext cx="3528646" cy="445477"/>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000" dirty="0"/>
              <a:t>System Analysis &amp; Design</a:t>
            </a:r>
          </a:p>
        </p:txBody>
      </p:sp>
      <p:sp>
        <p:nvSpPr>
          <p:cNvPr id="7" name="Rectangle 6">
            <a:extLst>
              <a:ext uri="{FF2B5EF4-FFF2-40B4-BE49-F238E27FC236}">
                <a16:creationId xmlns:a16="http://schemas.microsoft.com/office/drawing/2014/main" id="{AAE5B07A-4359-42A7-A70B-A828682B7BA1}"/>
              </a:ext>
            </a:extLst>
          </p:cNvPr>
          <p:cNvSpPr/>
          <p:nvPr/>
        </p:nvSpPr>
        <p:spPr>
          <a:xfrm>
            <a:off x="0" y="0"/>
            <a:ext cx="1846980" cy="369332"/>
          </a:xfrm>
          <a:prstGeom prst="rect">
            <a:avLst/>
          </a:prstGeom>
        </p:spPr>
        <p:txBody>
          <a:bodyPr wrap="none">
            <a:spAutoFit/>
          </a:bodyPr>
          <a:lstStyle/>
          <a:p>
            <a:r>
              <a:rPr lang="en-US" dirty="0"/>
              <a:t>Online Shopping</a:t>
            </a:r>
          </a:p>
        </p:txBody>
      </p:sp>
    </p:spTree>
    <p:extLst>
      <p:ext uri="{BB962C8B-B14F-4D97-AF65-F5344CB8AC3E}">
        <p14:creationId xmlns:p14="http://schemas.microsoft.com/office/powerpoint/2010/main" val="3386075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Sequence Diagram</a:t>
            </a:r>
            <a:endParaRPr lang="en-US" dirty="0"/>
          </a:p>
        </p:txBody>
      </p:sp>
      <p:pic>
        <p:nvPicPr>
          <p:cNvPr id="4" name="image4.jpg"/>
          <p:cNvPicPr/>
          <p:nvPr/>
        </p:nvPicPr>
        <p:blipFill>
          <a:blip r:embed="rId2"/>
          <a:srcRect/>
          <a:stretch>
            <a:fillRect/>
          </a:stretch>
        </p:blipFill>
        <p:spPr>
          <a:xfrm>
            <a:off x="6151419" y="2030846"/>
            <a:ext cx="6040582" cy="4175989"/>
          </a:xfrm>
          <a:prstGeom prst="rect">
            <a:avLst/>
          </a:prstGeom>
          <a:ln/>
        </p:spPr>
      </p:pic>
      <p:sp>
        <p:nvSpPr>
          <p:cNvPr id="5" name="Rectangle 4">
            <a:extLst>
              <a:ext uri="{FF2B5EF4-FFF2-40B4-BE49-F238E27FC236}">
                <a16:creationId xmlns:a16="http://schemas.microsoft.com/office/drawing/2014/main" id="{925B4AAF-DE55-4BC7-9A4A-391789ABE531}"/>
              </a:ext>
            </a:extLst>
          </p:cNvPr>
          <p:cNvSpPr/>
          <p:nvPr/>
        </p:nvSpPr>
        <p:spPr>
          <a:xfrm>
            <a:off x="0" y="0"/>
            <a:ext cx="1846980" cy="369332"/>
          </a:xfrm>
          <a:prstGeom prst="rect">
            <a:avLst/>
          </a:prstGeom>
        </p:spPr>
        <p:txBody>
          <a:bodyPr wrap="none">
            <a:spAutoFit/>
          </a:bodyPr>
          <a:lstStyle/>
          <a:p>
            <a:r>
              <a:rPr lang="en-US" dirty="0"/>
              <a:t>Online Shopping</a:t>
            </a:r>
          </a:p>
        </p:txBody>
      </p:sp>
      <p:sp>
        <p:nvSpPr>
          <p:cNvPr id="6" name="Title 1">
            <a:extLst>
              <a:ext uri="{FF2B5EF4-FFF2-40B4-BE49-F238E27FC236}">
                <a16:creationId xmlns:a16="http://schemas.microsoft.com/office/drawing/2014/main" id="{8A953648-EE66-4F9A-B2DF-B5526FE3E575}"/>
              </a:ext>
            </a:extLst>
          </p:cNvPr>
          <p:cNvSpPr txBox="1">
            <a:spLocks/>
          </p:cNvSpPr>
          <p:nvPr/>
        </p:nvSpPr>
        <p:spPr>
          <a:xfrm>
            <a:off x="8529859" y="6216157"/>
            <a:ext cx="3528646" cy="445477"/>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000" dirty="0"/>
              <a:t>System Analysis &amp; Design</a:t>
            </a:r>
          </a:p>
        </p:txBody>
      </p:sp>
      <p:sp>
        <p:nvSpPr>
          <p:cNvPr id="7" name="Title 1"/>
          <p:cNvSpPr txBox="1">
            <a:spLocks/>
          </p:cNvSpPr>
          <p:nvPr/>
        </p:nvSpPr>
        <p:spPr>
          <a:xfrm>
            <a:off x="389375" y="2493818"/>
            <a:ext cx="5443389" cy="2978727"/>
          </a:xfrm>
          <a:prstGeom prst="rect">
            <a:avLst/>
          </a:prstGeom>
        </p:spPr>
        <p:txBody>
          <a:bodyPr vert="horz" lIns="91440" tIns="45720" rIns="91440" bIns="45720" rtlCol="0" anchor="ctr">
            <a:normAutofit fontScale="70000" lnSpcReduction="20000"/>
          </a:bodyPr>
          <a:lstStyle/>
          <a:p>
            <a:pPr defTabSz="914400">
              <a:lnSpc>
                <a:spcPct val="90000"/>
              </a:lnSpc>
              <a:spcBef>
                <a:spcPct val="0"/>
              </a:spcBef>
            </a:pPr>
            <a:r>
              <a:rPr lang="en-US" sz="3600" dirty="0"/>
              <a:t>Many project managers and engineers use sequence diagrams in UML to get a better idea of how tasks within a project will function, overlap, and move between objects or components. Create sequence diagrams to display interactions between objects and the order in which those interactions occur.</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nodeType="clickEffect">
                                  <p:stCondLst>
                                    <p:cond delay="0"/>
                                  </p:stCondLst>
                                  <p:childTnLst>
                                    <p:animEffect transition="out" filter="fade">
                                      <p:cBhvr>
                                        <p:cTn id="6" dur="2000"/>
                                        <p:tgtEl>
                                          <p:spTgt spid="4"/>
                                        </p:tgtEl>
                                      </p:cBhvr>
                                    </p:animEffect>
                                    <p:anim calcmode="lin" valueType="num">
                                      <p:cBhvr>
                                        <p:cTn id="7" dur="2000"/>
                                        <p:tgtEl>
                                          <p:spTgt spid="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4"/>
                                        </p:tgtEl>
                                        <p:attrNameLst>
                                          <p:attrName>ppt_h</p:attrName>
                                        </p:attrNameLst>
                                      </p:cBhvr>
                                      <p:tavLst>
                                        <p:tav tm="0">
                                          <p:val>
                                            <p:strVal val="ppt_h"/>
                                          </p:val>
                                        </p:tav>
                                        <p:tav tm="100000">
                                          <p:val>
                                            <p:strVal val="ppt_h"/>
                                          </p:val>
                                        </p:tav>
                                      </p:tavLst>
                                    </p:anim>
                                    <p:set>
                                      <p:cBhvr>
                                        <p:cTn id="9"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FF6A4-EDA5-42C4-A197-EA8BF3D7823D}"/>
              </a:ext>
            </a:extLst>
          </p:cNvPr>
          <p:cNvSpPr>
            <a:spLocks noGrp="1"/>
          </p:cNvSpPr>
          <p:nvPr>
            <p:ph type="title"/>
          </p:nvPr>
        </p:nvSpPr>
        <p:spPr>
          <a:xfrm>
            <a:off x="785825" y="1089114"/>
            <a:ext cx="9613861" cy="1080938"/>
          </a:xfrm>
        </p:spPr>
        <p:txBody>
          <a:bodyPr>
            <a:normAutofit fontScale="90000"/>
          </a:bodyPr>
          <a:lstStyle/>
          <a:p>
            <a:r>
              <a:rPr lang="en-US" b="1" dirty="0"/>
              <a:t>Activity Diagram</a:t>
            </a:r>
            <a:br>
              <a:rPr lang="en-US" b="1" dirty="0"/>
            </a:br>
            <a:br>
              <a:rPr lang="en-US" b="1" dirty="0"/>
            </a:br>
            <a:endParaRPr lang="en-US" dirty="0"/>
          </a:p>
        </p:txBody>
      </p:sp>
      <p:sp>
        <p:nvSpPr>
          <p:cNvPr id="4" name="Title 1">
            <a:extLst>
              <a:ext uri="{FF2B5EF4-FFF2-40B4-BE49-F238E27FC236}">
                <a16:creationId xmlns:a16="http://schemas.microsoft.com/office/drawing/2014/main" id="{8A953648-EE66-4F9A-B2DF-B5526FE3E575}"/>
              </a:ext>
            </a:extLst>
          </p:cNvPr>
          <p:cNvSpPr txBox="1">
            <a:spLocks/>
          </p:cNvSpPr>
          <p:nvPr/>
        </p:nvSpPr>
        <p:spPr>
          <a:xfrm>
            <a:off x="8529859" y="6216157"/>
            <a:ext cx="3528646" cy="445477"/>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000" dirty="0"/>
              <a:t>System Analysis &amp; Design</a:t>
            </a:r>
          </a:p>
        </p:txBody>
      </p:sp>
      <p:sp>
        <p:nvSpPr>
          <p:cNvPr id="11" name="Title 1">
            <a:extLst>
              <a:ext uri="{FF2B5EF4-FFF2-40B4-BE49-F238E27FC236}">
                <a16:creationId xmlns:a16="http://schemas.microsoft.com/office/drawing/2014/main" id="{43A71702-C735-47E0-9B04-0B8A3D8FAE4A}"/>
              </a:ext>
            </a:extLst>
          </p:cNvPr>
          <p:cNvSpPr txBox="1">
            <a:spLocks/>
          </p:cNvSpPr>
          <p:nvPr/>
        </p:nvSpPr>
        <p:spPr>
          <a:xfrm>
            <a:off x="416631" y="2721574"/>
            <a:ext cx="5571518" cy="1966375"/>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Activity diagram is another important diagram in UML to describe the dynamic aspects of the system. Activity diagram is basically a flowchart to represent the flow from one activity to another activity. The activity can be described as an operation of the system. The control flow is drawn from one operation to another</a:t>
            </a:r>
            <a:br>
              <a:rPr lang="en-US" b="1" dirty="0"/>
            </a:br>
            <a:endParaRPr lang="en-US" dirty="0"/>
          </a:p>
        </p:txBody>
      </p:sp>
      <p:pic>
        <p:nvPicPr>
          <p:cNvPr id="6" name="image5.jpg">
            <a:extLst>
              <a:ext uri="{FF2B5EF4-FFF2-40B4-BE49-F238E27FC236}">
                <a16:creationId xmlns:a16="http://schemas.microsoft.com/office/drawing/2014/main" id="{8C09CD07-BA24-469D-96EB-2211FE2DD008}"/>
              </a:ext>
            </a:extLst>
          </p:cNvPr>
          <p:cNvPicPr/>
          <p:nvPr/>
        </p:nvPicPr>
        <p:blipFill>
          <a:blip r:embed="rId3"/>
          <a:srcRect/>
          <a:stretch>
            <a:fillRect/>
          </a:stretch>
        </p:blipFill>
        <p:spPr>
          <a:xfrm>
            <a:off x="6203852" y="1972372"/>
            <a:ext cx="5988148" cy="4358090"/>
          </a:xfrm>
          <a:prstGeom prst="rect">
            <a:avLst/>
          </a:prstGeom>
          <a:ln/>
        </p:spPr>
      </p:pic>
      <p:sp>
        <p:nvSpPr>
          <p:cNvPr id="7" name="Rectangle 6">
            <a:extLst>
              <a:ext uri="{FF2B5EF4-FFF2-40B4-BE49-F238E27FC236}">
                <a16:creationId xmlns:a16="http://schemas.microsoft.com/office/drawing/2014/main" id="{16058933-D746-4E0D-A125-2975F78D5DA8}"/>
              </a:ext>
            </a:extLst>
          </p:cNvPr>
          <p:cNvSpPr/>
          <p:nvPr/>
        </p:nvSpPr>
        <p:spPr>
          <a:xfrm>
            <a:off x="0" y="0"/>
            <a:ext cx="1846980" cy="369332"/>
          </a:xfrm>
          <a:prstGeom prst="rect">
            <a:avLst/>
          </a:prstGeom>
        </p:spPr>
        <p:txBody>
          <a:bodyPr wrap="none">
            <a:spAutoFit/>
          </a:bodyPr>
          <a:lstStyle/>
          <a:p>
            <a:r>
              <a:rPr lang="en-US" dirty="0"/>
              <a:t>Online Shopping</a:t>
            </a:r>
          </a:p>
        </p:txBody>
      </p:sp>
    </p:spTree>
    <p:extLst>
      <p:ext uri="{BB962C8B-B14F-4D97-AF65-F5344CB8AC3E}">
        <p14:creationId xmlns:p14="http://schemas.microsoft.com/office/powerpoint/2010/main" val="391409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2BB3C-C988-4E05-8276-56BAE3E04091}"/>
              </a:ext>
            </a:extLst>
          </p:cNvPr>
          <p:cNvSpPr>
            <a:spLocks noGrp="1"/>
          </p:cNvSpPr>
          <p:nvPr>
            <p:ph type="ctrTitle"/>
          </p:nvPr>
        </p:nvSpPr>
        <p:spPr>
          <a:xfrm>
            <a:off x="736593" y="2970515"/>
            <a:ext cx="7450804" cy="1106771"/>
          </a:xfrm>
        </p:spPr>
        <p:txBody>
          <a:bodyPr/>
          <a:lstStyle/>
          <a:p>
            <a:pPr algn="ctr"/>
            <a:r>
              <a:rPr lang="en-US" dirty="0"/>
              <a:t>Thanks</a:t>
            </a:r>
          </a:p>
        </p:txBody>
      </p:sp>
      <p:sp>
        <p:nvSpPr>
          <p:cNvPr id="5" name="Title 1">
            <a:extLst>
              <a:ext uri="{FF2B5EF4-FFF2-40B4-BE49-F238E27FC236}">
                <a16:creationId xmlns:a16="http://schemas.microsoft.com/office/drawing/2014/main" id="{B7D39750-A826-4B93-AFF0-59A4FC8121A3}"/>
              </a:ext>
            </a:extLst>
          </p:cNvPr>
          <p:cNvSpPr txBox="1">
            <a:spLocks/>
          </p:cNvSpPr>
          <p:nvPr/>
        </p:nvSpPr>
        <p:spPr>
          <a:xfrm>
            <a:off x="8187397" y="5711483"/>
            <a:ext cx="3528646" cy="445477"/>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000" dirty="0"/>
              <a:t>System Analysis &amp; Design</a:t>
            </a:r>
          </a:p>
        </p:txBody>
      </p:sp>
      <p:sp>
        <p:nvSpPr>
          <p:cNvPr id="6" name="Rectangle 5">
            <a:extLst>
              <a:ext uri="{FF2B5EF4-FFF2-40B4-BE49-F238E27FC236}">
                <a16:creationId xmlns:a16="http://schemas.microsoft.com/office/drawing/2014/main" id="{43FF2505-4D73-456C-A7C9-D25C51693DA6}"/>
              </a:ext>
            </a:extLst>
          </p:cNvPr>
          <p:cNvSpPr/>
          <p:nvPr/>
        </p:nvSpPr>
        <p:spPr>
          <a:xfrm>
            <a:off x="0" y="0"/>
            <a:ext cx="1846980" cy="369332"/>
          </a:xfrm>
          <a:prstGeom prst="rect">
            <a:avLst/>
          </a:prstGeom>
        </p:spPr>
        <p:txBody>
          <a:bodyPr wrap="none">
            <a:spAutoFit/>
          </a:bodyPr>
          <a:lstStyle/>
          <a:p>
            <a:r>
              <a:rPr lang="en-US" dirty="0"/>
              <a:t>Online Shopping</a:t>
            </a:r>
          </a:p>
        </p:txBody>
      </p:sp>
    </p:spTree>
    <p:extLst>
      <p:ext uri="{BB962C8B-B14F-4D97-AF65-F5344CB8AC3E}">
        <p14:creationId xmlns:p14="http://schemas.microsoft.com/office/powerpoint/2010/main" val="2446103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F600-F291-4F93-AAD8-F2FF5FCF2D79}"/>
              </a:ext>
            </a:extLst>
          </p:cNvPr>
          <p:cNvSpPr>
            <a:spLocks noGrp="1"/>
          </p:cNvSpPr>
          <p:nvPr>
            <p:ph type="title"/>
          </p:nvPr>
        </p:nvSpPr>
        <p:spPr>
          <a:xfrm>
            <a:off x="680321" y="753228"/>
            <a:ext cx="9613861" cy="1080938"/>
          </a:xfrm>
        </p:spPr>
        <p:txBody>
          <a:bodyPr/>
          <a:lstStyle/>
          <a:p>
            <a:r>
              <a:rPr lang="en-US" dirty="0"/>
              <a:t>Presented to: </a:t>
            </a:r>
          </a:p>
        </p:txBody>
      </p:sp>
      <p:sp>
        <p:nvSpPr>
          <p:cNvPr id="3" name="Content Placeholder 2">
            <a:extLst>
              <a:ext uri="{FF2B5EF4-FFF2-40B4-BE49-F238E27FC236}">
                <a16:creationId xmlns:a16="http://schemas.microsoft.com/office/drawing/2014/main" id="{60F675D7-CA94-462B-8E06-7C9E2A6EB003}"/>
              </a:ext>
            </a:extLst>
          </p:cNvPr>
          <p:cNvSpPr>
            <a:spLocks noGrp="1"/>
          </p:cNvSpPr>
          <p:nvPr>
            <p:ph idx="1"/>
          </p:nvPr>
        </p:nvSpPr>
        <p:spPr>
          <a:xfrm>
            <a:off x="7854845" y="3351308"/>
            <a:ext cx="4046424" cy="1236321"/>
          </a:xfrm>
        </p:spPr>
        <p:txBody>
          <a:bodyPr>
            <a:normAutofit fontScale="85000" lnSpcReduction="10000"/>
          </a:bodyPr>
          <a:lstStyle/>
          <a:p>
            <a:pPr marL="0" indent="0">
              <a:buNone/>
            </a:pPr>
            <a:r>
              <a:rPr lang="en-US" dirty="0" err="1"/>
              <a:t>Supta</a:t>
            </a:r>
            <a:r>
              <a:rPr lang="en-US" dirty="0"/>
              <a:t> </a:t>
            </a:r>
            <a:r>
              <a:rPr lang="en-US" dirty="0" err="1"/>
              <a:t>Rechard</a:t>
            </a:r>
            <a:r>
              <a:rPr lang="en-US" dirty="0"/>
              <a:t> Philip</a:t>
            </a:r>
          </a:p>
          <a:p>
            <a:pPr marL="0" indent="0">
              <a:buNone/>
            </a:pPr>
            <a:r>
              <a:rPr lang="en-US" dirty="0" err="1"/>
              <a:t>Sr.Lecturer</a:t>
            </a:r>
            <a:r>
              <a:rPr lang="en-US" dirty="0"/>
              <a:t>, Department of CSE</a:t>
            </a:r>
          </a:p>
          <a:p>
            <a:pPr marL="0" indent="0">
              <a:buNone/>
            </a:pPr>
            <a:r>
              <a:rPr lang="en-US" dirty="0"/>
              <a:t>City University</a:t>
            </a:r>
          </a:p>
        </p:txBody>
      </p:sp>
      <p:sp>
        <p:nvSpPr>
          <p:cNvPr id="6" name="Title 1">
            <a:extLst>
              <a:ext uri="{FF2B5EF4-FFF2-40B4-BE49-F238E27FC236}">
                <a16:creationId xmlns:a16="http://schemas.microsoft.com/office/drawing/2014/main" id="{80EBB54B-C9AE-41F5-B18C-2DA2091D4B01}"/>
              </a:ext>
            </a:extLst>
          </p:cNvPr>
          <p:cNvSpPr txBox="1">
            <a:spLocks/>
          </p:cNvSpPr>
          <p:nvPr/>
        </p:nvSpPr>
        <p:spPr>
          <a:xfrm>
            <a:off x="8529859" y="6104772"/>
            <a:ext cx="3528646" cy="445477"/>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000" dirty="0"/>
              <a:t>System Analysis &amp; Design</a:t>
            </a:r>
          </a:p>
        </p:txBody>
      </p:sp>
      <p:sp>
        <p:nvSpPr>
          <p:cNvPr id="5" name="Rectangle 4">
            <a:extLst>
              <a:ext uri="{FF2B5EF4-FFF2-40B4-BE49-F238E27FC236}">
                <a16:creationId xmlns:a16="http://schemas.microsoft.com/office/drawing/2014/main" id="{2B0634B1-AA8A-43FA-A6B2-2872201AD826}"/>
              </a:ext>
            </a:extLst>
          </p:cNvPr>
          <p:cNvSpPr/>
          <p:nvPr/>
        </p:nvSpPr>
        <p:spPr>
          <a:xfrm>
            <a:off x="0" y="0"/>
            <a:ext cx="1846980" cy="369332"/>
          </a:xfrm>
          <a:prstGeom prst="rect">
            <a:avLst/>
          </a:prstGeom>
        </p:spPr>
        <p:txBody>
          <a:bodyPr wrap="none">
            <a:spAutoFit/>
          </a:bodyPr>
          <a:lstStyle/>
          <a:p>
            <a:r>
              <a:rPr lang="en-US" dirty="0"/>
              <a:t>Online Shopping</a:t>
            </a:r>
          </a:p>
        </p:txBody>
      </p:sp>
    </p:spTree>
    <p:extLst>
      <p:ext uri="{BB962C8B-B14F-4D97-AF65-F5344CB8AC3E}">
        <p14:creationId xmlns:p14="http://schemas.microsoft.com/office/powerpoint/2010/main" val="2787788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2BB3C-C988-4E05-8276-56BAE3E04091}"/>
              </a:ext>
            </a:extLst>
          </p:cNvPr>
          <p:cNvSpPr>
            <a:spLocks noGrp="1"/>
          </p:cNvSpPr>
          <p:nvPr>
            <p:ph type="ctrTitle"/>
          </p:nvPr>
        </p:nvSpPr>
        <p:spPr>
          <a:xfrm>
            <a:off x="736593" y="2970515"/>
            <a:ext cx="7450804" cy="1106771"/>
          </a:xfrm>
        </p:spPr>
        <p:txBody>
          <a:bodyPr/>
          <a:lstStyle/>
          <a:p>
            <a:pPr algn="ctr"/>
            <a:r>
              <a:rPr lang="en-US" dirty="0"/>
              <a:t>Online Shopping</a:t>
            </a:r>
          </a:p>
        </p:txBody>
      </p:sp>
      <p:sp>
        <p:nvSpPr>
          <p:cNvPr id="4" name="Title 1">
            <a:extLst>
              <a:ext uri="{FF2B5EF4-FFF2-40B4-BE49-F238E27FC236}">
                <a16:creationId xmlns:a16="http://schemas.microsoft.com/office/drawing/2014/main" id="{8E428B85-CFBC-4C73-8AB4-937B2EAC4C28}"/>
              </a:ext>
            </a:extLst>
          </p:cNvPr>
          <p:cNvSpPr txBox="1">
            <a:spLocks/>
          </p:cNvSpPr>
          <p:nvPr/>
        </p:nvSpPr>
        <p:spPr>
          <a:xfrm>
            <a:off x="0" y="908369"/>
            <a:ext cx="2601463" cy="855897"/>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dirty="0"/>
              <a:t>Project</a:t>
            </a:r>
          </a:p>
        </p:txBody>
      </p:sp>
      <p:sp>
        <p:nvSpPr>
          <p:cNvPr id="5" name="Title 1">
            <a:extLst>
              <a:ext uri="{FF2B5EF4-FFF2-40B4-BE49-F238E27FC236}">
                <a16:creationId xmlns:a16="http://schemas.microsoft.com/office/drawing/2014/main" id="{B7D39750-A826-4B93-AFF0-59A4FC8121A3}"/>
              </a:ext>
            </a:extLst>
          </p:cNvPr>
          <p:cNvSpPr txBox="1">
            <a:spLocks/>
          </p:cNvSpPr>
          <p:nvPr/>
        </p:nvSpPr>
        <p:spPr>
          <a:xfrm>
            <a:off x="8187397" y="5711483"/>
            <a:ext cx="3528646" cy="445477"/>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000" dirty="0"/>
              <a:t>System Analysis &amp; Design</a:t>
            </a:r>
          </a:p>
        </p:txBody>
      </p:sp>
      <p:sp>
        <p:nvSpPr>
          <p:cNvPr id="6" name="Rectangle 5">
            <a:extLst>
              <a:ext uri="{FF2B5EF4-FFF2-40B4-BE49-F238E27FC236}">
                <a16:creationId xmlns:a16="http://schemas.microsoft.com/office/drawing/2014/main" id="{43FF2505-4D73-456C-A7C9-D25C51693DA6}"/>
              </a:ext>
            </a:extLst>
          </p:cNvPr>
          <p:cNvSpPr/>
          <p:nvPr/>
        </p:nvSpPr>
        <p:spPr>
          <a:xfrm>
            <a:off x="0" y="0"/>
            <a:ext cx="1846980" cy="369332"/>
          </a:xfrm>
          <a:prstGeom prst="rect">
            <a:avLst/>
          </a:prstGeom>
        </p:spPr>
        <p:txBody>
          <a:bodyPr wrap="none">
            <a:spAutoFit/>
          </a:bodyPr>
          <a:lstStyle/>
          <a:p>
            <a:r>
              <a:rPr lang="en-US" dirty="0"/>
              <a:t>Online Shopping</a:t>
            </a:r>
          </a:p>
        </p:txBody>
      </p:sp>
    </p:spTree>
    <p:extLst>
      <p:ext uri="{BB962C8B-B14F-4D97-AF65-F5344CB8AC3E}">
        <p14:creationId xmlns:p14="http://schemas.microsoft.com/office/powerpoint/2010/main" val="237505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E428B85-CFBC-4C73-8AB4-937B2EAC4C28}"/>
              </a:ext>
            </a:extLst>
          </p:cNvPr>
          <p:cNvSpPr txBox="1">
            <a:spLocks/>
          </p:cNvSpPr>
          <p:nvPr/>
        </p:nvSpPr>
        <p:spPr>
          <a:xfrm>
            <a:off x="-336564" y="2992901"/>
            <a:ext cx="6540416" cy="785559"/>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dirty="0"/>
              <a:t>Introduction</a:t>
            </a:r>
          </a:p>
        </p:txBody>
      </p:sp>
      <p:sp>
        <p:nvSpPr>
          <p:cNvPr id="5" name="Title 1">
            <a:extLst>
              <a:ext uri="{FF2B5EF4-FFF2-40B4-BE49-F238E27FC236}">
                <a16:creationId xmlns:a16="http://schemas.microsoft.com/office/drawing/2014/main" id="{B7D39750-A826-4B93-AFF0-59A4FC8121A3}"/>
              </a:ext>
            </a:extLst>
          </p:cNvPr>
          <p:cNvSpPr txBox="1">
            <a:spLocks/>
          </p:cNvSpPr>
          <p:nvPr/>
        </p:nvSpPr>
        <p:spPr>
          <a:xfrm>
            <a:off x="8187397" y="5711483"/>
            <a:ext cx="3528646" cy="445477"/>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000" dirty="0"/>
              <a:t>System Analysis &amp; Design</a:t>
            </a:r>
          </a:p>
        </p:txBody>
      </p:sp>
      <p:sp>
        <p:nvSpPr>
          <p:cNvPr id="6" name="Rectangle 5">
            <a:extLst>
              <a:ext uri="{FF2B5EF4-FFF2-40B4-BE49-F238E27FC236}">
                <a16:creationId xmlns:a16="http://schemas.microsoft.com/office/drawing/2014/main" id="{CE176D04-D9F4-491E-BEA2-18A9D00E5D50}"/>
              </a:ext>
            </a:extLst>
          </p:cNvPr>
          <p:cNvSpPr/>
          <p:nvPr/>
        </p:nvSpPr>
        <p:spPr>
          <a:xfrm>
            <a:off x="0" y="0"/>
            <a:ext cx="1846980" cy="369332"/>
          </a:xfrm>
          <a:prstGeom prst="rect">
            <a:avLst/>
          </a:prstGeom>
        </p:spPr>
        <p:txBody>
          <a:bodyPr wrap="none">
            <a:spAutoFit/>
          </a:bodyPr>
          <a:lstStyle/>
          <a:p>
            <a:r>
              <a:rPr lang="en-US" dirty="0"/>
              <a:t>Online Shopping</a:t>
            </a:r>
          </a:p>
        </p:txBody>
      </p:sp>
      <p:pic>
        <p:nvPicPr>
          <p:cNvPr id="1026" name="Picture 2" descr="Girl doing e-shopping">
            <a:extLst>
              <a:ext uri="{FF2B5EF4-FFF2-40B4-BE49-F238E27FC236}">
                <a16:creationId xmlns:a16="http://schemas.microsoft.com/office/drawing/2014/main" id="{D6F22A4F-89F2-4ED3-952E-4FE9F52A36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2273" y="1318728"/>
            <a:ext cx="6029349" cy="4220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5295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FF6A4-EDA5-42C4-A197-EA8BF3D7823D}"/>
              </a:ext>
            </a:extLst>
          </p:cNvPr>
          <p:cNvSpPr>
            <a:spLocks noGrp="1"/>
          </p:cNvSpPr>
          <p:nvPr>
            <p:ph type="title"/>
          </p:nvPr>
        </p:nvSpPr>
        <p:spPr>
          <a:xfrm>
            <a:off x="680321" y="753228"/>
            <a:ext cx="9613861" cy="1080938"/>
          </a:xfrm>
        </p:spPr>
        <p:txBody>
          <a:bodyPr/>
          <a:lstStyle/>
          <a:p>
            <a:r>
              <a:rPr lang="en-US" b="1" dirty="0"/>
              <a:t>Project Structure</a:t>
            </a:r>
            <a:br>
              <a:rPr lang="en-US" b="1" dirty="0"/>
            </a:br>
            <a:endParaRPr lang="en-US" dirty="0"/>
          </a:p>
        </p:txBody>
      </p:sp>
      <p:sp>
        <p:nvSpPr>
          <p:cNvPr id="4" name="Title 1">
            <a:extLst>
              <a:ext uri="{FF2B5EF4-FFF2-40B4-BE49-F238E27FC236}">
                <a16:creationId xmlns:a16="http://schemas.microsoft.com/office/drawing/2014/main" id="{8A953648-EE66-4F9A-B2DF-B5526FE3E575}"/>
              </a:ext>
            </a:extLst>
          </p:cNvPr>
          <p:cNvSpPr txBox="1">
            <a:spLocks/>
          </p:cNvSpPr>
          <p:nvPr/>
        </p:nvSpPr>
        <p:spPr>
          <a:xfrm>
            <a:off x="8529859" y="6216157"/>
            <a:ext cx="3528646" cy="445477"/>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000" dirty="0"/>
              <a:t>System Analysis &amp; Design</a:t>
            </a:r>
          </a:p>
        </p:txBody>
      </p:sp>
      <p:pic>
        <p:nvPicPr>
          <p:cNvPr id="5" name="image3.jpg">
            <a:extLst>
              <a:ext uri="{FF2B5EF4-FFF2-40B4-BE49-F238E27FC236}">
                <a16:creationId xmlns:a16="http://schemas.microsoft.com/office/drawing/2014/main" id="{62B36A61-F244-4FC5-93E9-B5FE9ECAF429}"/>
              </a:ext>
            </a:extLst>
          </p:cNvPr>
          <p:cNvPicPr>
            <a:picLocks noGrp="1"/>
          </p:cNvPicPr>
          <p:nvPr>
            <p:ph idx="1"/>
          </p:nvPr>
        </p:nvPicPr>
        <p:blipFill>
          <a:blip r:embed="rId2"/>
          <a:srcRect/>
          <a:stretch>
            <a:fillRect/>
          </a:stretch>
        </p:blipFill>
        <p:spPr>
          <a:xfrm>
            <a:off x="5959405" y="2231466"/>
            <a:ext cx="6099100" cy="3867712"/>
          </a:xfrm>
          <a:prstGeom prst="rect">
            <a:avLst/>
          </a:prstGeom>
          <a:ln/>
        </p:spPr>
      </p:pic>
      <p:sp>
        <p:nvSpPr>
          <p:cNvPr id="6" name="Title 1">
            <a:extLst>
              <a:ext uri="{FF2B5EF4-FFF2-40B4-BE49-F238E27FC236}">
                <a16:creationId xmlns:a16="http://schemas.microsoft.com/office/drawing/2014/main" id="{440BE992-7B13-4878-9365-449243738BFD}"/>
              </a:ext>
            </a:extLst>
          </p:cNvPr>
          <p:cNvSpPr txBox="1">
            <a:spLocks/>
          </p:cNvSpPr>
          <p:nvPr/>
        </p:nvSpPr>
        <p:spPr>
          <a:xfrm>
            <a:off x="133495" y="1921603"/>
            <a:ext cx="9613861"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2000" b="1" u="sng" dirty="0"/>
              <a:t>Account Service</a:t>
            </a:r>
            <a:br>
              <a:rPr lang="en-US" b="1" dirty="0"/>
            </a:br>
            <a:endParaRPr lang="en-US" dirty="0"/>
          </a:p>
        </p:txBody>
      </p:sp>
      <p:sp>
        <p:nvSpPr>
          <p:cNvPr id="7" name="Title 1">
            <a:extLst>
              <a:ext uri="{FF2B5EF4-FFF2-40B4-BE49-F238E27FC236}">
                <a16:creationId xmlns:a16="http://schemas.microsoft.com/office/drawing/2014/main" id="{369E1DA4-00C4-4B07-A3AF-C482BFCB9964}"/>
              </a:ext>
            </a:extLst>
          </p:cNvPr>
          <p:cNvSpPr txBox="1">
            <a:spLocks/>
          </p:cNvSpPr>
          <p:nvPr/>
        </p:nvSpPr>
        <p:spPr>
          <a:xfrm>
            <a:off x="133494" y="2774522"/>
            <a:ext cx="9613861"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2000" b="1" u="sng" dirty="0"/>
              <a:t>Cart Service</a:t>
            </a:r>
            <a:endParaRPr lang="en-US" sz="2000" u="sng" dirty="0"/>
          </a:p>
        </p:txBody>
      </p:sp>
      <p:sp>
        <p:nvSpPr>
          <p:cNvPr id="8" name="Title 1">
            <a:extLst>
              <a:ext uri="{FF2B5EF4-FFF2-40B4-BE49-F238E27FC236}">
                <a16:creationId xmlns:a16="http://schemas.microsoft.com/office/drawing/2014/main" id="{B80BD7EF-782D-41CD-B9B9-68B474A2DBA5}"/>
              </a:ext>
            </a:extLst>
          </p:cNvPr>
          <p:cNvSpPr txBox="1">
            <a:spLocks/>
          </p:cNvSpPr>
          <p:nvPr/>
        </p:nvSpPr>
        <p:spPr>
          <a:xfrm>
            <a:off x="133494" y="2231466"/>
            <a:ext cx="9613861"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2000" b="1" u="sng" dirty="0"/>
              <a:t>Product Catalog</a:t>
            </a:r>
            <a:endParaRPr lang="en-US" sz="2000" u="sng" dirty="0"/>
          </a:p>
        </p:txBody>
      </p:sp>
      <p:sp>
        <p:nvSpPr>
          <p:cNvPr id="9" name="Title 1">
            <a:extLst>
              <a:ext uri="{FF2B5EF4-FFF2-40B4-BE49-F238E27FC236}">
                <a16:creationId xmlns:a16="http://schemas.microsoft.com/office/drawing/2014/main" id="{172C9583-30B1-46C9-BDC3-1BB5DB6BEEB4}"/>
              </a:ext>
            </a:extLst>
          </p:cNvPr>
          <p:cNvSpPr txBox="1">
            <a:spLocks/>
          </p:cNvSpPr>
          <p:nvPr/>
        </p:nvSpPr>
        <p:spPr>
          <a:xfrm>
            <a:off x="133493" y="3310449"/>
            <a:ext cx="9613861"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1800" b="1" u="sng" dirty="0"/>
              <a:t>Order</a:t>
            </a:r>
            <a:r>
              <a:rPr lang="en-US" sz="1800" b="1" dirty="0"/>
              <a:t> </a:t>
            </a:r>
            <a:r>
              <a:rPr lang="en-US" sz="2000" b="1" u="sng" dirty="0"/>
              <a:t>Service</a:t>
            </a:r>
            <a:endParaRPr lang="en-US" sz="2000" u="sng" dirty="0"/>
          </a:p>
        </p:txBody>
      </p:sp>
      <p:sp>
        <p:nvSpPr>
          <p:cNvPr id="10" name="Rectangle 9">
            <a:extLst>
              <a:ext uri="{FF2B5EF4-FFF2-40B4-BE49-F238E27FC236}">
                <a16:creationId xmlns:a16="http://schemas.microsoft.com/office/drawing/2014/main" id="{D926C17A-69AD-4E89-96D3-0F85AA7B54D5}"/>
              </a:ext>
            </a:extLst>
          </p:cNvPr>
          <p:cNvSpPr/>
          <p:nvPr/>
        </p:nvSpPr>
        <p:spPr>
          <a:xfrm>
            <a:off x="0" y="0"/>
            <a:ext cx="1846980" cy="369332"/>
          </a:xfrm>
          <a:prstGeom prst="rect">
            <a:avLst/>
          </a:prstGeom>
        </p:spPr>
        <p:txBody>
          <a:bodyPr wrap="none">
            <a:spAutoFit/>
          </a:bodyPr>
          <a:lstStyle/>
          <a:p>
            <a:r>
              <a:rPr lang="en-US" dirty="0"/>
              <a:t>Online Shopping</a:t>
            </a:r>
          </a:p>
        </p:txBody>
      </p:sp>
    </p:spTree>
    <p:extLst>
      <p:ext uri="{BB962C8B-B14F-4D97-AF65-F5344CB8AC3E}">
        <p14:creationId xmlns:p14="http://schemas.microsoft.com/office/powerpoint/2010/main" val="3056818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FF6A4-EDA5-42C4-A197-EA8BF3D7823D}"/>
              </a:ext>
            </a:extLst>
          </p:cNvPr>
          <p:cNvSpPr>
            <a:spLocks noGrp="1"/>
          </p:cNvSpPr>
          <p:nvPr>
            <p:ph type="title"/>
          </p:nvPr>
        </p:nvSpPr>
        <p:spPr/>
        <p:txBody>
          <a:bodyPr/>
          <a:lstStyle/>
          <a:p>
            <a:r>
              <a:rPr lang="en-US" b="1" dirty="0"/>
              <a:t>Related Project</a:t>
            </a:r>
            <a:br>
              <a:rPr lang="en-US" b="1" dirty="0"/>
            </a:br>
            <a:endParaRPr lang="en-US" dirty="0"/>
          </a:p>
        </p:txBody>
      </p:sp>
      <p:sp>
        <p:nvSpPr>
          <p:cNvPr id="4" name="Title 1">
            <a:extLst>
              <a:ext uri="{FF2B5EF4-FFF2-40B4-BE49-F238E27FC236}">
                <a16:creationId xmlns:a16="http://schemas.microsoft.com/office/drawing/2014/main" id="{8A953648-EE66-4F9A-B2DF-B5526FE3E575}"/>
              </a:ext>
            </a:extLst>
          </p:cNvPr>
          <p:cNvSpPr txBox="1">
            <a:spLocks/>
          </p:cNvSpPr>
          <p:nvPr/>
        </p:nvSpPr>
        <p:spPr>
          <a:xfrm>
            <a:off x="8529859" y="6216157"/>
            <a:ext cx="3528646" cy="445477"/>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000" dirty="0"/>
              <a:t>System Analysis &amp; Design</a:t>
            </a:r>
          </a:p>
        </p:txBody>
      </p:sp>
      <p:sp>
        <p:nvSpPr>
          <p:cNvPr id="11" name="Title 1">
            <a:extLst>
              <a:ext uri="{FF2B5EF4-FFF2-40B4-BE49-F238E27FC236}">
                <a16:creationId xmlns:a16="http://schemas.microsoft.com/office/drawing/2014/main" id="{43A71702-C735-47E0-9B04-0B8A3D8FAE4A}"/>
              </a:ext>
            </a:extLst>
          </p:cNvPr>
          <p:cNvSpPr txBox="1">
            <a:spLocks/>
          </p:cNvSpPr>
          <p:nvPr/>
        </p:nvSpPr>
        <p:spPr>
          <a:xfrm>
            <a:off x="680320" y="2146806"/>
            <a:ext cx="9613861"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b="1" dirty="0"/>
              <a:t>Daraz.com</a:t>
            </a:r>
            <a:br>
              <a:rPr lang="en-US" b="1" dirty="0"/>
            </a:br>
            <a:endParaRPr lang="en-US" dirty="0"/>
          </a:p>
        </p:txBody>
      </p:sp>
      <p:pic>
        <p:nvPicPr>
          <p:cNvPr id="13" name="Picture 12">
            <a:extLst>
              <a:ext uri="{FF2B5EF4-FFF2-40B4-BE49-F238E27FC236}">
                <a16:creationId xmlns:a16="http://schemas.microsoft.com/office/drawing/2014/main" id="{1905E676-E7FE-4781-B0CC-7D3294D42B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56616"/>
            <a:ext cx="6025660" cy="4123580"/>
          </a:xfrm>
          <a:prstGeom prst="rect">
            <a:avLst/>
          </a:prstGeom>
        </p:spPr>
      </p:pic>
      <p:sp>
        <p:nvSpPr>
          <p:cNvPr id="14" name="Title 1">
            <a:extLst>
              <a:ext uri="{FF2B5EF4-FFF2-40B4-BE49-F238E27FC236}">
                <a16:creationId xmlns:a16="http://schemas.microsoft.com/office/drawing/2014/main" id="{7D65B335-D587-4542-81F3-D508E0F114F0}"/>
              </a:ext>
            </a:extLst>
          </p:cNvPr>
          <p:cNvSpPr txBox="1">
            <a:spLocks/>
          </p:cNvSpPr>
          <p:nvPr/>
        </p:nvSpPr>
        <p:spPr>
          <a:xfrm>
            <a:off x="680320" y="3037468"/>
            <a:ext cx="3216431" cy="97182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1600" dirty="0" err="1"/>
              <a:t>Daraz</a:t>
            </a:r>
            <a:r>
              <a:rPr lang="en-US" sz="1600" dirty="0"/>
              <a:t> is a most popular online shopping site in Bangladesh.</a:t>
            </a:r>
            <a:br>
              <a:rPr lang="en-US" b="1" dirty="0"/>
            </a:br>
            <a:endParaRPr lang="en-US" dirty="0"/>
          </a:p>
        </p:txBody>
      </p:sp>
    </p:spTree>
    <p:extLst>
      <p:ext uri="{BB962C8B-B14F-4D97-AF65-F5344CB8AC3E}">
        <p14:creationId xmlns:p14="http://schemas.microsoft.com/office/powerpoint/2010/main" val="2925715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FF6A4-EDA5-42C4-A197-EA8BF3D7823D}"/>
              </a:ext>
            </a:extLst>
          </p:cNvPr>
          <p:cNvSpPr>
            <a:spLocks noGrp="1"/>
          </p:cNvSpPr>
          <p:nvPr>
            <p:ph type="title"/>
          </p:nvPr>
        </p:nvSpPr>
        <p:spPr>
          <a:xfrm>
            <a:off x="680321" y="1131234"/>
            <a:ext cx="9613861" cy="1080938"/>
          </a:xfrm>
        </p:spPr>
        <p:txBody>
          <a:bodyPr>
            <a:normAutofit fontScale="90000"/>
          </a:bodyPr>
          <a:lstStyle/>
          <a:p>
            <a:r>
              <a:rPr lang="en-US" b="1" dirty="0"/>
              <a:t>System Analysis</a:t>
            </a:r>
            <a:br>
              <a:rPr lang="en-US" b="1" dirty="0"/>
            </a:br>
            <a:br>
              <a:rPr lang="en-US" b="1" dirty="0"/>
            </a:br>
            <a:endParaRPr lang="en-US" dirty="0"/>
          </a:p>
        </p:txBody>
      </p:sp>
      <p:sp>
        <p:nvSpPr>
          <p:cNvPr id="4" name="Title 1">
            <a:extLst>
              <a:ext uri="{FF2B5EF4-FFF2-40B4-BE49-F238E27FC236}">
                <a16:creationId xmlns:a16="http://schemas.microsoft.com/office/drawing/2014/main" id="{8A953648-EE66-4F9A-B2DF-B5526FE3E575}"/>
              </a:ext>
            </a:extLst>
          </p:cNvPr>
          <p:cNvSpPr txBox="1">
            <a:spLocks/>
          </p:cNvSpPr>
          <p:nvPr/>
        </p:nvSpPr>
        <p:spPr>
          <a:xfrm>
            <a:off x="8529859" y="6216157"/>
            <a:ext cx="3528646" cy="445477"/>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000" dirty="0"/>
              <a:t>System Analysis &amp; Design</a:t>
            </a:r>
          </a:p>
        </p:txBody>
      </p:sp>
      <p:sp>
        <p:nvSpPr>
          <p:cNvPr id="11" name="Title 1">
            <a:extLst>
              <a:ext uri="{FF2B5EF4-FFF2-40B4-BE49-F238E27FC236}">
                <a16:creationId xmlns:a16="http://schemas.microsoft.com/office/drawing/2014/main" id="{43A71702-C735-47E0-9B04-0B8A3D8FAE4A}"/>
              </a:ext>
            </a:extLst>
          </p:cNvPr>
          <p:cNvSpPr txBox="1">
            <a:spLocks/>
          </p:cNvSpPr>
          <p:nvPr/>
        </p:nvSpPr>
        <p:spPr>
          <a:xfrm>
            <a:off x="891332" y="2124845"/>
            <a:ext cx="9402850" cy="768351"/>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Feasibility Study: In preliminary investigation feasibility study has three aspects</a:t>
            </a:r>
            <a:br>
              <a:rPr lang="en-US" b="1" dirty="0"/>
            </a:br>
            <a:endParaRPr lang="en-US" dirty="0"/>
          </a:p>
        </p:txBody>
      </p:sp>
      <p:sp>
        <p:nvSpPr>
          <p:cNvPr id="7" name="Title 1">
            <a:extLst>
              <a:ext uri="{FF2B5EF4-FFF2-40B4-BE49-F238E27FC236}">
                <a16:creationId xmlns:a16="http://schemas.microsoft.com/office/drawing/2014/main" id="{22523874-200A-437A-BD12-ADD3AF956F15}"/>
              </a:ext>
            </a:extLst>
          </p:cNvPr>
          <p:cNvSpPr txBox="1">
            <a:spLocks/>
          </p:cNvSpPr>
          <p:nvPr/>
        </p:nvSpPr>
        <p:spPr>
          <a:xfrm>
            <a:off x="3184367" y="2904746"/>
            <a:ext cx="7633686" cy="494655"/>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Technical Feasibility</a:t>
            </a:r>
            <a:br>
              <a:rPr lang="en-US" b="1" dirty="0"/>
            </a:br>
            <a:endParaRPr lang="en-US" dirty="0"/>
          </a:p>
        </p:txBody>
      </p:sp>
      <p:sp>
        <p:nvSpPr>
          <p:cNvPr id="8" name="Title 1">
            <a:extLst>
              <a:ext uri="{FF2B5EF4-FFF2-40B4-BE49-F238E27FC236}">
                <a16:creationId xmlns:a16="http://schemas.microsoft.com/office/drawing/2014/main" id="{3EB5C5A3-1262-4FDD-A065-0326DD03B2CA}"/>
              </a:ext>
            </a:extLst>
          </p:cNvPr>
          <p:cNvSpPr txBox="1">
            <a:spLocks/>
          </p:cNvSpPr>
          <p:nvPr/>
        </p:nvSpPr>
        <p:spPr>
          <a:xfrm>
            <a:off x="3184367" y="3503312"/>
            <a:ext cx="7849541" cy="494655"/>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Behavioral Feasibility</a:t>
            </a:r>
            <a:br>
              <a:rPr lang="en-US" b="1" dirty="0"/>
            </a:br>
            <a:endParaRPr lang="en-US" dirty="0"/>
          </a:p>
        </p:txBody>
      </p:sp>
      <p:sp>
        <p:nvSpPr>
          <p:cNvPr id="10" name="Title 1">
            <a:extLst>
              <a:ext uri="{FF2B5EF4-FFF2-40B4-BE49-F238E27FC236}">
                <a16:creationId xmlns:a16="http://schemas.microsoft.com/office/drawing/2014/main" id="{63EDAC01-5006-4AC8-8D12-1A4100F09513}"/>
              </a:ext>
            </a:extLst>
          </p:cNvPr>
          <p:cNvSpPr txBox="1">
            <a:spLocks/>
          </p:cNvSpPr>
          <p:nvPr/>
        </p:nvSpPr>
        <p:spPr>
          <a:xfrm>
            <a:off x="3184366" y="4063280"/>
            <a:ext cx="7746230" cy="494655"/>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Economical Feasibility</a:t>
            </a:r>
            <a:br>
              <a:rPr lang="en-US" b="1" dirty="0"/>
            </a:br>
            <a:endParaRPr lang="en-US" dirty="0"/>
          </a:p>
        </p:txBody>
      </p:sp>
      <p:sp>
        <p:nvSpPr>
          <p:cNvPr id="5" name="Arrow: Right 4">
            <a:extLst>
              <a:ext uri="{FF2B5EF4-FFF2-40B4-BE49-F238E27FC236}">
                <a16:creationId xmlns:a16="http://schemas.microsoft.com/office/drawing/2014/main" id="{835EBC65-3084-4A08-AEC2-011CFBD15EA6}"/>
              </a:ext>
            </a:extLst>
          </p:cNvPr>
          <p:cNvSpPr/>
          <p:nvPr/>
        </p:nvSpPr>
        <p:spPr>
          <a:xfrm>
            <a:off x="1969479" y="279721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sp>
        <p:nvSpPr>
          <p:cNvPr id="15" name="Arrow: Right 14">
            <a:extLst>
              <a:ext uri="{FF2B5EF4-FFF2-40B4-BE49-F238E27FC236}">
                <a16:creationId xmlns:a16="http://schemas.microsoft.com/office/drawing/2014/main" id="{70064F3D-F6DE-4DBF-B500-485CD41C756F}"/>
              </a:ext>
            </a:extLst>
          </p:cNvPr>
          <p:cNvSpPr/>
          <p:nvPr/>
        </p:nvSpPr>
        <p:spPr>
          <a:xfrm>
            <a:off x="1969479" y="340984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BFBC285C-5F99-42C5-A1F5-8A4A4F593BA7}"/>
              </a:ext>
            </a:extLst>
          </p:cNvPr>
          <p:cNvSpPr/>
          <p:nvPr/>
        </p:nvSpPr>
        <p:spPr>
          <a:xfrm>
            <a:off x="1969479" y="402838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F7BC809-746D-4DF4-9544-07D70BE4E86C}"/>
              </a:ext>
            </a:extLst>
          </p:cNvPr>
          <p:cNvSpPr/>
          <p:nvPr/>
        </p:nvSpPr>
        <p:spPr>
          <a:xfrm>
            <a:off x="0" y="0"/>
            <a:ext cx="1846980" cy="369332"/>
          </a:xfrm>
          <a:prstGeom prst="rect">
            <a:avLst/>
          </a:prstGeom>
        </p:spPr>
        <p:txBody>
          <a:bodyPr wrap="none">
            <a:spAutoFit/>
          </a:bodyPr>
          <a:lstStyle/>
          <a:p>
            <a:r>
              <a:rPr lang="en-US" dirty="0"/>
              <a:t>Online Shopping</a:t>
            </a:r>
          </a:p>
        </p:txBody>
      </p:sp>
    </p:spTree>
    <p:extLst>
      <p:ext uri="{BB962C8B-B14F-4D97-AF65-F5344CB8AC3E}">
        <p14:creationId xmlns:p14="http://schemas.microsoft.com/office/powerpoint/2010/main" val="80025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FF6A4-EDA5-42C4-A197-EA8BF3D7823D}"/>
              </a:ext>
            </a:extLst>
          </p:cNvPr>
          <p:cNvSpPr>
            <a:spLocks noGrp="1"/>
          </p:cNvSpPr>
          <p:nvPr>
            <p:ph type="title"/>
          </p:nvPr>
        </p:nvSpPr>
        <p:spPr>
          <a:xfrm>
            <a:off x="785825" y="1089114"/>
            <a:ext cx="9613861" cy="1080938"/>
          </a:xfrm>
        </p:spPr>
        <p:txBody>
          <a:bodyPr>
            <a:normAutofit fontScale="90000"/>
          </a:bodyPr>
          <a:lstStyle/>
          <a:p>
            <a:r>
              <a:rPr lang="en-US" b="1" dirty="0"/>
              <a:t>Class Diagram</a:t>
            </a:r>
            <a:br>
              <a:rPr lang="en-US" b="1" dirty="0"/>
            </a:br>
            <a:br>
              <a:rPr lang="en-US" b="1" dirty="0"/>
            </a:br>
            <a:endParaRPr lang="en-US" dirty="0"/>
          </a:p>
        </p:txBody>
      </p:sp>
      <p:sp>
        <p:nvSpPr>
          <p:cNvPr id="4" name="Title 1">
            <a:extLst>
              <a:ext uri="{FF2B5EF4-FFF2-40B4-BE49-F238E27FC236}">
                <a16:creationId xmlns:a16="http://schemas.microsoft.com/office/drawing/2014/main" id="{8A953648-EE66-4F9A-B2DF-B5526FE3E575}"/>
              </a:ext>
            </a:extLst>
          </p:cNvPr>
          <p:cNvSpPr txBox="1">
            <a:spLocks/>
          </p:cNvSpPr>
          <p:nvPr/>
        </p:nvSpPr>
        <p:spPr>
          <a:xfrm>
            <a:off x="8529859" y="6216157"/>
            <a:ext cx="3528646" cy="445477"/>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000" dirty="0"/>
              <a:t>System Analysis &amp; Design</a:t>
            </a:r>
          </a:p>
        </p:txBody>
      </p:sp>
      <p:sp>
        <p:nvSpPr>
          <p:cNvPr id="11" name="Title 1">
            <a:extLst>
              <a:ext uri="{FF2B5EF4-FFF2-40B4-BE49-F238E27FC236}">
                <a16:creationId xmlns:a16="http://schemas.microsoft.com/office/drawing/2014/main" id="{43A71702-C735-47E0-9B04-0B8A3D8FAE4A}"/>
              </a:ext>
            </a:extLst>
          </p:cNvPr>
          <p:cNvSpPr txBox="1">
            <a:spLocks/>
          </p:cNvSpPr>
          <p:nvPr/>
        </p:nvSpPr>
        <p:spPr>
          <a:xfrm>
            <a:off x="416630" y="2721575"/>
            <a:ext cx="5787222" cy="186449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A description of a group of objects all with similar roles in the system</a:t>
            </a:r>
            <a:br>
              <a:rPr lang="en-US" b="1" dirty="0"/>
            </a:br>
            <a:endParaRPr lang="en-US" dirty="0"/>
          </a:p>
        </p:txBody>
      </p:sp>
      <p:sp>
        <p:nvSpPr>
          <p:cNvPr id="8" name="Rectangle 7">
            <a:extLst>
              <a:ext uri="{FF2B5EF4-FFF2-40B4-BE49-F238E27FC236}">
                <a16:creationId xmlns:a16="http://schemas.microsoft.com/office/drawing/2014/main" id="{925B4AAF-DE55-4BC7-9A4A-391789ABE531}"/>
              </a:ext>
            </a:extLst>
          </p:cNvPr>
          <p:cNvSpPr/>
          <p:nvPr/>
        </p:nvSpPr>
        <p:spPr>
          <a:xfrm>
            <a:off x="0" y="0"/>
            <a:ext cx="1846980" cy="369332"/>
          </a:xfrm>
          <a:prstGeom prst="rect">
            <a:avLst/>
          </a:prstGeom>
        </p:spPr>
        <p:txBody>
          <a:bodyPr wrap="none">
            <a:spAutoFit/>
          </a:bodyPr>
          <a:lstStyle/>
          <a:p>
            <a:r>
              <a:rPr lang="en-US" dirty="0"/>
              <a:t>Online Shopping</a:t>
            </a:r>
          </a:p>
        </p:txBody>
      </p:sp>
      <p:pic>
        <p:nvPicPr>
          <p:cNvPr id="9" name="Picture 8">
            <a:extLst>
              <a:ext uri="{FF2B5EF4-FFF2-40B4-BE49-F238E27FC236}">
                <a16:creationId xmlns:a16="http://schemas.microsoft.com/office/drawing/2014/main" id="{2DC3A201-9AA9-4942-84D2-152F8B5E6942}"/>
              </a:ext>
            </a:extLst>
          </p:cNvPr>
          <p:cNvPicPr/>
          <p:nvPr/>
        </p:nvPicPr>
        <p:blipFill>
          <a:blip r:embed="rId3">
            <a:extLst>
              <a:ext uri="{28A0092B-C50C-407E-A947-70E740481C1C}">
                <a14:useLocalDpi xmlns:a14="http://schemas.microsoft.com/office/drawing/2010/main" val="0"/>
              </a:ext>
            </a:extLst>
          </a:blip>
          <a:stretch>
            <a:fillRect/>
          </a:stretch>
        </p:blipFill>
        <p:spPr>
          <a:xfrm>
            <a:off x="6782678" y="2012538"/>
            <a:ext cx="5353050" cy="4276725"/>
          </a:xfrm>
          <a:prstGeom prst="rect">
            <a:avLst/>
          </a:prstGeom>
        </p:spPr>
      </p:pic>
    </p:spTree>
    <p:extLst>
      <p:ext uri="{BB962C8B-B14F-4D97-AF65-F5344CB8AC3E}">
        <p14:creationId xmlns:p14="http://schemas.microsoft.com/office/powerpoint/2010/main" val="2394887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FF6A4-EDA5-42C4-A197-EA8BF3D7823D}"/>
              </a:ext>
            </a:extLst>
          </p:cNvPr>
          <p:cNvSpPr>
            <a:spLocks noGrp="1"/>
          </p:cNvSpPr>
          <p:nvPr>
            <p:ph type="title"/>
          </p:nvPr>
        </p:nvSpPr>
        <p:spPr>
          <a:xfrm>
            <a:off x="785826" y="1050607"/>
            <a:ext cx="9613861" cy="1080938"/>
          </a:xfrm>
        </p:spPr>
        <p:txBody>
          <a:bodyPr>
            <a:normAutofit fontScale="90000"/>
          </a:bodyPr>
          <a:lstStyle/>
          <a:p>
            <a:r>
              <a:rPr lang="en-US" b="1" dirty="0"/>
              <a:t>Use Case</a:t>
            </a:r>
            <a:br>
              <a:rPr lang="en-US" b="1" dirty="0"/>
            </a:br>
            <a:br>
              <a:rPr lang="en-US" b="1" dirty="0"/>
            </a:br>
            <a:endParaRPr lang="en-US" dirty="0"/>
          </a:p>
        </p:txBody>
      </p:sp>
      <p:sp>
        <p:nvSpPr>
          <p:cNvPr id="4" name="Title 1">
            <a:extLst>
              <a:ext uri="{FF2B5EF4-FFF2-40B4-BE49-F238E27FC236}">
                <a16:creationId xmlns:a16="http://schemas.microsoft.com/office/drawing/2014/main" id="{8A953648-EE66-4F9A-B2DF-B5526FE3E575}"/>
              </a:ext>
            </a:extLst>
          </p:cNvPr>
          <p:cNvSpPr txBox="1">
            <a:spLocks/>
          </p:cNvSpPr>
          <p:nvPr/>
        </p:nvSpPr>
        <p:spPr>
          <a:xfrm>
            <a:off x="8529859" y="6216157"/>
            <a:ext cx="3528646" cy="445477"/>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000" dirty="0"/>
              <a:t>System Analysis &amp; Design</a:t>
            </a:r>
          </a:p>
        </p:txBody>
      </p:sp>
      <p:sp>
        <p:nvSpPr>
          <p:cNvPr id="11" name="Title 1">
            <a:extLst>
              <a:ext uri="{FF2B5EF4-FFF2-40B4-BE49-F238E27FC236}">
                <a16:creationId xmlns:a16="http://schemas.microsoft.com/office/drawing/2014/main" id="{43A71702-C735-47E0-9B04-0B8A3D8FAE4A}"/>
              </a:ext>
            </a:extLst>
          </p:cNvPr>
          <p:cNvSpPr txBox="1">
            <a:spLocks/>
          </p:cNvSpPr>
          <p:nvPr/>
        </p:nvSpPr>
        <p:spPr>
          <a:xfrm>
            <a:off x="416632" y="3228011"/>
            <a:ext cx="5176124" cy="1786263"/>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Web Customer actor uses some website to make purchases online. Top level use cases are View Items, Make Purchase and Client Register. View Items use case could be used by customer as top-level use case if customer only wants to find and see some products. This use case could also be used as a part of Make Purchase use case</a:t>
            </a:r>
            <a:br>
              <a:rPr lang="en-US" b="1" dirty="0"/>
            </a:br>
            <a:endParaRPr lang="en-US" dirty="0"/>
          </a:p>
        </p:txBody>
      </p:sp>
      <p:pic>
        <p:nvPicPr>
          <p:cNvPr id="12" name="image2.png">
            <a:extLst>
              <a:ext uri="{FF2B5EF4-FFF2-40B4-BE49-F238E27FC236}">
                <a16:creationId xmlns:a16="http://schemas.microsoft.com/office/drawing/2014/main" id="{7918DE79-EECD-44C0-8DD0-BE716DD8ECD4}"/>
              </a:ext>
            </a:extLst>
          </p:cNvPr>
          <p:cNvPicPr/>
          <p:nvPr/>
        </p:nvPicPr>
        <p:blipFill>
          <a:blip r:embed="rId3"/>
          <a:srcRect/>
          <a:stretch>
            <a:fillRect/>
          </a:stretch>
        </p:blipFill>
        <p:spPr>
          <a:xfrm>
            <a:off x="6599246" y="1998234"/>
            <a:ext cx="5592754" cy="4318159"/>
          </a:xfrm>
          <a:prstGeom prst="rect">
            <a:avLst/>
          </a:prstGeom>
          <a:ln/>
        </p:spPr>
      </p:pic>
      <p:sp>
        <p:nvSpPr>
          <p:cNvPr id="13" name="Rectangle 12">
            <a:extLst>
              <a:ext uri="{FF2B5EF4-FFF2-40B4-BE49-F238E27FC236}">
                <a16:creationId xmlns:a16="http://schemas.microsoft.com/office/drawing/2014/main" id="{543102BC-68E9-463A-B38C-4C85AE84B26C}"/>
              </a:ext>
            </a:extLst>
          </p:cNvPr>
          <p:cNvSpPr/>
          <p:nvPr/>
        </p:nvSpPr>
        <p:spPr>
          <a:xfrm>
            <a:off x="0" y="0"/>
            <a:ext cx="1846980" cy="369332"/>
          </a:xfrm>
          <a:prstGeom prst="rect">
            <a:avLst/>
          </a:prstGeom>
        </p:spPr>
        <p:txBody>
          <a:bodyPr wrap="none">
            <a:spAutoFit/>
          </a:bodyPr>
          <a:lstStyle/>
          <a:p>
            <a:r>
              <a:rPr lang="en-US" dirty="0"/>
              <a:t>Online Shopping</a:t>
            </a:r>
          </a:p>
        </p:txBody>
      </p:sp>
    </p:spTree>
    <p:extLst>
      <p:ext uri="{BB962C8B-B14F-4D97-AF65-F5344CB8AC3E}">
        <p14:creationId xmlns:p14="http://schemas.microsoft.com/office/powerpoint/2010/main" val="414843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163</TotalTime>
  <Words>340</Words>
  <Application>Microsoft Office PowerPoint</Application>
  <PresentationFormat>Widescreen</PresentationFormat>
  <Paragraphs>61</Paragraphs>
  <Slides>12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Trebuchet MS</vt:lpstr>
      <vt:lpstr>Berlin</vt:lpstr>
      <vt:lpstr>Presented by:</vt:lpstr>
      <vt:lpstr>Presented to: </vt:lpstr>
      <vt:lpstr>Online Shopping</vt:lpstr>
      <vt:lpstr>PowerPoint Presentation</vt:lpstr>
      <vt:lpstr>Project Structure </vt:lpstr>
      <vt:lpstr>Related Project </vt:lpstr>
      <vt:lpstr>System Analysis  </vt:lpstr>
      <vt:lpstr>Class Diagram  </vt:lpstr>
      <vt:lpstr>Use Case  </vt:lpstr>
      <vt:lpstr>Sequence Diagram</vt:lpstr>
      <vt:lpstr>Activity Diagram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Shopping</dc:title>
  <dc:creator>Shamim Ahmmed</dc:creator>
  <cp:lastModifiedBy>Shamim Ahmmed</cp:lastModifiedBy>
  <cp:revision>14</cp:revision>
  <dcterms:created xsi:type="dcterms:W3CDTF">2019-07-05T02:09:11Z</dcterms:created>
  <dcterms:modified xsi:type="dcterms:W3CDTF">2019-07-09T18:26:31Z</dcterms:modified>
</cp:coreProperties>
</file>