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66" r:id="rId10"/>
    <p:sldId id="283" r:id="rId11"/>
    <p:sldId id="285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0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5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9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07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05" r:id="rId6"/>
    <p:sldLayoutId id="2147484011" r:id="rId7"/>
    <p:sldLayoutId id="2147484001" r:id="rId8"/>
    <p:sldLayoutId id="2147484002" r:id="rId9"/>
    <p:sldLayoutId id="2147484003" r:id="rId10"/>
    <p:sldLayoutId id="21474840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kaggle.com/c/landmark-recognition-2019" TargetMode="External"/><Relationship Id="rId7" Type="http://schemas.openxmlformats.org/officeDocument/2006/relationships/hyperlink" Target="https://www.analyticsvidhya.com/blog/2019/09/feature-engineering-images-introduction-hog-feature-descriptor/" TargetMode="External"/><Relationship Id="rId2" Type="http://schemas.openxmlformats.org/officeDocument/2006/relationships/hyperlink" Target="https://ai.googleblog.com/2019/05/announcing-google-landmarks-v2-improv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cmu.edu/~takeuchi/iuw97/iuw97.html" TargetMode="External"/><Relationship Id="rId5" Type="http://schemas.openxmlformats.org/officeDocument/2006/relationships/hyperlink" Target="http://cs229.stanford.edu/proj2014/Andrew%20Crudge,%20Will%20Thomas,%20Kaiyuan%20Zhu,%20Landmark%20Recognition%20Using%20Machine%20Learning.pdf" TargetMode="External"/><Relationship Id="rId4" Type="http://schemas.openxmlformats.org/officeDocument/2006/relationships/hyperlink" Target="https://www.cs.cornell.edu/~yuli/papers/landmark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1648B98-FA5C-46CB-BA71-A29967DB8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0" b="10235"/>
          <a:stretch/>
        </p:blipFill>
        <p:spPr>
          <a:xfrm>
            <a:off x="380452" y="374904"/>
            <a:ext cx="10176063" cy="6125946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7EEC82EB-39BF-46B0-8401-948EAED4AC50}"/>
              </a:ext>
            </a:extLst>
          </p:cNvPr>
          <p:cNvSpPr/>
          <p:nvPr/>
        </p:nvSpPr>
        <p:spPr>
          <a:xfrm>
            <a:off x="10675131" y="6296068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2DE475D-6D3A-4EA9-95C6-A1AE4C5CBDDB}"/>
              </a:ext>
            </a:extLst>
          </p:cNvPr>
          <p:cNvSpPr/>
          <p:nvPr/>
        </p:nvSpPr>
        <p:spPr>
          <a:xfrm>
            <a:off x="10673863" y="6228914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328A849-6437-4F34-BC55-6954AA7919FE}"/>
              </a:ext>
            </a:extLst>
          </p:cNvPr>
          <p:cNvSpPr/>
          <p:nvPr/>
        </p:nvSpPr>
        <p:spPr>
          <a:xfrm>
            <a:off x="10674668" y="5762265"/>
            <a:ext cx="1050595" cy="4001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A9FF94C8-434E-40F6-888C-D353D554D77F}"/>
              </a:ext>
            </a:extLst>
          </p:cNvPr>
          <p:cNvSpPr/>
          <p:nvPr/>
        </p:nvSpPr>
        <p:spPr>
          <a:xfrm>
            <a:off x="10673863" y="5696607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BFA081F-20AD-4F0F-8B6C-46350FF214E9}"/>
              </a:ext>
            </a:extLst>
          </p:cNvPr>
          <p:cNvSpPr/>
          <p:nvPr/>
        </p:nvSpPr>
        <p:spPr>
          <a:xfrm>
            <a:off x="637357" y="2779179"/>
            <a:ext cx="9645060" cy="1299642"/>
          </a:xfrm>
          <a:custGeom>
            <a:avLst/>
            <a:gdLst/>
            <a:ahLst/>
            <a:cxnLst/>
            <a:rect l="l" t="t" r="r" b="b"/>
            <a:pathLst>
              <a:path w="3888104" h="718185">
                <a:moveTo>
                  <a:pt x="0" y="717981"/>
                </a:moveTo>
                <a:lnTo>
                  <a:pt x="3888003" y="717981"/>
                </a:lnTo>
                <a:lnTo>
                  <a:pt x="3888003" y="0"/>
                </a:lnTo>
                <a:lnTo>
                  <a:pt x="0" y="0"/>
                </a:lnTo>
                <a:lnTo>
                  <a:pt x="0" y="71798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LANDMARK RECOGNITION</a:t>
            </a:r>
            <a:endParaRPr sz="5400" dirty="0">
              <a:solidFill>
                <a:schemeClr val="accent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object 2">
            <a:extLst>
              <a:ext uri="{FF2B5EF4-FFF2-40B4-BE49-F238E27FC236}">
                <a16:creationId xmlns:a16="http://schemas.microsoft.com/office/drawing/2014/main" id="{0E274BE2-D02B-46A6-B89E-388C0056C895}"/>
              </a:ext>
            </a:extLst>
          </p:cNvPr>
          <p:cNvSpPr/>
          <p:nvPr/>
        </p:nvSpPr>
        <p:spPr>
          <a:xfrm>
            <a:off x="2647945" y="4684135"/>
            <a:ext cx="5623884" cy="695733"/>
          </a:xfrm>
          <a:custGeom>
            <a:avLst/>
            <a:gdLst/>
            <a:ahLst/>
            <a:cxnLst/>
            <a:rect l="l" t="t" r="r" b="b"/>
            <a:pathLst>
              <a:path w="3888104" h="718185">
                <a:moveTo>
                  <a:pt x="0" y="717981"/>
                </a:moveTo>
                <a:lnTo>
                  <a:pt x="3888003" y="717981"/>
                </a:lnTo>
                <a:lnTo>
                  <a:pt x="3888003" y="0"/>
                </a:lnTo>
                <a:lnTo>
                  <a:pt x="0" y="0"/>
                </a:lnTo>
                <a:lnTo>
                  <a:pt x="0" y="71798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pPr algn="ctr"/>
            <a:r>
              <a:rPr lang="en-US" sz="1600" b="1" u="sng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GROUP 6</a:t>
            </a:r>
          </a:p>
          <a:p>
            <a:pPr algn="ctr">
              <a:spcBef>
                <a:spcPts val="900"/>
              </a:spcBef>
              <a:spcAft>
                <a:spcPts val="600"/>
              </a:spcAft>
            </a:pPr>
            <a:r>
              <a:rPr lang="en-US" sz="1600" i="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Gayatri Chandrasekaran  •  Sharmin Kantharia  •  Saurav </a:t>
            </a:r>
            <a:r>
              <a:rPr lang="en-US" sz="1600" i="0" dirty="0" err="1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Mainali</a:t>
            </a:r>
            <a:endParaRPr lang="en-US" sz="1600" i="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sz="160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37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36" y="606470"/>
            <a:ext cx="9792208" cy="44256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SVM – Support Vector Machine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5" y="1275699"/>
            <a:ext cx="9792208" cy="4906315"/>
          </a:xfrm>
        </p:spPr>
        <p:txBody>
          <a:bodyPr>
            <a:normAutofit/>
          </a:bodyPr>
          <a:lstStyle/>
          <a:p>
            <a:r>
              <a:rPr lang="en-US" dirty="0"/>
              <a:t>Supervised learning Algorithm</a:t>
            </a:r>
          </a:p>
          <a:p>
            <a:r>
              <a:rPr lang="en-US" dirty="0"/>
              <a:t>Suited for both Classification and regression Problems</a:t>
            </a:r>
          </a:p>
          <a:p>
            <a:pPr marL="0" indent="0">
              <a:buNone/>
            </a:pPr>
            <a:r>
              <a:rPr lang="en-US" dirty="0"/>
              <a:t>Linear Kernel: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Apart from landmark id – 138982, no other class is classified properly. Even 138982 haven’t had any great classification report.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FF6F6-D339-4351-A15C-2BB10EC3B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54" y="2481352"/>
            <a:ext cx="4276725" cy="2428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3CB41-BDD4-4451-B204-E9BCE40A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120" y="2481352"/>
            <a:ext cx="3839365" cy="25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36" y="606470"/>
            <a:ext cx="9792208" cy="44256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SVM – Support Vector Machine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4" y="1275699"/>
            <a:ext cx="10868764" cy="49063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Non-Linear Kernel: </a:t>
            </a:r>
          </a:p>
          <a:p>
            <a:pPr marL="0" indent="0">
              <a:buNone/>
            </a:pPr>
            <a:r>
              <a:rPr lang="en-US" dirty="0"/>
              <a:t>Kernel – </a:t>
            </a:r>
            <a:r>
              <a:rPr lang="en-US" dirty="0" err="1"/>
              <a:t>rbf</a:t>
            </a:r>
            <a:r>
              <a:rPr lang="en-US" dirty="0"/>
              <a:t> – radial basis function – Gaussian Kernel </a:t>
            </a:r>
          </a:p>
          <a:p>
            <a:pPr marL="0" indent="0">
              <a:buNone/>
            </a:pPr>
            <a:r>
              <a:rPr lang="en-US" dirty="0"/>
              <a:t>Parameters – “c” – cost/penalty trade off for misclassifying the datapoint. C- low – high bias and low variance – misclassification is high</a:t>
            </a:r>
          </a:p>
          <a:p>
            <a:pPr marL="0" indent="0">
              <a:buNone/>
            </a:pPr>
            <a:r>
              <a:rPr lang="en-US" dirty="0"/>
              <a:t>	“gamma” – spread of kernel around the data point[decision region] – low – boundary Is board , high –overfitting </a:t>
            </a:r>
          </a:p>
          <a:p>
            <a:pPr marL="0" indent="0">
              <a:buNone/>
            </a:pPr>
            <a:r>
              <a:rPr lang="en-US" dirty="0"/>
              <a:t>Grid Search - </a:t>
            </a:r>
            <a:r>
              <a:rPr lang="en-US" dirty="0" err="1"/>
              <a:t>GridSearchCV</a:t>
            </a:r>
            <a:r>
              <a:rPr lang="en-US" dirty="0"/>
              <a:t>(estimator=</a:t>
            </a:r>
            <a:r>
              <a:rPr lang="en-US" dirty="0" err="1"/>
              <a:t>svm</a:t>
            </a:r>
            <a:r>
              <a:rPr lang="en-US" dirty="0"/>
              <a:t>, </a:t>
            </a:r>
            <a:r>
              <a:rPr lang="en-US" dirty="0" err="1"/>
              <a:t>param_grid</a:t>
            </a:r>
            <a:r>
              <a:rPr lang="en-US" dirty="0"/>
              <a:t>=</a:t>
            </a:r>
            <a:r>
              <a:rPr lang="en-US" dirty="0" err="1"/>
              <a:t>params_dict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Best parameters are obtained – used for training the model – c= 0.1 and gamma = 0.001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SVM Performs least for our dataset.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3F21E8-3A07-428D-A7D4-875C734A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4" y="3113707"/>
            <a:ext cx="4019550" cy="2571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860A42-CA14-495A-97D9-5A7C6FCDC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914" y="3074663"/>
            <a:ext cx="3580114" cy="24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7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36" y="606470"/>
            <a:ext cx="9792208" cy="44256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Logistic Regression 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4" y="1275699"/>
            <a:ext cx="10868764" cy="4906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Multinomial Logistic Classification </a:t>
            </a:r>
          </a:p>
          <a:p>
            <a:r>
              <a:rPr lang="en-US" dirty="0" err="1"/>
              <a:t>Softmax</a:t>
            </a:r>
            <a:r>
              <a:rPr lang="en-US" dirty="0"/>
              <a:t> function instead of sigmoid function, output values are between the range [0,1], input are fed function – ratio of exponentials of input to sum of exponentials of all input values. </a:t>
            </a:r>
          </a:p>
          <a:p>
            <a:r>
              <a:rPr lang="en-US" dirty="0"/>
              <a:t>Solver – finds the parameters weights that minimize cost function – mostly used in regression scenario. In our project, we used </a:t>
            </a:r>
            <a:r>
              <a:rPr lang="en-US" dirty="0" err="1"/>
              <a:t>lbfgs</a:t>
            </a:r>
            <a:r>
              <a:rPr lang="en-US" dirty="0"/>
              <a:t> – default – fast for larger dataset.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Landmark id – 138982,171772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9510F8-5F17-466F-AE47-5BC8EF41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87" y="2772858"/>
            <a:ext cx="3792967" cy="23765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E3FAA8-A123-42EE-A03B-2169E866C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40" y="2739281"/>
            <a:ext cx="4010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36" y="606470"/>
            <a:ext cx="9792208" cy="44256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 Forest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34" y="1275699"/>
            <a:ext cx="10868764" cy="49063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Supervised learning Algorithm – most flexible and easy to use algorithm</a:t>
            </a:r>
          </a:p>
          <a:p>
            <a:r>
              <a:rPr lang="en-US" dirty="0"/>
              <a:t>Ensemble method – uses various sample output which increases prediction </a:t>
            </a:r>
          </a:p>
          <a:p>
            <a:r>
              <a:rPr lang="en-US" dirty="0"/>
              <a:t>Number of trees – 500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Landmark id – 138982,171772 , 62798 </a:t>
            </a:r>
          </a:p>
          <a:p>
            <a:pPr marL="0" indent="0">
              <a:buNone/>
            </a:pPr>
            <a:r>
              <a:rPr lang="en-US" dirty="0"/>
              <a:t>Better results than other algorithms used.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35C3E-AFA0-4962-B38E-F8D6FE5A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25" y="2498870"/>
            <a:ext cx="4076700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33717-9DF9-4DC1-B788-F7922FFEA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575" y="2759247"/>
            <a:ext cx="40195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1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66" y="442831"/>
            <a:ext cx="10605367" cy="44256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Decision Tree             KNN                         Naïve Bayes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70" y="933511"/>
            <a:ext cx="10868764" cy="4906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E9662-3DB6-4854-8327-034FAEB7B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66" y="1454260"/>
            <a:ext cx="3009411" cy="1716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9D75AA-EE91-4752-8D85-D17428904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68" y="3883553"/>
            <a:ext cx="3158592" cy="178939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6FD9FE9-00DB-47F3-B33E-6139D18CF8F3}"/>
              </a:ext>
            </a:extLst>
          </p:cNvPr>
          <p:cNvSpPr txBox="1">
            <a:spLocks/>
          </p:cNvSpPr>
          <p:nvPr/>
        </p:nvSpPr>
        <p:spPr>
          <a:xfrm>
            <a:off x="693067" y="2801004"/>
            <a:ext cx="9792208" cy="442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i="1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A9E6C-C853-4821-BCF1-B3CE73803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458" y="3736198"/>
            <a:ext cx="3105817" cy="1976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F44D38-814B-4BA6-B706-397E2F9C4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153" y="3515558"/>
            <a:ext cx="3288910" cy="2389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BAD8D7-D8A8-4F41-A4B6-A23F19590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9856" y="1242200"/>
            <a:ext cx="3164864" cy="1979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5977E0-FF3C-4F94-AAEB-002D578F78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9768" y="1254319"/>
            <a:ext cx="2892984" cy="183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4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81" y="498519"/>
            <a:ext cx="9792208" cy="44256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Ensemble Method 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81" y="1019524"/>
            <a:ext cx="10868764" cy="4906315"/>
          </a:xfrm>
        </p:spPr>
        <p:txBody>
          <a:bodyPr>
            <a:normAutofit/>
          </a:bodyPr>
          <a:lstStyle/>
          <a:p>
            <a:r>
              <a:rPr lang="en-US" dirty="0"/>
              <a:t>Stacking the Results of various Model output as input and maximized voting classes is used as final prediction</a:t>
            </a:r>
          </a:p>
          <a:p>
            <a:r>
              <a:rPr lang="en-US" dirty="0"/>
              <a:t>Stacking may or may not increases the final output</a:t>
            </a:r>
          </a:p>
          <a:p>
            <a:r>
              <a:rPr lang="en-US" dirty="0"/>
              <a:t>Method – Ensemble method – </a:t>
            </a:r>
            <a:r>
              <a:rPr lang="en-US" dirty="0" err="1"/>
              <a:t>VotingClassifier</a:t>
            </a:r>
            <a:r>
              <a:rPr lang="en-US" dirty="0"/>
              <a:t> is used</a:t>
            </a:r>
          </a:p>
          <a:p>
            <a:r>
              <a:rPr lang="en-US" dirty="0"/>
              <a:t>Best voting – Various combination of Model output is stacked together, and accuracy is measured to get best combination of Models</a:t>
            </a:r>
          </a:p>
          <a:p>
            <a:r>
              <a:rPr lang="en-US" dirty="0"/>
              <a:t>Best Combinations – Random Forest &amp; SVM-Nonlinear</a:t>
            </a:r>
          </a:p>
          <a:p>
            <a:pPr marL="1371400" lvl="5" indent="0">
              <a:buNone/>
            </a:pPr>
            <a:r>
              <a:rPr lang="en-US" dirty="0"/>
              <a:t>Random Forest, LR, KNN, SVM-linear &amp; SVM – Nonlinear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750B47-1801-4F2C-93C8-73122E80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00" y="3192073"/>
            <a:ext cx="3978238" cy="2900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E7CA9C-F2E4-4DDF-81A6-AE902509A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082" y="3151406"/>
            <a:ext cx="4033458" cy="29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0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81" y="498519"/>
            <a:ext cx="9792208" cy="44256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 Evaluation  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81" y="1019524"/>
            <a:ext cx="10868764" cy="490631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Cohen Kappa – Measure of inter-rater reliability. </a:t>
            </a:r>
          </a:p>
          <a:p>
            <a:pPr marL="0" indent="0">
              <a:buNone/>
            </a:pPr>
            <a:r>
              <a:rPr lang="en-US" dirty="0"/>
              <a:t>	          Useful for Multiclass &amp; highly imbalance data problems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C33BAE-E670-49C1-963C-9C831D99A9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0381" y="5179709"/>
            <a:ext cx="3624408" cy="714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884A60-2078-4525-9C49-9140211FBC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8932" y="1424515"/>
            <a:ext cx="5029667" cy="2754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AAB92C-4B27-44DA-9F72-D94C216ADF2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50483" y="956246"/>
            <a:ext cx="5943600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81" y="498519"/>
            <a:ext cx="9792208" cy="44256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Cross Validation Score 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81" y="1019524"/>
            <a:ext cx="10868764" cy="4906315"/>
          </a:xfrm>
        </p:spPr>
        <p:txBody>
          <a:bodyPr>
            <a:normAutofit/>
          </a:bodyPr>
          <a:lstStyle/>
          <a:p>
            <a:r>
              <a:rPr lang="en-US" dirty="0"/>
              <a:t>How Model react to different datasets </a:t>
            </a:r>
          </a:p>
          <a:p>
            <a:r>
              <a:rPr lang="en-US" dirty="0"/>
              <a:t>10-Fold Cross Validation is performed on train set</a:t>
            </a:r>
          </a:p>
          <a:p>
            <a:r>
              <a:rPr lang="en-US" dirty="0"/>
              <a:t>Results are comparatively similar to test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3AACD-5C13-461A-A911-11FC9030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17" y="2463499"/>
            <a:ext cx="5819881" cy="26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8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81" y="498519"/>
            <a:ext cx="9792208" cy="44256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&amp; Conclusion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81" y="1019524"/>
            <a:ext cx="10868764" cy="4906315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Random Forest works better for given dataset, followed by logistic Regression and ensemble models</a:t>
            </a:r>
          </a:p>
          <a:p>
            <a:pPr>
              <a:lnSpc>
                <a:spcPct val="250000"/>
              </a:lnSpc>
            </a:pPr>
            <a:r>
              <a:rPr lang="en-US" dirty="0"/>
              <a:t>SVM model is not suited for our dataset and model is slow , takes more time for classification</a:t>
            </a:r>
          </a:p>
          <a:p>
            <a:pPr>
              <a:lnSpc>
                <a:spcPct val="250000"/>
              </a:lnSpc>
            </a:pPr>
            <a:r>
              <a:rPr lang="en-US" dirty="0"/>
              <a:t>From results, we could observe more the data samples for a class, better the classification[Prediction Rate]. </a:t>
            </a:r>
          </a:p>
          <a:p>
            <a:pPr>
              <a:lnSpc>
                <a:spcPct val="250000"/>
              </a:lnSpc>
            </a:pPr>
            <a:r>
              <a:rPr lang="en-US" dirty="0"/>
              <a:t>     class scalability      prediction performance </a:t>
            </a:r>
          </a:p>
          <a:p>
            <a:pPr>
              <a:lnSpc>
                <a:spcPct val="250000"/>
              </a:lnSpc>
            </a:pPr>
            <a:r>
              <a:rPr lang="en-US" dirty="0"/>
              <a:t>  For larger dataset, Neural Networks may work better</a:t>
            </a:r>
          </a:p>
          <a:p>
            <a:pPr>
              <a:lnSpc>
                <a:spcPct val="250000"/>
              </a:lnSpc>
            </a:pPr>
            <a:r>
              <a:rPr lang="en-US" dirty="0"/>
              <a:t>Larger annotated image samples will help in prediction rate, as original dataset has more classes with single digit data sample.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3DECE4-5D41-47A1-9A6F-12F7103D67B0}"/>
              </a:ext>
            </a:extLst>
          </p:cNvPr>
          <p:cNvCxnSpPr>
            <a:cxnSpLocks/>
          </p:cNvCxnSpPr>
          <p:nvPr/>
        </p:nvCxnSpPr>
        <p:spPr>
          <a:xfrm flipV="1">
            <a:off x="936840" y="3159729"/>
            <a:ext cx="0" cy="26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5280B0-F978-4FC1-BA3C-F5791F7CA169}"/>
              </a:ext>
            </a:extLst>
          </p:cNvPr>
          <p:cNvCxnSpPr/>
          <p:nvPr/>
        </p:nvCxnSpPr>
        <p:spPr>
          <a:xfrm>
            <a:off x="2412221" y="3208816"/>
            <a:ext cx="0" cy="26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2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81" y="498519"/>
            <a:ext cx="9792208" cy="4425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References </a:t>
            </a:r>
            <a:endParaRPr lang="en-US" b="0" i="0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81" y="1019525"/>
            <a:ext cx="10868764" cy="3306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https://ai.googleblog.com/2019/05/announcing-google-landmarks-v2-improved.html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>
                <a:hlinkClick r:id="rId3"/>
              </a:rPr>
              <a:t>https://www.kaggle.com/c/landmark-recognition-2019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>
                <a:hlinkClick r:id="rId4"/>
              </a:rPr>
              <a:t>https://www.cs.cornell.edu/~yuli/papers/landmark.pdf</a:t>
            </a:r>
            <a:endParaRPr lang="en-US" u="sng" dirty="0"/>
          </a:p>
          <a:p>
            <a:pPr marL="0" indent="0">
              <a:buNone/>
            </a:pPr>
            <a:r>
              <a:rPr lang="en-US" u="sng" dirty="0">
                <a:hlinkClick r:id="rId5"/>
              </a:rPr>
              <a:t>http://cs229.stanford.edu/proj2014/Andrew%20Crudge,%20Will%20Thomas,%20Kaiyuan%20Zhu,%20Landmark%20Recognition%20Using%20Machine%20Learning.pdf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6"/>
              </a:rPr>
              <a:t>https://www.cs.cmu.edu/~takeuchi/iuw97/iuw97.html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https://www.analyticsvidhya.com/blog/2019/09/feature-engineering-images-introduction-hog-feature-descriptor/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252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5719"/>
          </a:xfrm>
        </p:spPr>
        <p:txBody>
          <a:bodyPr>
            <a:normAutofit fontScale="90000"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INTRODUCTION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896" y="1330750"/>
            <a:ext cx="9792208" cy="462866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Computer Vision Tasks/Image Mining – Latest interest among Data Engineers </a:t>
            </a:r>
          </a:p>
          <a:p>
            <a:r>
              <a:rPr lang="en-US" sz="1600" dirty="0"/>
              <a:t>Issues - Lack of large annotated dataset to train Models</a:t>
            </a:r>
          </a:p>
          <a:p>
            <a:r>
              <a:rPr lang="en-US" sz="1600" dirty="0"/>
              <a:t>Landmark Recognition : </a:t>
            </a:r>
          </a:p>
          <a:p>
            <a:pPr lvl="1"/>
            <a:r>
              <a:rPr lang="en-US" sz="1600" dirty="0"/>
              <a:t>Challenge : </a:t>
            </a:r>
          </a:p>
          <a:p>
            <a:pPr lvl="2"/>
            <a:r>
              <a:rPr lang="en-US" sz="1600" dirty="0"/>
              <a:t>Geometry of each image</a:t>
            </a:r>
          </a:p>
          <a:p>
            <a:pPr lvl="2"/>
            <a:r>
              <a:rPr lang="en-US" sz="1600" dirty="0"/>
              <a:t>Illumination and different aspect ratio of image</a:t>
            </a:r>
          </a:p>
          <a:p>
            <a:pPr marL="460375" lvl="2" indent="-174625"/>
            <a:r>
              <a:rPr lang="en-US" sz="1600" dirty="0"/>
              <a:t>Collection of image is used – typical Appearance of image is captured</a:t>
            </a:r>
          </a:p>
          <a:p>
            <a:pPr marL="230188" lvl="2" indent="0">
              <a:buNone/>
            </a:pPr>
            <a:endParaRPr lang="en-US" sz="1600" dirty="0"/>
          </a:p>
          <a:p>
            <a:pPr marL="230188" lvl="2" indent="-230188">
              <a:buNone/>
            </a:pPr>
            <a:r>
              <a:rPr lang="en-US" sz="1600" dirty="0"/>
              <a:t>Aim: </a:t>
            </a:r>
          </a:p>
          <a:p>
            <a:pPr marL="171450" lvl="2" indent="-171450"/>
            <a:r>
              <a:rPr lang="en-US" sz="1600" dirty="0"/>
              <a:t>To Build a model that recognizes given popular landmark using Google landmark dataset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Applications: </a:t>
            </a:r>
          </a:p>
          <a:p>
            <a:pPr marL="171450" lvl="2" indent="-171450"/>
            <a:r>
              <a:rPr lang="en-US" sz="1600" dirty="0"/>
              <a:t>Photo Organizations in smartphones</a:t>
            </a:r>
          </a:p>
          <a:p>
            <a:pPr marL="171450" lvl="2" indent="-171450"/>
            <a:r>
              <a:rPr lang="en-US" sz="1600" dirty="0"/>
              <a:t>Crime Solving cases</a:t>
            </a:r>
          </a:p>
          <a:p>
            <a:pPr marL="171450" lvl="2" indent="-171450"/>
            <a:r>
              <a:rPr lang="en-US" sz="1600" dirty="0"/>
              <a:t>Field – Aviation, Maps</a:t>
            </a:r>
          </a:p>
          <a:p>
            <a:pPr marL="171450" lvl="2" indent="-17145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28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5719"/>
          </a:xfrm>
        </p:spPr>
        <p:txBody>
          <a:bodyPr>
            <a:normAutofit fontScale="90000"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DATASET DESCRIPTION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896" y="1330750"/>
            <a:ext cx="9792208" cy="5028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 SOURCE: </a:t>
            </a:r>
          </a:p>
          <a:p>
            <a:pPr marL="0" indent="0">
              <a:buNone/>
            </a:pPr>
            <a:r>
              <a:rPr lang="en-US" sz="1600" dirty="0"/>
              <a:t>	Google-Landmarks-v2 (September 2019) – Published by Google</a:t>
            </a:r>
          </a:p>
          <a:p>
            <a:pPr marL="0" indent="0">
              <a:buNone/>
            </a:pPr>
            <a:r>
              <a:rPr lang="en-US" sz="1600" dirty="0"/>
              <a:t>Dataset: 5 Million Images with 2 Millions classes</a:t>
            </a:r>
          </a:p>
          <a:p>
            <a:pPr marL="0" indent="0">
              <a:buNone/>
            </a:pPr>
            <a:r>
              <a:rPr lang="en-US" sz="1600" dirty="0"/>
              <a:t>Project Scope: Top 10 Sampled Classes</a:t>
            </a:r>
          </a:p>
          <a:p>
            <a:pPr marL="0" indent="0">
              <a:buNone/>
            </a:pPr>
            <a:r>
              <a:rPr lang="en-US" sz="1600" dirty="0"/>
              <a:t>Total Records - </a:t>
            </a:r>
            <a:r>
              <a:rPr lang="en-US" dirty="0"/>
              <a:t>34960 </a:t>
            </a:r>
          </a:p>
          <a:p>
            <a:pPr marL="0" indent="0">
              <a:buNone/>
            </a:pPr>
            <a:r>
              <a:rPr lang="en-US" sz="1600" dirty="0"/>
              <a:t>Number of classes  - 10</a:t>
            </a:r>
          </a:p>
          <a:p>
            <a:pPr marL="0" indent="0">
              <a:buNone/>
            </a:pPr>
            <a:endParaRPr lang="en-US" sz="1600" dirty="0"/>
          </a:p>
          <a:p>
            <a:pPr marL="171450" lvl="2" indent="-171450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492EBB-FEA3-4FFC-9AE5-9848F5AA6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38515"/>
              </p:ext>
            </p:extLst>
          </p:nvPr>
        </p:nvGraphicFramePr>
        <p:xfrm>
          <a:off x="1794090" y="3789117"/>
          <a:ext cx="6800148" cy="2252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2202">
                  <a:extLst>
                    <a:ext uri="{9D8B030D-6E8A-4147-A177-3AD203B41FA5}">
                      <a16:colId xmlns:a16="http://schemas.microsoft.com/office/drawing/2014/main" val="931653014"/>
                    </a:ext>
                  </a:extLst>
                </a:gridCol>
                <a:gridCol w="4717946">
                  <a:extLst>
                    <a:ext uri="{9D8B030D-6E8A-4147-A177-3AD203B41FA5}">
                      <a16:colId xmlns:a16="http://schemas.microsoft.com/office/drawing/2014/main" val="3869544177"/>
                    </a:ext>
                  </a:extLst>
                </a:gridCol>
              </a:tblGrid>
              <a:tr h="204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Landmark_id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Category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333773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192931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York_River_State_Park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9482935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177870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Lviv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174431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126637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Corktown,_Toronto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874726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Enchanted_Floral_Gardens_of_Kula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6572857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171772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University_of_Chicago_Library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603141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83144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Museum_of_Folk_Architecture_and_Ethnography_in_Pyrohiv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337212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151942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Naturschutzgebiet_Mittleres_Innerstetal_mit_Kanstein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99922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176528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Haleakal National_Park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350105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20409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Noraduz_Cemetery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1775719"/>
                  </a:ext>
                </a:extLst>
              </a:tr>
              <a:tr h="2047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138982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Media_contributed_by_the_ETH-Bibliothek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30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5719"/>
          </a:xfrm>
        </p:spPr>
        <p:txBody>
          <a:bodyPr>
            <a:normAutofit fontScale="90000"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DATASET DESCRIPTION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969" y="1149083"/>
            <a:ext cx="9792208" cy="5028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DATA SPLIT: </a:t>
            </a:r>
          </a:p>
          <a:p>
            <a:pPr marL="0" indent="0">
              <a:buNone/>
            </a:pPr>
            <a:r>
              <a:rPr lang="en-US" sz="1600" dirty="0"/>
              <a:t>Ratio : 70:30</a:t>
            </a:r>
          </a:p>
          <a:p>
            <a:pPr marL="0" indent="0">
              <a:buNone/>
            </a:pPr>
            <a:r>
              <a:rPr lang="en-US" sz="1600" dirty="0"/>
              <a:t>Train Set – </a:t>
            </a:r>
            <a:r>
              <a:rPr lang="en-US" dirty="0"/>
              <a:t>24472</a:t>
            </a:r>
          </a:p>
          <a:p>
            <a:pPr marL="0" indent="0">
              <a:buNone/>
            </a:pPr>
            <a:r>
              <a:rPr lang="en-US" sz="1600" dirty="0"/>
              <a:t>Test Set – </a:t>
            </a:r>
            <a:r>
              <a:rPr lang="en-US" dirty="0"/>
              <a:t>10488</a:t>
            </a:r>
          </a:p>
          <a:p>
            <a:pPr marL="0" indent="0">
              <a:buNone/>
            </a:pPr>
            <a:r>
              <a:rPr lang="en-US" sz="1600" dirty="0"/>
              <a:t>DATA STRUCTURE:</a:t>
            </a:r>
          </a:p>
          <a:p>
            <a:pPr marL="0" indent="0">
              <a:buNone/>
            </a:pPr>
            <a:r>
              <a:rPr lang="en-US" sz="1600" dirty="0"/>
              <a:t>Three Features – </a:t>
            </a:r>
          </a:p>
          <a:p>
            <a:pPr marL="342900" indent="-342900">
              <a:buAutoNum type="arabicPeriod"/>
            </a:pPr>
            <a:r>
              <a:rPr lang="en-US" sz="1600" dirty="0"/>
              <a:t>Id – String - </a:t>
            </a:r>
            <a:r>
              <a:rPr lang="en-US" dirty="0"/>
              <a:t> unique Id associated with each datapoint</a:t>
            </a:r>
            <a:r>
              <a:rPr lang="en-US" sz="1600" dirty="0"/>
              <a:t> </a:t>
            </a:r>
          </a:p>
          <a:p>
            <a:pPr marL="342900" indent="-342900">
              <a:buAutoNum type="arabicPeriod"/>
            </a:pPr>
            <a:r>
              <a:rPr lang="en-US" sz="1600" dirty="0"/>
              <a:t>URL - </a:t>
            </a:r>
            <a:r>
              <a:rPr lang="en-US" dirty="0"/>
              <a:t>Describes the image link – mostly from wiki commons</a:t>
            </a:r>
          </a:p>
          <a:p>
            <a:pPr marL="342900" indent="-342900">
              <a:buFont typeface="Garamond" pitchFamily="18" charset="0"/>
              <a:buAutoNum type="arabicPeriod"/>
            </a:pPr>
            <a:r>
              <a:rPr lang="en-US" dirty="0" err="1"/>
              <a:t>Landmark_id</a:t>
            </a:r>
            <a:r>
              <a:rPr lang="en-US" dirty="0"/>
              <a:t> – Unique Id to identify each image class – Label class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28AF3-3D71-4E0D-B818-333610A6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12" y="4729905"/>
            <a:ext cx="4941839" cy="160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5719"/>
          </a:xfrm>
        </p:spPr>
        <p:txBody>
          <a:bodyPr>
            <a:normAutofit fontScale="90000"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PREPROCESSING 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969" y="1149083"/>
            <a:ext cx="9792208" cy="502815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Read Image from URL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Check for URL - Broken URL, Website issues</a:t>
            </a:r>
          </a:p>
          <a:p>
            <a:pPr marL="342900" lvl="1" indent="-342900">
              <a:lnSpc>
                <a:spcPct val="150000"/>
              </a:lnSpc>
              <a:buAutoNum type="arabicPeriod" startAt="2"/>
            </a:pPr>
            <a:r>
              <a:rPr lang="en-US" sz="1600" dirty="0"/>
              <a:t>Save the Image </a:t>
            </a:r>
          </a:p>
          <a:p>
            <a:pPr marL="342900" lvl="1" indent="-342900">
              <a:lnSpc>
                <a:spcPct val="150000"/>
              </a:lnSpc>
              <a:buAutoNum type="arabicPeriod" startAt="2"/>
            </a:pPr>
            <a:r>
              <a:rPr lang="en-US" sz="1600" dirty="0"/>
              <a:t>Resize the image – aspect Ratio – to maintain uniformity</a:t>
            </a:r>
          </a:p>
          <a:p>
            <a:pPr marL="342900" lvl="1" indent="-342900">
              <a:lnSpc>
                <a:spcPct val="150000"/>
              </a:lnSpc>
              <a:buAutoNum type="arabicPeriod" startAt="2"/>
            </a:pPr>
            <a:r>
              <a:rPr lang="en-US" sz="1600" dirty="0"/>
              <a:t>Save Images to Train &amp; Test Folders separately </a:t>
            </a:r>
          </a:p>
          <a:p>
            <a:pPr marL="342900" lvl="1" indent="-342900">
              <a:lnSpc>
                <a:spcPct val="150000"/>
              </a:lnSpc>
              <a:buAutoNum type="arabicPeriod" startAt="2"/>
            </a:pPr>
            <a:r>
              <a:rPr lang="en-US" sz="1600" dirty="0"/>
              <a:t>Errored Images details are saved for reference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519098-2DE9-4560-A6EC-A91217C7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3740015"/>
            <a:ext cx="2238375" cy="2686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9FFE68-4155-4515-9712-7D7CCDE8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202" y="3663162"/>
            <a:ext cx="2190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1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5719"/>
          </a:xfrm>
        </p:spPr>
        <p:txBody>
          <a:bodyPr>
            <a:normAutofit fontScale="90000"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FEATURE EXTRACTION 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969" y="1149083"/>
            <a:ext cx="9792208" cy="5028159"/>
          </a:xfrm>
        </p:spPr>
        <p:txBody>
          <a:bodyPr>
            <a:normAutofit/>
          </a:bodyPr>
          <a:lstStyle/>
          <a:p>
            <a:pPr marL="285750" lvl="1" indent="-285750">
              <a:lnSpc>
                <a:spcPct val="220000"/>
              </a:lnSpc>
            </a:pPr>
            <a:r>
              <a:rPr lang="en-US" sz="1600" dirty="0"/>
              <a:t>Feature descriptor captures and represents important information of the images</a:t>
            </a:r>
          </a:p>
          <a:p>
            <a:pPr marL="0" lvl="1" indent="0">
              <a:lnSpc>
                <a:spcPct val="220000"/>
              </a:lnSpc>
              <a:buNone/>
            </a:pPr>
            <a:r>
              <a:rPr lang="en-US" sz="1600" dirty="0"/>
              <a:t>POPULAR FEATURE DESCRIPTOR: </a:t>
            </a:r>
          </a:p>
          <a:p>
            <a:pPr marL="285750" lvl="1" indent="-285750">
              <a:lnSpc>
                <a:spcPct val="220000"/>
              </a:lnSpc>
            </a:pPr>
            <a:r>
              <a:rPr lang="en-US" sz="1600" dirty="0"/>
              <a:t>HOG – Histogram of Oriented Gradients</a:t>
            </a:r>
          </a:p>
          <a:p>
            <a:pPr marL="285750" lvl="1" indent="-285750">
              <a:lnSpc>
                <a:spcPct val="220000"/>
              </a:lnSpc>
            </a:pPr>
            <a:r>
              <a:rPr lang="en-US" sz="1600" dirty="0"/>
              <a:t>SIFT – Scale Invariant Feature Transform</a:t>
            </a:r>
          </a:p>
          <a:p>
            <a:pPr marL="285750" lvl="1" indent="-285750">
              <a:lnSpc>
                <a:spcPct val="220000"/>
              </a:lnSpc>
            </a:pPr>
            <a:r>
              <a:rPr lang="en-US" sz="1600" dirty="0"/>
              <a:t>SURF – Speeded-up Robust Feature</a:t>
            </a:r>
          </a:p>
          <a:p>
            <a:pPr marL="0" lvl="1" indent="0">
              <a:lnSpc>
                <a:spcPct val="220000"/>
              </a:lnSpc>
              <a:buNone/>
            </a:pPr>
            <a:r>
              <a:rPr lang="en-US" sz="1600" dirty="0"/>
              <a:t>HOG Descriptor: </a:t>
            </a:r>
          </a:p>
          <a:p>
            <a:pPr marL="285750" lvl="1" indent="-285750">
              <a:lnSpc>
                <a:spcPct val="220000"/>
              </a:lnSpc>
            </a:pPr>
            <a:r>
              <a:rPr lang="en-US" sz="1600" dirty="0"/>
              <a:t>Counts the occurrence of gradient orientation in localized portions of the image. </a:t>
            </a:r>
          </a:p>
          <a:p>
            <a:pPr marL="285750" lvl="1" indent="-285750">
              <a:lnSpc>
                <a:spcPct val="220000"/>
              </a:lnSpc>
            </a:pPr>
            <a:r>
              <a:rPr lang="en-US" sz="1600" dirty="0"/>
              <a:t>Important Aspects – Focus on structure/shape of image along with their direction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85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45719"/>
          </a:xfrm>
        </p:spPr>
        <p:txBody>
          <a:bodyPr>
            <a:normAutofit fontScale="90000"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FEATURE EXTRACTION 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969" y="1149083"/>
            <a:ext cx="9792208" cy="5028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HOG Feature Descriptor Process: </a:t>
            </a:r>
          </a:p>
          <a:p>
            <a:pPr marL="342900" indent="-342900">
              <a:buAutoNum type="arabicPeriod"/>
            </a:pPr>
            <a:r>
              <a:rPr lang="en-US" sz="1600" dirty="0"/>
              <a:t>Calculate Gradients [Both x and Y direction ] for each pixel in image.</a:t>
            </a:r>
          </a:p>
          <a:p>
            <a:pPr marL="0" indent="0">
              <a:buNone/>
            </a:pPr>
            <a:r>
              <a:rPr lang="en-US" sz="1600" dirty="0"/>
              <a:t>Example : Matric represent pixel values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2. Compute the Magnitude and orientation for each pixel value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3. Histograms are plotted using this gradient and orientation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5A6DF-D643-4CAC-A634-1E4BB19E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11" y="2000337"/>
            <a:ext cx="2378097" cy="1718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0ED59-4821-45A9-A7FD-E2F847946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512" y="2671733"/>
            <a:ext cx="3676291" cy="615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4A7519-A50A-4F6A-8FC0-F2EC05BBF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041" y="4102407"/>
            <a:ext cx="2925082" cy="363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2711C-31B3-4E9A-BE2D-DB6FFAC8A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041" y="4376647"/>
            <a:ext cx="1298234" cy="5543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9DC894-8EB2-4340-9FA6-7B9E80E8D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713" y="5259564"/>
            <a:ext cx="2684792" cy="13252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100387-00EB-419C-BAD6-05BE3258E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5020" y="5237895"/>
            <a:ext cx="2435541" cy="13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0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16B7-2E58-47C7-B3FA-A5FAD8E7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80" y="515744"/>
            <a:ext cx="10350640" cy="400108"/>
          </a:xfrm>
        </p:spPr>
        <p:txBody>
          <a:bodyPr>
            <a:normAutofit fontScale="90000"/>
          </a:bodyPr>
          <a:lstStyle/>
          <a:p>
            <a:r>
              <a:rPr lang="en-US" sz="4000" i="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FEATURE EXTRACTION </a:t>
            </a:r>
            <a:endParaRPr lang="en-US" sz="4000" i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3C89-1102-4A3B-B79E-0C533E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02" y="1190455"/>
            <a:ext cx="9792208" cy="502815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Implementation of HOG Classifier: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Packages : </a:t>
            </a:r>
            <a:r>
              <a:rPr lang="en-US" sz="1600" dirty="0" err="1"/>
              <a:t>skimage.feature</a:t>
            </a:r>
            <a:r>
              <a:rPr lang="en-US" sz="1600" dirty="0"/>
              <a:t> – hog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/>
              <a:t>	Open CV2 – hog function  - Used in this project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Train and Test images are given as input and important feature of the image is computed using HOG classifier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These feature values are stored as </a:t>
            </a:r>
            <a:r>
              <a:rPr lang="en-US" sz="1600" dirty="0" err="1"/>
              <a:t>numpy</a:t>
            </a:r>
            <a:r>
              <a:rPr lang="en-US" sz="1600" dirty="0"/>
              <a:t> arrays and later used as input variables to our model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Labels associated with each feature is also converted to </a:t>
            </a:r>
            <a:r>
              <a:rPr lang="en-US" sz="1600" dirty="0" err="1"/>
              <a:t>numpy</a:t>
            </a:r>
            <a:r>
              <a:rPr lang="en-US" sz="1600" dirty="0"/>
              <a:t> array – Target variables to model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02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9B79C05-E805-41DA-A262-AFB2CFDB1639}"/>
              </a:ext>
            </a:extLst>
          </p:cNvPr>
          <p:cNvSpPr/>
          <p:nvPr/>
        </p:nvSpPr>
        <p:spPr>
          <a:xfrm>
            <a:off x="10838026" y="6493219"/>
            <a:ext cx="1048385" cy="82550"/>
          </a:xfrm>
          <a:custGeom>
            <a:avLst/>
            <a:gdLst/>
            <a:ahLst/>
            <a:cxnLst/>
            <a:rect l="l" t="t" r="r" b="b"/>
            <a:pathLst>
              <a:path w="1048385" h="82550">
                <a:moveTo>
                  <a:pt x="1035146" y="0"/>
                </a:moveTo>
                <a:lnTo>
                  <a:pt x="1026623" y="0"/>
                </a:lnTo>
                <a:lnTo>
                  <a:pt x="1009596" y="2703"/>
                </a:lnTo>
                <a:lnTo>
                  <a:pt x="996025" y="10162"/>
                </a:lnTo>
                <a:lnTo>
                  <a:pt x="987047" y="21403"/>
                </a:lnTo>
                <a:lnTo>
                  <a:pt x="983801" y="35449"/>
                </a:lnTo>
                <a:lnTo>
                  <a:pt x="986984" y="49646"/>
                </a:lnTo>
                <a:lnTo>
                  <a:pt x="995856" y="60856"/>
                </a:lnTo>
                <a:lnTo>
                  <a:pt x="1009407" y="68215"/>
                </a:lnTo>
                <a:lnTo>
                  <a:pt x="1026623" y="70860"/>
                </a:lnTo>
                <a:lnTo>
                  <a:pt x="1035146" y="70860"/>
                </a:lnTo>
                <a:lnTo>
                  <a:pt x="1042001" y="69598"/>
                </a:lnTo>
                <a:lnTo>
                  <a:pt x="1048258" y="67362"/>
                </a:lnTo>
                <a:lnTo>
                  <a:pt x="1048258" y="63921"/>
                </a:lnTo>
                <a:lnTo>
                  <a:pt x="1026623" y="63921"/>
                </a:lnTo>
                <a:lnTo>
                  <a:pt x="1012802" y="61743"/>
                </a:lnTo>
                <a:lnTo>
                  <a:pt x="1002280" y="55740"/>
                </a:lnTo>
                <a:lnTo>
                  <a:pt x="995582" y="46709"/>
                </a:lnTo>
                <a:lnTo>
                  <a:pt x="993233" y="35449"/>
                </a:lnTo>
                <a:lnTo>
                  <a:pt x="995472" y="24170"/>
                </a:lnTo>
                <a:lnTo>
                  <a:pt x="1001977" y="15132"/>
                </a:lnTo>
                <a:lnTo>
                  <a:pt x="1012429" y="9128"/>
                </a:lnTo>
                <a:lnTo>
                  <a:pt x="1026508" y="6950"/>
                </a:lnTo>
                <a:lnTo>
                  <a:pt x="1048258" y="6950"/>
                </a:lnTo>
                <a:lnTo>
                  <a:pt x="1048258" y="3502"/>
                </a:lnTo>
                <a:lnTo>
                  <a:pt x="1042001" y="1254"/>
                </a:lnTo>
                <a:lnTo>
                  <a:pt x="1035146" y="0"/>
                </a:lnTo>
                <a:close/>
              </a:path>
              <a:path w="1048385" h="82550">
                <a:moveTo>
                  <a:pt x="1048258" y="60214"/>
                </a:moveTo>
                <a:lnTo>
                  <a:pt x="1041541" y="62724"/>
                </a:lnTo>
                <a:lnTo>
                  <a:pt x="1034145" y="63921"/>
                </a:lnTo>
                <a:lnTo>
                  <a:pt x="1048258" y="63921"/>
                </a:lnTo>
                <a:lnTo>
                  <a:pt x="1048258" y="60214"/>
                </a:lnTo>
                <a:close/>
              </a:path>
              <a:path w="1048385" h="82550">
                <a:moveTo>
                  <a:pt x="1048258" y="6950"/>
                </a:moveTo>
                <a:lnTo>
                  <a:pt x="1034145" y="6950"/>
                </a:lnTo>
                <a:lnTo>
                  <a:pt x="1041541" y="8155"/>
                </a:lnTo>
                <a:lnTo>
                  <a:pt x="1048132" y="10657"/>
                </a:lnTo>
                <a:lnTo>
                  <a:pt x="1048258" y="6950"/>
                </a:lnTo>
                <a:close/>
              </a:path>
              <a:path w="1048385" h="82550">
                <a:moveTo>
                  <a:pt x="916146" y="1166"/>
                </a:moveTo>
                <a:lnTo>
                  <a:pt x="895155" y="1166"/>
                </a:lnTo>
                <a:lnTo>
                  <a:pt x="895155" y="69687"/>
                </a:lnTo>
                <a:lnTo>
                  <a:pt x="916146" y="69687"/>
                </a:lnTo>
                <a:lnTo>
                  <a:pt x="935727" y="66910"/>
                </a:lnTo>
                <a:lnTo>
                  <a:pt x="943063" y="63052"/>
                </a:lnTo>
                <a:lnTo>
                  <a:pt x="903816" y="63052"/>
                </a:lnTo>
                <a:lnTo>
                  <a:pt x="903816" y="7858"/>
                </a:lnTo>
                <a:lnTo>
                  <a:pt x="943257" y="7858"/>
                </a:lnTo>
                <a:lnTo>
                  <a:pt x="935770" y="3929"/>
                </a:lnTo>
                <a:lnTo>
                  <a:pt x="916146" y="1166"/>
                </a:lnTo>
                <a:close/>
              </a:path>
              <a:path w="1048385" h="82550">
                <a:moveTo>
                  <a:pt x="943257" y="7858"/>
                </a:moveTo>
                <a:lnTo>
                  <a:pt x="916146" y="7858"/>
                </a:lnTo>
                <a:lnTo>
                  <a:pt x="931952" y="9922"/>
                </a:lnTo>
                <a:lnTo>
                  <a:pt x="943196" y="15663"/>
                </a:lnTo>
                <a:lnTo>
                  <a:pt x="949916" y="24398"/>
                </a:lnTo>
                <a:lnTo>
                  <a:pt x="952147" y="35449"/>
                </a:lnTo>
                <a:lnTo>
                  <a:pt x="949932" y="46523"/>
                </a:lnTo>
                <a:lnTo>
                  <a:pt x="943239" y="55260"/>
                </a:lnTo>
                <a:lnTo>
                  <a:pt x="932000" y="60993"/>
                </a:lnTo>
                <a:lnTo>
                  <a:pt x="916146" y="63052"/>
                </a:lnTo>
                <a:lnTo>
                  <a:pt x="943063" y="63052"/>
                </a:lnTo>
                <a:lnTo>
                  <a:pt x="949949" y="59430"/>
                </a:lnTo>
                <a:lnTo>
                  <a:pt x="958622" y="48519"/>
                </a:lnTo>
                <a:lnTo>
                  <a:pt x="961556" y="35449"/>
                </a:lnTo>
                <a:lnTo>
                  <a:pt x="958637" y="22310"/>
                </a:lnTo>
                <a:lnTo>
                  <a:pt x="949988" y="11390"/>
                </a:lnTo>
                <a:lnTo>
                  <a:pt x="943257" y="7858"/>
                </a:lnTo>
                <a:close/>
              </a:path>
              <a:path w="1048385" h="82550">
                <a:moveTo>
                  <a:pt x="834953" y="60214"/>
                </a:moveTo>
                <a:lnTo>
                  <a:pt x="825027" y="60214"/>
                </a:lnTo>
                <a:lnTo>
                  <a:pt x="822278" y="81994"/>
                </a:lnTo>
                <a:lnTo>
                  <a:pt x="827523" y="81994"/>
                </a:lnTo>
                <a:lnTo>
                  <a:pt x="834953" y="62844"/>
                </a:lnTo>
                <a:lnTo>
                  <a:pt x="834953" y="60214"/>
                </a:lnTo>
                <a:close/>
              </a:path>
              <a:path w="1048385" h="82550">
                <a:moveTo>
                  <a:pt x="755801" y="17419"/>
                </a:moveTo>
                <a:lnTo>
                  <a:pt x="744824" y="17419"/>
                </a:lnTo>
                <a:lnTo>
                  <a:pt x="794719" y="69903"/>
                </a:lnTo>
                <a:lnTo>
                  <a:pt x="798250" y="69903"/>
                </a:lnTo>
                <a:lnTo>
                  <a:pt x="798250" y="53444"/>
                </a:lnTo>
                <a:lnTo>
                  <a:pt x="790050" y="53444"/>
                </a:lnTo>
                <a:lnTo>
                  <a:pt x="755801" y="17419"/>
                </a:lnTo>
                <a:close/>
              </a:path>
              <a:path w="1048385" h="82550">
                <a:moveTo>
                  <a:pt x="740154" y="960"/>
                </a:moveTo>
                <a:lnTo>
                  <a:pt x="736692" y="960"/>
                </a:lnTo>
                <a:lnTo>
                  <a:pt x="736692" y="69687"/>
                </a:lnTo>
                <a:lnTo>
                  <a:pt x="744824" y="69687"/>
                </a:lnTo>
                <a:lnTo>
                  <a:pt x="744824" y="17419"/>
                </a:lnTo>
                <a:lnTo>
                  <a:pt x="755801" y="17419"/>
                </a:lnTo>
                <a:lnTo>
                  <a:pt x="740154" y="960"/>
                </a:lnTo>
                <a:close/>
              </a:path>
              <a:path w="1048385" h="82550">
                <a:moveTo>
                  <a:pt x="798250" y="1166"/>
                </a:moveTo>
                <a:lnTo>
                  <a:pt x="790050" y="1166"/>
                </a:lnTo>
                <a:lnTo>
                  <a:pt x="790050" y="53444"/>
                </a:lnTo>
                <a:lnTo>
                  <a:pt x="798250" y="53444"/>
                </a:lnTo>
                <a:lnTo>
                  <a:pt x="798250" y="1166"/>
                </a:lnTo>
                <a:close/>
              </a:path>
              <a:path w="1048385" h="82550">
                <a:moveTo>
                  <a:pt x="670923" y="0"/>
                </a:moveTo>
                <a:lnTo>
                  <a:pt x="655547" y="2647"/>
                </a:lnTo>
                <a:lnTo>
                  <a:pt x="642735" y="10015"/>
                </a:lnTo>
                <a:lnTo>
                  <a:pt x="633964" y="21237"/>
                </a:lnTo>
                <a:lnTo>
                  <a:pt x="630712" y="35449"/>
                </a:lnTo>
                <a:lnTo>
                  <a:pt x="633840" y="49637"/>
                </a:lnTo>
                <a:lnTo>
                  <a:pt x="642336" y="60827"/>
                </a:lnTo>
                <a:lnTo>
                  <a:pt x="654872" y="68166"/>
                </a:lnTo>
                <a:lnTo>
                  <a:pt x="670118" y="70803"/>
                </a:lnTo>
                <a:lnTo>
                  <a:pt x="685454" y="68166"/>
                </a:lnTo>
                <a:lnTo>
                  <a:pt x="692483" y="64130"/>
                </a:lnTo>
                <a:lnTo>
                  <a:pt x="670578" y="64130"/>
                </a:lnTo>
                <a:lnTo>
                  <a:pt x="658332" y="61919"/>
                </a:lnTo>
                <a:lnTo>
                  <a:pt x="648707" y="55844"/>
                </a:lnTo>
                <a:lnTo>
                  <a:pt x="642412" y="46742"/>
                </a:lnTo>
                <a:lnTo>
                  <a:pt x="640155" y="35449"/>
                </a:lnTo>
                <a:lnTo>
                  <a:pt x="642412" y="24142"/>
                </a:lnTo>
                <a:lnTo>
                  <a:pt x="648707" y="15043"/>
                </a:lnTo>
                <a:lnTo>
                  <a:pt x="658332" y="8978"/>
                </a:lnTo>
                <a:lnTo>
                  <a:pt x="670578" y="6773"/>
                </a:lnTo>
                <a:lnTo>
                  <a:pt x="693143" y="6773"/>
                </a:lnTo>
                <a:lnTo>
                  <a:pt x="686143" y="2647"/>
                </a:lnTo>
                <a:lnTo>
                  <a:pt x="670923" y="0"/>
                </a:lnTo>
                <a:close/>
              </a:path>
              <a:path w="1048385" h="82550">
                <a:moveTo>
                  <a:pt x="693143" y="6773"/>
                </a:moveTo>
                <a:lnTo>
                  <a:pt x="670578" y="6773"/>
                </a:lnTo>
                <a:lnTo>
                  <a:pt x="682747" y="8978"/>
                </a:lnTo>
                <a:lnTo>
                  <a:pt x="692294" y="15043"/>
                </a:lnTo>
                <a:lnTo>
                  <a:pt x="698528" y="24142"/>
                </a:lnTo>
                <a:lnTo>
                  <a:pt x="700759" y="35449"/>
                </a:lnTo>
                <a:lnTo>
                  <a:pt x="698528" y="46742"/>
                </a:lnTo>
                <a:lnTo>
                  <a:pt x="692294" y="55844"/>
                </a:lnTo>
                <a:lnTo>
                  <a:pt x="682747" y="61919"/>
                </a:lnTo>
                <a:lnTo>
                  <a:pt x="670578" y="64130"/>
                </a:lnTo>
                <a:lnTo>
                  <a:pt x="692483" y="64130"/>
                </a:lnTo>
                <a:lnTo>
                  <a:pt x="698233" y="60827"/>
                </a:lnTo>
                <a:lnTo>
                  <a:pt x="706982" y="49637"/>
                </a:lnTo>
                <a:lnTo>
                  <a:pt x="710226" y="35449"/>
                </a:lnTo>
                <a:lnTo>
                  <a:pt x="707111" y="21237"/>
                </a:lnTo>
                <a:lnTo>
                  <a:pt x="698644" y="10015"/>
                </a:lnTo>
                <a:lnTo>
                  <a:pt x="693143" y="6773"/>
                </a:lnTo>
                <a:close/>
              </a:path>
              <a:path w="1048385" h="82550">
                <a:moveTo>
                  <a:pt x="594734" y="7950"/>
                </a:moveTo>
                <a:lnTo>
                  <a:pt x="586073" y="7950"/>
                </a:lnTo>
                <a:lnTo>
                  <a:pt x="586073" y="69687"/>
                </a:lnTo>
                <a:lnTo>
                  <a:pt x="594734" y="69687"/>
                </a:lnTo>
                <a:lnTo>
                  <a:pt x="594734" y="7950"/>
                </a:lnTo>
                <a:close/>
              </a:path>
              <a:path w="1048385" h="82550">
                <a:moveTo>
                  <a:pt x="621361" y="1166"/>
                </a:moveTo>
                <a:lnTo>
                  <a:pt x="559423" y="1166"/>
                </a:lnTo>
                <a:lnTo>
                  <a:pt x="559423" y="7950"/>
                </a:lnTo>
                <a:lnTo>
                  <a:pt x="621361" y="7950"/>
                </a:lnTo>
                <a:lnTo>
                  <a:pt x="621361" y="1166"/>
                </a:lnTo>
                <a:close/>
              </a:path>
              <a:path w="1048385" h="82550">
                <a:moveTo>
                  <a:pt x="516359" y="0"/>
                </a:moveTo>
                <a:lnTo>
                  <a:pt x="500767" y="2385"/>
                </a:lnTo>
                <a:lnTo>
                  <a:pt x="487032" y="9314"/>
                </a:lnTo>
                <a:lnTo>
                  <a:pt x="477252" y="20448"/>
                </a:lnTo>
                <a:lnTo>
                  <a:pt x="473526" y="35449"/>
                </a:lnTo>
                <a:lnTo>
                  <a:pt x="477074" y="50021"/>
                </a:lnTo>
                <a:lnTo>
                  <a:pt x="486537" y="61189"/>
                </a:lnTo>
                <a:lnTo>
                  <a:pt x="500146" y="68340"/>
                </a:lnTo>
                <a:lnTo>
                  <a:pt x="516129" y="70860"/>
                </a:lnTo>
                <a:lnTo>
                  <a:pt x="524555" y="70343"/>
                </a:lnTo>
                <a:lnTo>
                  <a:pt x="532151" y="68813"/>
                </a:lnTo>
                <a:lnTo>
                  <a:pt x="539023" y="66302"/>
                </a:lnTo>
                <a:lnTo>
                  <a:pt x="543167" y="64010"/>
                </a:lnTo>
                <a:lnTo>
                  <a:pt x="516244" y="64010"/>
                </a:lnTo>
                <a:lnTo>
                  <a:pt x="503196" y="61818"/>
                </a:lnTo>
                <a:lnTo>
                  <a:pt x="492613" y="55784"/>
                </a:lnTo>
                <a:lnTo>
                  <a:pt x="485515" y="46723"/>
                </a:lnTo>
                <a:lnTo>
                  <a:pt x="482923" y="35449"/>
                </a:lnTo>
                <a:lnTo>
                  <a:pt x="485183" y="24219"/>
                </a:lnTo>
                <a:lnTo>
                  <a:pt x="491745" y="15176"/>
                </a:lnTo>
                <a:lnTo>
                  <a:pt x="502284" y="9144"/>
                </a:lnTo>
                <a:lnTo>
                  <a:pt x="516474" y="6950"/>
                </a:lnTo>
                <a:lnTo>
                  <a:pt x="541376" y="6950"/>
                </a:lnTo>
                <a:lnTo>
                  <a:pt x="541376" y="4510"/>
                </a:lnTo>
                <a:lnTo>
                  <a:pt x="535515" y="2479"/>
                </a:lnTo>
                <a:lnTo>
                  <a:pt x="529260" y="1076"/>
                </a:lnTo>
                <a:lnTo>
                  <a:pt x="522809" y="262"/>
                </a:lnTo>
                <a:lnTo>
                  <a:pt x="516359" y="0"/>
                </a:lnTo>
                <a:close/>
              </a:path>
              <a:path w="1048385" h="82550">
                <a:moveTo>
                  <a:pt x="545275" y="35245"/>
                </a:moveTo>
                <a:lnTo>
                  <a:pt x="515554" y="35245"/>
                </a:lnTo>
                <a:lnTo>
                  <a:pt x="515554" y="42281"/>
                </a:lnTo>
                <a:lnTo>
                  <a:pt x="536626" y="42281"/>
                </a:lnTo>
                <a:lnTo>
                  <a:pt x="536626" y="59415"/>
                </a:lnTo>
                <a:lnTo>
                  <a:pt x="530242" y="62666"/>
                </a:lnTo>
                <a:lnTo>
                  <a:pt x="524100" y="64010"/>
                </a:lnTo>
                <a:lnTo>
                  <a:pt x="543167" y="64010"/>
                </a:lnTo>
                <a:lnTo>
                  <a:pt x="545275" y="62844"/>
                </a:lnTo>
                <a:lnTo>
                  <a:pt x="545275" y="35245"/>
                </a:lnTo>
                <a:close/>
              </a:path>
              <a:path w="1048385" h="82550">
                <a:moveTo>
                  <a:pt x="541376" y="6950"/>
                </a:moveTo>
                <a:lnTo>
                  <a:pt x="524330" y="6950"/>
                </a:lnTo>
                <a:lnTo>
                  <a:pt x="533750" y="8611"/>
                </a:lnTo>
                <a:lnTo>
                  <a:pt x="541296" y="11943"/>
                </a:lnTo>
                <a:lnTo>
                  <a:pt x="541376" y="6950"/>
                </a:lnTo>
                <a:close/>
              </a:path>
              <a:path w="1048385" h="82550">
                <a:moveTo>
                  <a:pt x="404622" y="17419"/>
                </a:moveTo>
                <a:lnTo>
                  <a:pt x="393665" y="17419"/>
                </a:lnTo>
                <a:lnTo>
                  <a:pt x="443551" y="69903"/>
                </a:lnTo>
                <a:lnTo>
                  <a:pt x="447060" y="69903"/>
                </a:lnTo>
                <a:lnTo>
                  <a:pt x="447060" y="53444"/>
                </a:lnTo>
                <a:lnTo>
                  <a:pt x="438870" y="53444"/>
                </a:lnTo>
                <a:lnTo>
                  <a:pt x="404622" y="17419"/>
                </a:lnTo>
                <a:close/>
              </a:path>
              <a:path w="1048385" h="82550">
                <a:moveTo>
                  <a:pt x="388974" y="960"/>
                </a:moveTo>
                <a:lnTo>
                  <a:pt x="385465" y="960"/>
                </a:lnTo>
                <a:lnTo>
                  <a:pt x="385465" y="69687"/>
                </a:lnTo>
                <a:lnTo>
                  <a:pt x="393665" y="69687"/>
                </a:lnTo>
                <a:lnTo>
                  <a:pt x="393665" y="17419"/>
                </a:lnTo>
                <a:lnTo>
                  <a:pt x="404622" y="17419"/>
                </a:lnTo>
                <a:lnTo>
                  <a:pt x="388974" y="960"/>
                </a:lnTo>
                <a:close/>
              </a:path>
              <a:path w="1048385" h="82550">
                <a:moveTo>
                  <a:pt x="447060" y="1166"/>
                </a:moveTo>
                <a:lnTo>
                  <a:pt x="438870" y="1166"/>
                </a:lnTo>
                <a:lnTo>
                  <a:pt x="438870" y="53444"/>
                </a:lnTo>
                <a:lnTo>
                  <a:pt x="447060" y="53444"/>
                </a:lnTo>
                <a:lnTo>
                  <a:pt x="447060" y="1166"/>
                </a:lnTo>
                <a:close/>
              </a:path>
              <a:path w="1048385" h="82550">
                <a:moveTo>
                  <a:pt x="354801" y="1166"/>
                </a:moveTo>
                <a:lnTo>
                  <a:pt x="346057" y="1166"/>
                </a:lnTo>
                <a:lnTo>
                  <a:pt x="346057" y="69687"/>
                </a:lnTo>
                <a:lnTo>
                  <a:pt x="354801" y="69687"/>
                </a:lnTo>
                <a:lnTo>
                  <a:pt x="354801" y="1166"/>
                </a:lnTo>
                <a:close/>
              </a:path>
              <a:path w="1048385" h="82550">
                <a:moveTo>
                  <a:pt x="264037" y="1166"/>
                </a:moveTo>
                <a:lnTo>
                  <a:pt x="255272" y="1166"/>
                </a:lnTo>
                <a:lnTo>
                  <a:pt x="255272" y="69687"/>
                </a:lnTo>
                <a:lnTo>
                  <a:pt x="264037" y="69687"/>
                </a:lnTo>
                <a:lnTo>
                  <a:pt x="264037" y="38280"/>
                </a:lnTo>
                <a:lnTo>
                  <a:pt x="315406" y="38280"/>
                </a:lnTo>
                <a:lnTo>
                  <a:pt x="315406" y="31537"/>
                </a:lnTo>
                <a:lnTo>
                  <a:pt x="264037" y="31537"/>
                </a:lnTo>
                <a:lnTo>
                  <a:pt x="264037" y="1166"/>
                </a:lnTo>
                <a:close/>
              </a:path>
              <a:path w="1048385" h="82550">
                <a:moveTo>
                  <a:pt x="315406" y="38280"/>
                </a:moveTo>
                <a:lnTo>
                  <a:pt x="306641" y="38280"/>
                </a:lnTo>
                <a:lnTo>
                  <a:pt x="306641" y="69687"/>
                </a:lnTo>
                <a:lnTo>
                  <a:pt x="315406" y="69687"/>
                </a:lnTo>
                <a:lnTo>
                  <a:pt x="315406" y="38280"/>
                </a:lnTo>
                <a:close/>
              </a:path>
              <a:path w="1048385" h="82550">
                <a:moveTo>
                  <a:pt x="315406" y="1166"/>
                </a:moveTo>
                <a:lnTo>
                  <a:pt x="306641" y="1166"/>
                </a:lnTo>
                <a:lnTo>
                  <a:pt x="306641" y="31537"/>
                </a:lnTo>
                <a:lnTo>
                  <a:pt x="315406" y="31537"/>
                </a:lnTo>
                <a:lnTo>
                  <a:pt x="315406" y="1166"/>
                </a:lnTo>
                <a:close/>
              </a:path>
              <a:path w="1048385" h="82550">
                <a:moveTo>
                  <a:pt x="184180" y="59604"/>
                </a:moveTo>
                <a:lnTo>
                  <a:pt x="184063" y="67242"/>
                </a:lnTo>
                <a:lnTo>
                  <a:pt x="189990" y="69509"/>
                </a:lnTo>
                <a:lnTo>
                  <a:pt x="197613" y="70860"/>
                </a:lnTo>
                <a:lnTo>
                  <a:pt x="205238" y="70860"/>
                </a:lnTo>
                <a:lnTo>
                  <a:pt x="215608" y="69411"/>
                </a:lnTo>
                <a:lnTo>
                  <a:pt x="223519" y="65366"/>
                </a:lnTo>
                <a:lnTo>
                  <a:pt x="224698" y="63921"/>
                </a:lnTo>
                <a:lnTo>
                  <a:pt x="197843" y="63921"/>
                </a:lnTo>
                <a:lnTo>
                  <a:pt x="190780" y="62450"/>
                </a:lnTo>
                <a:lnTo>
                  <a:pt x="184180" y="59604"/>
                </a:lnTo>
                <a:close/>
              </a:path>
              <a:path w="1048385" h="82550">
                <a:moveTo>
                  <a:pt x="213362" y="0"/>
                </a:moveTo>
                <a:lnTo>
                  <a:pt x="207516" y="0"/>
                </a:lnTo>
                <a:lnTo>
                  <a:pt x="197237" y="1333"/>
                </a:lnTo>
                <a:lnTo>
                  <a:pt x="189494" y="5095"/>
                </a:lnTo>
                <a:lnTo>
                  <a:pt x="184612" y="10931"/>
                </a:lnTo>
                <a:lnTo>
                  <a:pt x="182913" y="18485"/>
                </a:lnTo>
                <a:lnTo>
                  <a:pt x="184651" y="25625"/>
                </a:lnTo>
                <a:lnTo>
                  <a:pt x="221229" y="43852"/>
                </a:lnTo>
                <a:lnTo>
                  <a:pt x="221229" y="59415"/>
                </a:lnTo>
                <a:lnTo>
                  <a:pt x="215316" y="63921"/>
                </a:lnTo>
                <a:lnTo>
                  <a:pt x="224698" y="63921"/>
                </a:lnTo>
                <a:lnTo>
                  <a:pt x="228564" y="59183"/>
                </a:lnTo>
                <a:lnTo>
                  <a:pt x="230336" y="51317"/>
                </a:lnTo>
                <a:lnTo>
                  <a:pt x="228283" y="43197"/>
                </a:lnTo>
                <a:lnTo>
                  <a:pt x="222972" y="37572"/>
                </a:lnTo>
                <a:lnTo>
                  <a:pt x="215678" y="33624"/>
                </a:lnTo>
                <a:lnTo>
                  <a:pt x="207677" y="30537"/>
                </a:lnTo>
                <a:lnTo>
                  <a:pt x="198513" y="27205"/>
                </a:lnTo>
                <a:lnTo>
                  <a:pt x="192024" y="24567"/>
                </a:lnTo>
                <a:lnTo>
                  <a:pt x="192024" y="10847"/>
                </a:lnTo>
                <a:lnTo>
                  <a:pt x="197843" y="6950"/>
                </a:lnTo>
                <a:lnTo>
                  <a:pt x="224365" y="6950"/>
                </a:lnTo>
                <a:lnTo>
                  <a:pt x="224365" y="2413"/>
                </a:lnTo>
                <a:lnTo>
                  <a:pt x="218798" y="791"/>
                </a:lnTo>
                <a:lnTo>
                  <a:pt x="213362" y="0"/>
                </a:lnTo>
                <a:close/>
              </a:path>
              <a:path w="1048385" h="82550">
                <a:moveTo>
                  <a:pt x="224365" y="6950"/>
                </a:moveTo>
                <a:lnTo>
                  <a:pt x="213096" y="6950"/>
                </a:lnTo>
                <a:lnTo>
                  <a:pt x="218798" y="8039"/>
                </a:lnTo>
                <a:lnTo>
                  <a:pt x="224298" y="9680"/>
                </a:lnTo>
                <a:lnTo>
                  <a:pt x="224365" y="6950"/>
                </a:lnTo>
                <a:close/>
              </a:path>
              <a:path w="1048385" h="82550">
                <a:moveTo>
                  <a:pt x="136927" y="702"/>
                </a:moveTo>
                <a:lnTo>
                  <a:pt x="134065" y="702"/>
                </a:lnTo>
                <a:lnTo>
                  <a:pt x="98948" y="69687"/>
                </a:lnTo>
                <a:lnTo>
                  <a:pt x="107988" y="69687"/>
                </a:lnTo>
                <a:lnTo>
                  <a:pt x="117329" y="50714"/>
                </a:lnTo>
                <a:lnTo>
                  <a:pt x="162429" y="50714"/>
                </a:lnTo>
                <a:lnTo>
                  <a:pt x="159223" y="44428"/>
                </a:lnTo>
                <a:lnTo>
                  <a:pt x="120424" y="44428"/>
                </a:lnTo>
                <a:lnTo>
                  <a:pt x="135328" y="14295"/>
                </a:lnTo>
                <a:lnTo>
                  <a:pt x="143859" y="14295"/>
                </a:lnTo>
                <a:lnTo>
                  <a:pt x="136927" y="702"/>
                </a:lnTo>
                <a:close/>
              </a:path>
              <a:path w="1048385" h="82550">
                <a:moveTo>
                  <a:pt x="162429" y="50714"/>
                </a:moveTo>
                <a:lnTo>
                  <a:pt x="153330" y="50714"/>
                </a:lnTo>
                <a:lnTo>
                  <a:pt x="162645" y="69687"/>
                </a:lnTo>
                <a:lnTo>
                  <a:pt x="172103" y="69687"/>
                </a:lnTo>
                <a:lnTo>
                  <a:pt x="162429" y="50714"/>
                </a:lnTo>
                <a:close/>
              </a:path>
              <a:path w="1048385" h="82550">
                <a:moveTo>
                  <a:pt x="143859" y="14295"/>
                </a:moveTo>
                <a:lnTo>
                  <a:pt x="135328" y="14295"/>
                </a:lnTo>
                <a:lnTo>
                  <a:pt x="150258" y="44428"/>
                </a:lnTo>
                <a:lnTo>
                  <a:pt x="159223" y="44428"/>
                </a:lnTo>
                <a:lnTo>
                  <a:pt x="143859" y="14295"/>
                </a:lnTo>
                <a:close/>
              </a:path>
              <a:path w="1048385" h="82550">
                <a:moveTo>
                  <a:pt x="8657" y="1166"/>
                </a:moveTo>
                <a:lnTo>
                  <a:pt x="0" y="1166"/>
                </a:lnTo>
                <a:lnTo>
                  <a:pt x="24392" y="70200"/>
                </a:lnTo>
                <a:lnTo>
                  <a:pt x="27199" y="70200"/>
                </a:lnTo>
                <a:lnTo>
                  <a:pt x="35135" y="53344"/>
                </a:lnTo>
                <a:lnTo>
                  <a:pt x="26796" y="53344"/>
                </a:lnTo>
                <a:lnTo>
                  <a:pt x="8657" y="1166"/>
                </a:lnTo>
                <a:close/>
              </a:path>
              <a:path w="1048385" h="82550">
                <a:moveTo>
                  <a:pt x="56637" y="26347"/>
                </a:moveTo>
                <a:lnTo>
                  <a:pt x="47846" y="26347"/>
                </a:lnTo>
                <a:lnTo>
                  <a:pt x="68562" y="70200"/>
                </a:lnTo>
                <a:lnTo>
                  <a:pt x="71437" y="70200"/>
                </a:lnTo>
                <a:lnTo>
                  <a:pt x="77502" y="52958"/>
                </a:lnTo>
                <a:lnTo>
                  <a:pt x="69250" y="52958"/>
                </a:lnTo>
                <a:lnTo>
                  <a:pt x="56637" y="26347"/>
                </a:lnTo>
                <a:close/>
              </a:path>
              <a:path w="1048385" h="82550">
                <a:moveTo>
                  <a:pt x="49444" y="11171"/>
                </a:moveTo>
                <a:lnTo>
                  <a:pt x="46583" y="11171"/>
                </a:lnTo>
                <a:lnTo>
                  <a:pt x="26796" y="53344"/>
                </a:lnTo>
                <a:lnTo>
                  <a:pt x="35135" y="53344"/>
                </a:lnTo>
                <a:lnTo>
                  <a:pt x="47846" y="26347"/>
                </a:lnTo>
                <a:lnTo>
                  <a:pt x="56637" y="26347"/>
                </a:lnTo>
                <a:lnTo>
                  <a:pt x="49444" y="11171"/>
                </a:lnTo>
                <a:close/>
              </a:path>
              <a:path w="1048385" h="82550">
                <a:moveTo>
                  <a:pt x="95718" y="1166"/>
                </a:moveTo>
                <a:lnTo>
                  <a:pt x="87253" y="1166"/>
                </a:lnTo>
                <a:lnTo>
                  <a:pt x="69250" y="52958"/>
                </a:lnTo>
                <a:lnTo>
                  <a:pt x="77502" y="52958"/>
                </a:lnTo>
                <a:lnTo>
                  <a:pt x="95718" y="1166"/>
                </a:lnTo>
                <a:close/>
              </a:path>
            </a:pathLst>
          </a:custGeom>
          <a:solidFill>
            <a:srgbClr val="004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9EE85F1-66BC-4B07-AE0A-2445982F99C6}"/>
              </a:ext>
            </a:extLst>
          </p:cNvPr>
          <p:cNvSpPr/>
          <p:nvPr/>
        </p:nvSpPr>
        <p:spPr>
          <a:xfrm>
            <a:off x="10836758" y="6426065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81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43A33F-459A-429F-915D-374F0F9E78D2}"/>
              </a:ext>
            </a:extLst>
          </p:cNvPr>
          <p:cNvSpPr/>
          <p:nvPr/>
        </p:nvSpPr>
        <p:spPr>
          <a:xfrm>
            <a:off x="10837563" y="5959416"/>
            <a:ext cx="1050595" cy="400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602B405-C29F-44A1-99DF-30BC7A866BEC}"/>
              </a:ext>
            </a:extLst>
          </p:cNvPr>
          <p:cNvSpPr/>
          <p:nvPr/>
        </p:nvSpPr>
        <p:spPr>
          <a:xfrm>
            <a:off x="10836758" y="5893758"/>
            <a:ext cx="1053465" cy="0"/>
          </a:xfrm>
          <a:custGeom>
            <a:avLst/>
            <a:gdLst/>
            <a:ahLst/>
            <a:cxnLst/>
            <a:rect l="l" t="t" r="r" b="b"/>
            <a:pathLst>
              <a:path w="1053464">
                <a:moveTo>
                  <a:pt x="0" y="0"/>
                </a:moveTo>
                <a:lnTo>
                  <a:pt x="1052919" y="0"/>
                </a:lnTo>
              </a:path>
            </a:pathLst>
          </a:custGeom>
          <a:ln w="14554">
            <a:solidFill>
              <a:srgbClr val="C6AF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75692-1650-4F37-AC73-D01F35C54FE4}"/>
              </a:ext>
            </a:extLst>
          </p:cNvPr>
          <p:cNvSpPr txBox="1"/>
          <p:nvPr/>
        </p:nvSpPr>
        <p:spPr>
          <a:xfrm>
            <a:off x="2271974" y="2674686"/>
            <a:ext cx="86110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 MINING ALGORITHM  - MODELLING</a:t>
            </a:r>
          </a:p>
        </p:txBody>
      </p:sp>
    </p:spTree>
    <p:extLst>
      <p:ext uri="{BB962C8B-B14F-4D97-AF65-F5344CB8AC3E}">
        <p14:creationId xmlns:p14="http://schemas.microsoft.com/office/powerpoint/2010/main" val="2893304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1110</Words>
  <Application>Microsoft Office PowerPoint</Application>
  <PresentationFormat>Widescreen</PresentationFormat>
  <Paragraphs>212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Garamond</vt:lpstr>
      <vt:lpstr>Georgia Pro</vt:lpstr>
      <vt:lpstr>Georgia Pro Cond Black</vt:lpstr>
      <vt:lpstr>SavonVTI</vt:lpstr>
      <vt:lpstr>PowerPoint Presentation</vt:lpstr>
      <vt:lpstr>INTRODUCTION</vt:lpstr>
      <vt:lpstr>DATASET DESCRIPTION</vt:lpstr>
      <vt:lpstr>DATASET DESCRIPTION</vt:lpstr>
      <vt:lpstr>PREPROCESSING </vt:lpstr>
      <vt:lpstr>FEATURE EXTRACTION </vt:lpstr>
      <vt:lpstr>FEATURE EXTRACTION </vt:lpstr>
      <vt:lpstr>FEATURE EXTRACTION </vt:lpstr>
      <vt:lpstr>PowerPoint Presentation</vt:lpstr>
      <vt:lpstr>SVM – Support Vector Machine </vt:lpstr>
      <vt:lpstr>SVM – Support Vector Machine </vt:lpstr>
      <vt:lpstr>Logistic Regression  </vt:lpstr>
      <vt:lpstr>Random Forest </vt:lpstr>
      <vt:lpstr>Decision Tree             KNN                         Naïve Bayes</vt:lpstr>
      <vt:lpstr>Ensemble Method  </vt:lpstr>
      <vt:lpstr>Model Evaluation   </vt:lpstr>
      <vt:lpstr>Cross Validation Score  </vt:lpstr>
      <vt:lpstr>Summary &amp; 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Sharmin Kantharia</dc:creator>
  <cp:lastModifiedBy>GAYATHRI C</cp:lastModifiedBy>
  <cp:revision>31</cp:revision>
  <dcterms:created xsi:type="dcterms:W3CDTF">2019-12-02T18:13:55Z</dcterms:created>
  <dcterms:modified xsi:type="dcterms:W3CDTF">2019-12-04T07:48:32Z</dcterms:modified>
</cp:coreProperties>
</file>