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1" r:id="rId8"/>
    <p:sldId id="294" r:id="rId9"/>
    <p:sldId id="270" r:id="rId10"/>
    <p:sldId id="295" r:id="rId11"/>
    <p:sldId id="272" r:id="rId12"/>
    <p:sldId id="262" r:id="rId13"/>
    <p:sldId id="273" r:id="rId14"/>
    <p:sldId id="274" r:id="rId15"/>
    <p:sldId id="277" r:id="rId16"/>
    <p:sldId id="276" r:id="rId17"/>
    <p:sldId id="263" r:id="rId18"/>
    <p:sldId id="275" r:id="rId19"/>
    <p:sldId id="296" r:id="rId20"/>
    <p:sldId id="278" r:id="rId21"/>
    <p:sldId id="264" r:id="rId22"/>
    <p:sldId id="279" r:id="rId23"/>
    <p:sldId id="282" r:id="rId24"/>
    <p:sldId id="281" r:id="rId25"/>
    <p:sldId id="280" r:id="rId26"/>
    <p:sldId id="283" r:id="rId27"/>
    <p:sldId id="266" r:id="rId28"/>
    <p:sldId id="287" r:id="rId29"/>
    <p:sldId id="288" r:id="rId30"/>
    <p:sldId id="297" r:id="rId31"/>
    <p:sldId id="289" r:id="rId32"/>
    <p:sldId id="293" r:id="rId33"/>
    <p:sldId id="292" r:id="rId34"/>
    <p:sldId id="267" r:id="rId35"/>
    <p:sldId id="300" r:id="rId36"/>
    <p:sldId id="301" r:id="rId37"/>
    <p:sldId id="299" r:id="rId38"/>
    <p:sldId id="298" r:id="rId39"/>
    <p:sldId id="26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192CB2-7511-4F68-8622-4852E56AD584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12FB68-CFE6-4CEC-9481-8B7BA00D6F29}">
      <dgm:prSet/>
      <dgm:spPr/>
      <dgm:t>
        <a:bodyPr/>
        <a:lstStyle/>
        <a:p>
          <a:r>
            <a:rPr lang="en-US" dirty="0"/>
            <a:t>Data Pre-processing</a:t>
          </a:r>
        </a:p>
      </dgm:t>
    </dgm:pt>
    <dgm:pt modelId="{C05AE18A-0386-4895-B54C-35EF42600991}" type="parTrans" cxnId="{F37CD774-A488-4079-8799-955907D82D63}">
      <dgm:prSet/>
      <dgm:spPr/>
      <dgm:t>
        <a:bodyPr/>
        <a:lstStyle/>
        <a:p>
          <a:endParaRPr lang="en-US"/>
        </a:p>
      </dgm:t>
    </dgm:pt>
    <dgm:pt modelId="{34C35438-C3B9-44EB-8EE7-0CE5095A551E}" type="sibTrans" cxnId="{F37CD774-A488-4079-8799-955907D82D63}">
      <dgm:prSet/>
      <dgm:spPr/>
      <dgm:t>
        <a:bodyPr/>
        <a:lstStyle/>
        <a:p>
          <a:endParaRPr lang="en-US"/>
        </a:p>
      </dgm:t>
    </dgm:pt>
    <dgm:pt modelId="{A4639FB0-586A-49C3-8C24-1B26C3D5A107}">
      <dgm:prSet/>
      <dgm:spPr/>
      <dgm:t>
        <a:bodyPr/>
        <a:lstStyle/>
        <a:p>
          <a:r>
            <a:rPr lang="en-US" dirty="0"/>
            <a:t>Time Series Decomposition</a:t>
          </a:r>
        </a:p>
      </dgm:t>
    </dgm:pt>
    <dgm:pt modelId="{0DB6F6BA-DB8B-4791-B19C-4CBFEA024637}" type="parTrans" cxnId="{87659950-71B6-4764-9E34-5DF82687564D}">
      <dgm:prSet/>
      <dgm:spPr/>
      <dgm:t>
        <a:bodyPr/>
        <a:lstStyle/>
        <a:p>
          <a:endParaRPr lang="en-US"/>
        </a:p>
      </dgm:t>
    </dgm:pt>
    <dgm:pt modelId="{81D18501-9E55-47A3-B244-0B4953184643}" type="sibTrans" cxnId="{87659950-71B6-4764-9E34-5DF82687564D}">
      <dgm:prSet/>
      <dgm:spPr/>
      <dgm:t>
        <a:bodyPr/>
        <a:lstStyle/>
        <a:p>
          <a:endParaRPr lang="en-US"/>
        </a:p>
      </dgm:t>
    </dgm:pt>
    <dgm:pt modelId="{E5255ECD-2B82-4CE0-AC6B-8DFBA7E16171}">
      <dgm:prSet/>
      <dgm:spPr/>
      <dgm:t>
        <a:bodyPr/>
        <a:lstStyle/>
        <a:p>
          <a:r>
            <a:rPr lang="en-US" dirty="0"/>
            <a:t>Base Models</a:t>
          </a:r>
        </a:p>
      </dgm:t>
    </dgm:pt>
    <dgm:pt modelId="{C93524B8-3ECA-420D-9A21-91D6446616D7}" type="parTrans" cxnId="{59BA0EE7-24DE-4E20-8209-B2E5A57BE08C}">
      <dgm:prSet/>
      <dgm:spPr/>
      <dgm:t>
        <a:bodyPr/>
        <a:lstStyle/>
        <a:p>
          <a:endParaRPr lang="en-US"/>
        </a:p>
      </dgm:t>
    </dgm:pt>
    <dgm:pt modelId="{C041260C-0EF4-4D4F-9B68-03234E91815F}" type="sibTrans" cxnId="{59BA0EE7-24DE-4E20-8209-B2E5A57BE08C}">
      <dgm:prSet/>
      <dgm:spPr/>
      <dgm:t>
        <a:bodyPr/>
        <a:lstStyle/>
        <a:p>
          <a:endParaRPr lang="en-US"/>
        </a:p>
      </dgm:t>
    </dgm:pt>
    <dgm:pt modelId="{2A5B65A7-4844-47D3-A98D-5A99E64B09B9}">
      <dgm:prSet/>
      <dgm:spPr/>
      <dgm:t>
        <a:bodyPr/>
        <a:lstStyle/>
        <a:p>
          <a:r>
            <a:rPr lang="en-US" dirty="0"/>
            <a:t>Holt-Winter’s Method</a:t>
          </a:r>
        </a:p>
      </dgm:t>
    </dgm:pt>
    <dgm:pt modelId="{3302DA2C-8884-4DEE-AE4E-46E6F1950C20}" type="parTrans" cxnId="{3027A293-2FE0-4184-AD98-F4A5EF9F24E1}">
      <dgm:prSet/>
      <dgm:spPr/>
      <dgm:t>
        <a:bodyPr/>
        <a:lstStyle/>
        <a:p>
          <a:endParaRPr lang="en-US"/>
        </a:p>
      </dgm:t>
    </dgm:pt>
    <dgm:pt modelId="{CD15EB83-45C6-4F3D-8B6C-026156C97A03}" type="sibTrans" cxnId="{3027A293-2FE0-4184-AD98-F4A5EF9F24E1}">
      <dgm:prSet/>
      <dgm:spPr/>
      <dgm:t>
        <a:bodyPr/>
        <a:lstStyle/>
        <a:p>
          <a:endParaRPr lang="en-US"/>
        </a:p>
      </dgm:t>
    </dgm:pt>
    <dgm:pt modelId="{CC5E5309-FE43-45BB-9513-049B069AC18B}">
      <dgm:prSet/>
      <dgm:spPr/>
      <dgm:t>
        <a:bodyPr/>
        <a:lstStyle/>
        <a:p>
          <a:r>
            <a:rPr lang="en-US" dirty="0"/>
            <a:t>Multiple Linear Regression</a:t>
          </a:r>
        </a:p>
      </dgm:t>
    </dgm:pt>
    <dgm:pt modelId="{82113992-4B2B-4ABB-8C8E-4AE9A6F35EE6}" type="parTrans" cxnId="{4BF6085A-33F2-49EC-84C9-DFB1DA014D5F}">
      <dgm:prSet/>
      <dgm:spPr/>
      <dgm:t>
        <a:bodyPr/>
        <a:lstStyle/>
        <a:p>
          <a:endParaRPr lang="en-US"/>
        </a:p>
      </dgm:t>
    </dgm:pt>
    <dgm:pt modelId="{968115B8-61FF-4209-88A3-D5199DCEA5B0}" type="sibTrans" cxnId="{4BF6085A-33F2-49EC-84C9-DFB1DA014D5F}">
      <dgm:prSet/>
      <dgm:spPr/>
      <dgm:t>
        <a:bodyPr/>
        <a:lstStyle/>
        <a:p>
          <a:endParaRPr lang="en-US"/>
        </a:p>
      </dgm:t>
    </dgm:pt>
    <dgm:pt modelId="{5392213C-E664-4BF7-8CA7-E8504DE5A5CB}">
      <dgm:prSet/>
      <dgm:spPr/>
      <dgm:t>
        <a:bodyPr/>
        <a:lstStyle/>
        <a:p>
          <a:r>
            <a:rPr lang="en-US" dirty="0"/>
            <a:t>ARMA Model</a:t>
          </a:r>
        </a:p>
      </dgm:t>
    </dgm:pt>
    <dgm:pt modelId="{05432597-B5D4-4622-9145-8D46CBCFDA91}" type="parTrans" cxnId="{4CBCB4F2-C2A8-4010-926A-F4071041754A}">
      <dgm:prSet/>
      <dgm:spPr/>
      <dgm:t>
        <a:bodyPr/>
        <a:lstStyle/>
        <a:p>
          <a:endParaRPr lang="en-US"/>
        </a:p>
      </dgm:t>
    </dgm:pt>
    <dgm:pt modelId="{C5BC8345-A37E-438B-B75D-C2425DC45014}" type="sibTrans" cxnId="{4CBCB4F2-C2A8-4010-926A-F4071041754A}">
      <dgm:prSet/>
      <dgm:spPr/>
      <dgm:t>
        <a:bodyPr/>
        <a:lstStyle/>
        <a:p>
          <a:endParaRPr lang="en-US"/>
        </a:p>
      </dgm:t>
    </dgm:pt>
    <dgm:pt modelId="{424F1AD4-0C1D-44EB-BD4C-12E8C9A110FC}">
      <dgm:prSet/>
      <dgm:spPr/>
      <dgm:t>
        <a:bodyPr/>
        <a:lstStyle/>
        <a:p>
          <a:r>
            <a:rPr lang="en-US" dirty="0"/>
            <a:t>Final Model </a:t>
          </a:r>
        </a:p>
      </dgm:t>
    </dgm:pt>
    <dgm:pt modelId="{0CA4AEA3-9272-45EF-982D-8469B5E4FB40}" type="parTrans" cxnId="{6364C3B0-57B5-467B-AFA2-A0EA1D064D49}">
      <dgm:prSet/>
      <dgm:spPr/>
      <dgm:t>
        <a:bodyPr/>
        <a:lstStyle/>
        <a:p>
          <a:endParaRPr lang="en-US"/>
        </a:p>
      </dgm:t>
    </dgm:pt>
    <dgm:pt modelId="{528E6D85-6FA9-4A99-96ED-C7732CAC3708}" type="sibTrans" cxnId="{6364C3B0-57B5-467B-AFA2-A0EA1D064D49}">
      <dgm:prSet/>
      <dgm:spPr/>
      <dgm:t>
        <a:bodyPr/>
        <a:lstStyle/>
        <a:p>
          <a:endParaRPr lang="en-US"/>
        </a:p>
      </dgm:t>
    </dgm:pt>
    <dgm:pt modelId="{808067F6-2AAE-4040-A2F7-0928ACD2FDFB}">
      <dgm:prSet/>
      <dgm:spPr/>
      <dgm:t>
        <a:bodyPr/>
        <a:lstStyle/>
        <a:p>
          <a:r>
            <a:rPr lang="en-US" dirty="0"/>
            <a:t>ARIMA Model</a:t>
          </a:r>
        </a:p>
      </dgm:t>
    </dgm:pt>
    <dgm:pt modelId="{18D904E0-4816-4E83-AD0C-A22CB4E4BE82}" type="parTrans" cxnId="{1C38E76D-09F0-46C4-94C8-27585041D679}">
      <dgm:prSet/>
      <dgm:spPr/>
      <dgm:t>
        <a:bodyPr/>
        <a:lstStyle/>
        <a:p>
          <a:endParaRPr lang="en-US"/>
        </a:p>
      </dgm:t>
    </dgm:pt>
    <dgm:pt modelId="{5B8B36AA-4892-4440-B366-299CD3822C9D}" type="sibTrans" cxnId="{1C38E76D-09F0-46C4-94C8-27585041D679}">
      <dgm:prSet/>
      <dgm:spPr/>
      <dgm:t>
        <a:bodyPr/>
        <a:lstStyle/>
        <a:p>
          <a:endParaRPr lang="en-US"/>
        </a:p>
      </dgm:t>
    </dgm:pt>
    <dgm:pt modelId="{37474C45-3CAE-4D57-8498-5C2A5A6AAEE0}" type="pres">
      <dgm:prSet presAssocID="{86192CB2-7511-4F68-8622-4852E56AD584}" presName="Name0" presStyleCnt="0">
        <dgm:presLayoutVars>
          <dgm:dir/>
          <dgm:animLvl val="lvl"/>
          <dgm:resizeHandles val="exact"/>
        </dgm:presLayoutVars>
      </dgm:prSet>
      <dgm:spPr/>
    </dgm:pt>
    <dgm:pt modelId="{70CEB42B-7005-436E-B636-83E88AA95A99}" type="pres">
      <dgm:prSet presAssocID="{AA12FB68-CFE6-4CEC-9481-8B7BA00D6F29}" presName="linNode" presStyleCnt="0"/>
      <dgm:spPr/>
    </dgm:pt>
    <dgm:pt modelId="{CEE213C8-5C6B-4417-9775-9D707E856A54}" type="pres">
      <dgm:prSet presAssocID="{AA12FB68-CFE6-4CEC-9481-8B7BA00D6F29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090D53C6-367B-410F-8DC2-B4F750D9A217}" type="pres">
      <dgm:prSet presAssocID="{34C35438-C3B9-44EB-8EE7-0CE5095A551E}" presName="sp" presStyleCnt="0"/>
      <dgm:spPr/>
    </dgm:pt>
    <dgm:pt modelId="{CED804B1-5E1A-4895-92E6-ABC4678E2244}" type="pres">
      <dgm:prSet presAssocID="{A4639FB0-586A-49C3-8C24-1B26C3D5A107}" presName="linNode" presStyleCnt="0"/>
      <dgm:spPr/>
    </dgm:pt>
    <dgm:pt modelId="{89452EB0-86D1-4A45-9B37-D0A20882AA16}" type="pres">
      <dgm:prSet presAssocID="{A4639FB0-586A-49C3-8C24-1B26C3D5A10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FF1886B3-9925-4095-8A4D-58B264B88998}" type="pres">
      <dgm:prSet presAssocID="{81D18501-9E55-47A3-B244-0B4953184643}" presName="sp" presStyleCnt="0"/>
      <dgm:spPr/>
    </dgm:pt>
    <dgm:pt modelId="{E6B279C7-97E8-46B2-9656-94BA2E045C71}" type="pres">
      <dgm:prSet presAssocID="{E5255ECD-2B82-4CE0-AC6B-8DFBA7E16171}" presName="linNode" presStyleCnt="0"/>
      <dgm:spPr/>
    </dgm:pt>
    <dgm:pt modelId="{B0C5E031-B4DB-4CFE-A5F7-5EDF93FF14DC}" type="pres">
      <dgm:prSet presAssocID="{E5255ECD-2B82-4CE0-AC6B-8DFBA7E16171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0768A8B2-7896-4ED0-80B4-62132089DC92}" type="pres">
      <dgm:prSet presAssocID="{C041260C-0EF4-4D4F-9B68-03234E91815F}" presName="sp" presStyleCnt="0"/>
      <dgm:spPr/>
    </dgm:pt>
    <dgm:pt modelId="{7A7A00BD-3569-4647-A63F-8EDC6A2D9F7F}" type="pres">
      <dgm:prSet presAssocID="{2A5B65A7-4844-47D3-A98D-5A99E64B09B9}" presName="linNode" presStyleCnt="0"/>
      <dgm:spPr/>
    </dgm:pt>
    <dgm:pt modelId="{5CDE5B32-C67F-407E-872C-AA98D38F5418}" type="pres">
      <dgm:prSet presAssocID="{2A5B65A7-4844-47D3-A98D-5A99E64B09B9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6115CA7B-C604-428D-9C93-4B8F033E34A3}" type="pres">
      <dgm:prSet presAssocID="{CD15EB83-45C6-4F3D-8B6C-026156C97A03}" presName="sp" presStyleCnt="0"/>
      <dgm:spPr/>
    </dgm:pt>
    <dgm:pt modelId="{871661A2-DA70-40A8-9517-62533599112C}" type="pres">
      <dgm:prSet presAssocID="{CC5E5309-FE43-45BB-9513-049B069AC18B}" presName="linNode" presStyleCnt="0"/>
      <dgm:spPr/>
    </dgm:pt>
    <dgm:pt modelId="{428831AB-08F1-4EB5-97C7-464CFBA523DD}" type="pres">
      <dgm:prSet presAssocID="{CC5E5309-FE43-45BB-9513-049B069AC18B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D40F042D-0CC8-4399-83D0-8E2C05D73789}" type="pres">
      <dgm:prSet presAssocID="{968115B8-61FF-4209-88A3-D5199DCEA5B0}" presName="sp" presStyleCnt="0"/>
      <dgm:spPr/>
    </dgm:pt>
    <dgm:pt modelId="{C73D5AF4-0E38-49A8-96D2-D9990337AD14}" type="pres">
      <dgm:prSet presAssocID="{5392213C-E664-4BF7-8CA7-E8504DE5A5CB}" presName="linNode" presStyleCnt="0"/>
      <dgm:spPr/>
    </dgm:pt>
    <dgm:pt modelId="{CAF33C36-D137-428D-B519-44793BD32158}" type="pres">
      <dgm:prSet presAssocID="{5392213C-E664-4BF7-8CA7-E8504DE5A5C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C5251FC9-DF0C-4902-B418-33054487FAE8}" type="pres">
      <dgm:prSet presAssocID="{C5BC8345-A37E-438B-B75D-C2425DC45014}" presName="sp" presStyleCnt="0"/>
      <dgm:spPr/>
    </dgm:pt>
    <dgm:pt modelId="{57C13865-F66B-4036-AC86-1CED6413676F}" type="pres">
      <dgm:prSet presAssocID="{808067F6-2AAE-4040-A2F7-0928ACD2FDFB}" presName="linNode" presStyleCnt="0"/>
      <dgm:spPr/>
    </dgm:pt>
    <dgm:pt modelId="{A7187979-8508-462D-B0AB-8ADB700D6DC8}" type="pres">
      <dgm:prSet presAssocID="{808067F6-2AAE-4040-A2F7-0928ACD2FDFB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E9484DBA-E349-4340-A3B1-1949DC27DCBC}" type="pres">
      <dgm:prSet presAssocID="{5B8B36AA-4892-4440-B366-299CD3822C9D}" presName="sp" presStyleCnt="0"/>
      <dgm:spPr/>
    </dgm:pt>
    <dgm:pt modelId="{87CE109D-5AB7-4308-BDE2-D036E28B8508}" type="pres">
      <dgm:prSet presAssocID="{424F1AD4-0C1D-44EB-BD4C-12E8C9A110FC}" presName="linNode" presStyleCnt="0"/>
      <dgm:spPr/>
    </dgm:pt>
    <dgm:pt modelId="{141B8507-3D2B-4513-9D76-1CBDDEFFC590}" type="pres">
      <dgm:prSet presAssocID="{424F1AD4-0C1D-44EB-BD4C-12E8C9A110FC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A02C5724-53D5-480F-9449-B3F031F0B482}" type="presOf" srcId="{5392213C-E664-4BF7-8CA7-E8504DE5A5CB}" destId="{CAF33C36-D137-428D-B519-44793BD32158}" srcOrd="0" destOrd="0" presId="urn:microsoft.com/office/officeart/2005/8/layout/vList5"/>
    <dgm:cxn modelId="{B231ED35-7CD5-4486-83DA-5ED5182617AC}" type="presOf" srcId="{2A5B65A7-4844-47D3-A98D-5A99E64B09B9}" destId="{5CDE5B32-C67F-407E-872C-AA98D38F5418}" srcOrd="0" destOrd="0" presId="urn:microsoft.com/office/officeart/2005/8/layout/vList5"/>
    <dgm:cxn modelId="{FB928565-7CB3-4291-BEE7-C2B45F07EB5F}" type="presOf" srcId="{CC5E5309-FE43-45BB-9513-049B069AC18B}" destId="{428831AB-08F1-4EB5-97C7-464CFBA523DD}" srcOrd="0" destOrd="0" presId="urn:microsoft.com/office/officeart/2005/8/layout/vList5"/>
    <dgm:cxn modelId="{1C38E76D-09F0-46C4-94C8-27585041D679}" srcId="{86192CB2-7511-4F68-8622-4852E56AD584}" destId="{808067F6-2AAE-4040-A2F7-0928ACD2FDFB}" srcOrd="6" destOrd="0" parTransId="{18D904E0-4816-4E83-AD0C-A22CB4E4BE82}" sibTransId="{5B8B36AA-4892-4440-B366-299CD3822C9D}"/>
    <dgm:cxn modelId="{87659950-71B6-4764-9E34-5DF82687564D}" srcId="{86192CB2-7511-4F68-8622-4852E56AD584}" destId="{A4639FB0-586A-49C3-8C24-1B26C3D5A107}" srcOrd="1" destOrd="0" parTransId="{0DB6F6BA-DB8B-4791-B19C-4CBFEA024637}" sibTransId="{81D18501-9E55-47A3-B244-0B4953184643}"/>
    <dgm:cxn modelId="{F37CD774-A488-4079-8799-955907D82D63}" srcId="{86192CB2-7511-4F68-8622-4852E56AD584}" destId="{AA12FB68-CFE6-4CEC-9481-8B7BA00D6F29}" srcOrd="0" destOrd="0" parTransId="{C05AE18A-0386-4895-B54C-35EF42600991}" sibTransId="{34C35438-C3B9-44EB-8EE7-0CE5095A551E}"/>
    <dgm:cxn modelId="{7DD11B76-65CB-49CF-86B5-8960EBBA21F1}" type="presOf" srcId="{E5255ECD-2B82-4CE0-AC6B-8DFBA7E16171}" destId="{B0C5E031-B4DB-4CFE-A5F7-5EDF93FF14DC}" srcOrd="0" destOrd="0" presId="urn:microsoft.com/office/officeart/2005/8/layout/vList5"/>
    <dgm:cxn modelId="{0E4C9379-9B01-4572-B2DA-6F0447D4CEDD}" type="presOf" srcId="{86192CB2-7511-4F68-8622-4852E56AD584}" destId="{37474C45-3CAE-4D57-8498-5C2A5A6AAEE0}" srcOrd="0" destOrd="0" presId="urn:microsoft.com/office/officeart/2005/8/layout/vList5"/>
    <dgm:cxn modelId="{4BF6085A-33F2-49EC-84C9-DFB1DA014D5F}" srcId="{86192CB2-7511-4F68-8622-4852E56AD584}" destId="{CC5E5309-FE43-45BB-9513-049B069AC18B}" srcOrd="4" destOrd="0" parTransId="{82113992-4B2B-4ABB-8C8E-4AE9A6F35EE6}" sibTransId="{968115B8-61FF-4209-88A3-D5199DCEA5B0}"/>
    <dgm:cxn modelId="{D7A1E989-D1CA-4FD6-B98A-4CFD2A6E049D}" type="presOf" srcId="{424F1AD4-0C1D-44EB-BD4C-12E8C9A110FC}" destId="{141B8507-3D2B-4513-9D76-1CBDDEFFC590}" srcOrd="0" destOrd="0" presId="urn:microsoft.com/office/officeart/2005/8/layout/vList5"/>
    <dgm:cxn modelId="{3027A293-2FE0-4184-AD98-F4A5EF9F24E1}" srcId="{86192CB2-7511-4F68-8622-4852E56AD584}" destId="{2A5B65A7-4844-47D3-A98D-5A99E64B09B9}" srcOrd="3" destOrd="0" parTransId="{3302DA2C-8884-4DEE-AE4E-46E6F1950C20}" sibTransId="{CD15EB83-45C6-4F3D-8B6C-026156C97A03}"/>
    <dgm:cxn modelId="{702753A4-254D-4FFE-9C52-969660C34FC7}" type="presOf" srcId="{A4639FB0-586A-49C3-8C24-1B26C3D5A107}" destId="{89452EB0-86D1-4A45-9B37-D0A20882AA16}" srcOrd="0" destOrd="0" presId="urn:microsoft.com/office/officeart/2005/8/layout/vList5"/>
    <dgm:cxn modelId="{0BD043A6-F315-44CD-A471-024FC3424BF7}" type="presOf" srcId="{808067F6-2AAE-4040-A2F7-0928ACD2FDFB}" destId="{A7187979-8508-462D-B0AB-8ADB700D6DC8}" srcOrd="0" destOrd="0" presId="urn:microsoft.com/office/officeart/2005/8/layout/vList5"/>
    <dgm:cxn modelId="{0E6ACEAC-4BCC-4DD7-AF1A-D973D01A604C}" type="presOf" srcId="{AA12FB68-CFE6-4CEC-9481-8B7BA00D6F29}" destId="{CEE213C8-5C6B-4417-9775-9D707E856A54}" srcOrd="0" destOrd="0" presId="urn:microsoft.com/office/officeart/2005/8/layout/vList5"/>
    <dgm:cxn modelId="{6364C3B0-57B5-467B-AFA2-A0EA1D064D49}" srcId="{86192CB2-7511-4F68-8622-4852E56AD584}" destId="{424F1AD4-0C1D-44EB-BD4C-12E8C9A110FC}" srcOrd="7" destOrd="0" parTransId="{0CA4AEA3-9272-45EF-982D-8469B5E4FB40}" sibTransId="{528E6D85-6FA9-4A99-96ED-C7732CAC3708}"/>
    <dgm:cxn modelId="{59BA0EE7-24DE-4E20-8209-B2E5A57BE08C}" srcId="{86192CB2-7511-4F68-8622-4852E56AD584}" destId="{E5255ECD-2B82-4CE0-AC6B-8DFBA7E16171}" srcOrd="2" destOrd="0" parTransId="{C93524B8-3ECA-420D-9A21-91D6446616D7}" sibTransId="{C041260C-0EF4-4D4F-9B68-03234E91815F}"/>
    <dgm:cxn modelId="{4CBCB4F2-C2A8-4010-926A-F4071041754A}" srcId="{86192CB2-7511-4F68-8622-4852E56AD584}" destId="{5392213C-E664-4BF7-8CA7-E8504DE5A5CB}" srcOrd="5" destOrd="0" parTransId="{05432597-B5D4-4622-9145-8D46CBCFDA91}" sibTransId="{C5BC8345-A37E-438B-B75D-C2425DC45014}"/>
    <dgm:cxn modelId="{7CAEC85B-F242-4982-A692-CAF6D56EAE9F}" type="presParOf" srcId="{37474C45-3CAE-4D57-8498-5C2A5A6AAEE0}" destId="{70CEB42B-7005-436E-B636-83E88AA95A99}" srcOrd="0" destOrd="0" presId="urn:microsoft.com/office/officeart/2005/8/layout/vList5"/>
    <dgm:cxn modelId="{4CF31C2B-DC4D-41E9-ADDF-DADBFD739D9C}" type="presParOf" srcId="{70CEB42B-7005-436E-B636-83E88AA95A99}" destId="{CEE213C8-5C6B-4417-9775-9D707E856A54}" srcOrd="0" destOrd="0" presId="urn:microsoft.com/office/officeart/2005/8/layout/vList5"/>
    <dgm:cxn modelId="{6CD38434-2196-4FBF-AC7D-91703A26F2B4}" type="presParOf" srcId="{37474C45-3CAE-4D57-8498-5C2A5A6AAEE0}" destId="{090D53C6-367B-410F-8DC2-B4F750D9A217}" srcOrd="1" destOrd="0" presId="urn:microsoft.com/office/officeart/2005/8/layout/vList5"/>
    <dgm:cxn modelId="{B98E638F-C4AF-4CE3-97AA-C47DA7DDAFE6}" type="presParOf" srcId="{37474C45-3CAE-4D57-8498-5C2A5A6AAEE0}" destId="{CED804B1-5E1A-4895-92E6-ABC4678E2244}" srcOrd="2" destOrd="0" presId="urn:microsoft.com/office/officeart/2005/8/layout/vList5"/>
    <dgm:cxn modelId="{5CB7D927-D25E-4517-AB43-98453F647260}" type="presParOf" srcId="{CED804B1-5E1A-4895-92E6-ABC4678E2244}" destId="{89452EB0-86D1-4A45-9B37-D0A20882AA16}" srcOrd="0" destOrd="0" presId="urn:microsoft.com/office/officeart/2005/8/layout/vList5"/>
    <dgm:cxn modelId="{A204A90A-ED66-42C4-B3DB-24FE65BF1ECA}" type="presParOf" srcId="{37474C45-3CAE-4D57-8498-5C2A5A6AAEE0}" destId="{FF1886B3-9925-4095-8A4D-58B264B88998}" srcOrd="3" destOrd="0" presId="urn:microsoft.com/office/officeart/2005/8/layout/vList5"/>
    <dgm:cxn modelId="{70D72418-61B7-4900-875A-218F5686F6FD}" type="presParOf" srcId="{37474C45-3CAE-4D57-8498-5C2A5A6AAEE0}" destId="{E6B279C7-97E8-46B2-9656-94BA2E045C71}" srcOrd="4" destOrd="0" presId="urn:microsoft.com/office/officeart/2005/8/layout/vList5"/>
    <dgm:cxn modelId="{29D7B4F8-03A7-4CA8-AB85-7BA36C9905F7}" type="presParOf" srcId="{E6B279C7-97E8-46B2-9656-94BA2E045C71}" destId="{B0C5E031-B4DB-4CFE-A5F7-5EDF93FF14DC}" srcOrd="0" destOrd="0" presId="urn:microsoft.com/office/officeart/2005/8/layout/vList5"/>
    <dgm:cxn modelId="{5839BE4F-9F1A-4EA6-B71C-E72937A6A62D}" type="presParOf" srcId="{37474C45-3CAE-4D57-8498-5C2A5A6AAEE0}" destId="{0768A8B2-7896-4ED0-80B4-62132089DC92}" srcOrd="5" destOrd="0" presId="urn:microsoft.com/office/officeart/2005/8/layout/vList5"/>
    <dgm:cxn modelId="{9003A38A-5388-458F-A75B-D31A5905EDE9}" type="presParOf" srcId="{37474C45-3CAE-4D57-8498-5C2A5A6AAEE0}" destId="{7A7A00BD-3569-4647-A63F-8EDC6A2D9F7F}" srcOrd="6" destOrd="0" presId="urn:microsoft.com/office/officeart/2005/8/layout/vList5"/>
    <dgm:cxn modelId="{18500CD2-9E4F-4801-9FD0-FD3FA52777DD}" type="presParOf" srcId="{7A7A00BD-3569-4647-A63F-8EDC6A2D9F7F}" destId="{5CDE5B32-C67F-407E-872C-AA98D38F5418}" srcOrd="0" destOrd="0" presId="urn:microsoft.com/office/officeart/2005/8/layout/vList5"/>
    <dgm:cxn modelId="{4C5C81E2-8BC8-4306-A327-ACFC293D1AD6}" type="presParOf" srcId="{37474C45-3CAE-4D57-8498-5C2A5A6AAEE0}" destId="{6115CA7B-C604-428D-9C93-4B8F033E34A3}" srcOrd="7" destOrd="0" presId="urn:microsoft.com/office/officeart/2005/8/layout/vList5"/>
    <dgm:cxn modelId="{8459D12C-572F-4B69-BC7B-590CEF865239}" type="presParOf" srcId="{37474C45-3CAE-4D57-8498-5C2A5A6AAEE0}" destId="{871661A2-DA70-40A8-9517-62533599112C}" srcOrd="8" destOrd="0" presId="urn:microsoft.com/office/officeart/2005/8/layout/vList5"/>
    <dgm:cxn modelId="{18E5EACF-9E62-4E0B-903C-617802575670}" type="presParOf" srcId="{871661A2-DA70-40A8-9517-62533599112C}" destId="{428831AB-08F1-4EB5-97C7-464CFBA523DD}" srcOrd="0" destOrd="0" presId="urn:microsoft.com/office/officeart/2005/8/layout/vList5"/>
    <dgm:cxn modelId="{46B9EE80-645E-45E6-97DA-BD6AF341685C}" type="presParOf" srcId="{37474C45-3CAE-4D57-8498-5C2A5A6AAEE0}" destId="{D40F042D-0CC8-4399-83D0-8E2C05D73789}" srcOrd="9" destOrd="0" presId="urn:microsoft.com/office/officeart/2005/8/layout/vList5"/>
    <dgm:cxn modelId="{4C8EB8AF-8006-4ECB-9FE5-AE139CA60BD4}" type="presParOf" srcId="{37474C45-3CAE-4D57-8498-5C2A5A6AAEE0}" destId="{C73D5AF4-0E38-49A8-96D2-D9990337AD14}" srcOrd="10" destOrd="0" presId="urn:microsoft.com/office/officeart/2005/8/layout/vList5"/>
    <dgm:cxn modelId="{286AE999-D4DE-4518-BFAC-9EF40F6DEB12}" type="presParOf" srcId="{C73D5AF4-0E38-49A8-96D2-D9990337AD14}" destId="{CAF33C36-D137-428D-B519-44793BD32158}" srcOrd="0" destOrd="0" presId="urn:microsoft.com/office/officeart/2005/8/layout/vList5"/>
    <dgm:cxn modelId="{83EFBC4E-872C-4D30-BD61-2181F9EAB9CE}" type="presParOf" srcId="{37474C45-3CAE-4D57-8498-5C2A5A6AAEE0}" destId="{C5251FC9-DF0C-4902-B418-33054487FAE8}" srcOrd="11" destOrd="0" presId="urn:microsoft.com/office/officeart/2005/8/layout/vList5"/>
    <dgm:cxn modelId="{39C33DC3-9A5B-4FFD-857C-F8318F11CF5E}" type="presParOf" srcId="{37474C45-3CAE-4D57-8498-5C2A5A6AAEE0}" destId="{57C13865-F66B-4036-AC86-1CED6413676F}" srcOrd="12" destOrd="0" presId="urn:microsoft.com/office/officeart/2005/8/layout/vList5"/>
    <dgm:cxn modelId="{ABE5E6AC-A5A1-453F-A33E-6DCFED1A3318}" type="presParOf" srcId="{57C13865-F66B-4036-AC86-1CED6413676F}" destId="{A7187979-8508-462D-B0AB-8ADB700D6DC8}" srcOrd="0" destOrd="0" presId="urn:microsoft.com/office/officeart/2005/8/layout/vList5"/>
    <dgm:cxn modelId="{652AA5A7-2B02-4995-8E72-EADE26B6A00D}" type="presParOf" srcId="{37474C45-3CAE-4D57-8498-5C2A5A6AAEE0}" destId="{E9484DBA-E349-4340-A3B1-1949DC27DCBC}" srcOrd="13" destOrd="0" presId="urn:microsoft.com/office/officeart/2005/8/layout/vList5"/>
    <dgm:cxn modelId="{B2EA547F-F329-491B-B12D-AA2D1F549CA0}" type="presParOf" srcId="{37474C45-3CAE-4D57-8498-5C2A5A6AAEE0}" destId="{87CE109D-5AB7-4308-BDE2-D036E28B8508}" srcOrd="14" destOrd="0" presId="urn:microsoft.com/office/officeart/2005/8/layout/vList5"/>
    <dgm:cxn modelId="{C5B16793-20DB-4DF3-A035-9E7FAD270BD8}" type="presParOf" srcId="{87CE109D-5AB7-4308-BDE2-D036E28B8508}" destId="{141B8507-3D2B-4513-9D76-1CBDDEFFC59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213C8-5C6B-4417-9775-9D707E856A54}">
      <dsp:nvSpPr>
        <dsp:cNvPr id="0" name=""/>
        <dsp:cNvSpPr/>
      </dsp:nvSpPr>
      <dsp:spPr>
        <a:xfrm>
          <a:off x="3344184" y="162"/>
          <a:ext cx="3762207" cy="49092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Pre-processing</a:t>
          </a:r>
        </a:p>
      </dsp:txBody>
      <dsp:txXfrm>
        <a:off x="3368149" y="24127"/>
        <a:ext cx="3714277" cy="442996"/>
      </dsp:txXfrm>
    </dsp:sp>
    <dsp:sp modelId="{89452EB0-86D1-4A45-9B37-D0A20882AA16}">
      <dsp:nvSpPr>
        <dsp:cNvPr id="0" name=""/>
        <dsp:cNvSpPr/>
      </dsp:nvSpPr>
      <dsp:spPr>
        <a:xfrm>
          <a:off x="3344184" y="515635"/>
          <a:ext cx="3762207" cy="490926"/>
        </a:xfrm>
        <a:prstGeom prst="roundRect">
          <a:avLst/>
        </a:prstGeom>
        <a:solidFill>
          <a:schemeClr val="accent5">
            <a:hueOff val="858672"/>
            <a:satOff val="-3769"/>
            <a:lumOff val="11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Time Series Decomposition</a:t>
          </a:r>
        </a:p>
      </dsp:txBody>
      <dsp:txXfrm>
        <a:off x="3368149" y="539600"/>
        <a:ext cx="3714277" cy="442996"/>
      </dsp:txXfrm>
    </dsp:sp>
    <dsp:sp modelId="{B0C5E031-B4DB-4CFE-A5F7-5EDF93FF14DC}">
      <dsp:nvSpPr>
        <dsp:cNvPr id="0" name=""/>
        <dsp:cNvSpPr/>
      </dsp:nvSpPr>
      <dsp:spPr>
        <a:xfrm>
          <a:off x="3344184" y="1031107"/>
          <a:ext cx="3762207" cy="490926"/>
        </a:xfrm>
        <a:prstGeom prst="roundRect">
          <a:avLst/>
        </a:prstGeom>
        <a:solidFill>
          <a:schemeClr val="accent5">
            <a:hueOff val="1717344"/>
            <a:satOff val="-7537"/>
            <a:lumOff val="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Base Models</a:t>
          </a:r>
        </a:p>
      </dsp:txBody>
      <dsp:txXfrm>
        <a:off x="3368149" y="1055072"/>
        <a:ext cx="3714277" cy="442996"/>
      </dsp:txXfrm>
    </dsp:sp>
    <dsp:sp modelId="{5CDE5B32-C67F-407E-872C-AA98D38F5418}">
      <dsp:nvSpPr>
        <dsp:cNvPr id="0" name=""/>
        <dsp:cNvSpPr/>
      </dsp:nvSpPr>
      <dsp:spPr>
        <a:xfrm>
          <a:off x="3344184" y="1546580"/>
          <a:ext cx="3762207" cy="490926"/>
        </a:xfrm>
        <a:prstGeom prst="roundRect">
          <a:avLst/>
        </a:prstGeom>
        <a:solidFill>
          <a:schemeClr val="accent5">
            <a:hueOff val="2576015"/>
            <a:satOff val="-11306"/>
            <a:lumOff val="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Holt-Winter’s Method</a:t>
          </a:r>
        </a:p>
      </dsp:txBody>
      <dsp:txXfrm>
        <a:off x="3368149" y="1570545"/>
        <a:ext cx="3714277" cy="442996"/>
      </dsp:txXfrm>
    </dsp:sp>
    <dsp:sp modelId="{428831AB-08F1-4EB5-97C7-464CFBA523DD}">
      <dsp:nvSpPr>
        <dsp:cNvPr id="0" name=""/>
        <dsp:cNvSpPr/>
      </dsp:nvSpPr>
      <dsp:spPr>
        <a:xfrm>
          <a:off x="3344184" y="2062053"/>
          <a:ext cx="3762207" cy="490926"/>
        </a:xfrm>
        <a:prstGeom prst="roundRect">
          <a:avLst/>
        </a:prstGeom>
        <a:solidFill>
          <a:schemeClr val="accent5">
            <a:hueOff val="3434687"/>
            <a:satOff val="-15074"/>
            <a:lumOff val="44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Multiple Linear Regression</a:t>
          </a:r>
        </a:p>
      </dsp:txBody>
      <dsp:txXfrm>
        <a:off x="3368149" y="2086018"/>
        <a:ext cx="3714277" cy="442996"/>
      </dsp:txXfrm>
    </dsp:sp>
    <dsp:sp modelId="{CAF33C36-D137-428D-B519-44793BD32158}">
      <dsp:nvSpPr>
        <dsp:cNvPr id="0" name=""/>
        <dsp:cNvSpPr/>
      </dsp:nvSpPr>
      <dsp:spPr>
        <a:xfrm>
          <a:off x="3344184" y="2577525"/>
          <a:ext cx="3762207" cy="490926"/>
        </a:xfrm>
        <a:prstGeom prst="roundRect">
          <a:avLst/>
        </a:prstGeom>
        <a:solidFill>
          <a:schemeClr val="accent5">
            <a:hueOff val="4293359"/>
            <a:satOff val="-18843"/>
            <a:lumOff val="56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ARMA Model</a:t>
          </a:r>
        </a:p>
      </dsp:txBody>
      <dsp:txXfrm>
        <a:off x="3368149" y="2601490"/>
        <a:ext cx="3714277" cy="442996"/>
      </dsp:txXfrm>
    </dsp:sp>
    <dsp:sp modelId="{A7187979-8508-462D-B0AB-8ADB700D6DC8}">
      <dsp:nvSpPr>
        <dsp:cNvPr id="0" name=""/>
        <dsp:cNvSpPr/>
      </dsp:nvSpPr>
      <dsp:spPr>
        <a:xfrm>
          <a:off x="3344184" y="3092998"/>
          <a:ext cx="3762207" cy="490926"/>
        </a:xfrm>
        <a:prstGeom prst="roundRect">
          <a:avLst/>
        </a:prstGeom>
        <a:solidFill>
          <a:schemeClr val="accent5">
            <a:hueOff val="5152031"/>
            <a:satOff val="-22611"/>
            <a:lumOff val="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ARIMA Model</a:t>
          </a:r>
        </a:p>
      </dsp:txBody>
      <dsp:txXfrm>
        <a:off x="3368149" y="3116963"/>
        <a:ext cx="3714277" cy="442996"/>
      </dsp:txXfrm>
    </dsp:sp>
    <dsp:sp modelId="{141B8507-3D2B-4513-9D76-1CBDDEFFC590}">
      <dsp:nvSpPr>
        <dsp:cNvPr id="0" name=""/>
        <dsp:cNvSpPr/>
      </dsp:nvSpPr>
      <dsp:spPr>
        <a:xfrm>
          <a:off x="3344184" y="3608471"/>
          <a:ext cx="3762207" cy="490926"/>
        </a:xfrm>
        <a:prstGeom prst="roundRect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Final Model </a:t>
          </a:r>
        </a:p>
      </dsp:txBody>
      <dsp:txXfrm>
        <a:off x="3368149" y="3632436"/>
        <a:ext cx="3714277" cy="442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11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2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7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1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4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5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28" r:id="rId6"/>
    <p:sldLayoutId id="2147483824" r:id="rId7"/>
    <p:sldLayoutId id="2147483825" r:id="rId8"/>
    <p:sldLayoutId id="2147483826" r:id="rId9"/>
    <p:sldLayoutId id="2147483827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4BAFFB2B-A1F2-4057-BAC8-2B520B4D6F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4B87F-8372-4EA4-ABA5-4BF9BC079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124500" cy="3204134"/>
          </a:xfrm>
        </p:spPr>
        <p:txBody>
          <a:bodyPr anchor="b">
            <a:normAutofit/>
          </a:bodyPr>
          <a:lstStyle/>
          <a:p>
            <a:r>
              <a:rPr lang="en-US" sz="2400" b="0" dirty="0">
                <a:solidFill>
                  <a:schemeClr val="bg1"/>
                </a:solidFill>
                <a:ea typeface="Meiryo" panose="020B0604030504040204" pitchFamily="34" charset="-128"/>
              </a:rPr>
              <a:t>Time Series Analysis and Forecasting of </a:t>
            </a:r>
            <a:r>
              <a:rPr lang="en-US" sz="4400" b="0" dirty="0">
                <a:solidFill>
                  <a:schemeClr val="bg1"/>
                </a:solidFill>
                <a:ea typeface="Meiryo" panose="020B0604030504040204" pitchFamily="34" charset="-128"/>
              </a:rPr>
              <a:t>Reliance Stock Market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9051D-30A7-4E11-859B-4AE81CF02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785631"/>
            <a:ext cx="4023359" cy="12081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</a:rPr>
              <a:t>By – Sharmin Kantharia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</a:rPr>
              <a:t>December 16, 2020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5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76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2"/>
    </mc:Choice>
    <mc:Fallback xmlns="">
      <p:transition spd="slow" advTm="92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FD3CF-0D2B-413D-AD39-F1849C9A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Series Decomposition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58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82"/>
    </mc:Choice>
    <mc:Fallback xmlns="">
      <p:transition spd="slow" advTm="1268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237DCC-430A-4AFB-8437-D182CBFEE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7" y="5527040"/>
            <a:ext cx="10698480" cy="1056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568FD7-2C7F-412E-B0C6-8A83092A3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76200"/>
            <a:ext cx="6658187" cy="4993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AE770C-8BEE-4A5E-A7D4-78D401D40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373" y="76200"/>
            <a:ext cx="6658187" cy="49936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54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69"/>
    </mc:Choice>
    <mc:Fallback xmlns="">
      <p:transition spd="slow" advTm="517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FD3CF-0D2B-413D-AD39-F1849C9A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Models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8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8"/>
    </mc:Choice>
    <mc:Fallback xmlns="">
      <p:transition spd="slow" advTm="95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2062CE-DE54-4A16-9AA6-9F5DD2B5F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2" y="164431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2F9D34-7D20-4703-A525-58A534DFA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538" y="2121569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08B2CF-5C38-477A-85DE-D7603ED40A2E}"/>
              </a:ext>
            </a:extLst>
          </p:cNvPr>
          <p:cNvSpPr txBox="1"/>
          <p:nvPr/>
        </p:nvSpPr>
        <p:spPr>
          <a:xfrm>
            <a:off x="7102136" y="479394"/>
            <a:ext cx="205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Method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7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22"/>
    </mc:Choice>
    <mc:Fallback xmlns="">
      <p:transition spd="slow" advTm="152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C30C05-ACD2-4F53-BD8A-19B74953E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9" y="132346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99156-B9D2-48E7-8675-798C64BD3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621" y="2153654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9AA46A-25C7-4AB3-AA77-412CAEAA12F5}"/>
              </a:ext>
            </a:extLst>
          </p:cNvPr>
          <p:cNvSpPr txBox="1"/>
          <p:nvPr/>
        </p:nvSpPr>
        <p:spPr>
          <a:xfrm>
            <a:off x="7102136" y="479394"/>
            <a:ext cx="205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Naive Method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865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16"/>
    </mc:Choice>
    <mc:Fallback xmlns="">
      <p:transition spd="slow" advTm="157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134B0-C392-49C1-B527-75EEE4142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" y="77679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88EAF-297B-45B5-B106-73F50CC50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897" y="2208321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CAFB45-46CE-4B37-AAD8-A720A214334C}"/>
              </a:ext>
            </a:extLst>
          </p:cNvPr>
          <p:cNvSpPr txBox="1"/>
          <p:nvPr/>
        </p:nvSpPr>
        <p:spPr>
          <a:xfrm>
            <a:off x="7102136" y="479394"/>
            <a:ext cx="205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Drift Method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181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58"/>
    </mc:Choice>
    <mc:Fallback xmlns="">
      <p:transition spd="slow" advTm="170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FCF961-8373-4568-B183-611106688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9" y="164432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1851A1-A435-4E39-93AD-807F49EE9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621" y="2121568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4200FA-90BA-4A47-8FE0-C6F3E119825B}"/>
              </a:ext>
            </a:extLst>
          </p:cNvPr>
          <p:cNvSpPr txBox="1"/>
          <p:nvPr/>
        </p:nvSpPr>
        <p:spPr>
          <a:xfrm>
            <a:off x="7102136" y="479394"/>
            <a:ext cx="205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SES Method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32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06"/>
    </mc:Choice>
    <mc:Fallback xmlns="">
      <p:transition spd="slow" advTm="128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FD3CF-0D2B-413D-AD39-F1849C9A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Holt-Winter’s Method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56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61"/>
    </mc:Choice>
    <mc:Fallback xmlns="">
      <p:transition spd="slow" advTm="2686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0E222B-4EDD-495C-8A4F-927831EEF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9" y="148389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8EAE4F-FEC5-4BB9-85EC-82F228BB0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621" y="2137611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853C75-0526-435C-ABF8-FAABEF2365DA}"/>
              </a:ext>
            </a:extLst>
          </p:cNvPr>
          <p:cNvSpPr txBox="1"/>
          <p:nvPr/>
        </p:nvSpPr>
        <p:spPr>
          <a:xfrm>
            <a:off x="7102136" y="479394"/>
            <a:ext cx="22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Seasonal Method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082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05"/>
    </mc:Choice>
    <mc:Fallback xmlns="">
      <p:transition spd="slow" advTm="268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853C75-0526-435C-ABF8-FAABEF2365DA}"/>
              </a:ext>
            </a:extLst>
          </p:cNvPr>
          <p:cNvSpPr txBox="1"/>
          <p:nvPr/>
        </p:nvSpPr>
        <p:spPr>
          <a:xfrm>
            <a:off x="7102136" y="479394"/>
            <a:ext cx="269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Method – Non-Differenced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47555-9C15-4316-AB0A-B4AE8273B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9" y="68803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4AEA76-2D1F-45A4-920D-FC727C694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101" y="2252708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46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03"/>
    </mc:Choice>
    <mc:Fallback xmlns="">
      <p:transition spd="slow" advTm="351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0A19E-1D34-4BE6-A60E-A6F1ED71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9F15-4323-4377-AEBA-C05738D9C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Stock market prediction aims to determine the future movement of the stock value of a financial exchange.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Many factors  - interest rates, politics, and economic growth.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It provides business firms and trade agencies the opportunity to improve investments.</a:t>
            </a:r>
          </a:p>
        </p:txBody>
      </p:sp>
    </p:spTree>
    <p:extLst>
      <p:ext uri="{BB962C8B-B14F-4D97-AF65-F5344CB8AC3E}">
        <p14:creationId xmlns:p14="http://schemas.microsoft.com/office/powerpoint/2010/main" val="137024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32"/>
    </mc:Choice>
    <mc:Fallback xmlns="">
      <p:transition spd="slow" advTm="2223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70066D-5EB5-4F13-BF6A-1B9FE8B73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7" y="96837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BEFC08-3750-4EBE-8230-C29C70F89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663" y="2153653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E9A50-D50E-44BA-841E-F0387AF58AFD}"/>
              </a:ext>
            </a:extLst>
          </p:cNvPr>
          <p:cNvSpPr txBox="1"/>
          <p:nvPr/>
        </p:nvSpPr>
        <p:spPr>
          <a:xfrm>
            <a:off x="7102136" y="479394"/>
            <a:ext cx="205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Method – Differenced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574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84"/>
    </mc:Choice>
    <mc:Fallback xmlns="">
      <p:transition spd="slow" advTm="150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FD3CF-0D2B-413D-AD39-F1849C9A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Selection – Backward Regression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70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01"/>
    </mc:Choice>
    <mc:Fallback xmlns="">
      <p:transition spd="slow" advTm="1070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F15CA7-15E1-489C-BF25-332411F69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1372155"/>
            <a:ext cx="6038850" cy="2200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BF4F7-5BB0-49DA-B4B4-B7B9B7BAE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049" y="221942"/>
            <a:ext cx="7183801" cy="62254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D0A5B1-28CA-4C65-A261-FB2001C99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" y="3752572"/>
            <a:ext cx="4972050" cy="666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2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94"/>
    </mc:Choice>
    <mc:Fallback xmlns="">
      <p:transition spd="slow" advTm="385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4CA0EE-93F2-4BE4-8218-B75882C73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0" y="68802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E3B5F0-656E-4B90-9BF9-F141B39F8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020" y="2217198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97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98"/>
    </mc:Choice>
    <mc:Fallback xmlns="">
      <p:transition spd="slow" advTm="24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FD3CF-0D2B-413D-AD39-F1849C9A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Selection – Forward Regression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34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15"/>
    </mc:Choice>
    <mc:Fallback xmlns="">
      <p:transition spd="slow" advTm="1031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C389A3-0FFE-4A81-8E29-D8FCC6A6A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152525"/>
            <a:ext cx="6000750" cy="2724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72FF8B-D0C9-4A58-88EF-3969EB297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730" y="138900"/>
            <a:ext cx="7684020" cy="64673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4FD708-7A7E-441A-B98A-47B1D38CD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4070874"/>
            <a:ext cx="4635399" cy="6609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754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69"/>
    </mc:Choice>
    <mc:Fallback xmlns="">
      <p:transition spd="slow" advTm="43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A25A5A-3327-43C7-930C-8BA378208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2" y="77680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06A2F0-F89A-48CD-A5E9-CA6458721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898" y="2208320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198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69"/>
    </mc:Choice>
    <mc:Fallback xmlns="">
      <p:transition spd="slow" advTm="23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FD3CF-0D2B-413D-AD39-F1849C9A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ARMA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42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79"/>
    </mc:Choice>
    <mc:Fallback xmlns="">
      <p:transition spd="slow" advTm="1137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F59736-D984-4AD6-9AD7-E3F16B92343A}"/>
              </a:ext>
            </a:extLst>
          </p:cNvPr>
          <p:cNvSpPr txBox="1"/>
          <p:nvPr/>
        </p:nvSpPr>
        <p:spPr>
          <a:xfrm>
            <a:off x="8833281" y="1305017"/>
            <a:ext cx="22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GPAC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37154A-5BCB-4EFD-9031-3A5218610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61" y="990968"/>
            <a:ext cx="6613864" cy="49603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697876-00E4-4193-9380-34367268334F}"/>
              </a:ext>
            </a:extLst>
          </p:cNvPr>
          <p:cNvSpPr txBox="1"/>
          <p:nvPr/>
        </p:nvSpPr>
        <p:spPr>
          <a:xfrm>
            <a:off x="8833281" y="2263805"/>
            <a:ext cx="2263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Possible Orders (Initially):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ARMA(2,2)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ARMA(2,0)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6256A-FA42-4D83-8AC1-0D6E98718CA9}"/>
              </a:ext>
            </a:extLst>
          </p:cNvPr>
          <p:cNvSpPr/>
          <p:nvPr/>
        </p:nvSpPr>
        <p:spPr>
          <a:xfrm>
            <a:off x="2414726" y="1305016"/>
            <a:ext cx="683581" cy="43323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9D2F4-7009-48B4-9AEC-2CA9A918D3F1}"/>
              </a:ext>
            </a:extLst>
          </p:cNvPr>
          <p:cNvSpPr/>
          <p:nvPr/>
        </p:nvSpPr>
        <p:spPr>
          <a:xfrm rot="5400000">
            <a:off x="3731580" y="127245"/>
            <a:ext cx="683581" cy="4956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644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74"/>
    </mc:Choice>
    <mc:Fallback xmlns="">
      <p:transition spd="slow" advTm="11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0338F-A13D-4207-AD98-655DCE0D5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94" y="76894"/>
            <a:ext cx="8127105" cy="47436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42F77D-2A2C-4D6D-8383-0113F1726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956" y="1853999"/>
            <a:ext cx="6593150" cy="49448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303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99"/>
    </mc:Choice>
    <mc:Fallback xmlns="">
      <p:transition spd="slow" advTm="273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DB29E-25E6-423F-9606-D01E2314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0"/>
              <a:t>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5A5D1-5540-43E2-95CC-21C1C42C3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Reliance Stock Market Data of the Nifty-50 consists of the price history and trading volumes from the National Stock Exchange – India (NSE).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is taken from Kaggle.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spans from January 1, 2000 to July 31, 2020.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is collected daily.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2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65"/>
    </mc:Choice>
    <mc:Fallback xmlns="">
      <p:transition spd="slow" advTm="22665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BCA76A-C088-49E7-B412-567F1D440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6" y="68801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C8A605-FAFB-4907-80C9-B15536364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264" y="68801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D9AE7-42B1-4442-B249-5446A9FDE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2217199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832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0"/>
    </mc:Choice>
    <mc:Fallback xmlns="">
      <p:transition spd="slow" advTm="37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70B063-0BC2-44A8-AB63-4520C86C4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94" y="215329"/>
            <a:ext cx="7629525" cy="4048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CCF3D-265C-4B02-929C-B74E25748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856" y="1757733"/>
            <a:ext cx="6513250" cy="48849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984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44"/>
    </mc:Choice>
    <mc:Fallback xmlns="">
      <p:transition spd="slow" advTm="21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805D80-A8D4-4845-BAE1-2345CD28A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6" y="122576"/>
            <a:ext cx="5857875" cy="3381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C8A325-1478-4CA4-A37B-00C617005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608" y="2013024"/>
            <a:ext cx="6296533" cy="4722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182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14"/>
    </mc:Choice>
    <mc:Fallback xmlns="">
      <p:transition spd="slow" advTm="17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4B38F2-3B1D-49D7-BEDD-BB0640F0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" y="68801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E85BFF-7A60-4C9A-A6E3-024AC924D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897" y="68801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EB3D0-709B-49F6-A7FD-9F97EB8F2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2226077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96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59"/>
    </mc:Choice>
    <mc:Fallback xmlns="">
      <p:transition spd="slow" advTm="251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FD3CF-0D2B-413D-AD39-F1849C9A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2008493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ARIMA Models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14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96"/>
    </mc:Choice>
    <mc:Fallback xmlns="">
      <p:transition spd="slow" advTm="22096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C46D8B-E455-446A-A36C-4126D8826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6" y="104313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D7986E-1E29-4467-95CA-17D2CD3E3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264" y="104313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3E4F0E-AED9-4BB3-A018-DFC883768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2181687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961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97"/>
    </mc:Choice>
    <mc:Fallback xmlns="">
      <p:transition spd="slow" advTm="30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1B05-3070-4227-8B3C-74DC6CC94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" y="77679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CCF2A-F5ED-4528-994A-712CE6AA7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897" y="77679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A8F4D-C5DF-44EE-BCB0-4AA01C13B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2208321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612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24"/>
    </mc:Choice>
    <mc:Fallback xmlns="">
      <p:transition spd="slow" advTm="243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FD3CF-0D2B-413D-AD39-F1849C9A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Model Selection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4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04"/>
    </mc:Choice>
    <mc:Fallback xmlns="">
      <p:transition spd="slow" advTm="11704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1422D0-22CA-47BF-B7CA-93BB13B0E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8" y="104312"/>
            <a:ext cx="78867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907D9D-038A-40BA-AB82-230C2C8E9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417" y="2467438"/>
            <a:ext cx="8067675" cy="4286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542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45"/>
    </mc:Choice>
    <mc:Fallback xmlns="">
      <p:transition spd="slow" advTm="337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D3CF-0D2B-413D-AD39-F1849C9A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B33C-62DA-42DC-B8A4-B0BE24D23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</a:rPr>
              <a:t>The ARIMA model with the order (2,1,2) was seen to be the best performing model.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</a:rPr>
              <a:t>The SARIMA model was not implemented in this project, mainly because the decomposition of the components suggested highly trended data.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</a:rPr>
              <a:t>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</a:rPr>
              <a:t>ore advanced models including neural networks such as the LSTM models and even Prophet and Auto-ARIMA models can be used.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8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73"/>
    </mc:Choice>
    <mc:Fallback xmlns="">
      <p:transition spd="slow" advTm="292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B8E39-56E9-444D-9445-0B6E39DAF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46" y="1981568"/>
            <a:ext cx="9987280" cy="28948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F0AF9-334B-4EF5-AE7A-11BAABE50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640" y="721457"/>
            <a:ext cx="5139055" cy="54150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12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37"/>
    </mc:Choice>
    <mc:Fallback xmlns="">
      <p:transition spd="slow" advTm="364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9516-53ED-4959-B3CF-C3473397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FCA601-AAB6-448C-9104-5B4F01869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635834"/>
              </p:ext>
            </p:extLst>
          </p:nvPr>
        </p:nvGraphicFramePr>
        <p:xfrm>
          <a:off x="870712" y="2209800"/>
          <a:ext cx="10450576" cy="409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03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52"/>
    </mc:Choice>
    <mc:Fallback xmlns="">
      <p:transition spd="slow" advTm="1855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DAC10-2191-42F6-919A-7FEC0D0D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Pre-processing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9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85"/>
    </mc:Choice>
    <mc:Fallback xmlns="">
      <p:transition spd="slow" advTm="978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B62AB4-D5B7-43D5-885A-A6EF37CB5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05" y="4822274"/>
            <a:ext cx="4101465" cy="18833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FA054F-37C9-4EC9-83A7-F9C54ABDC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40" y="71437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53BB83-D43C-4DCC-AE39-0252174A1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760" y="71437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772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63"/>
    </mc:Choice>
    <mc:Fallback xmlns="">
      <p:transition spd="slow" advTm="466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8AC59B-FF65-4F63-9618-2249EAE1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798" y="4822373"/>
            <a:ext cx="4364403" cy="18833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B106A9-C5A4-4B10-AA92-02E2CF0B8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0" y="72819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BBA27C-8CE4-413B-B808-1D1FCC815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020" y="72819"/>
            <a:ext cx="6096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840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40"/>
    </mc:Choice>
    <mc:Fallback xmlns="">
      <p:transition spd="slow" advTm="474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0E56BC-81E4-496C-98A9-B77C5D88C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763" y="1019822"/>
            <a:ext cx="6424473" cy="48183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466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84"/>
    </mc:Choice>
    <mc:Fallback xmlns="">
      <p:transition spd="slow" advTm="1268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6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6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7.4|1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3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1.3|5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1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9.4|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2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2.1|3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7.8|3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2.8|3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7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6.6|6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5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.9"/>
</p:tagLst>
</file>

<file path=ppt/theme/theme1.xml><?xml version="1.0" encoding="utf-8"?>
<a:theme xmlns:a="http://schemas.openxmlformats.org/drawingml/2006/main" name="AccentBox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2">
      <a:majorFont>
        <a:latin typeface="Meiryo UI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261</Words>
  <Application>Microsoft Office PowerPoint</Application>
  <PresentationFormat>Widescreen</PresentationFormat>
  <Paragraphs>45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Meiryo</vt:lpstr>
      <vt:lpstr>Meiryo UI</vt:lpstr>
      <vt:lpstr>Arial</vt:lpstr>
      <vt:lpstr>Calibri</vt:lpstr>
      <vt:lpstr>Wingdings</vt:lpstr>
      <vt:lpstr>AccentBoxVTI</vt:lpstr>
      <vt:lpstr>Time Series Analysis and Forecasting of Reliance Stock Market Data</vt:lpstr>
      <vt:lpstr>Introduction</vt:lpstr>
      <vt:lpstr>Dataset</vt:lpstr>
      <vt:lpstr>PowerPoint Presentation</vt:lpstr>
      <vt:lpstr>Project Overview</vt:lpstr>
      <vt:lpstr>Data Pre-processing</vt:lpstr>
      <vt:lpstr>PowerPoint Presentation</vt:lpstr>
      <vt:lpstr>PowerPoint Presentation</vt:lpstr>
      <vt:lpstr>PowerPoint Presentation</vt:lpstr>
      <vt:lpstr>Time Series Decomposition </vt:lpstr>
      <vt:lpstr>PowerPoint Presentation</vt:lpstr>
      <vt:lpstr>Base Models</vt:lpstr>
      <vt:lpstr>PowerPoint Presentation</vt:lpstr>
      <vt:lpstr>PowerPoint Presentation</vt:lpstr>
      <vt:lpstr>PowerPoint Presentation</vt:lpstr>
      <vt:lpstr>PowerPoint Presentation</vt:lpstr>
      <vt:lpstr>Holt-Winter’s Method</vt:lpstr>
      <vt:lpstr>PowerPoint Presentation</vt:lpstr>
      <vt:lpstr>PowerPoint Presentation</vt:lpstr>
      <vt:lpstr>PowerPoint Presentation</vt:lpstr>
      <vt:lpstr>Feature Selection – Backward Regression</vt:lpstr>
      <vt:lpstr>PowerPoint Presentation</vt:lpstr>
      <vt:lpstr>PowerPoint Presentation</vt:lpstr>
      <vt:lpstr>Feature Selection – Forward Regression</vt:lpstr>
      <vt:lpstr>PowerPoint Presentation</vt:lpstr>
      <vt:lpstr>PowerPoint Presentation</vt:lpstr>
      <vt:lpstr>ARMA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ARIMA Models</vt:lpstr>
      <vt:lpstr>PowerPoint Presentation</vt:lpstr>
      <vt:lpstr>PowerPoint Presentation</vt:lpstr>
      <vt:lpstr>Final Model Selection</vt:lpstr>
      <vt:lpstr>PowerPoint Presentation</vt:lpstr>
      <vt:lpstr>Summary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and Forecasting of Reliance Stock Market Data</dc:title>
  <dc:creator>Sharmin Kantharia</dc:creator>
  <cp:lastModifiedBy>Sharmin Kantharia</cp:lastModifiedBy>
  <cp:revision>34</cp:revision>
  <dcterms:created xsi:type="dcterms:W3CDTF">2020-12-14T00:46:32Z</dcterms:created>
  <dcterms:modified xsi:type="dcterms:W3CDTF">2020-12-15T06:36:24Z</dcterms:modified>
</cp:coreProperties>
</file>