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60" r:id="rId7"/>
    <p:sldId id="261" r:id="rId8"/>
    <p:sldId id="263" r:id="rId9"/>
    <p:sldId id="262" r:id="rId10"/>
    <p:sldId id="264" r:id="rId11"/>
    <p:sldId id="267" r:id="rId12"/>
    <p:sldId id="280" r:id="rId13"/>
    <p:sldId id="266" r:id="rId14"/>
    <p:sldId id="279" r:id="rId15"/>
    <p:sldId id="274" r:id="rId16"/>
    <p:sldId id="272" r:id="rId17"/>
    <p:sldId id="276" r:id="rId18"/>
    <p:sldId id="277" r:id="rId19"/>
    <p:sldId id="278" r:id="rId20"/>
    <p:sldId id="275" r:id="rId21"/>
    <p:sldId id="265" r:id="rId22"/>
    <p:sldId id="268" r:id="rId23"/>
    <p:sldId id="270" r:id="rId24"/>
    <p:sldId id="27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44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10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25-Jun-21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25-Jun-21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25-Jun-21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25-Jun-21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25-Jun-21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25-Jun-21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25-Jun-21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25-Jun-21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25-Jun-21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25-Jun-21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25-Jun-21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25-Jun-21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lakshmi25npathi/imdb-dataset-of-50k-movie-reviews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209383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Century Schoolbook (Body)"/>
              </a:rPr>
              <a:t>Sentiment Analysis</a:t>
            </a:r>
            <a:br>
              <a:rPr lang="en-US" sz="4000" dirty="0">
                <a:latin typeface="Century Schoolbook (Body)"/>
              </a:rPr>
            </a:br>
            <a:r>
              <a:rPr lang="en-US" sz="4000" dirty="0">
                <a:latin typeface="Century Schoolbook (Body)"/>
              </a:rPr>
              <a:t>Using </a:t>
            </a:r>
            <a:br>
              <a:rPr lang="en-US" sz="4000" dirty="0">
                <a:latin typeface="Century Schoolbook (Body)"/>
              </a:rPr>
            </a:br>
            <a:r>
              <a:rPr lang="en-US" sz="4000" dirty="0">
                <a:latin typeface="Century Schoolbook (Body)"/>
              </a:rPr>
              <a:t>Convolution Neural Network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00E60-ED88-4D87-AFB8-F70F31998BC0}"/>
              </a:ext>
            </a:extLst>
          </p:cNvPr>
          <p:cNvSpPr txBox="1"/>
          <p:nvPr/>
        </p:nvSpPr>
        <p:spPr>
          <a:xfrm>
            <a:off x="876567" y="4134692"/>
            <a:ext cx="6546573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entury Schoolbook (Body)"/>
              </a:rPr>
              <a:t>Machine Learning Lab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Schoolbook (Body)"/>
              </a:rPr>
              <a:t>Course No: CSE 476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Schoolbook (Body)"/>
              </a:rPr>
              <a:t>Course Teacher: </a:t>
            </a:r>
            <a:r>
              <a:rPr lang="en-U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entury Schoolbook (Body)"/>
              </a:rPr>
              <a:t>Dr. Md </a:t>
            </a:r>
            <a:r>
              <a:rPr lang="en-U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entury Schoolbook (Body)"/>
              </a:rPr>
              <a:t>Forhad</a:t>
            </a:r>
            <a:r>
              <a:rPr lang="en-U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entury Schoolbook (Body)"/>
              </a:rPr>
              <a:t> Rabbi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Century Schoolbook (Body)"/>
            </a:endParaRP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Schoolbook (Body)"/>
              </a:rPr>
              <a:t>Submitted by: Sharmin Ahmed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Schoolbook (Body)"/>
              </a:rPr>
              <a:t>Registration No. : 2016331091</a:t>
            </a:r>
          </a:p>
          <a:p>
            <a:pPr algn="ctr"/>
            <a:endParaRPr lang="en-US" sz="1100" b="1" dirty="0">
              <a:solidFill>
                <a:schemeClr val="accent1">
                  <a:lumMod val="75000"/>
                </a:schemeClr>
              </a:solidFill>
              <a:latin typeface="Century Schoolbook (Body)"/>
            </a:endParaRP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8D3E-E553-49F0-8BD3-B3636BA77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7315143" cy="988332"/>
          </a:xfrm>
        </p:spPr>
        <p:txBody>
          <a:bodyPr>
            <a:normAutofit fontScale="90000"/>
          </a:bodyPr>
          <a:lstStyle/>
          <a:p>
            <a:br>
              <a:rPr lang="en-US" sz="2400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</a:br>
            <a:r>
              <a:rPr lang="en-US" sz="4000" dirty="0">
                <a:solidFill>
                  <a:srgbClr val="212121"/>
                </a:solidFill>
                <a:latin typeface="Century Schoolbook (Body)"/>
              </a:rPr>
              <a:t>RNN</a:t>
            </a:r>
            <a:r>
              <a:rPr lang="en-US" sz="4000" b="0" i="0" dirty="0">
                <a:solidFill>
                  <a:srgbClr val="212121"/>
                </a:solidFill>
                <a:effectLst/>
                <a:latin typeface="Century Schoolbook (Body)"/>
              </a:rPr>
              <a:t> </a:t>
            </a:r>
            <a:r>
              <a:rPr lang="en-US" sz="4000" dirty="0">
                <a:latin typeface="Century Schoolbook (Body)"/>
              </a:rPr>
              <a:t>Model Architecture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950595-6E7D-4CCF-A823-84D541159FE5}"/>
              </a:ext>
            </a:extLst>
          </p:cNvPr>
          <p:cNvSpPr txBox="1"/>
          <p:nvPr/>
        </p:nvSpPr>
        <p:spPr>
          <a:xfrm>
            <a:off x="4065564" y="6128342"/>
            <a:ext cx="419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 Schoolbook (Body)"/>
              </a:rPr>
              <a:t>Figure 3. Model Architecture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CC703C0-29BA-460D-9D52-F6A21902A8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61" t="-12828" r="769" b="51881"/>
          <a:stretch/>
        </p:blipFill>
        <p:spPr bwMode="auto">
          <a:xfrm>
            <a:off x="2777990" y="909952"/>
            <a:ext cx="1943123" cy="503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58DE170-0E87-4E9F-9021-907106AC41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987"/>
          <a:stretch/>
        </p:blipFill>
        <p:spPr bwMode="auto">
          <a:xfrm>
            <a:off x="2821225" y="1969477"/>
            <a:ext cx="1899888" cy="397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C3B6138E-EF11-4F7B-B241-3F345A640A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828"/>
          <a:stretch/>
        </p:blipFill>
        <p:spPr bwMode="auto">
          <a:xfrm>
            <a:off x="7158155" y="2214305"/>
            <a:ext cx="1899888" cy="254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A33926A-9751-4144-8A8A-E95F34A2F671}"/>
              </a:ext>
            </a:extLst>
          </p:cNvPr>
          <p:cNvCxnSpPr>
            <a:cxnSpLocks/>
          </p:cNvCxnSpPr>
          <p:nvPr/>
        </p:nvCxnSpPr>
        <p:spPr>
          <a:xfrm flipV="1">
            <a:off x="4233465" y="2430908"/>
            <a:ext cx="3402112" cy="32940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574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8D3E-E553-49F0-8BD3-B3636BA77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7315143" cy="988332"/>
          </a:xfrm>
        </p:spPr>
        <p:txBody>
          <a:bodyPr>
            <a:normAutofit fontScale="90000"/>
          </a:bodyPr>
          <a:lstStyle/>
          <a:p>
            <a:br>
              <a:rPr lang="en-US" sz="2400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</a:br>
            <a:r>
              <a:rPr lang="en-US" sz="4000" b="0" i="0" dirty="0">
                <a:solidFill>
                  <a:srgbClr val="212121"/>
                </a:solidFill>
                <a:effectLst/>
                <a:latin typeface="Century Schoolbook (Body)"/>
              </a:rPr>
              <a:t>CNN </a:t>
            </a:r>
            <a:r>
              <a:rPr lang="en-US" sz="4000" dirty="0">
                <a:latin typeface="Century Schoolbook (Body)"/>
              </a:rPr>
              <a:t>Model Architecture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950595-6E7D-4CCF-A823-84D541159FE5}"/>
              </a:ext>
            </a:extLst>
          </p:cNvPr>
          <p:cNvSpPr txBox="1"/>
          <p:nvPr/>
        </p:nvSpPr>
        <p:spPr>
          <a:xfrm>
            <a:off x="4065564" y="6128342"/>
            <a:ext cx="419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 Schoolbook (Body)"/>
              </a:rPr>
              <a:t>Figure 4. Model Architecture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CC703C0-29BA-460D-9D52-F6A21902A8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61" t="-12828" r="769" b="51881"/>
          <a:stretch/>
        </p:blipFill>
        <p:spPr bwMode="auto">
          <a:xfrm>
            <a:off x="2777990" y="909952"/>
            <a:ext cx="1943123" cy="503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>
            <a:extLst>
              <a:ext uri="{FF2B5EF4-FFF2-40B4-BE49-F238E27FC236}">
                <a16:creationId xmlns:a16="http://schemas.microsoft.com/office/drawing/2014/main" id="{3F11DCA2-D476-4723-A024-1A4F5980E3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71"/>
          <a:stretch/>
        </p:blipFill>
        <p:spPr bwMode="auto">
          <a:xfrm>
            <a:off x="7158155" y="1969477"/>
            <a:ext cx="1943123" cy="397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A33926A-9751-4144-8A8A-E95F34A2F671}"/>
              </a:ext>
            </a:extLst>
          </p:cNvPr>
          <p:cNvCxnSpPr/>
          <p:nvPr/>
        </p:nvCxnSpPr>
        <p:spPr>
          <a:xfrm flipV="1">
            <a:off x="4600135" y="2194560"/>
            <a:ext cx="3094893" cy="3362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697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8D3E-E553-49F0-8BD3-B3636BA77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7315143" cy="988332"/>
          </a:xfrm>
        </p:spPr>
        <p:txBody>
          <a:bodyPr>
            <a:normAutofit fontScale="90000"/>
          </a:bodyPr>
          <a:lstStyle/>
          <a:p>
            <a:br>
              <a:rPr lang="en-US" sz="2400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</a:br>
            <a:r>
              <a:rPr lang="en-US" sz="4000" dirty="0" err="1">
                <a:latin typeface="Century Schoolbook (Body)"/>
              </a:rPr>
              <a:t>ModeLs</a:t>
            </a:r>
            <a:r>
              <a:rPr lang="en-US" sz="4000" dirty="0">
                <a:latin typeface="Century Schoolbook (Body)"/>
              </a:rPr>
              <a:t> Optimizers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950595-6E7D-4CCF-A823-84D541159FE5}"/>
              </a:ext>
            </a:extLst>
          </p:cNvPr>
          <p:cNvSpPr txBox="1"/>
          <p:nvPr/>
        </p:nvSpPr>
        <p:spPr>
          <a:xfrm>
            <a:off x="995601" y="2663687"/>
            <a:ext cx="731514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rgbClr val="000000"/>
                </a:solidFill>
                <a:effectLst/>
                <a:latin typeface="Century Schoolbook (Body)"/>
              </a:rPr>
              <a:t>Optimizer = “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entury Schoolbook (Body)"/>
              </a:rPr>
              <a:t>nadam</a:t>
            </a:r>
            <a:r>
              <a:rPr lang="en-US" sz="2000" b="0" dirty="0">
                <a:solidFill>
                  <a:srgbClr val="000000"/>
                </a:solidFill>
                <a:effectLst/>
                <a:latin typeface="Century Schoolbook (Body)"/>
              </a:rPr>
              <a:t>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dirty="0">
              <a:solidFill>
                <a:srgbClr val="000000"/>
              </a:solidFill>
              <a:effectLst/>
              <a:latin typeface="Century Schoolbook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entury Schoolbook (Body)"/>
              </a:rPr>
              <a:t>Loss function = “</a:t>
            </a:r>
            <a:r>
              <a:rPr lang="en-US" sz="2000" b="0" dirty="0">
                <a:effectLst/>
                <a:latin typeface="Century Schoolbook (Body)"/>
              </a:rPr>
              <a:t>'</a:t>
            </a:r>
            <a:r>
              <a:rPr lang="en-US" sz="2000" b="0" dirty="0" err="1">
                <a:effectLst/>
                <a:latin typeface="Century Schoolbook (Body)"/>
              </a:rPr>
              <a:t>binary_crossentropy</a:t>
            </a:r>
            <a:r>
              <a:rPr lang="en-US" sz="2000" dirty="0">
                <a:solidFill>
                  <a:srgbClr val="000000"/>
                </a:solidFill>
                <a:latin typeface="Century Schoolbook (Body)"/>
              </a:rPr>
              <a:t>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Century Schoolbook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rgbClr val="000000"/>
                </a:solidFill>
                <a:effectLst/>
                <a:latin typeface="Century Schoolbook (Body)"/>
              </a:rPr>
              <a:t>Metrics = “accuracy”</a:t>
            </a:r>
            <a:endParaRPr lang="en-US" dirty="0">
              <a:solidFill>
                <a:srgbClr val="000000"/>
              </a:solidFill>
              <a:latin typeface="Inter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065456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7D18C-50CC-429E-A67E-7D8B74285D95}"/>
              </a:ext>
            </a:extLst>
          </p:cNvPr>
          <p:cNvSpPr txBox="1">
            <a:spLocks/>
          </p:cNvSpPr>
          <p:nvPr/>
        </p:nvSpPr>
        <p:spPr>
          <a:xfrm>
            <a:off x="687211" y="3045452"/>
            <a:ext cx="11029615" cy="195061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Century Schoolbook (Body)"/>
              </a:rPr>
              <a:t>RESULT Analysis</a:t>
            </a:r>
          </a:p>
        </p:txBody>
      </p:sp>
    </p:spTree>
    <p:extLst>
      <p:ext uri="{BB962C8B-B14F-4D97-AF65-F5344CB8AC3E}">
        <p14:creationId xmlns:p14="http://schemas.microsoft.com/office/powerpoint/2010/main" val="1898361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D5DD6-36EF-4818-B97D-A2100417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1600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</a:br>
            <a:r>
              <a:rPr lang="en-US" sz="3600" dirty="0">
                <a:solidFill>
                  <a:srgbClr val="212121"/>
                </a:solidFill>
                <a:latin typeface="Century Schoolbook (Body)"/>
              </a:rPr>
              <a:t>R</a:t>
            </a:r>
            <a:r>
              <a:rPr lang="en-US" sz="3600" b="0" i="0" dirty="0">
                <a:solidFill>
                  <a:srgbClr val="212121"/>
                </a:solidFill>
                <a:effectLst/>
                <a:latin typeface="Century Schoolbook (Body)"/>
              </a:rPr>
              <a:t>NN </a:t>
            </a:r>
            <a:r>
              <a:rPr lang="en-US" sz="3600" dirty="0">
                <a:latin typeface="Century Schoolbook (Body)"/>
              </a:rPr>
              <a:t>Model RESULT</a:t>
            </a:r>
            <a:endParaRPr 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951619-36A0-4553-9919-EF654C8652CF}"/>
              </a:ext>
            </a:extLst>
          </p:cNvPr>
          <p:cNvSpPr txBox="1"/>
          <p:nvPr/>
        </p:nvSpPr>
        <p:spPr>
          <a:xfrm>
            <a:off x="728293" y="2250517"/>
            <a:ext cx="653389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212121"/>
                </a:solidFill>
                <a:effectLst/>
                <a:latin typeface="Century Schoolbook (Body)"/>
              </a:rPr>
              <a:t>From </a:t>
            </a:r>
            <a:r>
              <a:rPr lang="en-US" sz="2000" dirty="0">
                <a:solidFill>
                  <a:srgbClr val="212121"/>
                </a:solidFill>
                <a:latin typeface="Century Schoolbook (Body)"/>
              </a:rPr>
              <a:t>the result –</a:t>
            </a:r>
          </a:p>
          <a:p>
            <a:endParaRPr lang="en-US" sz="2000" dirty="0">
              <a:solidFill>
                <a:srgbClr val="212121"/>
              </a:solidFill>
              <a:latin typeface="Century Schoolbook (Body)"/>
            </a:endParaRPr>
          </a:p>
          <a:p>
            <a:endParaRPr lang="en-US" sz="2000" dirty="0">
              <a:solidFill>
                <a:srgbClr val="212121"/>
              </a:solidFill>
              <a:latin typeface="Century Schoolbook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2121"/>
                </a:solidFill>
                <a:effectLst/>
                <a:latin typeface="Century Schoolbook (Body)"/>
              </a:rPr>
              <a:t>Train Accuracy: 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0.52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2121"/>
                </a:solidFill>
                <a:effectLst/>
                <a:latin typeface="Century Schoolbook (Body)"/>
              </a:rPr>
              <a:t>Train loss: 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0.69</a:t>
            </a:r>
            <a:endParaRPr lang="en-US" sz="2000" b="0" i="0" dirty="0">
              <a:solidFill>
                <a:srgbClr val="212121"/>
              </a:solidFill>
              <a:effectLst/>
              <a:latin typeface="Century Schoolbook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12121"/>
              </a:solidFill>
              <a:latin typeface="Century Schoolbook (Body)"/>
            </a:endParaRPr>
          </a:p>
          <a:p>
            <a:endParaRPr lang="en-US" sz="2000" b="0" i="0" dirty="0">
              <a:solidFill>
                <a:srgbClr val="212121"/>
              </a:solidFill>
              <a:effectLst/>
              <a:latin typeface="Century Schoolbook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2121"/>
                </a:solidFill>
                <a:effectLst/>
                <a:latin typeface="Century Schoolbook (Body)"/>
              </a:rPr>
              <a:t>T</a:t>
            </a:r>
            <a:r>
              <a:rPr lang="en-US" sz="2000" dirty="0">
                <a:solidFill>
                  <a:srgbClr val="212121"/>
                </a:solidFill>
                <a:latin typeface="Century Schoolbook (Body)"/>
              </a:rPr>
              <a:t>est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Century Schoolbook (Body)"/>
              </a:rPr>
              <a:t> Accuracy : 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0.53</a:t>
            </a:r>
            <a:endParaRPr lang="en-US" sz="2000" b="0" i="0" dirty="0">
              <a:solidFill>
                <a:srgbClr val="212121"/>
              </a:solidFill>
              <a:effectLst/>
              <a:latin typeface="Century Schoolbook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2121"/>
                </a:solidFill>
                <a:effectLst/>
                <a:latin typeface="Century Schoolbook (Body)"/>
              </a:rPr>
              <a:t>Test Loss : 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0.69</a:t>
            </a:r>
            <a:endParaRPr lang="en-US" sz="2000" b="0" i="0" dirty="0">
              <a:solidFill>
                <a:srgbClr val="212121"/>
              </a:solidFill>
              <a:effectLst/>
              <a:latin typeface="Century Schoolbook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212121"/>
              </a:solidFill>
              <a:effectLst/>
              <a:latin typeface="Century Schoolbook (Body)"/>
            </a:endParaRPr>
          </a:p>
        </p:txBody>
      </p:sp>
    </p:spTree>
    <p:extLst>
      <p:ext uri="{BB962C8B-B14F-4D97-AF65-F5344CB8AC3E}">
        <p14:creationId xmlns:p14="http://schemas.microsoft.com/office/powerpoint/2010/main" val="2594265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D5DD6-36EF-4818-B97D-A2100417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1600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</a:br>
            <a:r>
              <a:rPr lang="en-US" sz="3600" dirty="0">
                <a:solidFill>
                  <a:srgbClr val="212121"/>
                </a:solidFill>
                <a:latin typeface="Century Schoolbook (Body)"/>
              </a:rPr>
              <a:t>R</a:t>
            </a:r>
            <a:r>
              <a:rPr lang="en-US" sz="3600" b="0" i="0" dirty="0">
                <a:solidFill>
                  <a:srgbClr val="212121"/>
                </a:solidFill>
                <a:effectLst/>
                <a:latin typeface="Century Schoolbook (Body)"/>
              </a:rPr>
              <a:t>NN </a:t>
            </a:r>
            <a:r>
              <a:rPr lang="en-US" sz="3600" dirty="0">
                <a:latin typeface="Century Schoolbook (Body)"/>
              </a:rPr>
              <a:t>Model Accuracy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3BF115-086B-4CD9-8E55-4EF52E6EEA94}"/>
              </a:ext>
            </a:extLst>
          </p:cNvPr>
          <p:cNvSpPr txBox="1"/>
          <p:nvPr/>
        </p:nvSpPr>
        <p:spPr>
          <a:xfrm>
            <a:off x="6998780" y="6128342"/>
            <a:ext cx="419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 Schoolbook (Body)"/>
              </a:rPr>
              <a:t>Figure 5. RNN Model Accuracy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DAE274-7D78-430D-BD92-BBA4A188059A}"/>
              </a:ext>
            </a:extLst>
          </p:cNvPr>
          <p:cNvSpPr txBox="1"/>
          <p:nvPr/>
        </p:nvSpPr>
        <p:spPr>
          <a:xfrm>
            <a:off x="745147" y="2921168"/>
            <a:ext cx="45385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Schoolbook (Body)"/>
              </a:rPr>
              <a:t>From model accuracy plot, we can see both Train and validation accuracy was inconsistent over time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2FEB086-2B67-41D3-A448-C3823A4F4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860" y="2055284"/>
            <a:ext cx="5708993" cy="376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684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D5DD6-36EF-4818-B97D-A2100417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1600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</a:br>
            <a:r>
              <a:rPr lang="en-US" sz="3600" b="0" i="0" dirty="0">
                <a:solidFill>
                  <a:srgbClr val="212121"/>
                </a:solidFill>
                <a:effectLst/>
                <a:latin typeface="Century Schoolbook (Body)"/>
              </a:rPr>
              <a:t>CNN </a:t>
            </a:r>
            <a:r>
              <a:rPr lang="en-US" sz="3600" dirty="0">
                <a:latin typeface="Century Schoolbook (Body)"/>
              </a:rPr>
              <a:t>Model Loss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3BF115-086B-4CD9-8E55-4EF52E6EEA94}"/>
              </a:ext>
            </a:extLst>
          </p:cNvPr>
          <p:cNvSpPr txBox="1"/>
          <p:nvPr/>
        </p:nvSpPr>
        <p:spPr>
          <a:xfrm>
            <a:off x="6932520" y="5943676"/>
            <a:ext cx="419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 Schoolbook (Body)"/>
              </a:rPr>
              <a:t>Figure 5. RNN Model Loss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DEB5B3-5D67-4A9E-8CEE-663B909DA593}"/>
              </a:ext>
            </a:extLst>
          </p:cNvPr>
          <p:cNvSpPr txBox="1"/>
          <p:nvPr/>
        </p:nvSpPr>
        <p:spPr>
          <a:xfrm>
            <a:off x="745147" y="2921168"/>
            <a:ext cx="45385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Schoolbook (Body)"/>
              </a:rPr>
              <a:t>From model loss plot, we can see both Train and validation loss decreased after each epoch. Further epoch was not proceeded to avoid overfitting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5C7E61-7976-4DEC-B74F-23CE8E80A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999" y="2194560"/>
            <a:ext cx="5731853" cy="337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8114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D5DD6-36EF-4818-B97D-A2100417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1600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</a:br>
            <a:r>
              <a:rPr lang="en-US" sz="3600" b="0" i="0" dirty="0">
                <a:solidFill>
                  <a:srgbClr val="212121"/>
                </a:solidFill>
                <a:effectLst/>
                <a:latin typeface="Century Schoolbook (Body)"/>
              </a:rPr>
              <a:t>CNN </a:t>
            </a:r>
            <a:r>
              <a:rPr lang="en-US" sz="3600" dirty="0">
                <a:latin typeface="Century Schoolbook (Body)"/>
              </a:rPr>
              <a:t>Model RESULT</a:t>
            </a:r>
            <a:endParaRPr 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951619-36A0-4553-9919-EF654C8652CF}"/>
              </a:ext>
            </a:extLst>
          </p:cNvPr>
          <p:cNvSpPr txBox="1"/>
          <p:nvPr/>
        </p:nvSpPr>
        <p:spPr>
          <a:xfrm>
            <a:off x="728293" y="2250517"/>
            <a:ext cx="653389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212121"/>
                </a:solidFill>
                <a:effectLst/>
                <a:latin typeface="Century Schoolbook (Body)"/>
              </a:rPr>
              <a:t>From </a:t>
            </a:r>
            <a:r>
              <a:rPr lang="en-US" sz="2000" dirty="0">
                <a:solidFill>
                  <a:srgbClr val="212121"/>
                </a:solidFill>
                <a:latin typeface="Century Schoolbook (Body)"/>
              </a:rPr>
              <a:t>the result –</a:t>
            </a:r>
          </a:p>
          <a:p>
            <a:endParaRPr lang="en-US" sz="2000" dirty="0">
              <a:solidFill>
                <a:srgbClr val="212121"/>
              </a:solidFill>
              <a:latin typeface="Century Schoolbook (Body)"/>
            </a:endParaRPr>
          </a:p>
          <a:p>
            <a:endParaRPr lang="en-US" sz="2000" dirty="0">
              <a:solidFill>
                <a:srgbClr val="212121"/>
              </a:solidFill>
              <a:latin typeface="Century Schoolbook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2121"/>
                </a:solidFill>
                <a:effectLst/>
                <a:latin typeface="Century Schoolbook (Body)"/>
              </a:rPr>
              <a:t>Train Accuracy: 0.89</a:t>
            </a:r>
            <a:endParaRPr lang="en-US" sz="2000" dirty="0">
              <a:latin typeface="Century Schoolbook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2121"/>
                </a:solidFill>
                <a:effectLst/>
                <a:latin typeface="Century Schoolbook (Body)"/>
              </a:rPr>
              <a:t>Train loss: 0.26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12121"/>
              </a:solidFill>
              <a:latin typeface="Century Schoolbook (Body)"/>
            </a:endParaRPr>
          </a:p>
          <a:p>
            <a:endParaRPr lang="en-US" sz="2000" b="0" i="0" dirty="0">
              <a:solidFill>
                <a:srgbClr val="212121"/>
              </a:solidFill>
              <a:effectLst/>
              <a:latin typeface="Century Schoolbook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2121"/>
                </a:solidFill>
                <a:effectLst/>
                <a:latin typeface="Century Schoolbook (Body)"/>
              </a:rPr>
              <a:t>T</a:t>
            </a:r>
            <a:r>
              <a:rPr lang="en-US" sz="2000" dirty="0">
                <a:solidFill>
                  <a:srgbClr val="212121"/>
                </a:solidFill>
                <a:latin typeface="Century Schoolbook (Body)"/>
              </a:rPr>
              <a:t>est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Century Schoolbook (Body)"/>
              </a:rPr>
              <a:t> Accuracy : 0.87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2121"/>
                </a:solidFill>
                <a:effectLst/>
                <a:latin typeface="Century Schoolbook (Body)"/>
              </a:rPr>
              <a:t>Test Loss : 0.300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212121"/>
              </a:solidFill>
              <a:effectLst/>
              <a:latin typeface="Century Schoolbook (Body)"/>
            </a:endParaRPr>
          </a:p>
        </p:txBody>
      </p:sp>
    </p:spTree>
    <p:extLst>
      <p:ext uri="{BB962C8B-B14F-4D97-AF65-F5344CB8AC3E}">
        <p14:creationId xmlns:p14="http://schemas.microsoft.com/office/powerpoint/2010/main" val="848432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D5DD6-36EF-4818-B97D-A2100417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1600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</a:br>
            <a:r>
              <a:rPr lang="en-US" sz="3600" b="0" i="0" dirty="0">
                <a:solidFill>
                  <a:srgbClr val="212121"/>
                </a:solidFill>
                <a:effectLst/>
                <a:latin typeface="Century Schoolbook (Body)"/>
              </a:rPr>
              <a:t>CNN </a:t>
            </a:r>
            <a:r>
              <a:rPr lang="en-US" sz="3600" dirty="0">
                <a:latin typeface="Century Schoolbook (Body)"/>
              </a:rPr>
              <a:t>Model Accuracy</a:t>
            </a:r>
            <a:endParaRPr lang="en-US" sz="36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2B58487-5147-4D3C-BD30-8985B2A85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964" y="1597526"/>
            <a:ext cx="6330461" cy="431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3BF115-086B-4CD9-8E55-4EF52E6EEA94}"/>
              </a:ext>
            </a:extLst>
          </p:cNvPr>
          <p:cNvSpPr txBox="1"/>
          <p:nvPr/>
        </p:nvSpPr>
        <p:spPr>
          <a:xfrm>
            <a:off x="6998780" y="6128342"/>
            <a:ext cx="419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 Schoolbook (Body)"/>
              </a:rPr>
              <a:t>Figure 6. CNN Model Accuracy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DAE274-7D78-430D-BD92-BBA4A188059A}"/>
              </a:ext>
            </a:extLst>
          </p:cNvPr>
          <p:cNvSpPr txBox="1"/>
          <p:nvPr/>
        </p:nvSpPr>
        <p:spPr>
          <a:xfrm>
            <a:off x="745147" y="2921168"/>
            <a:ext cx="45385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Schoolbook (Body)"/>
              </a:rPr>
              <a:t>From model accuracy plot, we can see both Train and validation accuracy increased</a:t>
            </a:r>
          </a:p>
        </p:txBody>
      </p:sp>
    </p:spTree>
    <p:extLst>
      <p:ext uri="{BB962C8B-B14F-4D97-AF65-F5344CB8AC3E}">
        <p14:creationId xmlns:p14="http://schemas.microsoft.com/office/powerpoint/2010/main" val="301211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D5DD6-36EF-4818-B97D-A2100417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1600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</a:br>
            <a:r>
              <a:rPr lang="en-US" sz="3600" b="0" i="0" dirty="0">
                <a:solidFill>
                  <a:srgbClr val="212121"/>
                </a:solidFill>
                <a:effectLst/>
                <a:latin typeface="Century Schoolbook (Body)"/>
              </a:rPr>
              <a:t>CNN </a:t>
            </a:r>
            <a:r>
              <a:rPr lang="en-US" sz="3600" dirty="0">
                <a:latin typeface="Century Schoolbook (Body)"/>
              </a:rPr>
              <a:t>Model Loss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3BF115-086B-4CD9-8E55-4EF52E6EEA94}"/>
              </a:ext>
            </a:extLst>
          </p:cNvPr>
          <p:cNvSpPr txBox="1"/>
          <p:nvPr/>
        </p:nvSpPr>
        <p:spPr>
          <a:xfrm>
            <a:off x="6932520" y="5943676"/>
            <a:ext cx="419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 Schoolbook (Body)"/>
              </a:rPr>
              <a:t>Figure 7. CNN Model Loss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8B77E34-3F31-4C99-913F-480D54E99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741" y="1717990"/>
            <a:ext cx="5978769" cy="402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DEB5B3-5D67-4A9E-8CEE-663B909DA593}"/>
              </a:ext>
            </a:extLst>
          </p:cNvPr>
          <p:cNvSpPr txBox="1"/>
          <p:nvPr/>
        </p:nvSpPr>
        <p:spPr>
          <a:xfrm>
            <a:off x="745147" y="2921168"/>
            <a:ext cx="45385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Schoolbook (Body)"/>
              </a:rPr>
              <a:t>From model loss plot, we can see both Train and validation loss decreased after each epoch. Further epoch was not proceeded to avoid overfitting</a:t>
            </a:r>
          </a:p>
        </p:txBody>
      </p:sp>
    </p:spTree>
    <p:extLst>
      <p:ext uri="{BB962C8B-B14F-4D97-AF65-F5344CB8AC3E}">
        <p14:creationId xmlns:p14="http://schemas.microsoft.com/office/powerpoint/2010/main" val="1552998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entury Schoolbook (Body)"/>
              </a:rPr>
              <a:t>Sentiment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BE5F42-47A5-4586-8FEA-C3355063DBB2}"/>
              </a:ext>
            </a:extLst>
          </p:cNvPr>
          <p:cNvSpPr txBox="1"/>
          <p:nvPr/>
        </p:nvSpPr>
        <p:spPr>
          <a:xfrm>
            <a:off x="581193" y="2425148"/>
            <a:ext cx="100868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Schoolbook (Body)"/>
              </a:rPr>
              <a:t>Sentiment analysis is a machine learning technique that analyzes texts for detecting emotion of a text. </a:t>
            </a:r>
          </a:p>
          <a:p>
            <a:endParaRPr lang="en-US" sz="2000" dirty="0">
              <a:latin typeface="Century Schoolbook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Schoolbook (Body)"/>
              </a:rPr>
              <a:t>By training, machines automatically learn how to detect sentiment without human input.</a:t>
            </a:r>
          </a:p>
          <a:p>
            <a:endParaRPr lang="en-US" sz="2000" dirty="0">
              <a:latin typeface="Century Schoolbook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Schoolbook (Body)"/>
              </a:rPr>
              <a:t>In this project, the analysis is done on positive and negative sentiment of the input examples.</a:t>
            </a:r>
          </a:p>
        </p:txBody>
      </p:sp>
    </p:spTree>
    <p:extLst>
      <p:ext uri="{BB962C8B-B14F-4D97-AF65-F5344CB8AC3E}">
        <p14:creationId xmlns:p14="http://schemas.microsoft.com/office/powerpoint/2010/main" val="375347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7CBFF7-1C77-4EDF-9BE1-93AD0F9E257B}"/>
              </a:ext>
            </a:extLst>
          </p:cNvPr>
          <p:cNvSpPr txBox="1"/>
          <p:nvPr/>
        </p:nvSpPr>
        <p:spPr>
          <a:xfrm>
            <a:off x="755373" y="2080591"/>
            <a:ext cx="77657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3.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AD5DD6-36EF-4818-B97D-A2100417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1600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</a:br>
            <a:r>
              <a:rPr lang="en-US" sz="3600" dirty="0">
                <a:latin typeface="Century Schoolbook (Body)"/>
              </a:rPr>
              <a:t>Prediction RESULT on User Input</a:t>
            </a:r>
            <a:endParaRPr lang="en-US" sz="3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ED3F208-18F3-4462-BC18-D9C7036F3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829" y="2140195"/>
            <a:ext cx="5476875" cy="12181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490F5A-FAE5-4DCE-93E1-FE13DBD29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691" y="3726094"/>
            <a:ext cx="5391150" cy="11334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0D5097C-55B3-4472-95E6-07304E06A5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007"/>
          <a:stretch/>
        </p:blipFill>
        <p:spPr>
          <a:xfrm>
            <a:off x="1315691" y="5036281"/>
            <a:ext cx="5505450" cy="109206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D354D04-4392-4FBC-9E2D-B4C87DAEEE50}"/>
              </a:ext>
            </a:extLst>
          </p:cNvPr>
          <p:cNvSpPr txBox="1"/>
          <p:nvPr/>
        </p:nvSpPr>
        <p:spPr>
          <a:xfrm>
            <a:off x="8671271" y="2988531"/>
            <a:ext cx="2247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Schoolbook (Body)"/>
              </a:rPr>
              <a:t>CNN was very accurate while RNN failed for some.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3113585-CDCC-435A-9B87-8E6DADB866A2}"/>
              </a:ext>
            </a:extLst>
          </p:cNvPr>
          <p:cNvCxnSpPr>
            <a:stCxn id="6" idx="3"/>
          </p:cNvCxnSpPr>
          <p:nvPr/>
        </p:nvCxnSpPr>
        <p:spPr>
          <a:xfrm flipH="1" flipV="1">
            <a:off x="7267159" y="3650251"/>
            <a:ext cx="125398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490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055A4-B201-4B13-AFE5-48F1006405EB}"/>
              </a:ext>
            </a:extLst>
          </p:cNvPr>
          <p:cNvSpPr txBox="1">
            <a:spLocks/>
          </p:cNvSpPr>
          <p:nvPr/>
        </p:nvSpPr>
        <p:spPr>
          <a:xfrm>
            <a:off x="435419" y="2934083"/>
            <a:ext cx="11029615" cy="9898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Century Schoolbook (Body)"/>
              </a:rPr>
              <a:t>Thank</a:t>
            </a:r>
            <a:r>
              <a:rPr lang="en-US" sz="5400" dirty="0">
                <a:latin typeface="Century Schoolbook (Body)"/>
              </a:rPr>
              <a:t> You</a:t>
            </a:r>
          </a:p>
        </p:txBody>
      </p:sp>
    </p:spTree>
    <p:extLst>
      <p:ext uri="{BB962C8B-B14F-4D97-AF65-F5344CB8AC3E}">
        <p14:creationId xmlns:p14="http://schemas.microsoft.com/office/powerpoint/2010/main" val="834207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A77AC-6DF1-4B07-9860-CF9B2DEB3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latin typeface="Century Schoolbook (Body)"/>
              </a:rPr>
              <a:t>Sentiment Analysis Dataset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A9907F-90CF-413A-9425-05AFFD4DF672}"/>
              </a:ext>
            </a:extLst>
          </p:cNvPr>
          <p:cNvSpPr txBox="1"/>
          <p:nvPr/>
        </p:nvSpPr>
        <p:spPr>
          <a:xfrm>
            <a:off x="581194" y="2372139"/>
            <a:ext cx="698579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0" dirty="0">
                <a:solidFill>
                  <a:srgbClr val="000000"/>
                </a:solidFill>
                <a:effectLst/>
                <a:latin typeface="Century Schoolbook (Body)"/>
              </a:rPr>
              <a:t>Large Movie Review Dataset </a:t>
            </a:r>
            <a:r>
              <a:rPr lang="en-US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Century Schoolbook (Body)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  <a:endParaRPr lang="en-US" sz="3200" b="1" i="0" dirty="0">
              <a:solidFill>
                <a:schemeClr val="accent1">
                  <a:lumMod val="75000"/>
                </a:schemeClr>
              </a:solidFill>
              <a:effectLst/>
              <a:latin typeface="Century Schoolbook (Body)"/>
            </a:endParaRPr>
          </a:p>
          <a:p>
            <a:r>
              <a:rPr lang="en-US" sz="3200" b="1" i="0" dirty="0">
                <a:solidFill>
                  <a:srgbClr val="000000"/>
                </a:solidFill>
                <a:effectLst/>
                <a:latin typeface="Century Schoolbook (Body)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000000"/>
                </a:solidFill>
                <a:effectLst/>
                <a:latin typeface="Century Schoolbook (Body)"/>
              </a:rPr>
              <a:t>IMDB Dataset of 50k Movie Reviews           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Century Schoolbook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entury Schoolbook (Body)"/>
              </a:rPr>
              <a:t>F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entury Schoolbook (Body)"/>
              </a:rPr>
              <a:t>or binary sentiment classification – positive, negative</a:t>
            </a:r>
            <a:endParaRPr lang="en-US" sz="2000" i="0" dirty="0">
              <a:solidFill>
                <a:srgbClr val="000000"/>
              </a:solidFill>
              <a:effectLst/>
              <a:latin typeface="Century Schoolbook (Body)"/>
            </a:endParaRPr>
          </a:p>
          <a:p>
            <a:endParaRPr lang="en-US" sz="2000" dirty="0">
              <a:solidFill>
                <a:srgbClr val="000000"/>
              </a:solidFill>
              <a:latin typeface="Century Schoolbook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i="0" dirty="0">
              <a:solidFill>
                <a:srgbClr val="000000"/>
              </a:solidFill>
              <a:effectLst/>
              <a:latin typeface="Century Schoolbook (Body)"/>
            </a:endParaRPr>
          </a:p>
          <a:p>
            <a:endParaRPr lang="en-US" sz="2400" b="1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B471F99-DFBE-40F9-86F6-AF260F7C8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739" y="2509939"/>
            <a:ext cx="3686175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8D7189-E0E3-46D7-807D-599B48EDBA8E}"/>
              </a:ext>
            </a:extLst>
          </p:cNvPr>
          <p:cNvSpPr txBox="1"/>
          <p:nvPr/>
        </p:nvSpPr>
        <p:spPr>
          <a:xfrm>
            <a:off x="8375374" y="5473148"/>
            <a:ext cx="2663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 Schoolbook (Body)"/>
              </a:rPr>
              <a:t>Figure 1. Dataset</a:t>
            </a:r>
          </a:p>
        </p:txBody>
      </p:sp>
    </p:spTree>
    <p:extLst>
      <p:ext uri="{BB962C8B-B14F-4D97-AF65-F5344CB8AC3E}">
        <p14:creationId xmlns:p14="http://schemas.microsoft.com/office/powerpoint/2010/main" val="1553872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34088-CA1B-4388-B12E-F1783B624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entury Schoolbook (Body)"/>
              </a:rPr>
              <a:t>Data Cleaning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24CAED-EC87-4CF4-8547-CEDF1EC60673}"/>
              </a:ext>
            </a:extLst>
          </p:cNvPr>
          <p:cNvSpPr txBox="1"/>
          <p:nvPr/>
        </p:nvSpPr>
        <p:spPr>
          <a:xfrm>
            <a:off x="715617" y="2266122"/>
            <a:ext cx="47859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Schoolbook (Body)"/>
              </a:rPr>
              <a:t>The data needed some cleaning. Some basic cleaning steps were –</a:t>
            </a:r>
          </a:p>
          <a:p>
            <a:endParaRPr lang="en-US" sz="2000" dirty="0">
              <a:latin typeface="Century Schoolbook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entury Schoolbook (Body)"/>
              </a:rPr>
              <a:t>Converting to lower case</a:t>
            </a:r>
          </a:p>
          <a:p>
            <a:endParaRPr lang="en-US" dirty="0">
              <a:latin typeface="Century Schoolbook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entury Schoolbook (Body)"/>
              </a:rPr>
              <a:t>Removing all special characters</a:t>
            </a:r>
          </a:p>
          <a:p>
            <a:endParaRPr lang="en-US" dirty="0">
              <a:latin typeface="Century Schoolbook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entury Schoolbook (Body)"/>
              </a:rPr>
              <a:t>Removing punctuations</a:t>
            </a:r>
          </a:p>
          <a:p>
            <a:endParaRPr lang="en-US" dirty="0">
              <a:latin typeface="Century Schoolbook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entury Schoolbook (Body)"/>
              </a:rPr>
              <a:t>Removing html tags</a:t>
            </a:r>
          </a:p>
          <a:p>
            <a:endParaRPr lang="en-US" dirty="0">
              <a:latin typeface="Century Schoolbook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entury Schoolbook (Body)"/>
              </a:rPr>
              <a:t>Removing extra white spaces</a:t>
            </a:r>
          </a:p>
          <a:p>
            <a:endParaRPr lang="en-US" dirty="0">
              <a:latin typeface="Century Schoolbook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entury Schoolbook (Body)"/>
              </a:rPr>
              <a:t>Lemmatizing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entury Schoolbook (Body)"/>
            </a:endParaRPr>
          </a:p>
          <a:p>
            <a:endParaRPr lang="en-US" sz="2000" dirty="0">
              <a:latin typeface="Century Schoolbook (Body)"/>
            </a:endParaRPr>
          </a:p>
          <a:p>
            <a:r>
              <a:rPr lang="en-US" sz="2000" dirty="0">
                <a:latin typeface="Century Schoolbook (Body)"/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C96496-F5DE-412E-A7BD-9C64955D5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964" y="2669441"/>
            <a:ext cx="4785900" cy="20085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DF83376-7704-4CEE-9CD7-A3EDB1AD047E}"/>
              </a:ext>
            </a:extLst>
          </p:cNvPr>
          <p:cNvSpPr txBox="1"/>
          <p:nvPr/>
        </p:nvSpPr>
        <p:spPr>
          <a:xfrm>
            <a:off x="5883964" y="4774501"/>
            <a:ext cx="47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 Schoolbook (Body)"/>
              </a:rPr>
              <a:t>Figure 2. Unprocessed Dataset</a:t>
            </a:r>
          </a:p>
        </p:txBody>
      </p:sp>
    </p:spTree>
    <p:extLst>
      <p:ext uri="{BB962C8B-B14F-4D97-AF65-F5344CB8AC3E}">
        <p14:creationId xmlns:p14="http://schemas.microsoft.com/office/powerpoint/2010/main" val="3712160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8D3E-E553-49F0-8BD3-B3636BA77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entury Schoolbook (Body)"/>
              </a:rPr>
              <a:t>Label Encoding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7DB89C-D341-4E3F-9703-A304188BB485}"/>
              </a:ext>
            </a:extLst>
          </p:cNvPr>
          <p:cNvSpPr txBox="1"/>
          <p:nvPr/>
        </p:nvSpPr>
        <p:spPr>
          <a:xfrm>
            <a:off x="689113" y="2372139"/>
            <a:ext cx="109163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02124"/>
                </a:solidFill>
                <a:latin typeface="Century Schoolbook (Body)"/>
              </a:rPr>
              <a:t>Labels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Century Schoolbook (Body)"/>
              </a:rPr>
              <a:t> (sentiments – positive, negative) were encoded </a:t>
            </a:r>
            <a:r>
              <a:rPr lang="en-US" sz="2000" dirty="0">
                <a:solidFill>
                  <a:srgbClr val="202124"/>
                </a:solidFill>
                <a:latin typeface="Century Schoolbook (Body)"/>
              </a:rPr>
              <a:t>as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Century Schoolbook (Body)"/>
              </a:rPr>
              <a:t>numeric form </a:t>
            </a:r>
            <a:r>
              <a:rPr lang="en-US" sz="2000" dirty="0">
                <a:solidFill>
                  <a:srgbClr val="202124"/>
                </a:solidFill>
                <a:latin typeface="Century Schoolbook (Body)"/>
              </a:rPr>
              <a:t>- </a:t>
            </a:r>
            <a:endParaRPr lang="en-US" sz="2000" b="0" i="0" dirty="0">
              <a:solidFill>
                <a:srgbClr val="202124"/>
              </a:solidFill>
              <a:effectLst/>
              <a:latin typeface="Century Schoolbook (Body)"/>
            </a:endParaRPr>
          </a:p>
          <a:p>
            <a:endParaRPr lang="en-US" sz="2000" dirty="0">
              <a:solidFill>
                <a:srgbClr val="202124"/>
              </a:solidFill>
              <a:latin typeface="Century Schoolbook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124"/>
                </a:solidFill>
                <a:latin typeface="Century Schoolbook (Body)"/>
              </a:rPr>
              <a:t>A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Century Schoolbook (Body)"/>
              </a:rPr>
              <a:t>s it is more machine-readable form</a:t>
            </a:r>
          </a:p>
          <a:p>
            <a:endParaRPr lang="en-US" sz="2000" b="0" i="0" dirty="0">
              <a:solidFill>
                <a:srgbClr val="202124"/>
              </a:solidFill>
              <a:effectLst/>
              <a:latin typeface="Century Schoolbook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202124"/>
                </a:solidFill>
                <a:effectLst/>
                <a:latin typeface="Century Schoolbook (Body)"/>
              </a:rPr>
              <a:t>Machine learning algorithms </a:t>
            </a:r>
            <a:r>
              <a:rPr lang="en-US" sz="2000" dirty="0">
                <a:solidFill>
                  <a:srgbClr val="202124"/>
                </a:solidFill>
                <a:latin typeface="Century Schoolbook (Body)"/>
              </a:rPr>
              <a:t>performs well in deciding in operating with the data</a:t>
            </a:r>
            <a:r>
              <a:rPr lang="en-US" sz="2000" i="0" dirty="0">
                <a:solidFill>
                  <a:srgbClr val="202124"/>
                </a:solidFill>
                <a:effectLst/>
                <a:latin typeface="Century Schoolbook (Body)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540623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8D3E-E553-49F0-8BD3-B3636BA77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entury Schoolbook (Body)"/>
              </a:rPr>
              <a:t>Data Tokenization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7DB89C-D341-4E3F-9703-A304188BB485}"/>
              </a:ext>
            </a:extLst>
          </p:cNvPr>
          <p:cNvSpPr txBox="1"/>
          <p:nvPr/>
        </p:nvSpPr>
        <p:spPr>
          <a:xfrm>
            <a:off x="689113" y="2372139"/>
            <a:ext cx="87331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202124"/>
                </a:solidFill>
                <a:effectLst/>
                <a:latin typeface="Century Schoolbook (Body)"/>
              </a:rPr>
              <a:t>Tokenization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Century Schoolbook (Body)"/>
              </a:rPr>
              <a:t> is used to-</a:t>
            </a:r>
          </a:p>
          <a:p>
            <a:endParaRPr lang="en-US" sz="2000" dirty="0">
              <a:solidFill>
                <a:srgbClr val="202124"/>
              </a:solidFill>
              <a:latin typeface="Century Schoolbook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Century Schoolbook (Body)"/>
              </a:rPr>
              <a:t>Create vocabulary (taken 10000 most common) from the raw texts</a:t>
            </a:r>
          </a:p>
          <a:p>
            <a:endParaRPr lang="en-US" sz="2000" b="0" i="0" dirty="0">
              <a:solidFill>
                <a:srgbClr val="202124"/>
              </a:solidFill>
              <a:effectLst/>
              <a:latin typeface="Century Schoolbook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124"/>
                </a:solidFill>
                <a:latin typeface="Century Schoolbook (Body)"/>
              </a:rPr>
              <a:t>It basically b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Century Schoolbook (Body)"/>
              </a:rPr>
              <a:t>reaks the raw text into words called tokens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202124"/>
              </a:solidFill>
              <a:effectLst/>
              <a:latin typeface="Century Schoolbook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Century Schoolbook (Body)"/>
              </a:rPr>
              <a:t>These tokens helped in understanding the context</a:t>
            </a:r>
          </a:p>
          <a:p>
            <a:endParaRPr lang="en-US" sz="2000" b="0" i="0" dirty="0">
              <a:solidFill>
                <a:srgbClr val="202124"/>
              </a:solidFill>
              <a:effectLst/>
              <a:latin typeface="Century Schoolbook (Body)"/>
            </a:endParaRPr>
          </a:p>
        </p:txBody>
      </p:sp>
    </p:spTree>
    <p:extLst>
      <p:ext uri="{BB962C8B-B14F-4D97-AF65-F5344CB8AC3E}">
        <p14:creationId xmlns:p14="http://schemas.microsoft.com/office/powerpoint/2010/main" val="2200044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8D3E-E553-49F0-8BD3-B3636BA77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entury Schoolbook (Body)"/>
              </a:rPr>
              <a:t>Using Glove Embedding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7DB89C-D341-4E3F-9703-A304188BB485}"/>
              </a:ext>
            </a:extLst>
          </p:cNvPr>
          <p:cNvSpPr txBox="1"/>
          <p:nvPr/>
        </p:nvSpPr>
        <p:spPr>
          <a:xfrm>
            <a:off x="575894" y="2277689"/>
            <a:ext cx="99595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124"/>
                </a:solidFill>
                <a:latin typeface="Century Schoolbook (Body)"/>
              </a:rPr>
              <a:t>Fo</a:t>
            </a:r>
            <a:r>
              <a:rPr lang="en-US" sz="2000" i="0" dirty="0">
                <a:solidFill>
                  <a:srgbClr val="202124"/>
                </a:solidFill>
                <a:effectLst/>
                <a:latin typeface="Century Schoolbook (Body)"/>
              </a:rPr>
              <a:t>r obtaining vector representations for words glove embedding is used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02124"/>
              </a:solidFill>
              <a:latin typeface="Century Schoolbook (Body)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202124"/>
                </a:solidFill>
                <a:effectLst/>
                <a:latin typeface="Century Schoolbook (Body)"/>
              </a:rPr>
              <a:t>Vectorization is the process of converting text into numerical representation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i="0" dirty="0">
              <a:solidFill>
                <a:srgbClr val="000000"/>
              </a:solidFill>
              <a:effectLst/>
              <a:latin typeface="Century Schoolbook (Body)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124"/>
                </a:solidFill>
                <a:latin typeface="Century Schoolbook (Body)"/>
              </a:rPr>
              <a:t>I</a:t>
            </a:r>
            <a:r>
              <a:rPr lang="en-US" sz="2000" i="0" dirty="0">
                <a:solidFill>
                  <a:srgbClr val="202124"/>
                </a:solidFill>
                <a:effectLst/>
                <a:latin typeface="Century Schoolbook (Body)"/>
              </a:rPr>
              <a:t>t turns text into a numerical form that deep neural networks can understand</a:t>
            </a:r>
          </a:p>
        </p:txBody>
      </p:sp>
    </p:spTree>
    <p:extLst>
      <p:ext uri="{BB962C8B-B14F-4D97-AF65-F5344CB8AC3E}">
        <p14:creationId xmlns:p14="http://schemas.microsoft.com/office/powerpoint/2010/main" val="3695187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8D3E-E553-49F0-8BD3-B3636BA77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entury Schoolbook (Body)"/>
              </a:rPr>
              <a:t>Splitting Dataset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7DB89C-D341-4E3F-9703-A304188BB485}"/>
              </a:ext>
            </a:extLst>
          </p:cNvPr>
          <p:cNvSpPr txBox="1"/>
          <p:nvPr/>
        </p:nvSpPr>
        <p:spPr>
          <a:xfrm>
            <a:off x="575894" y="2277689"/>
            <a:ext cx="99595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202124"/>
                </a:solidFill>
                <a:latin typeface="Century Schoolbook (Body)"/>
              </a:rPr>
              <a:t>The dataset (50k) were split into 3 classes -</a:t>
            </a:r>
            <a:endParaRPr lang="en-US" sz="2000" i="0" dirty="0">
              <a:solidFill>
                <a:srgbClr val="202124"/>
              </a:solidFill>
              <a:effectLst/>
              <a:latin typeface="Century Schoolbook (Body)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i="0" dirty="0">
              <a:solidFill>
                <a:srgbClr val="000000"/>
              </a:solidFill>
              <a:effectLst/>
              <a:latin typeface="Century Schoolbook (Body)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entury Schoolbook (Body)"/>
              </a:rPr>
              <a:t>Train set 36000 data</a:t>
            </a:r>
            <a:endParaRPr lang="en-US" sz="2000" i="0" dirty="0">
              <a:solidFill>
                <a:srgbClr val="000000"/>
              </a:solidFill>
              <a:effectLst/>
              <a:latin typeface="Century Schoolbook (Body)"/>
            </a:endParaRPr>
          </a:p>
          <a:p>
            <a:endParaRPr lang="en-US" sz="2000" dirty="0">
              <a:solidFill>
                <a:srgbClr val="202124"/>
              </a:solidFill>
              <a:latin typeface="Century Schoolbook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124"/>
                </a:solidFill>
                <a:latin typeface="Century Schoolbook (Body)"/>
              </a:rPr>
              <a:t>Validation set 4000 data (during training)</a:t>
            </a:r>
            <a:endParaRPr lang="en-US" sz="2000" i="0" dirty="0">
              <a:solidFill>
                <a:srgbClr val="202124"/>
              </a:solidFill>
              <a:effectLst/>
              <a:latin typeface="Century Schoolbook (Body)"/>
            </a:endParaRPr>
          </a:p>
          <a:p>
            <a:endParaRPr lang="en-US" sz="2000" i="0" dirty="0">
              <a:solidFill>
                <a:srgbClr val="202124"/>
              </a:solidFill>
              <a:effectLst/>
              <a:latin typeface="Century Schoolbook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202124"/>
                </a:solidFill>
                <a:effectLst/>
                <a:latin typeface="Century Schoolbook (Body)"/>
              </a:rPr>
              <a:t>Test set 1000 data</a:t>
            </a:r>
          </a:p>
        </p:txBody>
      </p:sp>
    </p:spTree>
    <p:extLst>
      <p:ext uri="{BB962C8B-B14F-4D97-AF65-F5344CB8AC3E}">
        <p14:creationId xmlns:p14="http://schemas.microsoft.com/office/powerpoint/2010/main" val="3258839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384E2-0A12-4E58-90C2-1910ED70D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1600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</a:br>
            <a:r>
              <a:rPr lang="en-US" sz="2800" b="0" i="0" dirty="0">
                <a:solidFill>
                  <a:srgbClr val="212121"/>
                </a:solidFill>
                <a:effectLst/>
                <a:latin typeface="Century Schoolbook (Body)"/>
              </a:rPr>
              <a:t> </a:t>
            </a:r>
            <a:r>
              <a:rPr lang="en-US" sz="2800" dirty="0">
                <a:latin typeface="Century Schoolbook (Body)"/>
              </a:rPr>
              <a:t>Models Chosen For Sentiment Analysis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DF13FB-A40C-4799-BA2E-37238BC1B531}"/>
              </a:ext>
            </a:extLst>
          </p:cNvPr>
          <p:cNvSpPr txBox="1"/>
          <p:nvPr/>
        </p:nvSpPr>
        <p:spPr>
          <a:xfrm>
            <a:off x="569843" y="2623930"/>
            <a:ext cx="65863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Schoolbook (Body)"/>
              </a:rPr>
              <a:t>Recurrent Neural Network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entury Schoolbook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Schoolbook (Body)"/>
              </a:rPr>
              <a:t>Convolution </a:t>
            </a:r>
            <a:r>
              <a:rPr lang="en-US" sz="2000" dirty="0" err="1">
                <a:latin typeface="Century Schoolbook (Body)"/>
              </a:rPr>
              <a:t>Nueral</a:t>
            </a:r>
            <a:r>
              <a:rPr lang="en-US" sz="2000" dirty="0">
                <a:latin typeface="Century Schoolbook (Body)"/>
              </a:rPr>
              <a:t> Network</a:t>
            </a:r>
          </a:p>
        </p:txBody>
      </p:sp>
    </p:spTree>
    <p:extLst>
      <p:ext uri="{BB962C8B-B14F-4D97-AF65-F5344CB8AC3E}">
        <p14:creationId xmlns:p14="http://schemas.microsoft.com/office/powerpoint/2010/main" val="301011258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{135EAE53-C3D6-4D6D-84F7-2C16E9021CED}tf33552983_win32</Template>
  <TotalTime>462</TotalTime>
  <Words>536</Words>
  <Application>Microsoft Office PowerPoint</Application>
  <PresentationFormat>Widescreen</PresentationFormat>
  <Paragraphs>129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Century Schoolbook (Body)</vt:lpstr>
      <vt:lpstr>Courier New</vt:lpstr>
      <vt:lpstr>Franklin Gothic Book</vt:lpstr>
      <vt:lpstr>Franklin Gothic Demi</vt:lpstr>
      <vt:lpstr>Inter</vt:lpstr>
      <vt:lpstr>Roboto</vt:lpstr>
      <vt:lpstr>Times New Roman</vt:lpstr>
      <vt:lpstr>Wingdings 2</vt:lpstr>
      <vt:lpstr>DividendVTI</vt:lpstr>
      <vt:lpstr>Sentiment Analysis Using  Convolution Neural Network</vt:lpstr>
      <vt:lpstr>Sentiment Analysis</vt:lpstr>
      <vt:lpstr>Sentiment Analysis Dataset Overview</vt:lpstr>
      <vt:lpstr>Data Cleaning</vt:lpstr>
      <vt:lpstr>Label Encoding</vt:lpstr>
      <vt:lpstr>Data Tokenization</vt:lpstr>
      <vt:lpstr>Using Glove Embedding</vt:lpstr>
      <vt:lpstr>Splitting Dataset</vt:lpstr>
      <vt:lpstr>  Models Chosen For Sentiment Analysis</vt:lpstr>
      <vt:lpstr> RNN Model Architecture</vt:lpstr>
      <vt:lpstr> CNN Model Architecture</vt:lpstr>
      <vt:lpstr> ModeLs Optimizers</vt:lpstr>
      <vt:lpstr>PowerPoint Presentation</vt:lpstr>
      <vt:lpstr> RNN Model RESULT</vt:lpstr>
      <vt:lpstr> RNN Model Accuracy</vt:lpstr>
      <vt:lpstr> CNN Model Loss</vt:lpstr>
      <vt:lpstr> CNN Model RESULT</vt:lpstr>
      <vt:lpstr> CNN Model Accuracy</vt:lpstr>
      <vt:lpstr> CNN Model Loss</vt:lpstr>
      <vt:lpstr> Prediction RESULT on User Input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</dc:title>
  <dc:creator>Sharmin Ahmed</dc:creator>
  <cp:lastModifiedBy>Sharmin Ahmed</cp:lastModifiedBy>
  <cp:revision>28</cp:revision>
  <dcterms:created xsi:type="dcterms:W3CDTF">2021-06-25T04:50:35Z</dcterms:created>
  <dcterms:modified xsi:type="dcterms:W3CDTF">2021-06-25T15:47:18Z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