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81" r:id="rId8"/>
    <p:sldId id="261" r:id="rId9"/>
    <p:sldId id="263" r:id="rId10"/>
    <p:sldId id="262" r:id="rId11"/>
    <p:sldId id="264" r:id="rId12"/>
    <p:sldId id="267" r:id="rId13"/>
    <p:sldId id="280" r:id="rId14"/>
    <p:sldId id="266" r:id="rId15"/>
    <p:sldId id="279" r:id="rId16"/>
    <p:sldId id="274" r:id="rId17"/>
    <p:sldId id="272" r:id="rId18"/>
    <p:sldId id="276" r:id="rId19"/>
    <p:sldId id="277" r:id="rId20"/>
    <p:sldId id="278" r:id="rId21"/>
    <p:sldId id="275" r:id="rId22"/>
    <p:sldId id="265" r:id="rId23"/>
    <p:sldId id="268" r:id="rId24"/>
    <p:sldId id="27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lakshmi25npathi/imdb-dataset-of-50k-movie-review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9383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entury Schoolbook (Body)"/>
              </a:rPr>
              <a:t>Sentiment Analysis</a:t>
            </a:r>
            <a:br>
              <a:rPr lang="en-US" sz="4000" dirty="0">
                <a:latin typeface="Century Schoolbook (Body)"/>
              </a:rPr>
            </a:br>
            <a:r>
              <a:rPr lang="en-US" sz="4000" dirty="0">
                <a:latin typeface="Century Schoolbook (Body)"/>
              </a:rPr>
              <a:t>Using </a:t>
            </a:r>
            <a:br>
              <a:rPr lang="en-US" sz="4000" dirty="0">
                <a:latin typeface="Century Schoolbook (Body)"/>
              </a:rPr>
            </a:br>
            <a:r>
              <a:rPr lang="en-US" sz="4000" dirty="0">
                <a:latin typeface="Century Schoolbook (Body)"/>
              </a:rPr>
              <a:t>Neural Networks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0E60-ED88-4D87-AFB8-F70F31998BC0}"/>
              </a:ext>
            </a:extLst>
          </p:cNvPr>
          <p:cNvSpPr txBox="1"/>
          <p:nvPr/>
        </p:nvSpPr>
        <p:spPr>
          <a:xfrm>
            <a:off x="876567" y="4134692"/>
            <a:ext cx="654657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Machine Learning Lab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Course No: CSE 476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Course Teacher: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Dr. Md Forhad Rabbi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Schoolbook (Body)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Submitted by: Sharmin Ahmed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Registration No. : 2016331091</a:t>
            </a:r>
          </a:p>
          <a:p>
            <a:pPr algn="ctr"/>
            <a:endParaRPr lang="en-US" sz="1100" b="1" dirty="0">
              <a:solidFill>
                <a:schemeClr val="accent1">
                  <a:lumMod val="75000"/>
                </a:schemeClr>
              </a:solidFill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84E2-0A12-4E58-90C2-1910ED7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2800" b="0" i="0" dirty="0">
                <a:solidFill>
                  <a:srgbClr val="212121"/>
                </a:solidFill>
                <a:effectLst/>
                <a:latin typeface="Century Schoolbook (Body)"/>
              </a:rPr>
              <a:t> </a:t>
            </a:r>
            <a:r>
              <a:rPr lang="en-US" sz="2800" dirty="0">
                <a:latin typeface="Century Schoolbook (Body)"/>
              </a:rPr>
              <a:t>Models Chosen For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F13FB-A40C-4799-BA2E-37238BC1B531}"/>
              </a:ext>
            </a:extLst>
          </p:cNvPr>
          <p:cNvSpPr txBox="1"/>
          <p:nvPr/>
        </p:nvSpPr>
        <p:spPr>
          <a:xfrm>
            <a:off x="569843" y="2623930"/>
            <a:ext cx="6586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Recurrent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Convolution </a:t>
            </a:r>
            <a:r>
              <a:rPr lang="en-US" sz="2000" dirty="0" err="1">
                <a:latin typeface="Century Schoolbook (Body)"/>
              </a:rPr>
              <a:t>Nueral</a:t>
            </a:r>
            <a:r>
              <a:rPr lang="en-US" sz="2000" dirty="0">
                <a:latin typeface="Century Schoolbook (Body)"/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01011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dirty="0">
                <a:solidFill>
                  <a:srgbClr val="212121"/>
                </a:solidFill>
                <a:latin typeface="Century Schoolbook (Body)"/>
              </a:rPr>
              <a:t>RNN</a:t>
            </a:r>
            <a:r>
              <a:rPr lang="en-US" sz="4000" b="0" i="0" dirty="0">
                <a:solidFill>
                  <a:srgbClr val="212121"/>
                </a:solidFill>
                <a:effectLst/>
                <a:latin typeface="Century Schoolbook (Body)"/>
              </a:rPr>
              <a:t> </a:t>
            </a:r>
            <a:r>
              <a:rPr lang="en-US" sz="4000" dirty="0">
                <a:latin typeface="Century Schoolbook (Body)"/>
              </a:rPr>
              <a:t>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4065564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3. Model Architecture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C703C0-29BA-460D-9D52-F6A21902A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1" t="-12828" r="769" b="51881"/>
          <a:stretch/>
        </p:blipFill>
        <p:spPr bwMode="auto">
          <a:xfrm>
            <a:off x="2777990" y="909952"/>
            <a:ext cx="1943123" cy="50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8DE170-0E87-4E9F-9021-907106AC4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7"/>
          <a:stretch/>
        </p:blipFill>
        <p:spPr bwMode="auto">
          <a:xfrm>
            <a:off x="2821225" y="1969477"/>
            <a:ext cx="1899888" cy="39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3B6138E-EF11-4F7B-B241-3F345A640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8"/>
          <a:stretch/>
        </p:blipFill>
        <p:spPr bwMode="auto">
          <a:xfrm>
            <a:off x="7158155" y="2214305"/>
            <a:ext cx="1899888" cy="25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3926A-9751-4144-8A8A-E95F34A2F671}"/>
              </a:ext>
            </a:extLst>
          </p:cNvPr>
          <p:cNvCxnSpPr>
            <a:cxnSpLocks/>
          </p:cNvCxnSpPr>
          <p:nvPr/>
        </p:nvCxnSpPr>
        <p:spPr>
          <a:xfrm flipV="1">
            <a:off x="4233465" y="2430908"/>
            <a:ext cx="3402112" cy="329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7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4000" dirty="0">
                <a:latin typeface="Century Schoolbook (Body)"/>
              </a:rPr>
              <a:t>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4065564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4. Model Architecture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C703C0-29BA-460D-9D52-F6A21902A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1" t="-12828" r="769" b="51881"/>
          <a:stretch/>
        </p:blipFill>
        <p:spPr bwMode="auto">
          <a:xfrm>
            <a:off x="2777990" y="909952"/>
            <a:ext cx="1943123" cy="50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3F11DCA2-D476-4723-A024-1A4F5980E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1"/>
          <a:stretch/>
        </p:blipFill>
        <p:spPr bwMode="auto">
          <a:xfrm>
            <a:off x="7158155" y="1969477"/>
            <a:ext cx="1943123" cy="39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3926A-9751-4144-8A8A-E95F34A2F671}"/>
              </a:ext>
            </a:extLst>
          </p:cNvPr>
          <p:cNvCxnSpPr/>
          <p:nvPr/>
        </p:nvCxnSpPr>
        <p:spPr>
          <a:xfrm flipV="1">
            <a:off x="4600135" y="2194560"/>
            <a:ext cx="3094893" cy="336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9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dirty="0" err="1">
                <a:latin typeface="Century Schoolbook (Body)"/>
              </a:rPr>
              <a:t>ModeLs</a:t>
            </a:r>
            <a:r>
              <a:rPr lang="en-US" sz="4000" dirty="0">
                <a:latin typeface="Century Schoolbook (Body)"/>
              </a:rPr>
              <a:t> Optimizers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995601" y="2663687"/>
            <a:ext cx="73151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Optimizer = “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entury Schoolbook (Body)"/>
              </a:rPr>
              <a:t>nadam</a:t>
            </a: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Loss function = “</a:t>
            </a:r>
            <a:r>
              <a:rPr lang="en-US" sz="2000" b="0" dirty="0">
                <a:effectLst/>
                <a:latin typeface="Century Schoolbook (Body)"/>
              </a:rPr>
              <a:t>'</a:t>
            </a:r>
            <a:r>
              <a:rPr lang="en-US" sz="2000" b="0" dirty="0" err="1">
                <a:effectLst/>
                <a:latin typeface="Century Schoolbook (Body)"/>
              </a:rPr>
              <a:t>binary_crossentropy</a:t>
            </a: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Metrics = “accuracy”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6545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D18C-50CC-429E-A67E-7D8B74285D95}"/>
              </a:ext>
            </a:extLst>
          </p:cNvPr>
          <p:cNvSpPr txBox="1">
            <a:spLocks/>
          </p:cNvSpPr>
          <p:nvPr/>
        </p:nvSpPr>
        <p:spPr>
          <a:xfrm>
            <a:off x="687211" y="3045452"/>
            <a:ext cx="11029615" cy="1950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Century Schoolbook (Body)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89836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solidFill>
                  <a:srgbClr val="212121"/>
                </a:solidFill>
                <a:latin typeface="Century Schoolbook (Body)"/>
              </a:rPr>
              <a:t>R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NN </a:t>
            </a:r>
            <a:r>
              <a:rPr lang="en-US" sz="3600" dirty="0">
                <a:latin typeface="Century Schoolbook (Body)"/>
              </a:rPr>
              <a:t>Model RESULT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51619-36A0-4553-9919-EF654C8652CF}"/>
              </a:ext>
            </a:extLst>
          </p:cNvPr>
          <p:cNvSpPr txBox="1"/>
          <p:nvPr/>
        </p:nvSpPr>
        <p:spPr>
          <a:xfrm>
            <a:off x="728293" y="2250517"/>
            <a:ext cx="6533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From 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the result –</a:t>
            </a: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Accuracy: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loss: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0.69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est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 Accuracy 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0.53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Test Loss 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0.69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9426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solidFill>
                  <a:srgbClr val="212121"/>
                </a:solidFill>
                <a:latin typeface="Century Schoolbook (Body)"/>
              </a:rPr>
              <a:t>R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NN </a:t>
            </a:r>
            <a:r>
              <a:rPr lang="en-US" sz="3600" dirty="0">
                <a:latin typeface="Century Schoolbook (Body)"/>
              </a:rPr>
              <a:t>Model Accuracy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98780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5. RNN Model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E274-7D78-430D-BD92-BBA4A188059A}"/>
              </a:ext>
            </a:extLst>
          </p:cNvPr>
          <p:cNvSpPr txBox="1"/>
          <p:nvPr/>
        </p:nvSpPr>
        <p:spPr>
          <a:xfrm>
            <a:off x="745147" y="2921168"/>
            <a:ext cx="4538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accuracy plot, we can see both Train and validation accuracy was inconsistent over time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FEB086-2B67-41D3-A448-C3823A4F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2055284"/>
            <a:ext cx="5708993" cy="37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8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solidFill>
                  <a:srgbClr val="212121"/>
                </a:solidFill>
                <a:latin typeface="Century Schoolbook (Body)"/>
              </a:rPr>
              <a:t>R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NN </a:t>
            </a:r>
            <a:r>
              <a:rPr lang="en-US" sz="3600" dirty="0">
                <a:latin typeface="Century Schoolbook (Body)"/>
              </a:rPr>
              <a:t>Model Loss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32520" y="5943676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5. RNN Model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EB5B3-5D67-4A9E-8CEE-663B909DA593}"/>
              </a:ext>
            </a:extLst>
          </p:cNvPr>
          <p:cNvSpPr txBox="1"/>
          <p:nvPr/>
        </p:nvSpPr>
        <p:spPr>
          <a:xfrm>
            <a:off x="745147" y="2921168"/>
            <a:ext cx="4538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loss plot, we can see both Train and validation loss decreased after each epoch. Further epoch was not proceeded to avoid overfitting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C7E61-7976-4DEC-B74F-23CE8E80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194560"/>
            <a:ext cx="5731853" cy="33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1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RESULT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51619-36A0-4553-9919-EF654C8652CF}"/>
              </a:ext>
            </a:extLst>
          </p:cNvPr>
          <p:cNvSpPr txBox="1"/>
          <p:nvPr/>
        </p:nvSpPr>
        <p:spPr>
          <a:xfrm>
            <a:off x="728293" y="2250517"/>
            <a:ext cx="6533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From 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the result –</a:t>
            </a: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Accuracy: 0.89</a:t>
            </a:r>
            <a:endParaRPr lang="en-US" sz="2000" dirty="0"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loss: 0.26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est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 Accuracy : 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Test Loss : 0.300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84843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Accuracy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58487-5147-4D3C-BD30-8985B2A8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4" y="1597526"/>
            <a:ext cx="6330461" cy="43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98780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6. CNN Model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E274-7D78-430D-BD92-BBA4A188059A}"/>
              </a:ext>
            </a:extLst>
          </p:cNvPr>
          <p:cNvSpPr txBox="1"/>
          <p:nvPr/>
        </p:nvSpPr>
        <p:spPr>
          <a:xfrm>
            <a:off x="745147" y="2921168"/>
            <a:ext cx="4538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accuracy plot, we can see both Train and validation accuracy increased</a:t>
            </a:r>
          </a:p>
        </p:txBody>
      </p:sp>
    </p:spTree>
    <p:extLst>
      <p:ext uri="{BB962C8B-B14F-4D97-AF65-F5344CB8AC3E}">
        <p14:creationId xmlns:p14="http://schemas.microsoft.com/office/powerpoint/2010/main" val="3012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Schoolbook (Body)"/>
              </a:rPr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E5F42-47A5-4586-8FEA-C3355063DBB2}"/>
              </a:ext>
            </a:extLst>
          </p:cNvPr>
          <p:cNvSpPr txBox="1"/>
          <p:nvPr/>
        </p:nvSpPr>
        <p:spPr>
          <a:xfrm>
            <a:off x="581193" y="2425148"/>
            <a:ext cx="100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Sentiment analysis is a machine learning technique that analyzes texts for detecting emotion of a text. 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By training, machines automatically learn how to detect sentiment without human input.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In this project, the analysis is done on positive and negative sentiment of the input examples.</a:t>
            </a:r>
          </a:p>
        </p:txBody>
      </p:sp>
    </p:spTree>
    <p:extLst>
      <p:ext uri="{BB962C8B-B14F-4D97-AF65-F5344CB8AC3E}">
        <p14:creationId xmlns:p14="http://schemas.microsoft.com/office/powerpoint/2010/main" val="3753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Loss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32520" y="5943676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7. CNN Model Loss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B77E34-3F31-4C99-913F-480D54E9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41" y="1717990"/>
            <a:ext cx="5978769" cy="40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EB5B3-5D67-4A9E-8CEE-663B909DA593}"/>
              </a:ext>
            </a:extLst>
          </p:cNvPr>
          <p:cNvSpPr txBox="1"/>
          <p:nvPr/>
        </p:nvSpPr>
        <p:spPr>
          <a:xfrm>
            <a:off x="745147" y="2921168"/>
            <a:ext cx="4538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loss plot, we can see both Train and validation loss decreased after each epoch. Further epoch was not proceeded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5529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7CBFF7-1C77-4EDF-9BE1-93AD0F9E257B}"/>
              </a:ext>
            </a:extLst>
          </p:cNvPr>
          <p:cNvSpPr txBox="1"/>
          <p:nvPr/>
        </p:nvSpPr>
        <p:spPr>
          <a:xfrm>
            <a:off x="755373" y="2080591"/>
            <a:ext cx="7765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latin typeface="Century Schoolbook (Body)"/>
              </a:rPr>
              <a:t>Prediction RESULT on User Input</a:t>
            </a:r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D3F208-18F3-4462-BC18-D9C7036F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29" y="2140195"/>
            <a:ext cx="5476875" cy="1218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490F5A-FAE5-4DCE-93E1-FE13DBD2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3726094"/>
            <a:ext cx="5391150" cy="1133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D5097C-55B3-4472-95E6-07304E06A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7"/>
          <a:stretch/>
        </p:blipFill>
        <p:spPr>
          <a:xfrm>
            <a:off x="1315691" y="5036281"/>
            <a:ext cx="5505450" cy="1092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354D04-4392-4FBC-9E2D-B4C87DAEEE50}"/>
              </a:ext>
            </a:extLst>
          </p:cNvPr>
          <p:cNvSpPr txBox="1"/>
          <p:nvPr/>
        </p:nvSpPr>
        <p:spPr>
          <a:xfrm>
            <a:off x="8671271" y="2988531"/>
            <a:ext cx="224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 (Body)"/>
              </a:rPr>
              <a:t>CNN was very accurate while RNN failed for some. RNN did not perform well as training set </a:t>
            </a:r>
            <a:r>
              <a:rPr lang="en-US" sz="2000">
                <a:latin typeface="Century Schoolbook (Body)"/>
              </a:rPr>
              <a:t>were very long</a:t>
            </a:r>
            <a:endParaRPr lang="en-US" sz="2000" dirty="0">
              <a:latin typeface="Century Schoolbook (Body)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113585-CDCC-435A-9B87-8E6DADB866A2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7267159" y="3650251"/>
            <a:ext cx="12539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5A4-B201-4B13-AFE5-48F1006405EB}"/>
              </a:ext>
            </a:extLst>
          </p:cNvPr>
          <p:cNvSpPr txBox="1">
            <a:spLocks/>
          </p:cNvSpPr>
          <p:nvPr/>
        </p:nvSpPr>
        <p:spPr>
          <a:xfrm>
            <a:off x="435419" y="2934083"/>
            <a:ext cx="11029615" cy="989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Century Schoolbook (Body)"/>
              </a:rPr>
              <a:t>Thank</a:t>
            </a:r>
            <a:r>
              <a:rPr lang="en-US" sz="5400" dirty="0">
                <a:latin typeface="Century Schoolbook (Body)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342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77AC-6DF1-4B07-9860-CF9B2DE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entury Schoolbook (Body)"/>
              </a:rPr>
              <a:t>Sentiment Analysis 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9907F-90CF-413A-9425-05AFFD4DF672}"/>
              </a:ext>
            </a:extLst>
          </p:cNvPr>
          <p:cNvSpPr txBox="1"/>
          <p:nvPr/>
        </p:nvSpPr>
        <p:spPr>
          <a:xfrm>
            <a:off x="581194" y="2372139"/>
            <a:ext cx="69857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Century Schoolbook (Body)"/>
              </a:rPr>
              <a:t>Large Movie Review Dataset 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Century Schoolbook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en-US" sz="3200" b="1" i="0" dirty="0">
              <a:solidFill>
                <a:schemeClr val="accent1">
                  <a:lumMod val="75000"/>
                </a:schemeClr>
              </a:solidFill>
              <a:effectLst/>
              <a:latin typeface="Century Schoolbook (Body)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Century Schoolbook (Body)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entury Schoolbook (Body)"/>
              </a:rPr>
              <a:t>IMDB Dataset of 50k Movie Reviews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 (Body)"/>
              </a:rPr>
              <a:t>or binary sentiment classification – positive, negative</a:t>
            </a: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471F99-DFBE-40F9-86F6-AF260F7C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39" y="2509939"/>
            <a:ext cx="3686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D7189-E0E3-46D7-807D-599B48EDBA8E}"/>
              </a:ext>
            </a:extLst>
          </p:cNvPr>
          <p:cNvSpPr txBox="1"/>
          <p:nvPr/>
        </p:nvSpPr>
        <p:spPr>
          <a:xfrm>
            <a:off x="8375374" y="5473148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1. Dataset</a:t>
            </a:r>
          </a:p>
        </p:txBody>
      </p:sp>
    </p:spTree>
    <p:extLst>
      <p:ext uri="{BB962C8B-B14F-4D97-AF65-F5344CB8AC3E}">
        <p14:creationId xmlns:p14="http://schemas.microsoft.com/office/powerpoint/2010/main" val="155387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Schoolbook (Body)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E5F42-47A5-4586-8FEA-C3355063DBB2}"/>
              </a:ext>
            </a:extLst>
          </p:cNvPr>
          <p:cNvSpPr txBox="1"/>
          <p:nvPr/>
        </p:nvSpPr>
        <p:spPr>
          <a:xfrm>
            <a:off x="581193" y="2425148"/>
            <a:ext cx="10086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Data preprocessing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Model Architecture 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37142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4088-CA1B-4388-B12E-F1783B6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Data Cleaning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4CAED-EC87-4CF4-8547-CEDF1EC60673}"/>
              </a:ext>
            </a:extLst>
          </p:cNvPr>
          <p:cNvSpPr txBox="1"/>
          <p:nvPr/>
        </p:nvSpPr>
        <p:spPr>
          <a:xfrm>
            <a:off x="715617" y="2266122"/>
            <a:ext cx="4785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 (Body)"/>
              </a:rPr>
              <a:t>The data needed some cleaning. Some basic cleaning steps were –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Converting to lower case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all special characters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punctuations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html tags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extra white spaces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Lemmatizing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Schoolbook (Body)"/>
            </a:endParaRPr>
          </a:p>
          <a:p>
            <a:endParaRPr lang="en-US" sz="2000" dirty="0">
              <a:latin typeface="Century Schoolbook (Body)"/>
            </a:endParaRPr>
          </a:p>
          <a:p>
            <a:r>
              <a:rPr lang="en-US" sz="2000" dirty="0">
                <a:latin typeface="Century Schoolbook (Body)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96496-F5DE-412E-A7BD-9C64955D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4" y="2669441"/>
            <a:ext cx="4785900" cy="2008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F83376-7704-4CEE-9CD7-A3EDB1AD047E}"/>
              </a:ext>
            </a:extLst>
          </p:cNvPr>
          <p:cNvSpPr txBox="1"/>
          <p:nvPr/>
        </p:nvSpPr>
        <p:spPr>
          <a:xfrm>
            <a:off x="5883964" y="4774501"/>
            <a:ext cx="47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2. Unprocessed Dataset</a:t>
            </a:r>
          </a:p>
        </p:txBody>
      </p:sp>
    </p:spTree>
    <p:extLst>
      <p:ext uri="{BB962C8B-B14F-4D97-AF65-F5344CB8AC3E}">
        <p14:creationId xmlns:p14="http://schemas.microsoft.com/office/powerpoint/2010/main" val="371216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Label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689113" y="2372139"/>
            <a:ext cx="10916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02124"/>
                </a:solidFill>
                <a:latin typeface="Century Schoolbook (Body)"/>
              </a:rPr>
              <a:t>Labels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 (sentiments – positive, negative) were encoded 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as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numeric form 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- </a:t>
            </a:r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s it is more machine-readable form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Machine learning algorithms 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performs well in deciding in operating with the data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062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Data Tokenization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689113" y="2372139"/>
            <a:ext cx="8733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Century Schoolbook (Body)"/>
              </a:rPr>
              <a:t>Tokenization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 is used to-</a:t>
            </a: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Create vocabulary (taken 10000 most common) from the raw texts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It basically b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reaks the raw text into words called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These tokens helped in understanding the context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00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Using Glove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575894" y="2277689"/>
            <a:ext cx="9959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Fo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r obtaining vector representations for words glove embedding is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Vectorization is the process of converting text into numerical representation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I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t turns text into a numerical form that deep neural networks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36951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Splitting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575894" y="2277689"/>
            <a:ext cx="9959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The dataset (50k) were split into 3 classes -</a:t>
            </a:r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Train set 36000 data</a:t>
            </a: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Validation set 4000 data (during training)</a:t>
            </a:r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Test set 1000 data</a:t>
            </a:r>
          </a:p>
        </p:txBody>
      </p:sp>
    </p:spTree>
    <p:extLst>
      <p:ext uri="{BB962C8B-B14F-4D97-AF65-F5344CB8AC3E}">
        <p14:creationId xmlns:p14="http://schemas.microsoft.com/office/powerpoint/2010/main" val="32588390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{135EAE53-C3D6-4D6D-84F7-2C16E9021CED}tf33552983_win32</Template>
  <TotalTime>528</TotalTime>
  <Words>553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Century Schoolbook (Body)</vt:lpstr>
      <vt:lpstr>Courier New</vt:lpstr>
      <vt:lpstr>Franklin Gothic Book</vt:lpstr>
      <vt:lpstr>Franklin Gothic Demi</vt:lpstr>
      <vt:lpstr>Inter</vt:lpstr>
      <vt:lpstr>Roboto</vt:lpstr>
      <vt:lpstr>Times New Roman</vt:lpstr>
      <vt:lpstr>Wingdings 2</vt:lpstr>
      <vt:lpstr>DividendVTI</vt:lpstr>
      <vt:lpstr>Sentiment Analysis Using  Neural Networks</vt:lpstr>
      <vt:lpstr>Sentiment Analysis</vt:lpstr>
      <vt:lpstr>Sentiment Analysis Dataset Overview</vt:lpstr>
      <vt:lpstr>Overview</vt:lpstr>
      <vt:lpstr>Data Cleaning</vt:lpstr>
      <vt:lpstr>Label Encoding</vt:lpstr>
      <vt:lpstr>Data Tokenization</vt:lpstr>
      <vt:lpstr>Using Glove Embedding</vt:lpstr>
      <vt:lpstr>Splitting Dataset</vt:lpstr>
      <vt:lpstr>  Models Chosen For Sentiment Analysis</vt:lpstr>
      <vt:lpstr> RNN Model Architecture</vt:lpstr>
      <vt:lpstr> CNN Model Architecture</vt:lpstr>
      <vt:lpstr> ModeLs Optimizers</vt:lpstr>
      <vt:lpstr>PowerPoint Presentation</vt:lpstr>
      <vt:lpstr> RNN Model RESULT</vt:lpstr>
      <vt:lpstr> RNN Model Accuracy</vt:lpstr>
      <vt:lpstr> RNN Model Loss</vt:lpstr>
      <vt:lpstr> CNN Model RESULT</vt:lpstr>
      <vt:lpstr> CNN Model Accuracy</vt:lpstr>
      <vt:lpstr> CNN Model Loss</vt:lpstr>
      <vt:lpstr> Prediction RESULT on User Input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Sharmin Ahmed</dc:creator>
  <cp:lastModifiedBy>Sharmin Ahmed</cp:lastModifiedBy>
  <cp:revision>31</cp:revision>
  <dcterms:created xsi:type="dcterms:W3CDTF">2021-06-25T04:50:35Z</dcterms:created>
  <dcterms:modified xsi:type="dcterms:W3CDTF">2021-06-25T16:53:14Z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