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1a722391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1a722391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2ffd8a8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2ffd8a8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4a1ae3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4a1ae3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317bd82a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317bd82a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317bd82ad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317bd82ad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1a722391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1a722391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2ffd8a8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2ffd8a8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c0844a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c0844a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1a72239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1a72239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1a722391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1a722391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1a722391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1a72239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317bd82a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317bd82a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c0844a5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c0844a5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20101" y="979000"/>
            <a:ext cx="47865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sz="5300">
                <a:latin typeface="Courier New"/>
                <a:ea typeface="Courier New"/>
                <a:cs typeface="Courier New"/>
                <a:sym typeface="Courier New"/>
              </a:rPr>
              <a:t>Habit</a:t>
            </a:r>
            <a:endParaRPr i="1" sz="5300">
              <a:latin typeface="Courier New"/>
              <a:ea typeface="Courier New"/>
              <a:cs typeface="Courier New"/>
              <a:sym typeface="Courier New"/>
            </a:endParaRPr>
          </a:p>
        </p:txBody>
      </p:sp>
      <p:sp>
        <p:nvSpPr>
          <p:cNvPr id="55" name="Google Shape;55;p13"/>
          <p:cNvSpPr txBox="1"/>
          <p:nvPr>
            <p:ph idx="1" type="subTitle"/>
          </p:nvPr>
        </p:nvSpPr>
        <p:spPr>
          <a:xfrm>
            <a:off x="311700" y="3031600"/>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Clr>
                <a:schemeClr val="dk1"/>
              </a:buClr>
              <a:buSzPct val="64006"/>
              <a:buFont typeface="Arial"/>
              <a:buNone/>
            </a:pPr>
            <a:r>
              <a:rPr i="1" lang="en" sz="1718">
                <a:solidFill>
                  <a:schemeClr val="dk1"/>
                </a:solidFill>
                <a:latin typeface="Courier New"/>
                <a:ea typeface="Courier New"/>
                <a:cs typeface="Courier New"/>
                <a:sym typeface="Courier New"/>
              </a:rPr>
              <a:t>Sharmin Gaziani, Abdurrehman Zulfiqar, Jaggan Jestine, Sam Williford, </a:t>
            </a:r>
            <a:endParaRPr i="1" sz="1718">
              <a:solidFill>
                <a:schemeClr val="dk1"/>
              </a:solidFill>
              <a:latin typeface="Courier New"/>
              <a:ea typeface="Courier New"/>
              <a:cs typeface="Courier New"/>
              <a:sym typeface="Courier New"/>
            </a:endParaRPr>
          </a:p>
          <a:p>
            <a:pPr indent="0" lvl="0" marL="0" rtl="0" algn="ctr">
              <a:lnSpc>
                <a:spcPct val="115000"/>
              </a:lnSpc>
              <a:spcBef>
                <a:spcPts val="0"/>
              </a:spcBef>
              <a:spcAft>
                <a:spcPts val="0"/>
              </a:spcAft>
              <a:buClr>
                <a:schemeClr val="dk1"/>
              </a:buClr>
              <a:buSzPct val="64006"/>
              <a:buFont typeface="Arial"/>
              <a:buNone/>
            </a:pPr>
            <a:r>
              <a:rPr i="1" lang="en" sz="1718">
                <a:solidFill>
                  <a:schemeClr val="dk1"/>
                </a:solidFill>
                <a:latin typeface="Courier New"/>
                <a:ea typeface="Courier New"/>
                <a:cs typeface="Courier New"/>
                <a:sym typeface="Courier New"/>
              </a:rPr>
              <a:t>John Bui, Peter Shen, Winifred Ojo.</a:t>
            </a:r>
            <a:endParaRPr i="1" sz="1718">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969000" y="829175"/>
            <a:ext cx="1206000" cy="13208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Courier New"/>
                <a:ea typeface="Courier New"/>
                <a:cs typeface="Courier New"/>
                <a:sym typeface="Courier New"/>
              </a:rPr>
              <a:t>Project Scheduling</a:t>
            </a:r>
            <a:endParaRPr i="1">
              <a:latin typeface="Courier New"/>
              <a:ea typeface="Courier New"/>
              <a:cs typeface="Courier New"/>
              <a:sym typeface="Courier New"/>
            </a:endParaRPr>
          </a:p>
        </p:txBody>
      </p:sp>
      <p:sp>
        <p:nvSpPr>
          <p:cNvPr id="124" name="Google Shape;124;p22"/>
          <p:cNvSpPr txBox="1"/>
          <p:nvPr>
            <p:ph idx="1" type="body"/>
          </p:nvPr>
        </p:nvSpPr>
        <p:spPr>
          <a:xfrm>
            <a:off x="-128800" y="1152475"/>
            <a:ext cx="2939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Courier New"/>
              <a:buChar char="-"/>
            </a:pPr>
            <a:r>
              <a:rPr i="1" lang="en" sz="1600">
                <a:solidFill>
                  <a:schemeClr val="dk1"/>
                </a:solidFill>
                <a:latin typeface="Courier New"/>
                <a:ea typeface="Courier New"/>
                <a:cs typeface="Courier New"/>
                <a:sym typeface="Courier New"/>
              </a:rPr>
              <a:t>Duration: ~ 3 months</a:t>
            </a:r>
            <a:endParaRPr i="1" sz="16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i="1" lang="en" sz="1600">
                <a:solidFill>
                  <a:schemeClr val="dk1"/>
                </a:solidFill>
                <a:latin typeface="Courier New"/>
                <a:ea typeface="Courier New"/>
                <a:cs typeface="Courier New"/>
                <a:sym typeface="Courier New"/>
              </a:rPr>
              <a:t>Reflects 30-40 hour work weeks</a:t>
            </a:r>
            <a:endParaRPr i="1" sz="1600">
              <a:solidFill>
                <a:schemeClr val="dk1"/>
              </a:solidFill>
              <a:latin typeface="Courier New"/>
              <a:ea typeface="Courier New"/>
              <a:cs typeface="Courier New"/>
              <a:sym typeface="Courier New"/>
            </a:endParaRPr>
          </a:p>
          <a:p>
            <a:pPr indent="-336550" lvl="0" marL="457200" rtl="0" algn="l">
              <a:spcBef>
                <a:spcPts val="0"/>
              </a:spcBef>
              <a:spcAft>
                <a:spcPts val="0"/>
              </a:spcAft>
              <a:buClr>
                <a:schemeClr val="dk1"/>
              </a:buClr>
              <a:buSzPts val="1700"/>
              <a:buChar char="-"/>
            </a:pPr>
            <a:r>
              <a:rPr i="1" lang="en" sz="1600">
                <a:solidFill>
                  <a:schemeClr val="dk1"/>
                </a:solidFill>
                <a:latin typeface="Courier New"/>
                <a:ea typeface="Courier New"/>
                <a:cs typeface="Courier New"/>
                <a:sym typeface="Courier New"/>
              </a:rPr>
              <a:t>Monday through Friday</a:t>
            </a:r>
            <a:r>
              <a:rPr lang="en" sz="1700">
                <a:solidFill>
                  <a:schemeClr val="dk1"/>
                </a:solidFill>
              </a:rPr>
              <a:t> </a:t>
            </a:r>
            <a:endParaRPr sz="1700">
              <a:solidFill>
                <a:schemeClr val="dk1"/>
              </a:solidFill>
            </a:endParaRPr>
          </a:p>
        </p:txBody>
      </p:sp>
      <p:pic>
        <p:nvPicPr>
          <p:cNvPr id="125" name="Google Shape;125;p22"/>
          <p:cNvPicPr preferRelativeResize="0"/>
          <p:nvPr/>
        </p:nvPicPr>
        <p:blipFill rotWithShape="1">
          <a:blip r:embed="rId3">
            <a:alphaModFix/>
          </a:blip>
          <a:srcRect b="777" l="0" r="0" t="777"/>
          <a:stretch/>
        </p:blipFill>
        <p:spPr>
          <a:xfrm>
            <a:off x="3238775" y="1316425"/>
            <a:ext cx="5414900" cy="2724800"/>
          </a:xfrm>
          <a:prstGeom prst="rect">
            <a:avLst/>
          </a:prstGeom>
          <a:noFill/>
          <a:ln>
            <a:noFill/>
          </a:ln>
        </p:spPr>
      </p:pic>
      <p:pic>
        <p:nvPicPr>
          <p:cNvPr id="126" name="Google Shape;126;p22"/>
          <p:cNvPicPr preferRelativeResize="0"/>
          <p:nvPr/>
        </p:nvPicPr>
        <p:blipFill>
          <a:blip r:embed="rId4">
            <a:alphaModFix/>
          </a:blip>
          <a:stretch>
            <a:fillRect/>
          </a:stretch>
        </p:blipFill>
        <p:spPr>
          <a:xfrm>
            <a:off x="561575" y="2924350"/>
            <a:ext cx="2086175" cy="208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Courier New"/>
                <a:ea typeface="Courier New"/>
                <a:cs typeface="Courier New"/>
                <a:sym typeface="Courier New"/>
              </a:rPr>
              <a:t>Cost Estimation</a:t>
            </a:r>
            <a:endParaRPr i="1">
              <a:latin typeface="Courier New"/>
              <a:ea typeface="Courier New"/>
              <a:cs typeface="Courier New"/>
              <a:sym typeface="Courier New"/>
            </a:endParaRPr>
          </a:p>
        </p:txBody>
      </p:sp>
      <p:pic>
        <p:nvPicPr>
          <p:cNvPr id="132" name="Google Shape;132;p23"/>
          <p:cNvPicPr preferRelativeResize="0"/>
          <p:nvPr/>
        </p:nvPicPr>
        <p:blipFill>
          <a:blip r:embed="rId3">
            <a:alphaModFix/>
          </a:blip>
          <a:stretch>
            <a:fillRect/>
          </a:stretch>
        </p:blipFill>
        <p:spPr>
          <a:xfrm>
            <a:off x="3056000" y="1358100"/>
            <a:ext cx="5892900" cy="2209850"/>
          </a:xfrm>
          <a:prstGeom prst="rect">
            <a:avLst/>
          </a:prstGeom>
          <a:noFill/>
          <a:ln>
            <a:noFill/>
          </a:ln>
        </p:spPr>
      </p:pic>
      <p:sp>
        <p:nvSpPr>
          <p:cNvPr id="133" name="Google Shape;133;p23"/>
          <p:cNvSpPr txBox="1"/>
          <p:nvPr>
            <p:ph idx="1" type="body"/>
          </p:nvPr>
        </p:nvSpPr>
        <p:spPr>
          <a:xfrm>
            <a:off x="-156550" y="1139975"/>
            <a:ext cx="2939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Function Point (FP)</a:t>
            </a:r>
            <a:endParaRPr sz="16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Estimated Cost of Hardware</a:t>
            </a:r>
            <a:endParaRPr sz="16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Estimated Cost of Software</a:t>
            </a:r>
            <a:endParaRPr sz="16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Estimated Cost of Personnel</a:t>
            </a:r>
            <a:endParaRPr sz="1600">
              <a:solidFill>
                <a:schemeClr val="dk1"/>
              </a:solidFill>
              <a:latin typeface="Courier New"/>
              <a:ea typeface="Courier New"/>
              <a:cs typeface="Courier New"/>
              <a:sym typeface="Courier New"/>
            </a:endParaRPr>
          </a:p>
        </p:txBody>
      </p:sp>
      <p:pic>
        <p:nvPicPr>
          <p:cNvPr id="134" name="Google Shape;134;p23"/>
          <p:cNvPicPr preferRelativeResize="0"/>
          <p:nvPr/>
        </p:nvPicPr>
        <p:blipFill>
          <a:blip r:embed="rId4">
            <a:alphaModFix/>
          </a:blip>
          <a:stretch>
            <a:fillRect/>
          </a:stretch>
        </p:blipFill>
        <p:spPr>
          <a:xfrm>
            <a:off x="1363450" y="4127250"/>
            <a:ext cx="1241200" cy="101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311700" y="376825"/>
            <a:ext cx="3042000" cy="687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 sz="2500">
                <a:latin typeface="Courier New"/>
                <a:ea typeface="Courier New"/>
                <a:cs typeface="Courier New"/>
                <a:sym typeface="Courier New"/>
              </a:rPr>
              <a:t>Comparison of Work</a:t>
            </a:r>
            <a:endParaRPr i="1" sz="2500">
              <a:latin typeface="Courier New"/>
              <a:ea typeface="Courier New"/>
              <a:cs typeface="Courier New"/>
              <a:sym typeface="Courier New"/>
            </a:endParaRPr>
          </a:p>
        </p:txBody>
      </p:sp>
      <p:sp>
        <p:nvSpPr>
          <p:cNvPr id="140" name="Google Shape;140;p24"/>
          <p:cNvSpPr txBox="1"/>
          <p:nvPr>
            <p:ph idx="1" type="subTitle"/>
          </p:nvPr>
        </p:nvSpPr>
        <p:spPr>
          <a:xfrm>
            <a:off x="311700" y="1365950"/>
            <a:ext cx="3833400" cy="2261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Habitshare</a:t>
            </a:r>
            <a:endParaRPr sz="18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Social network habit tracking app</a:t>
            </a:r>
            <a:endParaRPr sz="16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Habitica</a:t>
            </a:r>
            <a:endParaRPr sz="18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RDG video game inspired app with customized avatar.</a:t>
            </a:r>
            <a:endParaRPr sz="16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StickK</a:t>
            </a:r>
            <a:endParaRPr sz="1800">
              <a:solidFill>
                <a:schemeClr val="dk1"/>
              </a:solidFill>
              <a:latin typeface="Courier New"/>
              <a:ea typeface="Courier New"/>
              <a:cs typeface="Courier New"/>
              <a:sym typeface="Courier New"/>
            </a:endParaRPr>
          </a:p>
          <a:p>
            <a:pPr indent="-330200" lvl="0" marL="457200" rtl="0" algn="l">
              <a:spcBef>
                <a:spcPts val="0"/>
              </a:spcBef>
              <a:spcAft>
                <a:spcPts val="0"/>
              </a:spcAft>
              <a:buClr>
                <a:schemeClr val="dk1"/>
              </a:buClr>
              <a:buSzPts val="1600"/>
              <a:buFont typeface="Courier New"/>
              <a:buChar char="●"/>
            </a:pPr>
            <a:r>
              <a:rPr lang="en" sz="1600">
                <a:solidFill>
                  <a:schemeClr val="dk1"/>
                </a:solidFill>
                <a:latin typeface="Courier New"/>
                <a:ea typeface="Courier New"/>
                <a:cs typeface="Courier New"/>
                <a:sym typeface="Courier New"/>
              </a:rPr>
              <a:t>Commitment contract with penalty fine.</a:t>
            </a:r>
            <a:endParaRPr sz="1600">
              <a:solidFill>
                <a:schemeClr val="dk1"/>
              </a:solidFill>
              <a:latin typeface="Courier New"/>
              <a:ea typeface="Courier New"/>
              <a:cs typeface="Courier New"/>
              <a:sym typeface="Courier New"/>
            </a:endParaRPr>
          </a:p>
        </p:txBody>
      </p:sp>
      <p:pic>
        <p:nvPicPr>
          <p:cNvPr id="141" name="Google Shape;141;p24"/>
          <p:cNvPicPr preferRelativeResize="0"/>
          <p:nvPr/>
        </p:nvPicPr>
        <p:blipFill>
          <a:blip r:embed="rId3">
            <a:alphaModFix/>
          </a:blip>
          <a:stretch>
            <a:fillRect/>
          </a:stretch>
        </p:blipFill>
        <p:spPr>
          <a:xfrm>
            <a:off x="4071950" y="1064425"/>
            <a:ext cx="4694098" cy="3349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507750" y="0"/>
            <a:ext cx="1633524" cy="1633524"/>
          </a:xfrm>
          <a:prstGeom prst="rect">
            <a:avLst/>
          </a:prstGeom>
          <a:noFill/>
          <a:ln>
            <a:noFill/>
          </a:ln>
        </p:spPr>
      </p:pic>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Courier New"/>
                <a:ea typeface="Courier New"/>
                <a:cs typeface="Courier New"/>
                <a:sym typeface="Courier New"/>
              </a:rPr>
              <a:t>Conclusion</a:t>
            </a:r>
            <a:endParaRPr i="1">
              <a:latin typeface="Courier New"/>
              <a:ea typeface="Courier New"/>
              <a:cs typeface="Courier New"/>
              <a:sym typeface="Courier New"/>
            </a:endParaRPr>
          </a:p>
        </p:txBody>
      </p:sp>
      <p:sp>
        <p:nvSpPr>
          <p:cNvPr id="148" name="Google Shape;148;p25"/>
          <p:cNvSpPr txBox="1"/>
          <p:nvPr>
            <p:ph idx="1" type="body"/>
          </p:nvPr>
        </p:nvSpPr>
        <p:spPr>
          <a:xfrm>
            <a:off x="311700" y="1364775"/>
            <a:ext cx="8520600" cy="3416400"/>
          </a:xfrm>
          <a:prstGeom prst="rect">
            <a:avLst/>
          </a:prstGeom>
        </p:spPr>
        <p:txBody>
          <a:bodyPr anchorCtr="0" anchor="t" bIns="91425" lIns="91425" spcFirstLastPara="1" rIns="91425" wrap="square" tIns="91425">
            <a:normAutofit lnSpcReduction="20000"/>
          </a:bodyPr>
          <a:lstStyle/>
          <a:p>
            <a:pPr indent="0" lvl="0" marL="228600" marR="31750" rtl="0" algn="just">
              <a:lnSpc>
                <a:spcPct val="103750"/>
              </a:lnSpc>
              <a:spcBef>
                <a:spcPts val="0"/>
              </a:spcBef>
              <a:spcAft>
                <a:spcPts val="0"/>
              </a:spcAft>
              <a:buNone/>
            </a:pPr>
            <a:r>
              <a:rPr lang="en" sz="1600">
                <a:solidFill>
                  <a:schemeClr val="dk1"/>
                </a:solidFill>
                <a:latin typeface="Courier New"/>
                <a:ea typeface="Courier New"/>
                <a:cs typeface="Courier New"/>
                <a:sym typeface="Courier New"/>
              </a:rPr>
              <a:t>Our project started out with a brainstorming session where each team member suggested ideas and then voted on which idea he or she liked the best. We ultimately decided to design an application that would help people build good habits and track their progress. As our team worked throughout the semester, we realized that we had slightly different ideas about the design and details of how the end product would function. Throughout the semester, as we studied and learned about different aspects of software engineering, we created detailed requirements and diagrams, and our project transformed from a vague idea into something concrete that could actually be implemented. Overall, it was a valuable experience as we all were able to increase our understanding of the software development process. </a:t>
            </a:r>
            <a:endParaRPr sz="1600">
              <a:solidFill>
                <a:schemeClr val="dk1"/>
              </a:solidFill>
              <a:latin typeface="Courier New"/>
              <a:ea typeface="Courier New"/>
              <a:cs typeface="Courier New"/>
              <a:sym typeface="Courier New"/>
            </a:endParaRPr>
          </a:p>
          <a:p>
            <a:pPr indent="0" lvl="0" marL="0" rtl="0" algn="just">
              <a:spcBef>
                <a:spcPts val="75"/>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54" name="Google Shape;154;p26"/>
          <p:cNvSpPr txBox="1"/>
          <p:nvPr>
            <p:ph idx="1" type="body"/>
          </p:nvPr>
        </p:nvSpPr>
        <p:spPr>
          <a:xfrm>
            <a:off x="311700" y="129722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3750"/>
              </a:lnSpc>
              <a:spcBef>
                <a:spcPts val="1200"/>
              </a:spcBef>
              <a:spcAft>
                <a:spcPts val="0"/>
              </a:spcAft>
              <a:buNone/>
            </a:pPr>
            <a:r>
              <a:rPr lang="en" sz="1400">
                <a:solidFill>
                  <a:schemeClr val="dk1"/>
                </a:solidFill>
                <a:latin typeface="Times New Roman"/>
                <a:ea typeface="Times New Roman"/>
                <a:cs typeface="Times New Roman"/>
                <a:sym typeface="Times New Roman"/>
              </a:rPr>
              <a:t>[1] 	M. J. Basavaraj and K. C. Shet, “Software estimation using Function Point Analysis:</a:t>
            </a:r>
            <a:endParaRPr sz="1400">
              <a:solidFill>
                <a:schemeClr val="dk1"/>
              </a:solidFill>
              <a:latin typeface="Times New Roman"/>
              <a:ea typeface="Times New Roman"/>
              <a:cs typeface="Times New Roman"/>
              <a:sym typeface="Times New Roman"/>
            </a:endParaRPr>
          </a:p>
          <a:p>
            <a:pPr indent="457200" lvl="0" marL="0" rtl="0" algn="l">
              <a:lnSpc>
                <a:spcPct val="103750"/>
              </a:lnSpc>
              <a:spcBef>
                <a:spcPts val="1200"/>
              </a:spcBef>
              <a:spcAft>
                <a:spcPts val="0"/>
              </a:spcAft>
              <a:buNone/>
            </a:pPr>
            <a:r>
              <a:rPr lang="en" sz="1400">
                <a:solidFill>
                  <a:schemeClr val="dk1"/>
                </a:solidFill>
                <a:latin typeface="Times New Roman"/>
                <a:ea typeface="Times New Roman"/>
                <a:cs typeface="Times New Roman"/>
                <a:sym typeface="Times New Roman"/>
              </a:rPr>
              <a:t>Difficulties and research challenges,” </a:t>
            </a:r>
            <a:r>
              <a:rPr i="1" lang="en" sz="1400">
                <a:solidFill>
                  <a:schemeClr val="dk1"/>
                </a:solidFill>
                <a:latin typeface="Times New Roman"/>
                <a:ea typeface="Times New Roman"/>
                <a:cs typeface="Times New Roman"/>
                <a:sym typeface="Times New Roman"/>
              </a:rPr>
              <a:t>Innovations and Advanced Techniques in Computer</a:t>
            </a:r>
            <a:endParaRPr i="1" sz="1400">
              <a:solidFill>
                <a:schemeClr val="dk1"/>
              </a:solidFill>
              <a:latin typeface="Times New Roman"/>
              <a:ea typeface="Times New Roman"/>
              <a:cs typeface="Times New Roman"/>
              <a:sym typeface="Times New Roman"/>
            </a:endParaRPr>
          </a:p>
          <a:p>
            <a:pPr indent="457200" lvl="0" marL="0" rtl="0" algn="l">
              <a:lnSpc>
                <a:spcPct val="103750"/>
              </a:lnSpc>
              <a:spcBef>
                <a:spcPts val="1200"/>
              </a:spcBef>
              <a:spcAft>
                <a:spcPts val="0"/>
              </a:spcAft>
              <a:buNone/>
            </a:pPr>
            <a:r>
              <a:rPr i="1" lang="en" sz="1400">
                <a:solidFill>
                  <a:schemeClr val="dk1"/>
                </a:solidFill>
                <a:latin typeface="Times New Roman"/>
                <a:ea typeface="Times New Roman"/>
                <a:cs typeface="Times New Roman"/>
                <a:sym typeface="Times New Roman"/>
              </a:rPr>
              <a:t>and Information Sciences and Engineering</a:t>
            </a:r>
            <a:r>
              <a:rPr lang="en" sz="1400">
                <a:solidFill>
                  <a:schemeClr val="dk1"/>
                </a:solidFill>
                <a:latin typeface="Times New Roman"/>
                <a:ea typeface="Times New Roman"/>
                <a:cs typeface="Times New Roman"/>
                <a:sym typeface="Times New Roman"/>
              </a:rPr>
              <a:t>, pp. 111–116, 2007. </a:t>
            </a:r>
            <a:endParaRPr sz="1400">
              <a:solidFill>
                <a:schemeClr val="dk1"/>
              </a:solidFill>
              <a:latin typeface="Times New Roman"/>
              <a:ea typeface="Times New Roman"/>
              <a:cs typeface="Times New Roman"/>
              <a:sym typeface="Times New Roman"/>
            </a:endParaRPr>
          </a:p>
          <a:p>
            <a:pPr indent="0" lvl="0" marL="0" rtl="0" algn="l">
              <a:lnSpc>
                <a:spcPct val="103750"/>
              </a:lnSpc>
              <a:spcBef>
                <a:spcPts val="1200"/>
              </a:spcBef>
              <a:spcAft>
                <a:spcPts val="0"/>
              </a:spcAft>
              <a:buNone/>
            </a:pPr>
            <a:r>
              <a:rPr lang="en" sz="1400">
                <a:solidFill>
                  <a:schemeClr val="dk1"/>
                </a:solidFill>
                <a:latin typeface="Times New Roman"/>
                <a:ea typeface="Times New Roman"/>
                <a:cs typeface="Times New Roman"/>
                <a:sym typeface="Times New Roman"/>
              </a:rPr>
              <a:t>[2] 	K. Petersen, C. Wohlin, and D. Baca, “The waterfall model in large-scale development,”</a:t>
            </a:r>
            <a:endParaRPr sz="1400">
              <a:solidFill>
                <a:schemeClr val="dk1"/>
              </a:solidFill>
              <a:latin typeface="Times New Roman"/>
              <a:ea typeface="Times New Roman"/>
              <a:cs typeface="Times New Roman"/>
              <a:sym typeface="Times New Roman"/>
            </a:endParaRPr>
          </a:p>
          <a:p>
            <a:pPr indent="457200" lvl="0" marL="0" rtl="0" algn="l">
              <a:lnSpc>
                <a:spcPct val="103750"/>
              </a:lnSpc>
              <a:spcBef>
                <a:spcPts val="1200"/>
              </a:spcBef>
              <a:spcAft>
                <a:spcPts val="0"/>
              </a:spcAft>
              <a:buNone/>
            </a:pPr>
            <a:r>
              <a:rPr i="1" lang="en" sz="1400">
                <a:solidFill>
                  <a:schemeClr val="dk1"/>
                </a:solidFill>
                <a:latin typeface="Times New Roman"/>
                <a:ea typeface="Times New Roman"/>
                <a:cs typeface="Times New Roman"/>
                <a:sym typeface="Times New Roman"/>
              </a:rPr>
              <a:t>Lecture Notes in Business Information Processing</a:t>
            </a:r>
            <a:r>
              <a:rPr lang="en" sz="1400">
                <a:solidFill>
                  <a:schemeClr val="dk1"/>
                </a:solidFill>
                <a:latin typeface="Times New Roman"/>
                <a:ea typeface="Times New Roman"/>
                <a:cs typeface="Times New Roman"/>
                <a:sym typeface="Times New Roman"/>
              </a:rPr>
              <a:t>, pp. 386–400, 2009. </a:t>
            </a:r>
            <a:endParaRPr sz="1400">
              <a:solidFill>
                <a:schemeClr val="dk1"/>
              </a:solidFill>
              <a:latin typeface="Times New Roman"/>
              <a:ea typeface="Times New Roman"/>
              <a:cs typeface="Times New Roman"/>
              <a:sym typeface="Times New Roman"/>
            </a:endParaRPr>
          </a:p>
          <a:p>
            <a:pPr indent="0" lvl="0" marL="0" rtl="0" algn="l">
              <a:lnSpc>
                <a:spcPct val="103750"/>
              </a:lnSpc>
              <a:spcBef>
                <a:spcPts val="1200"/>
              </a:spcBef>
              <a:spcAft>
                <a:spcPts val="0"/>
              </a:spcAft>
              <a:buNone/>
            </a:pPr>
            <a:r>
              <a:rPr lang="en" sz="1400">
                <a:solidFill>
                  <a:schemeClr val="dk1"/>
                </a:solidFill>
                <a:latin typeface="Times New Roman"/>
                <a:ea typeface="Times New Roman"/>
                <a:cs typeface="Times New Roman"/>
                <a:sym typeface="Times New Roman"/>
              </a:rPr>
              <a:t>[3] 	A. Majeed, “MVC Architecture: A Detailed Insight to the Modern Web Applications</a:t>
            </a:r>
            <a:endParaRPr sz="1400">
              <a:solidFill>
                <a:schemeClr val="dk1"/>
              </a:solidFill>
              <a:latin typeface="Times New Roman"/>
              <a:ea typeface="Times New Roman"/>
              <a:cs typeface="Times New Roman"/>
              <a:sym typeface="Times New Roman"/>
            </a:endParaRPr>
          </a:p>
          <a:p>
            <a:pPr indent="457200" lvl="0" marL="0" rtl="0" algn="l">
              <a:lnSpc>
                <a:spcPct val="103750"/>
              </a:lnSpc>
              <a:spcBef>
                <a:spcPts val="1200"/>
              </a:spcBef>
              <a:spcAft>
                <a:spcPts val="0"/>
              </a:spcAft>
              <a:buNone/>
            </a:pPr>
            <a:r>
              <a:rPr lang="en" sz="1400">
                <a:solidFill>
                  <a:schemeClr val="dk1"/>
                </a:solidFill>
                <a:latin typeface="Times New Roman"/>
                <a:ea typeface="Times New Roman"/>
                <a:cs typeface="Times New Roman"/>
                <a:sym typeface="Times New Roman"/>
              </a:rPr>
              <a:t>Development,” pp. 1–10, Sep. 2018. </a:t>
            </a:r>
            <a:endParaRPr sz="1400">
              <a:solidFill>
                <a:schemeClr val="dk1"/>
              </a:solidFill>
              <a:latin typeface="Times New Roman"/>
              <a:ea typeface="Times New Roman"/>
              <a:cs typeface="Times New Roman"/>
              <a:sym typeface="Times New Roman"/>
            </a:endParaRPr>
          </a:p>
          <a:p>
            <a:pPr indent="0" lvl="0" marL="0" rtl="0" algn="l">
              <a:lnSpc>
                <a:spcPct val="103750"/>
              </a:lnSpc>
              <a:spcBef>
                <a:spcPts val="1200"/>
              </a:spcBef>
              <a:spcAft>
                <a:spcPts val="0"/>
              </a:spcAft>
              <a:buNone/>
            </a:pPr>
            <a:r>
              <a:rPr lang="en" sz="1400">
                <a:solidFill>
                  <a:schemeClr val="dk1"/>
                </a:solidFill>
                <a:latin typeface="Times New Roman"/>
                <a:ea typeface="Times New Roman"/>
                <a:cs typeface="Times New Roman"/>
                <a:sym typeface="Times New Roman"/>
              </a:rPr>
              <a:t>[4] 	“Software development price guide &amp; hourly rate comparison,” </a:t>
            </a:r>
            <a:r>
              <a:rPr i="1" lang="en" sz="1400">
                <a:solidFill>
                  <a:schemeClr val="dk1"/>
                </a:solidFill>
                <a:latin typeface="Times New Roman"/>
                <a:ea typeface="Times New Roman"/>
                <a:cs typeface="Times New Roman"/>
                <a:sym typeface="Times New Roman"/>
              </a:rPr>
              <a:t>RSS</a:t>
            </a:r>
            <a:r>
              <a:rPr lang="en" sz="1400">
                <a:solidFill>
                  <a:schemeClr val="dk1"/>
                </a:solidFill>
                <a:latin typeface="Times New Roman"/>
                <a:ea typeface="Times New Roman"/>
                <a:cs typeface="Times New Roman"/>
                <a:sym typeface="Times New Roman"/>
              </a:rPr>
              <a:t>. [Online]. Available: </a:t>
            </a:r>
            <a:endParaRPr sz="1400">
              <a:solidFill>
                <a:schemeClr val="dk1"/>
              </a:solidFill>
              <a:latin typeface="Times New Roman"/>
              <a:ea typeface="Times New Roman"/>
              <a:cs typeface="Times New Roman"/>
              <a:sym typeface="Times New Roman"/>
            </a:endParaRPr>
          </a:p>
          <a:p>
            <a:pPr indent="0" lvl="0" marL="457200" rtl="0" algn="l">
              <a:lnSpc>
                <a:spcPct val="103750"/>
              </a:lnSpc>
              <a:spcBef>
                <a:spcPts val="1200"/>
              </a:spcBef>
              <a:spcAft>
                <a:spcPts val="1200"/>
              </a:spcAft>
              <a:buNone/>
            </a:pPr>
            <a:r>
              <a:rPr lang="en" sz="1400">
                <a:solidFill>
                  <a:schemeClr val="dk1"/>
                </a:solidFill>
                <a:latin typeface="Times New Roman"/>
                <a:ea typeface="Times New Roman"/>
                <a:cs typeface="Times New Roman"/>
                <a:sym typeface="Times New Roman"/>
              </a:rPr>
              <a:t>https://www.fullstacklabs.co/blog/software-development-price-guide-hourly-rate-comparison. [Accessed: 18-Nov-2022].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78650" y="2778650"/>
            <a:ext cx="2313174" cy="1285551"/>
          </a:xfrm>
          <a:prstGeom prst="rect">
            <a:avLst/>
          </a:prstGeom>
          <a:noFill/>
          <a:ln>
            <a:noFill/>
          </a:ln>
        </p:spPr>
      </p:pic>
      <p:pic>
        <p:nvPicPr>
          <p:cNvPr id="62" name="Google Shape;62;p14"/>
          <p:cNvPicPr preferRelativeResize="0"/>
          <p:nvPr/>
        </p:nvPicPr>
        <p:blipFill>
          <a:blip r:embed="rId3">
            <a:alphaModFix/>
          </a:blip>
          <a:stretch>
            <a:fillRect/>
          </a:stretch>
        </p:blipFill>
        <p:spPr>
          <a:xfrm>
            <a:off x="-84625" y="-400350"/>
            <a:ext cx="3233699" cy="2516384"/>
          </a:xfrm>
          <a:prstGeom prst="rect">
            <a:avLst/>
          </a:prstGeom>
          <a:noFill/>
          <a:ln>
            <a:noFill/>
          </a:ln>
        </p:spPr>
      </p:pic>
      <p:sp>
        <p:nvSpPr>
          <p:cNvPr id="63" name="Google Shape;63;p14"/>
          <p:cNvSpPr txBox="1"/>
          <p:nvPr>
            <p:ph type="title"/>
          </p:nvPr>
        </p:nvSpPr>
        <p:spPr>
          <a:xfrm>
            <a:off x="311700" y="48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chemeClr val="lt1"/>
                </a:solidFill>
                <a:latin typeface="Courier New"/>
                <a:ea typeface="Courier New"/>
                <a:cs typeface="Courier New"/>
                <a:sym typeface="Courier New"/>
              </a:rPr>
              <a:t>Introduction		</a:t>
            </a:r>
            <a:endParaRPr b="1" i="1">
              <a:solidFill>
                <a:schemeClr val="lt1"/>
              </a:solidFill>
              <a:latin typeface="Courier New"/>
              <a:ea typeface="Courier New"/>
              <a:cs typeface="Courier New"/>
              <a:sym typeface="Courier New"/>
            </a:endParaRPr>
          </a:p>
        </p:txBody>
      </p:sp>
      <p:sp>
        <p:nvSpPr>
          <p:cNvPr id="64" name="Google Shape;64;p14"/>
          <p:cNvSpPr txBox="1"/>
          <p:nvPr>
            <p:ph idx="1" type="body"/>
          </p:nvPr>
        </p:nvSpPr>
        <p:spPr>
          <a:xfrm>
            <a:off x="435300" y="1374150"/>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i="1" lang="en">
                <a:solidFill>
                  <a:schemeClr val="dk1"/>
                </a:solidFill>
                <a:latin typeface="Courier New"/>
                <a:ea typeface="Courier New"/>
                <a:cs typeface="Courier New"/>
                <a:sym typeface="Courier New"/>
              </a:rPr>
              <a:t>Habit </a:t>
            </a:r>
            <a:r>
              <a:rPr lang="en">
                <a:solidFill>
                  <a:schemeClr val="dk1"/>
                </a:solidFill>
                <a:latin typeface="Courier New"/>
                <a:ea typeface="Courier New"/>
                <a:cs typeface="Courier New"/>
                <a:sym typeface="Courier New"/>
              </a:rPr>
              <a:t>is a productivity-focused mobile app that allows the user to create new habits within a 60-day time frame.</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With features like the ability to add a new habit, track your progress for each new activity, and score trophies on skills you’ve completed, </a:t>
            </a:r>
            <a:r>
              <a:rPr i="1" lang="en">
                <a:solidFill>
                  <a:schemeClr val="dk1"/>
                </a:solidFill>
                <a:latin typeface="Courier New"/>
                <a:ea typeface="Courier New"/>
                <a:cs typeface="Courier New"/>
                <a:sym typeface="Courier New"/>
              </a:rPr>
              <a:t>Habit</a:t>
            </a:r>
            <a:r>
              <a:rPr lang="en">
                <a:solidFill>
                  <a:schemeClr val="dk1"/>
                </a:solidFill>
                <a:latin typeface="Courier New"/>
                <a:ea typeface="Courier New"/>
                <a:cs typeface="Courier New"/>
                <a:sym typeface="Courier New"/>
              </a:rPr>
              <a:t> offers a convenient way to enhance an individual’s discipline and grit.</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b="1" i="1" lang="en">
                <a:solidFill>
                  <a:schemeClr val="lt1"/>
                </a:solidFill>
                <a:latin typeface="Courier New"/>
                <a:ea typeface="Courier New"/>
                <a:cs typeface="Courier New"/>
                <a:sym typeface="Courier New"/>
              </a:rPr>
              <a:t>Our motivation:</a:t>
            </a:r>
            <a:endParaRPr b="1" i="1">
              <a:solidFill>
                <a:schemeClr val="lt1"/>
              </a:solidFill>
              <a:latin typeface="Courier New"/>
              <a:ea typeface="Courier New"/>
              <a:cs typeface="Courier New"/>
              <a:sym typeface="Courier New"/>
            </a:endParaRPr>
          </a:p>
          <a:p>
            <a:pPr indent="0" lvl="0" marL="0" rtl="0" algn="l">
              <a:spcBef>
                <a:spcPts val="12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As students ourselves, it can be difficult to commit to so many different things at once and stick with them - this tool is inspired by our willingness to learn and be organized in our goals.</a:t>
            </a:r>
            <a:endParaRPr>
              <a:solidFill>
                <a:schemeClr val="dk1"/>
              </a:solidFill>
              <a:latin typeface="Courier New"/>
              <a:ea typeface="Courier New"/>
              <a:cs typeface="Courier New"/>
              <a:sym typeface="Courier New"/>
            </a:endParaRPr>
          </a:p>
        </p:txBody>
      </p:sp>
      <p:pic>
        <p:nvPicPr>
          <p:cNvPr id="65" name="Google Shape;65;p14"/>
          <p:cNvPicPr preferRelativeResize="0"/>
          <p:nvPr/>
        </p:nvPicPr>
        <p:blipFill>
          <a:blip r:embed="rId3">
            <a:alphaModFix/>
          </a:blip>
          <a:stretch>
            <a:fillRect/>
          </a:stretch>
        </p:blipFill>
        <p:spPr>
          <a:xfrm>
            <a:off x="6582173" y="88602"/>
            <a:ext cx="1652025" cy="1285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31754" l="0" r="0" t="0"/>
          <a:stretch/>
        </p:blipFill>
        <p:spPr>
          <a:xfrm>
            <a:off x="385525" y="855925"/>
            <a:ext cx="3197050" cy="3740025"/>
          </a:xfrm>
          <a:prstGeom prst="rect">
            <a:avLst/>
          </a:prstGeom>
          <a:noFill/>
          <a:ln>
            <a:noFill/>
          </a:ln>
        </p:spPr>
      </p:pic>
      <p:sp>
        <p:nvSpPr>
          <p:cNvPr id="71" name="Google Shape;71;p15"/>
          <p:cNvSpPr txBox="1"/>
          <p:nvPr>
            <p:ph type="title"/>
          </p:nvPr>
        </p:nvSpPr>
        <p:spPr>
          <a:xfrm>
            <a:off x="311700" y="21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Courier New"/>
                <a:ea typeface="Courier New"/>
                <a:cs typeface="Courier New"/>
                <a:sym typeface="Courier New"/>
              </a:rPr>
              <a:t>Functional and Non-functional requirements</a:t>
            </a:r>
            <a:endParaRPr i="1">
              <a:latin typeface="Courier New"/>
              <a:ea typeface="Courier New"/>
              <a:cs typeface="Courier New"/>
              <a:sym typeface="Courier New"/>
            </a:endParaRPr>
          </a:p>
        </p:txBody>
      </p:sp>
      <p:sp>
        <p:nvSpPr>
          <p:cNvPr id="72" name="Google Shape;72;p15"/>
          <p:cNvSpPr txBox="1"/>
          <p:nvPr>
            <p:ph idx="1" type="body"/>
          </p:nvPr>
        </p:nvSpPr>
        <p:spPr>
          <a:xfrm>
            <a:off x="441950" y="1363375"/>
            <a:ext cx="3085500" cy="3232500"/>
          </a:xfrm>
          <a:prstGeom prst="rect">
            <a:avLst/>
          </a:prstGeom>
          <a:solidFill>
            <a:srgbClr val="999999"/>
          </a:solidFill>
        </p:spPr>
        <p:txBody>
          <a:bodyPr anchorCtr="0" anchor="t" bIns="91425" lIns="91425" spcFirstLastPara="1" rIns="91425" wrap="square" tIns="91425">
            <a:normAutofit/>
          </a:bodyPr>
          <a:lstStyle/>
          <a:p>
            <a:pPr indent="-309880" lvl="0" marL="457200" rtl="0" algn="l">
              <a:lnSpc>
                <a:spcPct val="105000"/>
              </a:lnSpc>
              <a:spcBef>
                <a:spcPts val="0"/>
              </a:spcBef>
              <a:spcAft>
                <a:spcPts val="0"/>
              </a:spcAft>
              <a:buClr>
                <a:schemeClr val="dk1"/>
              </a:buClr>
              <a:buSzPts val="1280"/>
              <a:buFont typeface="Courier New"/>
              <a:buChar char="-"/>
            </a:pPr>
            <a:r>
              <a:rPr b="1" lang="en" sz="1280">
                <a:solidFill>
                  <a:schemeClr val="dk1"/>
                </a:solidFill>
                <a:latin typeface="Courier New"/>
                <a:ea typeface="Courier New"/>
                <a:cs typeface="Courier New"/>
                <a:sym typeface="Courier New"/>
              </a:rPr>
              <a:t>Functional Requirements:</a:t>
            </a:r>
            <a:endParaRPr b="1" sz="1280">
              <a:solidFill>
                <a:schemeClr val="dk1"/>
              </a:solidFill>
              <a:latin typeface="Courier New"/>
              <a:ea typeface="Courier New"/>
              <a:cs typeface="Courier New"/>
              <a:sym typeface="Courier New"/>
            </a:endParaRPr>
          </a:p>
          <a:p>
            <a:pPr indent="-309880" lvl="0" marL="457200" rtl="0" algn="l">
              <a:lnSpc>
                <a:spcPct val="105000"/>
              </a:lnSpc>
              <a:spcBef>
                <a:spcPts val="0"/>
              </a:spcBef>
              <a:spcAft>
                <a:spcPts val="0"/>
              </a:spcAft>
              <a:buClr>
                <a:schemeClr val="dk1"/>
              </a:buClr>
              <a:buSzPts val="1280"/>
              <a:buFont typeface="Courier New"/>
              <a:buChar char="-"/>
            </a:pPr>
            <a:r>
              <a:rPr lang="en" sz="1280">
                <a:solidFill>
                  <a:schemeClr val="dk1"/>
                </a:solidFill>
                <a:latin typeface="Courier New"/>
                <a:ea typeface="Courier New"/>
                <a:cs typeface="Courier New"/>
                <a:sym typeface="Courier New"/>
              </a:rPr>
              <a:t>The system must be able to authenticate the user's login credentials.</a:t>
            </a:r>
            <a:endParaRPr sz="1280">
              <a:solidFill>
                <a:schemeClr val="dk1"/>
              </a:solidFill>
              <a:latin typeface="Courier New"/>
              <a:ea typeface="Courier New"/>
              <a:cs typeface="Courier New"/>
              <a:sym typeface="Courier New"/>
            </a:endParaRPr>
          </a:p>
          <a:p>
            <a:pPr indent="-309880" lvl="0" marL="457200" rtl="0" algn="l">
              <a:lnSpc>
                <a:spcPct val="105000"/>
              </a:lnSpc>
              <a:spcBef>
                <a:spcPts val="0"/>
              </a:spcBef>
              <a:spcAft>
                <a:spcPts val="0"/>
              </a:spcAft>
              <a:buClr>
                <a:schemeClr val="dk1"/>
              </a:buClr>
              <a:buSzPts val="1280"/>
              <a:buFont typeface="Courier New"/>
              <a:buChar char="-"/>
            </a:pPr>
            <a:r>
              <a:rPr lang="en" sz="1280">
                <a:solidFill>
                  <a:schemeClr val="dk1"/>
                </a:solidFill>
                <a:latin typeface="Courier New"/>
                <a:ea typeface="Courier New"/>
                <a:cs typeface="Courier New"/>
                <a:sym typeface="Courier New"/>
              </a:rPr>
              <a:t>The system must be able to let the user set multiple habits at the same time.</a:t>
            </a:r>
            <a:endParaRPr sz="1280">
              <a:solidFill>
                <a:schemeClr val="dk1"/>
              </a:solidFill>
              <a:latin typeface="Courier New"/>
              <a:ea typeface="Courier New"/>
              <a:cs typeface="Courier New"/>
              <a:sym typeface="Courier New"/>
            </a:endParaRPr>
          </a:p>
          <a:p>
            <a:pPr indent="-309880" lvl="0" marL="457200" rtl="0" algn="l">
              <a:lnSpc>
                <a:spcPct val="105000"/>
              </a:lnSpc>
              <a:spcBef>
                <a:spcPts val="0"/>
              </a:spcBef>
              <a:spcAft>
                <a:spcPts val="0"/>
              </a:spcAft>
              <a:buClr>
                <a:schemeClr val="dk1"/>
              </a:buClr>
              <a:buSzPts val="1280"/>
              <a:buFont typeface="Courier New"/>
              <a:buChar char="-"/>
            </a:pPr>
            <a:r>
              <a:rPr lang="en" sz="1280">
                <a:solidFill>
                  <a:schemeClr val="dk1"/>
                </a:solidFill>
                <a:latin typeface="Courier New"/>
                <a:ea typeface="Courier New"/>
                <a:cs typeface="Courier New"/>
                <a:sym typeface="Courier New"/>
              </a:rPr>
              <a:t>The system must be able to reward the user for maintaining progress shown on a progress bar.</a:t>
            </a:r>
            <a:endParaRPr sz="1280">
              <a:solidFill>
                <a:schemeClr val="dk1"/>
              </a:solidFill>
              <a:latin typeface="Courier New"/>
              <a:ea typeface="Courier New"/>
              <a:cs typeface="Courier New"/>
              <a:sym typeface="Courier New"/>
            </a:endParaRPr>
          </a:p>
          <a:p>
            <a:pPr indent="-309880" lvl="0" marL="457200" rtl="0" algn="l">
              <a:lnSpc>
                <a:spcPct val="105000"/>
              </a:lnSpc>
              <a:spcBef>
                <a:spcPts val="0"/>
              </a:spcBef>
              <a:spcAft>
                <a:spcPts val="0"/>
              </a:spcAft>
              <a:buClr>
                <a:schemeClr val="dk1"/>
              </a:buClr>
              <a:buSzPts val="1280"/>
              <a:buFont typeface="Courier New"/>
              <a:buChar char="-"/>
            </a:pPr>
            <a:r>
              <a:rPr lang="en" sz="1280">
                <a:solidFill>
                  <a:schemeClr val="dk1"/>
                </a:solidFill>
                <a:latin typeface="Courier New"/>
                <a:ea typeface="Courier New"/>
                <a:cs typeface="Courier New"/>
                <a:sym typeface="Courier New"/>
              </a:rPr>
              <a:t>…</a:t>
            </a:r>
            <a:endParaRPr sz="1280">
              <a:solidFill>
                <a:schemeClr val="dk1"/>
              </a:solidFill>
              <a:latin typeface="Courier New"/>
              <a:ea typeface="Courier New"/>
              <a:cs typeface="Courier New"/>
              <a:sym typeface="Courier New"/>
            </a:endParaRPr>
          </a:p>
        </p:txBody>
      </p:sp>
      <p:sp>
        <p:nvSpPr>
          <p:cNvPr id="73" name="Google Shape;73;p15"/>
          <p:cNvSpPr txBox="1"/>
          <p:nvPr>
            <p:ph idx="1" type="body"/>
          </p:nvPr>
        </p:nvSpPr>
        <p:spPr>
          <a:xfrm>
            <a:off x="4156475" y="1179538"/>
            <a:ext cx="4035000" cy="3416400"/>
          </a:xfrm>
          <a:prstGeom prst="rect">
            <a:avLst/>
          </a:prstGeom>
          <a:solidFill>
            <a:srgbClr val="999999"/>
          </a:solidFill>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ourier New"/>
              <a:buChar char="-"/>
            </a:pPr>
            <a:r>
              <a:rPr b="1" lang="en" sz="1500">
                <a:solidFill>
                  <a:schemeClr val="dk1"/>
                </a:solidFill>
                <a:latin typeface="Courier New"/>
                <a:ea typeface="Courier New"/>
                <a:cs typeface="Courier New"/>
                <a:sym typeface="Courier New"/>
              </a:rPr>
              <a:t>Non-functional Requirements</a:t>
            </a:r>
            <a:endParaRPr b="1" sz="1500">
              <a:solidFill>
                <a:schemeClr val="dk1"/>
              </a:solidFill>
              <a:latin typeface="Courier New"/>
              <a:ea typeface="Courier New"/>
              <a:cs typeface="Courier New"/>
              <a:sym typeface="Courier New"/>
            </a:endParaRPr>
          </a:p>
          <a:p>
            <a:pPr indent="-323850" lvl="0" marL="457200" rtl="0" algn="l">
              <a:spcBef>
                <a:spcPts val="0"/>
              </a:spcBef>
              <a:spcAft>
                <a:spcPts val="0"/>
              </a:spcAft>
              <a:buClr>
                <a:schemeClr val="dk1"/>
              </a:buClr>
              <a:buSzPts val="1500"/>
              <a:buFont typeface="Courier New"/>
              <a:buChar char="-"/>
            </a:pPr>
            <a:r>
              <a:rPr lang="en" sz="1500">
                <a:solidFill>
                  <a:schemeClr val="dk1"/>
                </a:solidFill>
                <a:latin typeface="Courier New"/>
                <a:ea typeface="Courier New"/>
                <a:cs typeface="Courier New"/>
                <a:sym typeface="Courier New"/>
              </a:rPr>
              <a:t>Space requirements: The space needed for the software shall be within 100MB, any update size should be under 30MB. </a:t>
            </a:r>
            <a:endParaRPr sz="1500">
              <a:solidFill>
                <a:schemeClr val="dk1"/>
              </a:solidFill>
              <a:latin typeface="Courier New"/>
              <a:ea typeface="Courier New"/>
              <a:cs typeface="Courier New"/>
              <a:sym typeface="Courier New"/>
            </a:endParaRPr>
          </a:p>
          <a:p>
            <a:pPr indent="-323850" lvl="0" marL="457200" rtl="0" algn="l">
              <a:spcBef>
                <a:spcPts val="0"/>
              </a:spcBef>
              <a:spcAft>
                <a:spcPts val="0"/>
              </a:spcAft>
              <a:buClr>
                <a:schemeClr val="dk1"/>
              </a:buClr>
              <a:buSzPts val="1500"/>
              <a:buFont typeface="Courier New"/>
              <a:buChar char="-"/>
            </a:pPr>
            <a:r>
              <a:rPr lang="en" sz="1500">
                <a:solidFill>
                  <a:schemeClr val="dk1"/>
                </a:solidFill>
                <a:latin typeface="Courier New"/>
                <a:ea typeface="Courier New"/>
                <a:cs typeface="Courier New"/>
                <a:sym typeface="Courier New"/>
              </a:rPr>
              <a:t>Regulatory requirements: The software must be consistent with the regulation under all circumstances, such as Telephone Consumer Protection Act (TCPA), and General Data Protection Regulation (GDPR). </a:t>
            </a:r>
            <a:endParaRPr sz="1500">
              <a:solidFill>
                <a:schemeClr val="dk1"/>
              </a:solidFill>
              <a:latin typeface="Courier New"/>
              <a:ea typeface="Courier New"/>
              <a:cs typeface="Courier New"/>
              <a:sym typeface="Courier New"/>
            </a:endParaRPr>
          </a:p>
          <a:p>
            <a:pPr indent="-323850" lvl="0" marL="457200" rtl="0" algn="l">
              <a:spcBef>
                <a:spcPts val="0"/>
              </a:spcBef>
              <a:spcAft>
                <a:spcPts val="0"/>
              </a:spcAft>
              <a:buClr>
                <a:schemeClr val="dk1"/>
              </a:buClr>
              <a:buSzPts val="1500"/>
              <a:buFont typeface="Courier New"/>
              <a:buChar char="-"/>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pic>
        <p:nvPicPr>
          <p:cNvPr id="74" name="Google Shape;74;p15"/>
          <p:cNvPicPr preferRelativeResize="0"/>
          <p:nvPr/>
        </p:nvPicPr>
        <p:blipFill rotWithShape="1">
          <a:blip r:embed="rId4">
            <a:alphaModFix/>
          </a:blip>
          <a:srcRect b="0" l="0" r="0" t="41242"/>
          <a:stretch/>
        </p:blipFill>
        <p:spPr>
          <a:xfrm>
            <a:off x="4156475" y="792050"/>
            <a:ext cx="4325126" cy="4097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5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Courier New"/>
                <a:ea typeface="Courier New"/>
                <a:cs typeface="Courier New"/>
                <a:sym typeface="Courier New"/>
              </a:rPr>
              <a:t>UML Class Diagram</a:t>
            </a:r>
            <a:endParaRPr i="1">
              <a:latin typeface="Courier New"/>
              <a:ea typeface="Courier New"/>
              <a:cs typeface="Courier New"/>
              <a:sym typeface="Courier New"/>
            </a:endParaRPr>
          </a:p>
        </p:txBody>
      </p:sp>
      <p:sp>
        <p:nvSpPr>
          <p:cNvPr id="80" name="Google Shape;80;p16"/>
          <p:cNvSpPr txBox="1"/>
          <p:nvPr>
            <p:ph idx="1" type="body"/>
          </p:nvPr>
        </p:nvSpPr>
        <p:spPr>
          <a:xfrm>
            <a:off x="5911500" y="1601400"/>
            <a:ext cx="3232500" cy="194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User Account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Habit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Progress Tracker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Dashboard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Rewards System</a:t>
            </a:r>
            <a:endParaRPr>
              <a:solidFill>
                <a:schemeClr val="dk1"/>
              </a:solidFill>
            </a:endParaRPr>
          </a:p>
        </p:txBody>
      </p:sp>
      <p:pic>
        <p:nvPicPr>
          <p:cNvPr id="81" name="Google Shape;81;p16"/>
          <p:cNvPicPr preferRelativeResize="0"/>
          <p:nvPr/>
        </p:nvPicPr>
        <p:blipFill rotWithShape="1">
          <a:blip r:embed="rId3">
            <a:alphaModFix/>
          </a:blip>
          <a:srcRect b="23218" l="3044" r="4139" t="2860"/>
          <a:stretch/>
        </p:blipFill>
        <p:spPr>
          <a:xfrm>
            <a:off x="490350" y="1233825"/>
            <a:ext cx="4743752" cy="2920350"/>
          </a:xfrm>
          <a:prstGeom prst="rect">
            <a:avLst/>
          </a:prstGeom>
          <a:noFill/>
          <a:ln>
            <a:noFill/>
          </a:ln>
        </p:spPr>
      </p:pic>
      <p:pic>
        <p:nvPicPr>
          <p:cNvPr id="82" name="Google Shape;82;p16"/>
          <p:cNvPicPr preferRelativeResize="0"/>
          <p:nvPr/>
        </p:nvPicPr>
        <p:blipFill rotWithShape="1">
          <a:blip r:embed="rId4">
            <a:alphaModFix/>
          </a:blip>
          <a:srcRect b="0" l="0" r="0" t="41242"/>
          <a:stretch/>
        </p:blipFill>
        <p:spPr>
          <a:xfrm>
            <a:off x="443350" y="923700"/>
            <a:ext cx="5160900" cy="3411125"/>
          </a:xfrm>
          <a:prstGeom prst="rect">
            <a:avLst/>
          </a:prstGeom>
          <a:noFill/>
          <a:ln>
            <a:noFill/>
          </a:ln>
        </p:spPr>
      </p:pic>
      <p:pic>
        <p:nvPicPr>
          <p:cNvPr id="83" name="Google Shape;83;p16"/>
          <p:cNvPicPr preferRelativeResize="0"/>
          <p:nvPr/>
        </p:nvPicPr>
        <p:blipFill>
          <a:blip r:embed="rId5">
            <a:alphaModFix/>
          </a:blip>
          <a:stretch>
            <a:fillRect/>
          </a:stretch>
        </p:blipFill>
        <p:spPr>
          <a:xfrm>
            <a:off x="6457200" y="4123548"/>
            <a:ext cx="1474450" cy="101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8003" l="0" r="0" t="0"/>
          <a:stretch/>
        </p:blipFill>
        <p:spPr>
          <a:xfrm>
            <a:off x="1922574" y="830512"/>
            <a:ext cx="5026326" cy="3820975"/>
          </a:xfrm>
          <a:prstGeom prst="rect">
            <a:avLst/>
          </a:prstGeom>
          <a:noFill/>
          <a:ln>
            <a:noFill/>
          </a:ln>
        </p:spPr>
      </p:pic>
      <p:pic>
        <p:nvPicPr>
          <p:cNvPr id="89" name="Google Shape;89;p17"/>
          <p:cNvPicPr preferRelativeResize="0"/>
          <p:nvPr/>
        </p:nvPicPr>
        <p:blipFill rotWithShape="1">
          <a:blip r:embed="rId4">
            <a:alphaModFix/>
          </a:blip>
          <a:srcRect b="0" l="0" r="0" t="41242"/>
          <a:stretch/>
        </p:blipFill>
        <p:spPr>
          <a:xfrm>
            <a:off x="1922575" y="324600"/>
            <a:ext cx="5163450" cy="4663526"/>
          </a:xfrm>
          <a:prstGeom prst="rect">
            <a:avLst/>
          </a:prstGeom>
          <a:noFill/>
          <a:ln>
            <a:noFill/>
          </a:ln>
        </p:spPr>
      </p:pic>
      <p:sp>
        <p:nvSpPr>
          <p:cNvPr id="90" name="Google Shape;90;p17"/>
          <p:cNvSpPr txBox="1"/>
          <p:nvPr/>
        </p:nvSpPr>
        <p:spPr>
          <a:xfrm>
            <a:off x="206875" y="291500"/>
            <a:ext cx="1438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solidFill>
                  <a:schemeClr val="dk1"/>
                </a:solidFill>
                <a:latin typeface="Courier New"/>
                <a:ea typeface="Courier New"/>
                <a:cs typeface="Courier New"/>
                <a:sym typeface="Courier New"/>
              </a:rPr>
              <a:t>Sequence Diagrams</a:t>
            </a:r>
            <a:endParaRPr i="1" sz="17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5249" l="0" r="0" t="0"/>
          <a:stretch/>
        </p:blipFill>
        <p:spPr>
          <a:xfrm>
            <a:off x="1626725" y="439525"/>
            <a:ext cx="6332324" cy="4381024"/>
          </a:xfrm>
          <a:prstGeom prst="rect">
            <a:avLst/>
          </a:prstGeom>
          <a:noFill/>
          <a:ln>
            <a:noFill/>
          </a:ln>
        </p:spPr>
      </p:pic>
      <p:pic>
        <p:nvPicPr>
          <p:cNvPr id="96" name="Google Shape;96;p18"/>
          <p:cNvPicPr preferRelativeResize="0"/>
          <p:nvPr/>
        </p:nvPicPr>
        <p:blipFill rotWithShape="1">
          <a:blip r:embed="rId4">
            <a:alphaModFix/>
          </a:blip>
          <a:srcRect b="0" l="0" r="0" t="41242"/>
          <a:stretch/>
        </p:blipFill>
        <p:spPr>
          <a:xfrm>
            <a:off x="1523300" y="102150"/>
            <a:ext cx="6930101" cy="4939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265475" y="595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i="1" lang="en" sz="2320">
                <a:solidFill>
                  <a:schemeClr val="lt1"/>
                </a:solidFill>
                <a:latin typeface="Courier New"/>
                <a:ea typeface="Courier New"/>
                <a:cs typeface="Courier New"/>
                <a:sym typeface="Courier New"/>
              </a:rPr>
              <a:t>Architectural pattern - MVC</a:t>
            </a:r>
            <a:endParaRPr i="1" sz="2320">
              <a:solidFill>
                <a:schemeClr val="lt1"/>
              </a:solidFill>
              <a:latin typeface="Courier New"/>
              <a:ea typeface="Courier New"/>
              <a:cs typeface="Courier New"/>
              <a:sym typeface="Courier New"/>
            </a:endParaRPr>
          </a:p>
        </p:txBody>
      </p:sp>
      <p:pic>
        <p:nvPicPr>
          <p:cNvPr id="102" name="Google Shape;102;p19"/>
          <p:cNvPicPr preferRelativeResize="0"/>
          <p:nvPr/>
        </p:nvPicPr>
        <p:blipFill>
          <a:blip r:embed="rId3">
            <a:alphaModFix/>
          </a:blip>
          <a:stretch>
            <a:fillRect/>
          </a:stretch>
        </p:blipFill>
        <p:spPr>
          <a:xfrm>
            <a:off x="1899425" y="1180500"/>
            <a:ext cx="4936625" cy="3429226"/>
          </a:xfrm>
          <a:prstGeom prst="rect">
            <a:avLst/>
          </a:prstGeom>
          <a:noFill/>
          <a:ln>
            <a:noFill/>
          </a:ln>
        </p:spPr>
      </p:pic>
      <p:pic>
        <p:nvPicPr>
          <p:cNvPr id="103" name="Google Shape;103;p19"/>
          <p:cNvPicPr preferRelativeResize="0"/>
          <p:nvPr/>
        </p:nvPicPr>
        <p:blipFill rotWithShape="1">
          <a:blip r:embed="rId4">
            <a:alphaModFix/>
          </a:blip>
          <a:srcRect b="0" l="0" r="0" t="41242"/>
          <a:stretch/>
        </p:blipFill>
        <p:spPr>
          <a:xfrm>
            <a:off x="1301263" y="613000"/>
            <a:ext cx="6449026" cy="4530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Courier New"/>
                <a:ea typeface="Courier New"/>
                <a:cs typeface="Courier New"/>
                <a:sym typeface="Courier New"/>
              </a:rPr>
              <a:t>Implementation</a:t>
            </a:r>
            <a:endParaRPr i="1">
              <a:latin typeface="Courier New"/>
              <a:ea typeface="Courier New"/>
              <a:cs typeface="Courier New"/>
              <a:sym typeface="Courier New"/>
            </a:endParaRPr>
          </a:p>
        </p:txBody>
      </p:sp>
      <p:pic>
        <p:nvPicPr>
          <p:cNvPr id="109" name="Google Shape;109;p20"/>
          <p:cNvPicPr preferRelativeResize="0"/>
          <p:nvPr/>
        </p:nvPicPr>
        <p:blipFill>
          <a:blip r:embed="rId3">
            <a:alphaModFix/>
          </a:blip>
          <a:stretch>
            <a:fillRect/>
          </a:stretch>
        </p:blipFill>
        <p:spPr>
          <a:xfrm>
            <a:off x="3689375" y="183250"/>
            <a:ext cx="2206925" cy="4777001"/>
          </a:xfrm>
          <a:prstGeom prst="rect">
            <a:avLst/>
          </a:prstGeom>
          <a:noFill/>
          <a:ln>
            <a:noFill/>
          </a:ln>
        </p:spPr>
      </p:pic>
      <p:pic>
        <p:nvPicPr>
          <p:cNvPr id="110" name="Google Shape;110;p20"/>
          <p:cNvPicPr preferRelativeResize="0"/>
          <p:nvPr/>
        </p:nvPicPr>
        <p:blipFill>
          <a:blip r:embed="rId4">
            <a:alphaModFix/>
          </a:blip>
          <a:stretch>
            <a:fillRect/>
          </a:stretch>
        </p:blipFill>
        <p:spPr>
          <a:xfrm>
            <a:off x="1185700" y="1496800"/>
            <a:ext cx="1206000" cy="1320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Software Test Plan</a:t>
            </a:r>
            <a:endParaRPr>
              <a:latin typeface="Courier New"/>
              <a:ea typeface="Courier New"/>
              <a:cs typeface="Courier New"/>
              <a:sym typeface="Courier New"/>
            </a:endParaRPr>
          </a:p>
        </p:txBody>
      </p:sp>
      <p:sp>
        <p:nvSpPr>
          <p:cNvPr id="116" name="Google Shape;116;p21"/>
          <p:cNvSpPr txBox="1"/>
          <p:nvPr>
            <p:ph idx="1" type="body"/>
          </p:nvPr>
        </p:nvSpPr>
        <p:spPr>
          <a:xfrm>
            <a:off x="118700" y="1162125"/>
            <a:ext cx="3764100" cy="1207200"/>
          </a:xfrm>
          <a:prstGeom prst="rect">
            <a:avLst/>
          </a:prstGeom>
        </p:spPr>
        <p:txBody>
          <a:bodyPr anchorCtr="0" anchor="t" bIns="91425" lIns="91425" spcFirstLastPara="1" rIns="91425" wrap="square" tIns="91425">
            <a:normAutofit fontScale="40000"/>
          </a:bodyPr>
          <a:lstStyle/>
          <a:p>
            <a:pPr indent="-302890" lvl="0" marL="457200" rtl="0" algn="l">
              <a:spcBef>
                <a:spcPts val="0"/>
              </a:spcBef>
              <a:spcAft>
                <a:spcPts val="0"/>
              </a:spcAft>
              <a:buClr>
                <a:schemeClr val="dk1"/>
              </a:buClr>
              <a:buSzPct val="100000"/>
              <a:buFont typeface="Courier New"/>
              <a:buChar char="-"/>
            </a:pPr>
            <a:r>
              <a:rPr lang="en" sz="2924">
                <a:solidFill>
                  <a:schemeClr val="dk1"/>
                </a:solidFill>
                <a:latin typeface="Courier New"/>
                <a:ea typeface="Courier New"/>
                <a:cs typeface="Courier New"/>
                <a:sym typeface="Courier New"/>
              </a:rPr>
              <a:t>JUnit Test Cases</a:t>
            </a:r>
            <a:endParaRPr sz="2924">
              <a:solidFill>
                <a:schemeClr val="dk1"/>
              </a:solidFill>
              <a:latin typeface="Courier New"/>
              <a:ea typeface="Courier New"/>
              <a:cs typeface="Courier New"/>
              <a:sym typeface="Courier New"/>
            </a:endParaRPr>
          </a:p>
          <a:p>
            <a:pPr indent="-302890" lvl="0" marL="457200" rtl="0" algn="l">
              <a:spcBef>
                <a:spcPts val="0"/>
              </a:spcBef>
              <a:spcAft>
                <a:spcPts val="0"/>
              </a:spcAft>
              <a:buClr>
                <a:schemeClr val="dk1"/>
              </a:buClr>
              <a:buSzPct val="100000"/>
              <a:buFont typeface="Courier New"/>
              <a:buChar char="-"/>
            </a:pPr>
            <a:r>
              <a:rPr lang="en" sz="2924">
                <a:solidFill>
                  <a:schemeClr val="dk1"/>
                </a:solidFill>
                <a:latin typeface="Courier New"/>
                <a:ea typeface="Courier New"/>
                <a:cs typeface="Courier New"/>
                <a:sym typeface="Courier New"/>
              </a:rPr>
              <a:t>Test Functional Requirements</a:t>
            </a:r>
            <a:endParaRPr sz="2924">
              <a:solidFill>
                <a:schemeClr val="dk1"/>
              </a:solidFill>
              <a:latin typeface="Courier New"/>
              <a:ea typeface="Courier New"/>
              <a:cs typeface="Courier New"/>
              <a:sym typeface="Courier New"/>
            </a:endParaRPr>
          </a:p>
          <a:p>
            <a:pPr indent="-302890" lvl="0" marL="457200" rtl="0" algn="l">
              <a:spcBef>
                <a:spcPts val="0"/>
              </a:spcBef>
              <a:spcAft>
                <a:spcPts val="0"/>
              </a:spcAft>
              <a:buClr>
                <a:schemeClr val="dk1"/>
              </a:buClr>
              <a:buSzPct val="100000"/>
              <a:buFont typeface="Courier New"/>
              <a:buChar char="-"/>
            </a:pPr>
            <a:r>
              <a:rPr lang="en" sz="2924">
                <a:solidFill>
                  <a:schemeClr val="dk1"/>
                </a:solidFill>
                <a:latin typeface="Courier New"/>
                <a:ea typeface="Courier New"/>
                <a:cs typeface="Courier New"/>
                <a:sym typeface="Courier New"/>
              </a:rPr>
              <a:t>Test Non-Functional Requirements</a:t>
            </a:r>
            <a:endParaRPr sz="2924">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882809" y="1616625"/>
            <a:ext cx="5005668" cy="2400875"/>
          </a:xfrm>
          <a:prstGeom prst="rect">
            <a:avLst/>
          </a:prstGeom>
          <a:noFill/>
          <a:ln>
            <a:noFill/>
          </a:ln>
        </p:spPr>
      </p:pic>
      <p:sp>
        <p:nvSpPr>
          <p:cNvPr id="118" name="Google Shape;118;p21"/>
          <p:cNvSpPr txBox="1"/>
          <p:nvPr/>
        </p:nvSpPr>
        <p:spPr>
          <a:xfrm>
            <a:off x="3882800" y="1162125"/>
            <a:ext cx="255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lt2"/>
                </a:solidFill>
                <a:latin typeface="Courier New"/>
                <a:ea typeface="Courier New"/>
                <a:cs typeface="Courier New"/>
                <a:sym typeface="Courier New"/>
              </a:rPr>
              <a:t>Set Habit Test Output:</a:t>
            </a:r>
            <a:endParaRPr sz="1000">
              <a:solidFill>
                <a:schemeClr val="lt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