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4" r:id="rId6"/>
    <p:sldId id="261" r:id="rId7"/>
    <p:sldId id="263" r:id="rId8"/>
    <p:sldId id="265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6197"/>
  </p:normalViewPr>
  <p:slideViewPr>
    <p:cSldViewPr snapToGrid="0">
      <p:cViewPr>
        <p:scale>
          <a:sx n="100" d="100"/>
          <a:sy n="100" d="100"/>
        </p:scale>
        <p:origin x="1000" y="5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AA23D-A44F-EF4B-AF05-9D6901010CE9}" type="datetimeFigureOut">
              <a:rPr lang="en-US" smtClean="0"/>
              <a:t>5/19/23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A06AC-1348-A646-9ED5-5ADF855B5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19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Movement = stress to build up </a:t>
            </a:r>
          </a:p>
          <a:p>
            <a:r>
              <a:rPr lang="en-US" dirty="0"/>
              <a:t>Stress released = earthquake happens</a:t>
            </a:r>
          </a:p>
          <a:p>
            <a:r>
              <a:rPr lang="en-US" dirty="0"/>
              <a:t>Magnitude is a log scale – from seismic waves </a:t>
            </a:r>
          </a:p>
          <a:p>
            <a:r>
              <a:rPr lang="en-US" dirty="0"/>
              <a:t>All data we talk </a:t>
            </a:r>
            <a:r>
              <a:rPr lang="en-US" dirty="0" err="1"/>
              <a:t>abou</a:t>
            </a:r>
            <a:r>
              <a:rPr lang="en-US" dirty="0"/>
              <a:t> tis from the last 30 days 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A06AC-1348-A646-9ED5-5ADF855B55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22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Grouped by to try and understand where the earthquakes had occurred in the last few days and how powerful they were</a:t>
            </a:r>
          </a:p>
          <a:p>
            <a:r>
              <a:rPr lang="en-US" dirty="0"/>
              <a:t>To see any patterns/correlation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A06AC-1348-A646-9ED5-5ADF855B55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03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Orginally</a:t>
            </a:r>
            <a:r>
              <a:rPr lang="en-US" dirty="0"/>
              <a:t> going to do &gt;= 4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A06AC-1348-A646-9ED5-5ADF855B55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76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dirty="0" err="1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mag_data</a:t>
            </a:r>
            <a:r>
              <a:rPr lang="en-GB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where_4_mag</a:t>
            </a:r>
            <a:r>
              <a:rPr lang="en-GB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["</a:t>
            </a:r>
            <a:r>
              <a:rPr lang="en-GB" b="0" dirty="0">
                <a:solidFill>
                  <a:srgbClr val="448C27"/>
                </a:solidFill>
                <a:effectLst/>
                <a:latin typeface="Menlo" panose="020B0609030804020204" pitchFamily="49" charset="0"/>
              </a:rPr>
              <a:t>place</a:t>
            </a:r>
            <a:r>
              <a:rPr lang="en-GB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"].</a:t>
            </a:r>
            <a:r>
              <a:rPr lang="en-GB" b="1" dirty="0" err="1">
                <a:solidFill>
                  <a:srgbClr val="AA3731"/>
                </a:solidFill>
                <a:effectLst/>
                <a:latin typeface="Menlo" panose="020B0609030804020204" pitchFamily="49" charset="0"/>
              </a:rPr>
              <a:t>value_counts</a:t>
            </a:r>
            <a:r>
              <a:rPr lang="en-GB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()[:</a:t>
            </a:r>
            <a:r>
              <a:rPr lang="en-GB" b="0" dirty="0">
                <a:solidFill>
                  <a:srgbClr val="9C5D27"/>
                </a:solidFill>
                <a:effectLst/>
                <a:latin typeface="Menlo" panose="020B0609030804020204" pitchFamily="49" charset="0"/>
              </a:rPr>
              <a:t>20</a:t>
            </a:r>
            <a:r>
              <a:rPr lang="en-GB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].</a:t>
            </a:r>
            <a:r>
              <a:rPr lang="en-GB" b="1" dirty="0" err="1">
                <a:solidFill>
                  <a:srgbClr val="AA3731"/>
                </a:solidFill>
                <a:effectLst/>
                <a:latin typeface="Menlo" panose="020B0609030804020204" pitchFamily="49" charset="0"/>
              </a:rPr>
              <a:t>sort_values</a:t>
            </a:r>
            <a:r>
              <a:rPr lang="en-GB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().</a:t>
            </a:r>
            <a:r>
              <a:rPr lang="en-GB" b="0" dirty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plot</a:t>
            </a:r>
            <a:r>
              <a:rPr lang="en-GB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kind</a:t>
            </a:r>
            <a:r>
              <a:rPr lang="en-GB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="</a:t>
            </a:r>
            <a:r>
              <a:rPr lang="en-GB" b="0" dirty="0" err="1">
                <a:solidFill>
                  <a:srgbClr val="448C27"/>
                </a:solidFill>
                <a:effectLst/>
                <a:latin typeface="Menlo" panose="020B0609030804020204" pitchFamily="49" charset="0"/>
              </a:rPr>
              <a:t>barh</a:t>
            </a:r>
            <a:r>
              <a:rPr lang="en-GB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",</a:t>
            </a:r>
            <a:r>
              <a:rPr lang="en-GB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GB" b="0" dirty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title</a:t>
            </a:r>
            <a:r>
              <a:rPr lang="en-GB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b="0" dirty="0">
                <a:solidFill>
                  <a:srgbClr val="448C27"/>
                </a:solidFill>
                <a:effectLst/>
                <a:latin typeface="Menlo" panose="020B0609030804020204" pitchFamily="49" charset="0"/>
              </a:rPr>
              <a:t>Earthquake count for the top 20 places with &gt;=4 magnitude earthquakes</a:t>
            </a:r>
            <a:r>
              <a:rPr lang="en-GB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",</a:t>
            </a:r>
            <a:r>
              <a:rPr lang="en-GB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GB" b="0" dirty="0" err="1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color</a:t>
            </a:r>
            <a:r>
              <a:rPr lang="en-GB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b="0" dirty="0">
                <a:solidFill>
                  <a:srgbClr val="448C27"/>
                </a:solidFill>
                <a:effectLst/>
                <a:latin typeface="Menlo" panose="020B0609030804020204" pitchFamily="49" charset="0"/>
              </a:rPr>
              <a:t>#7697A0</a:t>
            </a:r>
            <a:r>
              <a:rPr lang="en-GB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",</a:t>
            </a:r>
            <a:endParaRPr lang="en-GB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 err="1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figsize</a:t>
            </a:r>
            <a:r>
              <a:rPr lang="en-GB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9C5D27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b="0" dirty="0">
                <a:solidFill>
                  <a:srgbClr val="9C5D27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GB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),</a:t>
            </a:r>
            <a:endParaRPr lang="en-GB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 err="1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fontsize</a:t>
            </a:r>
            <a:r>
              <a:rPr lang="en-GB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9C5D27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)</a:t>
            </a:r>
            <a:endParaRPr lang="en-GB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A06AC-1348-A646-9ED5-5ADF855B55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72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5/19/23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5/19/23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5/19/23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5/19/23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5/19/23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5/19/23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5/19/23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5/19/23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8C84B8E-16E8-4E54-B4AC-84CE51595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52F30B-C207-3EB9-E99F-106F44238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110054"/>
            <a:ext cx="6558608" cy="4580300"/>
          </a:xfrm>
        </p:spPr>
        <p:txBody>
          <a:bodyPr>
            <a:normAutofit/>
          </a:bodyPr>
          <a:lstStyle/>
          <a:p>
            <a:pPr algn="r"/>
            <a:r>
              <a:rPr lang="en-US" sz="8800" dirty="0"/>
              <a:t>Earthquakes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E9EEEA-5DB7-4DC7-AF9F-74D1C19B7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199147-B958-49C0-9BE2-65BDD892F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51FA75-E7F8-6408-9F57-AE3A7CFF0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1947" y="1678210"/>
            <a:ext cx="2989007" cy="3443988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Created by Sharmin Siddique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70505D-EC2C-4D1A-86DE-258377807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DF20BDF-18D7-4E94-9BA1-9CEB40470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46920" y="5257800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8F42242-4089-4E5D-95C3-C113C73DA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46920" y="5257800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96F87F1-ABB5-42FB-86BD-EED111CD3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55011" y="5365890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9718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42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44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Rectangle 46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81D93-1B59-C1F2-E97B-1185D26C4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earthquakes?</a:t>
            </a:r>
          </a:p>
        </p:txBody>
      </p:sp>
      <p:pic>
        <p:nvPicPr>
          <p:cNvPr id="5" name="Picture 4" descr="A picture containing text, screenshot, diagram, design&#10;&#10;Description automatically generated">
            <a:extLst>
              <a:ext uri="{FF2B5EF4-FFF2-40B4-BE49-F238E27FC236}">
                <a16:creationId xmlns:a16="http://schemas.microsoft.com/office/drawing/2014/main" id="{4C8F36DC-303D-9646-A306-823BB0973BF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8" r="8979" b="3"/>
          <a:stretch/>
        </p:blipFill>
        <p:spPr>
          <a:xfrm>
            <a:off x="984505" y="2265037"/>
            <a:ext cx="5109977" cy="3906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8F336-8F2A-B88B-6A8B-EAA390C8B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216" y="2320412"/>
            <a:ext cx="4632031" cy="3851787"/>
          </a:xfrm>
        </p:spPr>
        <p:txBody>
          <a:bodyPr anchor="ctr"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pPr algn="just"/>
            <a:r>
              <a:rPr lang="en-US" dirty="0"/>
              <a:t>Movement in the outer crust of the Earth at faults = experience shaking </a:t>
            </a:r>
          </a:p>
          <a:p>
            <a:pPr algn="just"/>
            <a:r>
              <a:rPr lang="en-US" dirty="0"/>
              <a:t>Where an earthquake begins = epicenter</a:t>
            </a:r>
          </a:p>
          <a:p>
            <a:pPr algn="just"/>
            <a:r>
              <a:rPr lang="en-US" dirty="0"/>
              <a:t>To better measure the shaking, size of the earthquake and damage caused = we use magnitude </a:t>
            </a:r>
          </a:p>
          <a:p>
            <a:pPr algn="just"/>
            <a:r>
              <a:rPr lang="en-US" dirty="0"/>
              <a:t>How deep in the Earth an earthquake occurs = depth (km)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1814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picture containing map, diagram, text&#10;&#10;Description automatically generated">
            <a:extLst>
              <a:ext uri="{FF2B5EF4-FFF2-40B4-BE49-F238E27FC236}">
                <a16:creationId xmlns:a16="http://schemas.microsoft.com/office/drawing/2014/main" id="{1A1CF318-7187-F21A-B642-222CD4D8F0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0847"/>
            <a:ext cx="7836310" cy="4721375"/>
          </a:xfrm>
          <a:prstGeom prst="rect">
            <a:avLst/>
          </a:prstGeom>
        </p:spPr>
      </p:pic>
      <p:sp>
        <p:nvSpPr>
          <p:cNvPr id="22" name="Content Placeholder 19">
            <a:extLst>
              <a:ext uri="{FF2B5EF4-FFF2-40B4-BE49-F238E27FC236}">
                <a16:creationId xmlns:a16="http://schemas.microsoft.com/office/drawing/2014/main" id="{BB712E53-3271-9162-62DC-D6FFC5B82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647700"/>
            <a:ext cx="3544034" cy="55245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Data provided by USGS (United States Geological Survey) for all earthquakes that have occurred in the last 30 days </a:t>
            </a:r>
          </a:p>
          <a:p>
            <a:r>
              <a:rPr lang="en-US" sz="2400" dirty="0"/>
              <a:t>Imported </a:t>
            </a:r>
            <a:r>
              <a:rPr lang="en-US" sz="2400" dirty="0" err="1"/>
              <a:t>numpy</a:t>
            </a:r>
            <a:r>
              <a:rPr lang="en-US" sz="2400" dirty="0"/>
              <a:t>, pandas and matplotlib</a:t>
            </a:r>
          </a:p>
          <a:p>
            <a:r>
              <a:rPr lang="en-US" sz="2400" dirty="0"/>
              <a:t>Worked through understanding the data set and trying to clean </a:t>
            </a:r>
          </a:p>
          <a:p>
            <a:pPr lvl="1"/>
            <a:r>
              <a:rPr lang="en-US" sz="2000" dirty="0"/>
              <a:t>Grouped by place, magnitude </a:t>
            </a:r>
          </a:p>
          <a:p>
            <a:r>
              <a:rPr lang="en-US" sz="2400" dirty="0"/>
              <a:t>The missing values all in columns not useful for data analysis</a:t>
            </a:r>
          </a:p>
          <a:p>
            <a:endParaRPr lang="en-US" sz="16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6056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screenshot, font, plot&#10;&#10;Description automatically generated">
            <a:extLst>
              <a:ext uri="{FF2B5EF4-FFF2-40B4-BE49-F238E27FC236}">
                <a16:creationId xmlns:a16="http://schemas.microsoft.com/office/drawing/2014/main" id="{EFCE97D3-97C2-9A8B-C681-37E55AE58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22221"/>
            <a:ext cx="7865804" cy="503411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64675B7-4C9F-77DC-B139-814FCC428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5" y="1689608"/>
            <a:ext cx="3677263" cy="409257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800" dirty="0"/>
              <a:t>Understanding the earthquake magnitude distribution for the last 30 days. </a:t>
            </a:r>
          </a:p>
          <a:p>
            <a:pPr algn="just"/>
            <a:r>
              <a:rPr lang="en-US" sz="2800" dirty="0"/>
              <a:t>Has there been a frequency of higher magnitude earthquakes? </a:t>
            </a:r>
          </a:p>
          <a:p>
            <a:pPr algn="just"/>
            <a:r>
              <a:rPr lang="en-US" sz="2800" dirty="0"/>
              <a:t>Lower magnitude earthquakes?</a:t>
            </a:r>
          </a:p>
        </p:txBody>
      </p:sp>
    </p:spTree>
    <p:extLst>
      <p:ext uri="{BB962C8B-B14F-4D97-AF65-F5344CB8AC3E}">
        <p14:creationId xmlns:p14="http://schemas.microsoft.com/office/powerpoint/2010/main" val="1977104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21585-1D6B-7E6F-3315-D5989B9B1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 dirty="0"/>
              <a:t>The depth and magnitude of the earthquakes </a:t>
            </a:r>
          </a:p>
        </p:txBody>
      </p:sp>
      <p:pic>
        <p:nvPicPr>
          <p:cNvPr id="5" name="Content Placeholder 4" descr="A picture containing screenshot, line, text, diagram&#10;&#10;Description automatically generated">
            <a:extLst>
              <a:ext uri="{FF2B5EF4-FFF2-40B4-BE49-F238E27FC236}">
                <a16:creationId xmlns:a16="http://schemas.microsoft.com/office/drawing/2014/main" id="{FBB0D9FB-6660-580B-60D1-83877B9F5D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4648"/>
            <a:ext cx="7836309" cy="4721374"/>
          </a:xfrm>
          <a:prstGeom prst="rect">
            <a:avLst/>
          </a:prstGeom>
        </p:spPr>
      </p:pic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85BD7A04-1320-CB01-A40C-EB4871FC4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/>
              <a:t>Higher depth of the earthquakes with mag &gt;=4</a:t>
            </a:r>
          </a:p>
          <a:p>
            <a:pPr algn="just"/>
            <a:r>
              <a:rPr lang="en-US" sz="2800" dirty="0"/>
              <a:t>Shallower earthquakes tend to be more damaging </a:t>
            </a:r>
          </a:p>
          <a:p>
            <a:pPr algn="just"/>
            <a:r>
              <a:rPr lang="en-US" sz="2800" dirty="0"/>
              <a:t>However, deep earthquakes are more widely felt</a:t>
            </a:r>
          </a:p>
          <a:p>
            <a:endParaRPr lang="en-US" sz="16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4025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0C5A4-FA84-AE34-9E7A-CA324EE6C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Where do earthquakes of a magnitude of &gt;= 4 occur?</a:t>
            </a:r>
          </a:p>
        </p:txBody>
      </p:sp>
      <p:pic>
        <p:nvPicPr>
          <p:cNvPr id="5" name="Content Placeholder 4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EA06A700-DA29-35EC-2A6F-1C0407DBE1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2120900"/>
            <a:ext cx="9270999" cy="4516336"/>
          </a:xfrm>
        </p:spPr>
      </p:pic>
    </p:spTree>
    <p:extLst>
      <p:ext uri="{BB962C8B-B14F-4D97-AF65-F5344CB8AC3E}">
        <p14:creationId xmlns:p14="http://schemas.microsoft.com/office/powerpoint/2010/main" val="1725872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255C4-0D7E-262A-D161-DCEA45A22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AE0B3-1A82-28D0-3DAE-4BDA9EDCD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/>
              <a:t>Higher magnitude earthquakes occurred south of the Fiji islands</a:t>
            </a:r>
          </a:p>
          <a:p>
            <a:pPr algn="just"/>
            <a:r>
              <a:rPr lang="en-US" sz="2800" dirty="0"/>
              <a:t>Distribution of earthquake magnitudes for the last 30 days is more towards the lower end</a:t>
            </a:r>
          </a:p>
          <a:p>
            <a:pPr algn="just"/>
            <a:r>
              <a:rPr lang="en-US" sz="2800" dirty="0"/>
              <a:t>Higher depth is generally achieved by higher magnitude earthquakes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86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A011B-5B97-F86A-9338-157DFCF3F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extra..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5C878-7B7A-9B53-3FCC-69F0F11B4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Could have analysed data over a year to see if more particular months where earthquakes occur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Some issues:</a:t>
            </a:r>
          </a:p>
          <a:p>
            <a:pPr lvl="1" algn="just"/>
            <a:r>
              <a:rPr lang="en-US" sz="2000" dirty="0"/>
              <a:t>Would have dropped data not needed </a:t>
            </a:r>
          </a:p>
          <a:p>
            <a:pPr lvl="1" algn="just"/>
            <a:r>
              <a:rPr lang="en-US" sz="2000" dirty="0"/>
              <a:t>Replace/fill missing values</a:t>
            </a:r>
          </a:p>
          <a:p>
            <a:pPr lvl="1" algn="just"/>
            <a:r>
              <a:rPr lang="en-US" sz="2000" dirty="0"/>
              <a:t>Line graph for earthquake vs time (30 days) </a:t>
            </a:r>
          </a:p>
          <a:p>
            <a:pPr lvl="1" algn="just"/>
            <a:r>
              <a:rPr lang="en-US" sz="2000" dirty="0"/>
              <a:t>Box plot for magnitude to see outliers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687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A0F35-B6B4-B3E0-33EC-906B0135C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50" y="844902"/>
            <a:ext cx="5818858" cy="5168196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/>
              <a:t>https://earthquake.usgs.gov/data/comcat/index.php#magType</a:t>
            </a:r>
          </a:p>
          <a:p>
            <a:pPr algn="just"/>
            <a:r>
              <a:rPr lang="en-US" dirty="0"/>
              <a:t>https://</a:t>
            </a:r>
            <a:r>
              <a:rPr lang="en-US" dirty="0" err="1"/>
              <a:t>earthquake.usgs.gov</a:t>
            </a:r>
            <a:r>
              <a:rPr lang="en-US" dirty="0"/>
              <a:t>/earthquakes/feed/v1.0/summary/</a:t>
            </a:r>
            <a:r>
              <a:rPr lang="en-US" dirty="0" err="1"/>
              <a:t>all_month.csv</a:t>
            </a:r>
            <a:endParaRPr lang="en-US" dirty="0"/>
          </a:p>
          <a:p>
            <a:pPr algn="just"/>
            <a:r>
              <a:rPr lang="en-US" dirty="0"/>
              <a:t>https://www.kaggle.com/datasets/farazrahman/earthquake?resource=download&amp;select=all_month.csv</a:t>
            </a:r>
          </a:p>
          <a:p>
            <a:pPr algn="just"/>
            <a:r>
              <a:rPr lang="en-US" dirty="0"/>
              <a:t>https://www.bgs.ac.uk/discovering-geology/earth-hazards/earthquakes/</a:t>
            </a:r>
          </a:p>
          <a:p>
            <a:pPr algn="just"/>
            <a:r>
              <a:rPr lang="en-US" dirty="0"/>
              <a:t>https://spaceplace.nasa.gov/earthquakes/en/</a:t>
            </a:r>
          </a:p>
          <a:p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3" y="3388659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oup 11">
            <a:extLst>
              <a:ext uri="{FF2B5EF4-FFF2-40B4-BE49-F238E27FC236}">
                <a16:creationId xmlns:a16="http://schemas.microsoft.com/office/drawing/2014/main" id="{4BF9B298-BC35-4C0F-8301-5D63A1E6D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859" y="1679571"/>
            <a:ext cx="3498864" cy="3498858"/>
            <a:chOff x="7942859" y="1679571"/>
            <a:chExt cx="3498864" cy="349885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42859" y="1679571"/>
              <a:ext cx="3498864" cy="3498858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3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27958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E0A01AD-8B9F-634C-33EF-B21A0A7A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968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chemeClr val="bg1">
                    <a:shade val="97000"/>
                    <a:satMod val="150000"/>
                  </a:schemeClr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6977444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79</TotalTime>
  <Words>479</Words>
  <Application>Microsoft Macintosh PowerPoint</Application>
  <PresentationFormat>Widescreen</PresentationFormat>
  <Paragraphs>64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Menlo</vt:lpstr>
      <vt:lpstr>Rockwell</vt:lpstr>
      <vt:lpstr>Rockwell Condensed</vt:lpstr>
      <vt:lpstr>Rockwell Extra Bold</vt:lpstr>
      <vt:lpstr>Wingdings</vt:lpstr>
      <vt:lpstr>Wood Type</vt:lpstr>
      <vt:lpstr>Earthquakes </vt:lpstr>
      <vt:lpstr>earthquakes?</vt:lpstr>
      <vt:lpstr>PowerPoint Presentation</vt:lpstr>
      <vt:lpstr>PowerPoint Presentation</vt:lpstr>
      <vt:lpstr>The depth and magnitude of the earthquakes </vt:lpstr>
      <vt:lpstr>Where do earthquakes of a magnitude of &gt;= 4 occur?</vt:lpstr>
      <vt:lpstr>conclusions</vt:lpstr>
      <vt:lpstr>An extra..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Earthquakes </dc:title>
  <dc:creator>Sharmin Siddique</dc:creator>
  <cp:lastModifiedBy>Sharmin Siddique</cp:lastModifiedBy>
  <cp:revision>20</cp:revision>
  <dcterms:created xsi:type="dcterms:W3CDTF">2023-05-19T08:45:34Z</dcterms:created>
  <dcterms:modified xsi:type="dcterms:W3CDTF">2023-05-19T10:04:35Z</dcterms:modified>
</cp:coreProperties>
</file>