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0" r:id="rId5"/>
    <p:sldId id="259" r:id="rId6"/>
    <p:sldId id="263" r:id="rId7"/>
    <p:sldId id="265" r:id="rId8"/>
    <p:sldId id="273" r:id="rId9"/>
    <p:sldId id="267" r:id="rId10"/>
    <p:sldId id="269" r:id="rId11"/>
    <p:sldId id="274" r:id="rId12"/>
    <p:sldId id="275" r:id="rId13"/>
    <p:sldId id="272" r:id="rId1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ACCE3E05-D153-434F-B398-E993A7E754D3}" type="datetimeFigureOut">
              <a:rPr lang="en-US" smtClean="0"/>
              <a:pPr/>
              <a:t>6/23/2022</a:t>
            </a:fld>
            <a:endParaRPr lang="en-US"/>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135233CF-F9E8-49DA-BBA8-F58A6C7476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3600" b="0" strike="noStrike" spc="-1">
              <a:solidFill>
                <a:srgbClr val="000000"/>
              </a:solidFill>
              <a:latin typeface="Calibri"/>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3600" b="0" strike="noStrike" spc="-1">
              <a:solidFill>
                <a:srgbClr val="000000"/>
              </a:solidFill>
              <a:latin typeface="Calibri"/>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3600" b="0" strike="noStrike" spc="-1">
              <a:solidFill>
                <a:srgbClr val="000000"/>
              </a:solidFill>
              <a:latin typeface="Calibri"/>
            </a:endParaRPr>
          </a:p>
        </p:txBody>
      </p:sp>
      <p:sp>
        <p:nvSpPr>
          <p:cNvPr id="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3600" b="0" strike="noStrike" spc="-1">
              <a:solidFill>
                <a:srgbClr val="000000"/>
              </a:solidFill>
              <a:latin typeface="Calibri"/>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3600" b="0" strike="noStrike" spc="-1">
              <a:solidFill>
                <a:srgbClr val="000000"/>
              </a:solidFill>
              <a:latin typeface="Calibri"/>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3600" b="0" strike="noStrike" spc="-1">
              <a:solidFill>
                <a:srgbClr val="000000"/>
              </a:solidFill>
              <a:latin typeface="Calibri"/>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36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3600" b="0" strike="noStrike" spc="-1">
              <a:solidFill>
                <a:srgbClr val="000000"/>
              </a:solidFill>
              <a:latin typeface="Calibri"/>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3600" b="0" strike="noStrike" spc="-1">
              <a:solidFill>
                <a:srgbClr val="000000"/>
              </a:solidFill>
              <a:latin typeface="Calibri"/>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3600" b="0" strike="noStrike" spc="-1">
              <a:solidFill>
                <a:srgbClr val="000000"/>
              </a:solidFill>
              <a:latin typeface="Calibri"/>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Verdana"/>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11" name="CustomShape 1" hidden="1"/>
          <p:cNvSpPr/>
          <p:nvPr/>
        </p:nvSpPr>
        <p:spPr>
          <a:xfrm>
            <a:off x="304920" y="328680"/>
            <a:ext cx="8532360" cy="6197400"/>
          </a:xfrm>
          <a:prstGeom prst="roundRect">
            <a:avLst>
              <a:gd name="adj" fmla="val 2081"/>
            </a:avLst>
          </a:prstGeom>
          <a:gradFill rotWithShape="0">
            <a:gsLst>
              <a:gs pos="0">
                <a:srgbClr val="FFFFFF"/>
              </a:gs>
              <a:gs pos="100000">
                <a:srgbClr val="F7F7F7"/>
              </a:gs>
            </a:gsLst>
            <a:lin ang="5400000"/>
          </a:gradFill>
          <a:ln w="2160">
            <a:solidFill>
              <a:srgbClr val="A4A4A3"/>
            </a:solidFill>
            <a:round/>
          </a:ln>
          <a:effectLst>
            <a:outerShdw blurRad="76200" dist="50760" dir="5400000" algn="tl" rotWithShape="0">
              <a:srgbClr val="000000">
                <a:alpha val="25000"/>
              </a:srgbClr>
            </a:outerShdw>
          </a:effectLst>
        </p:spPr>
        <p:style>
          <a:lnRef idx="3">
            <a:schemeClr val="lt1"/>
          </a:lnRef>
          <a:fillRef idx="1">
            <a:schemeClr val="accent1"/>
          </a:fillRef>
          <a:effectRef idx="1">
            <a:schemeClr val="accent1"/>
          </a:effectRef>
          <a:fontRef idx="minor"/>
        </p:style>
      </p:sp>
      <p:sp>
        <p:nvSpPr>
          <p:cNvPr id="12" name="CustomShape 2" hidden="1"/>
          <p:cNvSpPr/>
          <p:nvPr/>
        </p:nvSpPr>
        <p:spPr>
          <a:xfrm>
            <a:off x="418680" y="434160"/>
            <a:ext cx="8306280" cy="5486040"/>
          </a:xfrm>
          <a:prstGeom prst="roundRect">
            <a:avLst>
              <a:gd name="adj" fmla="val 2127"/>
            </a:avLst>
          </a:prstGeom>
          <a:gradFill rotWithShape="0">
            <a:gsLst>
              <a:gs pos="0">
                <a:srgbClr val="FFFFFF"/>
              </a:gs>
              <a:gs pos="100000">
                <a:srgbClr val="A1A1A1"/>
              </a:gs>
            </a:gsLst>
            <a:path path="circle"/>
          </a:gradFill>
          <a:ln w="9000">
            <a:noFill/>
          </a:ln>
          <a:effectLst>
            <a:outerShdw blurRad="65500" dist="381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0" y="0"/>
            <a:ext cx="9143640" cy="91404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p:style>
      </p:sp>
      <p:pic>
        <p:nvPicPr>
          <p:cNvPr id="3" name="Picture 9"/>
          <p:cNvPicPr/>
          <p:nvPr/>
        </p:nvPicPr>
        <p:blipFill>
          <a:blip r:embed="rId14" cstate="print"/>
          <a:stretch/>
        </p:blipFill>
        <p:spPr>
          <a:xfrm>
            <a:off x="8379000" y="0"/>
            <a:ext cx="628200" cy="898200"/>
          </a:xfrm>
          <a:prstGeom prst="rect">
            <a:avLst/>
          </a:prstGeom>
          <a:ln>
            <a:noFill/>
          </a:ln>
        </p:spPr>
      </p:pic>
      <p:sp>
        <p:nvSpPr>
          <p:cNvPr id="4" name="CustomShape 4" hidden="1"/>
          <p:cNvSpPr/>
          <p:nvPr/>
        </p:nvSpPr>
        <p:spPr>
          <a:xfrm>
            <a:off x="0" y="5410080"/>
            <a:ext cx="9143640" cy="1453680"/>
          </a:xfrm>
          <a:custGeom>
            <a:avLst/>
            <a:gdLst/>
            <a:ahLst/>
            <a:cxnLst/>
            <a:rect l="l" t="t" r="r" b="b"/>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360">
            <a:noFill/>
          </a:ln>
          <a:effectLst>
            <a:outerShdw blurRad="50800" dist="44280" dir="16200000" algn="ctr" rotWithShape="0">
              <a:srgbClr val="000000">
                <a:alpha val="35000"/>
              </a:srgbClr>
            </a:outerShdw>
          </a:effectLst>
        </p:spPr>
        <p:style>
          <a:lnRef idx="0">
            <a:scrgbClr r="0" g="0" b="0"/>
          </a:lnRef>
          <a:fillRef idx="0">
            <a:scrgbClr r="0" g="0" b="0"/>
          </a:fillRef>
          <a:effectRef idx="0">
            <a:scrgbClr r="0" g="0" b="0"/>
          </a:effectRef>
          <a:fontRef idx="minor"/>
        </p:style>
      </p:sp>
      <p:sp>
        <p:nvSpPr>
          <p:cNvPr id="5" name="CustomShape 5"/>
          <p:cNvSpPr/>
          <p:nvPr/>
        </p:nvSpPr>
        <p:spPr>
          <a:xfrm>
            <a:off x="304920" y="328680"/>
            <a:ext cx="8532360" cy="6197400"/>
          </a:xfrm>
          <a:prstGeom prst="roundRect">
            <a:avLst>
              <a:gd name="adj" fmla="val 2081"/>
            </a:avLst>
          </a:prstGeom>
          <a:gradFill rotWithShape="0">
            <a:gsLst>
              <a:gs pos="0">
                <a:srgbClr val="FFFFFF"/>
              </a:gs>
              <a:gs pos="100000">
                <a:srgbClr val="F7F7F7"/>
              </a:gs>
            </a:gsLst>
            <a:lin ang="5400000"/>
          </a:gradFill>
          <a:ln w="2160">
            <a:solidFill>
              <a:srgbClr val="A4A4A3"/>
            </a:solidFill>
            <a:round/>
          </a:ln>
          <a:effectLst>
            <a:outerShdw blurRad="76200" dist="50760" dir="5400000" algn="tl" rotWithShape="0">
              <a:srgbClr val="000000">
                <a:alpha val="25000"/>
              </a:srgbClr>
            </a:outerShdw>
          </a:effectLst>
        </p:spPr>
        <p:style>
          <a:lnRef idx="3">
            <a:schemeClr val="lt1"/>
          </a:lnRef>
          <a:fillRef idx="1">
            <a:schemeClr val="accent1"/>
          </a:fillRef>
          <a:effectRef idx="1">
            <a:schemeClr val="accent1"/>
          </a:effectRef>
          <a:fontRef idx="minor"/>
        </p:style>
      </p:sp>
      <p:sp>
        <p:nvSpPr>
          <p:cNvPr id="6" name="PlaceHolder 6"/>
          <p:cNvSpPr>
            <a:spLocks noGrp="1"/>
          </p:cNvSpPr>
          <p:nvPr>
            <p:ph type="dt"/>
          </p:nvPr>
        </p:nvSpPr>
        <p:spPr>
          <a:xfrm>
            <a:off x="3776760" y="6111720"/>
            <a:ext cx="2285640" cy="364680"/>
          </a:xfrm>
          <a:prstGeom prst="rect">
            <a:avLst/>
          </a:prstGeom>
        </p:spPr>
        <p:txBody>
          <a:bodyPr lIns="90000" tIns="45000" rIns="90000" bIns="45000" anchor="b">
            <a:noAutofit/>
          </a:bodyPr>
          <a:lstStyle/>
          <a:p>
            <a:pPr algn="r">
              <a:lnSpc>
                <a:spcPct val="100000"/>
              </a:lnSpc>
            </a:pPr>
            <a:fld id="{5ED531CA-C0D0-48EE-9AD3-8A797FB80534}" type="datetime">
              <a:rPr lang="en-IN" sz="1000" b="0" strike="noStrike" spc="-1">
                <a:solidFill>
                  <a:srgbClr val="919A9F"/>
                </a:solidFill>
                <a:latin typeface="Calibri"/>
              </a:rPr>
              <a:pPr algn="r">
                <a:lnSpc>
                  <a:spcPct val="100000"/>
                </a:lnSpc>
              </a:pPr>
              <a:t>23-06-2022</a:t>
            </a:fld>
            <a:endParaRPr lang="en-IN" sz="1000" b="0" strike="noStrike" spc="-1">
              <a:latin typeface="Times New Roman"/>
            </a:endParaRPr>
          </a:p>
        </p:txBody>
      </p:sp>
      <p:sp>
        <p:nvSpPr>
          <p:cNvPr id="7" name="PlaceHolder 7"/>
          <p:cNvSpPr>
            <a:spLocks noGrp="1"/>
          </p:cNvSpPr>
          <p:nvPr>
            <p:ph type="ftr"/>
          </p:nvPr>
        </p:nvSpPr>
        <p:spPr>
          <a:xfrm>
            <a:off x="6062760" y="6111720"/>
            <a:ext cx="2285640" cy="364680"/>
          </a:xfrm>
          <a:prstGeom prst="rect">
            <a:avLst/>
          </a:prstGeom>
        </p:spPr>
        <p:txBody>
          <a:bodyPr lIns="90000" tIns="45000" rIns="90000" bIns="45000" anchor="b">
            <a:noAutofit/>
          </a:bodyPr>
          <a:lstStyle/>
          <a:p>
            <a:endParaRPr lang="en-IN" sz="2400" b="0" strike="noStrike" spc="-1">
              <a:latin typeface="Times New Roman"/>
            </a:endParaRPr>
          </a:p>
        </p:txBody>
      </p:sp>
      <p:sp>
        <p:nvSpPr>
          <p:cNvPr id="8" name="PlaceHolder 8"/>
          <p:cNvSpPr>
            <a:spLocks noGrp="1"/>
          </p:cNvSpPr>
          <p:nvPr>
            <p:ph type="sldNum"/>
          </p:nvPr>
        </p:nvSpPr>
        <p:spPr>
          <a:xfrm>
            <a:off x="8348760" y="6111720"/>
            <a:ext cx="456840" cy="364680"/>
          </a:xfrm>
          <a:prstGeom prst="rect">
            <a:avLst/>
          </a:prstGeom>
        </p:spPr>
        <p:txBody>
          <a:bodyPr anchor="b">
            <a:noAutofit/>
          </a:bodyPr>
          <a:lstStyle/>
          <a:p>
            <a:pPr algn="r">
              <a:lnSpc>
                <a:spcPct val="100000"/>
              </a:lnSpc>
            </a:pPr>
            <a:fld id="{2DD4DBAD-9736-45B7-920D-EAF92E451D1D}" type="slidenum">
              <a:rPr lang="en-IN" sz="1000" b="0" strike="noStrike" spc="-1">
                <a:solidFill>
                  <a:srgbClr val="90999E"/>
                </a:solidFill>
                <a:latin typeface="Calibri"/>
              </a:rPr>
              <a:pPr algn="r">
                <a:lnSpc>
                  <a:spcPct val="100000"/>
                </a:lnSpc>
              </a:pPr>
              <a:t>‹#›</a:t>
            </a:fld>
            <a:endParaRPr lang="en-IN" sz="1000" b="0" strike="noStrike" spc="-1">
              <a:latin typeface="Times New Roman"/>
            </a:endParaRPr>
          </a:p>
        </p:txBody>
      </p:sp>
      <p:sp>
        <p:nvSpPr>
          <p:cNvPr id="9" name="PlaceHolder 9"/>
          <p:cNvSpPr>
            <a:spLocks noGrp="1"/>
          </p:cNvSpPr>
          <p:nvPr>
            <p:ph type="title"/>
          </p:nvPr>
        </p:nvSpPr>
        <p:spPr>
          <a:xfrm>
            <a:off x="457200" y="273600"/>
            <a:ext cx="8229240" cy="1144800"/>
          </a:xfrm>
          <a:prstGeom prst="rect">
            <a:avLst/>
          </a:prstGeom>
        </p:spPr>
        <p:txBody>
          <a:bodyPr lIns="0" tIns="0" rIns="0" bIns="0" anchor="ctr">
            <a:noAutofit/>
          </a:bodyPr>
          <a:lstStyle/>
          <a:p>
            <a:r>
              <a:rPr lang="en-US" sz="3600" b="0" strike="noStrike" spc="-1">
                <a:solidFill>
                  <a:srgbClr val="000000"/>
                </a:solidFill>
                <a:latin typeface="Calibri"/>
              </a:rPr>
              <a:t>Click to edit the title text format</a:t>
            </a:r>
          </a:p>
        </p:txBody>
      </p:sp>
      <p:sp>
        <p:nvSpPr>
          <p:cNvPr id="10" name="PlaceHolder 10"/>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22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9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2.jpe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173160" y="2422440"/>
            <a:ext cx="8970480" cy="220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200" algn="ctr">
              <a:lnSpc>
                <a:spcPct val="100000"/>
              </a:lnSpc>
              <a:spcBef>
                <a:spcPts val="60"/>
              </a:spcBef>
            </a:pPr>
            <a:r>
              <a:rPr lang="en-IN" sz="3600" b="1" strike="noStrike" spc="-4">
                <a:solidFill>
                  <a:srgbClr val="7030A0"/>
                </a:solidFill>
                <a:latin typeface="Calibri"/>
              </a:rPr>
              <a:t>PROJECT </a:t>
            </a:r>
            <a:endParaRPr lang="en-IN" sz="3600" b="0" strike="noStrike" spc="-1">
              <a:latin typeface="Arial"/>
            </a:endParaRPr>
          </a:p>
          <a:p>
            <a:pPr marL="7200" algn="ctr">
              <a:lnSpc>
                <a:spcPct val="100000"/>
              </a:lnSpc>
              <a:spcBef>
                <a:spcPts val="439"/>
              </a:spcBef>
            </a:pPr>
            <a:r>
              <a:rPr lang="en-IN" sz="2800" b="1" strike="noStrike" spc="-1">
                <a:solidFill>
                  <a:srgbClr val="00B0F0"/>
                </a:solidFill>
                <a:latin typeface="Calibri"/>
              </a:rPr>
              <a:t>Title – </a:t>
            </a:r>
            <a:r>
              <a:rPr lang="en-IN" sz="3200" b="1" strike="noStrike" spc="-1">
                <a:solidFill>
                  <a:srgbClr val="000000"/>
                </a:solidFill>
                <a:latin typeface="Calibri"/>
              </a:rPr>
              <a:t>HANDWRITTEN CHARACTER RECOGNIZATION</a:t>
            </a:r>
            <a:endParaRPr lang="en-IN" sz="3200" b="0" strike="noStrike" spc="-1">
              <a:latin typeface="Arial"/>
            </a:endParaRPr>
          </a:p>
          <a:p>
            <a:pPr marL="7200" algn="ctr">
              <a:lnSpc>
                <a:spcPct val="100000"/>
              </a:lnSpc>
              <a:spcBef>
                <a:spcPts val="439"/>
              </a:spcBef>
            </a:pPr>
            <a:r>
              <a:rPr lang="en-IN" sz="3200" b="1" strike="noStrike" spc="-1">
                <a:solidFill>
                  <a:srgbClr val="000000"/>
                </a:solidFill>
                <a:latin typeface="Calibri"/>
              </a:rPr>
              <a:t>USING MACHINE LEARNING </a:t>
            </a:r>
            <a:endParaRPr lang="en-IN" sz="3200" b="0" strike="noStrike" spc="-1">
              <a:latin typeface="Arial"/>
            </a:endParaRPr>
          </a:p>
          <a:p>
            <a:pPr marL="7200" algn="ctr">
              <a:lnSpc>
                <a:spcPct val="100000"/>
              </a:lnSpc>
              <a:spcBef>
                <a:spcPts val="439"/>
              </a:spcBef>
            </a:pPr>
            <a:r>
              <a:rPr lang="en-IN" sz="2800" b="1" strike="noStrike" spc="-1">
                <a:solidFill>
                  <a:srgbClr val="00B050"/>
                </a:solidFill>
                <a:latin typeface="Calibri"/>
              </a:rPr>
              <a:t>Supervisor :</a:t>
            </a:r>
            <a:r>
              <a:rPr lang="en-IN" sz="2800" b="1" strike="noStrike" spc="-1">
                <a:solidFill>
                  <a:srgbClr val="002060"/>
                </a:solidFill>
                <a:latin typeface="Calibri"/>
              </a:rPr>
              <a:t> </a:t>
            </a:r>
            <a:r>
              <a:rPr lang="en-IN" sz="2800" b="1" strike="noStrike" spc="-1">
                <a:solidFill>
                  <a:srgbClr val="FF0000"/>
                </a:solidFill>
                <a:latin typeface="Calibri"/>
              </a:rPr>
              <a:t>SADDAM HUSSAIN</a:t>
            </a:r>
            <a:endParaRPr lang="en-IN" sz="2800" b="0" strike="noStrike" spc="-1">
              <a:latin typeface="Arial"/>
            </a:endParaRPr>
          </a:p>
        </p:txBody>
      </p:sp>
      <p:pic>
        <p:nvPicPr>
          <p:cNvPr id="48" name="Picture 9"/>
          <p:cNvPicPr/>
          <p:nvPr/>
        </p:nvPicPr>
        <p:blipFill>
          <a:blip r:embed="rId2" cstate="print"/>
          <a:stretch/>
        </p:blipFill>
        <p:spPr>
          <a:xfrm>
            <a:off x="3544920" y="442800"/>
            <a:ext cx="1526760" cy="1294920"/>
          </a:xfrm>
          <a:prstGeom prst="rect">
            <a:avLst/>
          </a:prstGeom>
          <a:ln>
            <a:noFill/>
          </a:ln>
        </p:spPr>
      </p:pic>
      <p:sp>
        <p:nvSpPr>
          <p:cNvPr id="49" name="CustomShape 2"/>
          <p:cNvSpPr/>
          <p:nvPr/>
        </p:nvSpPr>
        <p:spPr>
          <a:xfrm>
            <a:off x="574560" y="1828800"/>
            <a:ext cx="7837200" cy="495000"/>
          </a:xfrm>
          <a:prstGeom prst="rect">
            <a:avLst/>
          </a:prstGeom>
          <a:noFill/>
          <a:ln>
            <a:noFill/>
          </a:ln>
        </p:spPr>
        <p:style>
          <a:lnRef idx="0">
            <a:scrgbClr r="0" g="0" b="0"/>
          </a:lnRef>
          <a:fillRef idx="0">
            <a:scrgbClr r="0" g="0" b="0"/>
          </a:fillRef>
          <a:effectRef idx="0">
            <a:scrgbClr r="0" g="0" b="0"/>
          </a:effectRef>
          <a:fontRef idx="minor"/>
        </p:style>
        <p:txBody>
          <a:bodyPr lIns="0" tIns="7200" rIns="0" bIns="0">
            <a:spAutoFit/>
          </a:bodyPr>
          <a:lstStyle/>
          <a:p>
            <a:pPr algn="ctr">
              <a:lnSpc>
                <a:spcPct val="100000"/>
              </a:lnSpc>
            </a:pPr>
            <a:r>
              <a:rPr lang="en-IN" sz="3200" b="1" strike="noStrike" spc="-4">
                <a:solidFill>
                  <a:srgbClr val="002060"/>
                </a:solidFill>
                <a:latin typeface="Calibri"/>
              </a:rPr>
              <a:t>Information Technology</a:t>
            </a:r>
            <a:endParaRPr lang="en-IN" sz="3200" b="0" strike="noStrike" spc="-1">
              <a:latin typeface="Arial"/>
            </a:endParaRPr>
          </a:p>
        </p:txBody>
      </p:sp>
      <p:sp>
        <p:nvSpPr>
          <p:cNvPr id="50" name="CustomShape 3"/>
          <p:cNvSpPr/>
          <p:nvPr/>
        </p:nvSpPr>
        <p:spPr>
          <a:xfrm>
            <a:off x="4584600" y="4754520"/>
            <a:ext cx="4009680" cy="143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800" b="1" strike="noStrike" spc="-1">
                <a:solidFill>
                  <a:srgbClr val="0070C0"/>
                </a:solidFill>
                <a:latin typeface="Calibri"/>
              </a:rPr>
              <a:t>Team Members :</a:t>
            </a:r>
            <a:endParaRPr lang="en-IN" sz="2800" b="0" strike="noStrike" spc="-1">
              <a:latin typeface="Arial"/>
            </a:endParaRPr>
          </a:p>
          <a:p>
            <a:pPr>
              <a:lnSpc>
                <a:spcPct val="100000"/>
              </a:lnSpc>
            </a:pPr>
            <a:r>
              <a:rPr lang="en-IN" sz="2000" b="0" strike="noStrike" spc="-1">
                <a:solidFill>
                  <a:srgbClr val="000000"/>
                </a:solidFill>
                <a:latin typeface="Calibri"/>
              </a:rPr>
              <a:t>19951A1292 – Y. SHARMISTA REDDY</a:t>
            </a:r>
            <a:endParaRPr lang="en-IN" sz="2000" b="0" strike="noStrike" spc="-1">
              <a:latin typeface="Arial"/>
            </a:endParaRPr>
          </a:p>
          <a:p>
            <a:pPr>
              <a:lnSpc>
                <a:spcPct val="100000"/>
              </a:lnSpc>
            </a:pPr>
            <a:r>
              <a:rPr lang="en-IN" sz="2000" b="0" strike="noStrike" spc="-1">
                <a:solidFill>
                  <a:srgbClr val="000000"/>
                </a:solidFill>
                <a:latin typeface="Calibri"/>
              </a:rPr>
              <a:t>19951A1297 – A.SHRUTHI</a:t>
            </a:r>
            <a:endParaRPr lang="en-IN" sz="2000" b="0" strike="noStrike" spc="-1">
              <a:latin typeface="Arial"/>
            </a:endParaRPr>
          </a:p>
          <a:p>
            <a:pPr>
              <a:lnSpc>
                <a:spcPct val="100000"/>
              </a:lnSpc>
            </a:pPr>
            <a:r>
              <a:rPr lang="en-IN" sz="2000" b="0" strike="noStrike" spc="-1">
                <a:solidFill>
                  <a:srgbClr val="000000"/>
                </a:solidFill>
                <a:latin typeface="Calibri"/>
              </a:rPr>
              <a:t>19951A1286 – B. SAMPATH KUMAR</a:t>
            </a:r>
            <a:endParaRPr lang="en-IN"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9"/>
          <p:cNvPicPr/>
          <p:nvPr/>
        </p:nvPicPr>
        <p:blipFill>
          <a:blip r:embed="rId2" cstate="print"/>
          <a:stretch/>
        </p:blipFill>
        <p:spPr>
          <a:xfrm>
            <a:off x="7942320" y="0"/>
            <a:ext cx="1201320" cy="1018800"/>
          </a:xfrm>
          <a:prstGeom prst="rect">
            <a:avLst/>
          </a:prstGeom>
          <a:ln>
            <a:noFill/>
          </a:ln>
        </p:spPr>
      </p:pic>
      <p:sp>
        <p:nvSpPr>
          <p:cNvPr id="92" name="CustomShape 1"/>
          <p:cNvSpPr/>
          <p:nvPr/>
        </p:nvSpPr>
        <p:spPr>
          <a:xfrm>
            <a:off x="312840" y="639720"/>
            <a:ext cx="76291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a:solidFill>
                  <a:srgbClr val="FF0000"/>
                </a:solidFill>
                <a:latin typeface="Calibri"/>
              </a:rPr>
              <a:t>Working :</a:t>
            </a:r>
            <a:endParaRPr lang="en-IN" sz="3200" b="0" strike="noStrike" spc="-1">
              <a:latin typeface="Arial"/>
            </a:endParaRPr>
          </a:p>
        </p:txBody>
      </p:sp>
      <p:sp>
        <p:nvSpPr>
          <p:cNvPr id="93" name="CustomShape 2"/>
          <p:cNvSpPr/>
          <p:nvPr/>
        </p:nvSpPr>
        <p:spPr>
          <a:xfrm>
            <a:off x="352440" y="1293840"/>
            <a:ext cx="8411760" cy="52875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We start by reading the image using the pi camera. Firstly, a colour image is captured from the camera module or the </a:t>
            </a:r>
            <a:r>
              <a:rPr lang="en-IN" dirty="0" err="1">
                <a:latin typeface="Times New Roman" panose="02020603050405020304" pitchFamily="18" charset="0"/>
                <a:ea typeface="Calibri" panose="020F0502020204030204" pitchFamily="34" charset="0"/>
                <a:cs typeface="Times New Roman" panose="02020603050405020304" pitchFamily="18" charset="0"/>
              </a:rPr>
              <a:t>prestored</a:t>
            </a:r>
            <a:r>
              <a:rPr lang="en-IN" dirty="0">
                <a:latin typeface="Times New Roman" panose="02020603050405020304" pitchFamily="18" charset="0"/>
                <a:ea typeface="Calibri" panose="020F0502020204030204" pitchFamily="34" charset="0"/>
                <a:cs typeface="Times New Roman" panose="02020603050405020304" pitchFamily="18" charset="0"/>
              </a:rPr>
              <a:t> version of the image is converted to </a:t>
            </a:r>
            <a:r>
              <a:rPr lang="en-IN" dirty="0" err="1">
                <a:latin typeface="Times New Roman" panose="02020603050405020304" pitchFamily="18" charset="0"/>
                <a:ea typeface="Calibri" panose="020F0502020204030204" pitchFamily="34" charset="0"/>
                <a:cs typeface="Times New Roman" panose="02020603050405020304" pitchFamily="18" charset="0"/>
              </a:rPr>
              <a:t>grayscale</a:t>
            </a:r>
            <a:r>
              <a:rPr lang="en-IN" dirty="0">
                <a:latin typeface="Times New Roman" panose="02020603050405020304" pitchFamily="18" charset="0"/>
                <a:ea typeface="Calibri" panose="020F0502020204030204" pitchFamily="34" charset="0"/>
                <a:cs typeface="Times New Roman" panose="02020603050405020304" pitchFamily="18" charset="0"/>
              </a:rPr>
              <a:t> levels by using a black and white conversion method.</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Then this </a:t>
            </a:r>
            <a:r>
              <a:rPr lang="en-IN" dirty="0" err="1">
                <a:latin typeface="Times New Roman" panose="02020603050405020304" pitchFamily="18" charset="0"/>
                <a:ea typeface="Calibri" panose="020F0502020204030204" pitchFamily="34" charset="0"/>
                <a:cs typeface="Times New Roman" panose="02020603050405020304" pitchFamily="18" charset="0"/>
              </a:rPr>
              <a:t>grayscale</a:t>
            </a:r>
            <a:r>
              <a:rPr lang="en-IN" dirty="0">
                <a:latin typeface="Times New Roman" panose="02020603050405020304" pitchFamily="18" charset="0"/>
                <a:ea typeface="Calibri" panose="020F0502020204030204" pitchFamily="34" charset="0"/>
                <a:cs typeface="Times New Roman" panose="02020603050405020304" pitchFamily="18" charset="0"/>
              </a:rPr>
              <a:t> level image underwent </a:t>
            </a:r>
            <a:r>
              <a:rPr lang="en-IN" dirty="0" err="1">
                <a:latin typeface="Times New Roman" panose="02020603050405020304" pitchFamily="18" charset="0"/>
                <a:ea typeface="Calibri" panose="020F0502020204030204" pitchFamily="34" charset="0"/>
                <a:cs typeface="Times New Roman" panose="02020603050405020304" pitchFamily="18" charset="0"/>
              </a:rPr>
              <a:t>thresholding</a:t>
            </a:r>
            <a:r>
              <a:rPr lang="en-IN" dirty="0">
                <a:latin typeface="Times New Roman" panose="02020603050405020304" pitchFamily="18" charset="0"/>
                <a:ea typeface="Calibri" panose="020F0502020204030204" pitchFamily="34" charset="0"/>
                <a:cs typeface="Times New Roman" panose="02020603050405020304" pitchFamily="18" charset="0"/>
              </a:rPr>
              <a:t> such that pixels having values less than 0.4 for in our case is removed.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More often these pixels are redundant and have no major effects on the image but our data to be processed it reduced and image </a:t>
            </a:r>
            <a:r>
              <a:rPr lang="en-IN" dirty="0" err="1">
                <a:latin typeface="Times New Roman" panose="02020603050405020304" pitchFamily="18" charset="0"/>
                <a:ea typeface="Calibri" panose="020F0502020204030204" pitchFamily="34" charset="0"/>
                <a:cs typeface="Times New Roman" panose="02020603050405020304" pitchFamily="18" charset="0"/>
              </a:rPr>
              <a:t>artifacts</a:t>
            </a:r>
            <a:r>
              <a:rPr lang="en-IN" dirty="0">
                <a:latin typeface="Times New Roman" panose="02020603050405020304" pitchFamily="18" charset="0"/>
                <a:ea typeface="Calibri" panose="020F0502020204030204" pitchFamily="34" charset="0"/>
                <a:cs typeface="Times New Roman" panose="02020603050405020304" pitchFamily="18" charset="0"/>
              </a:rPr>
              <a:t> such as dots and graininess is reduced.</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Third process is that our images are compared with the character set that are </a:t>
            </a:r>
            <a:r>
              <a:rPr lang="en-IN" dirty="0" err="1">
                <a:latin typeface="Times New Roman" panose="02020603050405020304" pitchFamily="18" charset="0"/>
                <a:ea typeface="Calibri" panose="020F0502020204030204" pitchFamily="34" charset="0"/>
                <a:cs typeface="Times New Roman" panose="02020603050405020304" pitchFamily="18" charset="0"/>
              </a:rPr>
              <a:t>prestored</a:t>
            </a:r>
            <a:r>
              <a:rPr lang="en-IN" dirty="0">
                <a:latin typeface="Times New Roman" panose="02020603050405020304" pitchFamily="18" charset="0"/>
                <a:ea typeface="Calibri" panose="020F0502020204030204" pitchFamily="34" charset="0"/>
                <a:cs typeface="Times New Roman" panose="02020603050405020304" pitchFamily="18" charset="0"/>
              </a:rPr>
              <a:t> in our database. These kinds of data sets are easily available online for various fonts and styles.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Next the next step involves understanding each letter and converting them. It is stored separately. The file is generated with all the converted letters. </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0000"/>
              </a:lnSpc>
            </a:pPr>
            <a:endParaRPr lang="en-IN" sz="1800" b="1" strike="noStrike" spc="-1" dirty="0">
              <a:latin typeface="Arial"/>
            </a:endParaRPr>
          </a:p>
          <a:p>
            <a:pPr>
              <a:lnSpc>
                <a:spcPct val="100000"/>
              </a:lnSpc>
            </a:pPr>
            <a:endParaRPr lang="en-IN" sz="1800" b="0" strike="noStrike" spc="-1" dirty="0">
              <a:latin typeface="Arial"/>
            </a:endParaRPr>
          </a:p>
        </p:txBody>
      </p:sp>
      <p:sp>
        <p:nvSpPr>
          <p:cNvPr id="6" name="Rectangle 5"/>
          <p:cNvSpPr/>
          <p:nvPr/>
        </p:nvSpPr>
        <p:spPr>
          <a:xfrm>
            <a:off x="2286000" y="1859340"/>
            <a:ext cx="4572000" cy="3139321"/>
          </a:xfrm>
          <a:prstGeom prst="rect">
            <a:avLst/>
          </a:prstGeom>
        </p:spPr>
        <p:txBody>
          <a:bodyPr>
            <a:spAutoFit/>
          </a:bodyPr>
          <a:lstStyle/>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9"/>
          <p:cNvPicPr/>
          <p:nvPr/>
        </p:nvPicPr>
        <p:blipFill>
          <a:blip r:embed="rId2" cstate="print"/>
          <a:stretch/>
        </p:blipFill>
        <p:spPr>
          <a:xfrm>
            <a:off x="7942320" y="0"/>
            <a:ext cx="1201320" cy="1018800"/>
          </a:xfrm>
          <a:prstGeom prst="rect">
            <a:avLst/>
          </a:prstGeom>
          <a:ln>
            <a:noFill/>
          </a:ln>
        </p:spPr>
      </p:pic>
      <p:sp>
        <p:nvSpPr>
          <p:cNvPr id="92" name="CustomShape 1"/>
          <p:cNvSpPr/>
          <p:nvPr/>
        </p:nvSpPr>
        <p:spPr>
          <a:xfrm>
            <a:off x="312840" y="639720"/>
            <a:ext cx="76291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dirty="0">
                <a:solidFill>
                  <a:srgbClr val="FF0000"/>
                </a:solidFill>
                <a:latin typeface="Calibri"/>
              </a:rPr>
              <a:t>Decoding:</a:t>
            </a:r>
            <a:endParaRPr lang="en-IN" sz="3200" b="0" strike="noStrike" spc="-1" dirty="0">
              <a:latin typeface="Arial"/>
            </a:endParaRPr>
          </a:p>
        </p:txBody>
      </p:sp>
      <p:sp>
        <p:nvSpPr>
          <p:cNvPr id="93" name="CustomShape 2"/>
          <p:cNvSpPr/>
          <p:nvPr/>
        </p:nvSpPr>
        <p:spPr>
          <a:xfrm>
            <a:off x="352440" y="1293840"/>
            <a:ext cx="8411760" cy="47998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buFont typeface="Arial" panose="020B0604020202020204" pitchFamily="34" charset="0"/>
              <a:buChar char="•"/>
            </a:pPr>
            <a:r>
              <a:rPr lang="en-US" b="0" i="0" dirty="0">
                <a:solidFill>
                  <a:srgbClr val="1A1A1A"/>
                </a:solidFill>
                <a:effectLst/>
                <a:latin typeface="PT Serif"/>
              </a:rPr>
              <a:t>First, we import the required packages for this project: </a:t>
            </a:r>
            <a:br>
              <a:rPr lang="en-US" dirty="0"/>
            </a:br>
            <a:r>
              <a:rPr lang="en-US" b="0" i="0" dirty="0">
                <a:solidFill>
                  <a:srgbClr val="1A1A1A"/>
                </a:solidFill>
                <a:effectLst/>
                <a:latin typeface="PT Serif"/>
              </a:rPr>
              <a:t>The </a:t>
            </a:r>
            <a:r>
              <a:rPr lang="en-US" b="0" i="0" dirty="0" err="1">
                <a:solidFill>
                  <a:srgbClr val="1A1A1A"/>
                </a:solidFill>
                <a:effectLst/>
                <a:latin typeface="PT Serif"/>
              </a:rPr>
              <a:t>OpenCV</a:t>
            </a:r>
            <a:r>
              <a:rPr lang="en-US" b="0" i="0" dirty="0">
                <a:solidFill>
                  <a:srgbClr val="1A1A1A"/>
                </a:solidFill>
                <a:effectLst/>
                <a:latin typeface="PT Serif"/>
              </a:rPr>
              <a:t> library helps to show the frames in the output window </a:t>
            </a:r>
          </a:p>
          <a:p>
            <a:pPr>
              <a:buFont typeface="Arial" panose="020B0604020202020204" pitchFamily="34" charset="0"/>
              <a:buChar char="•"/>
            </a:pPr>
            <a:r>
              <a:rPr lang="en-US" b="0" i="0" dirty="0" err="1">
                <a:solidFill>
                  <a:srgbClr val="1A1A1A"/>
                </a:solidFill>
                <a:effectLst/>
                <a:latin typeface="PT Serif"/>
              </a:rPr>
              <a:t>Pytesseract</a:t>
            </a:r>
            <a:r>
              <a:rPr lang="en-US" b="0" i="0" dirty="0">
                <a:solidFill>
                  <a:srgbClr val="1A1A1A"/>
                </a:solidFill>
                <a:effectLst/>
                <a:latin typeface="PT Serif"/>
              </a:rPr>
              <a:t> is a Python wrapper for </a:t>
            </a:r>
            <a:r>
              <a:rPr lang="en-US" b="0" i="0" dirty="0" err="1">
                <a:solidFill>
                  <a:srgbClr val="1A1A1A"/>
                </a:solidFill>
                <a:effectLst/>
                <a:latin typeface="PT Serif"/>
              </a:rPr>
              <a:t>Tesseract</a:t>
            </a:r>
            <a:r>
              <a:rPr lang="en-US" b="0" i="0" dirty="0">
                <a:solidFill>
                  <a:srgbClr val="1A1A1A"/>
                </a:solidFill>
                <a:effectLst/>
                <a:latin typeface="PT Serif"/>
              </a:rPr>
              <a:t> — it helps extract text from images. </a:t>
            </a:r>
          </a:p>
          <a:p>
            <a:pPr>
              <a:buFont typeface="Arial" panose="020B0604020202020204" pitchFamily="34" charset="0"/>
              <a:buChar char="•"/>
            </a:pPr>
            <a:r>
              <a:rPr lang="en-US" b="0" i="0" dirty="0">
                <a:solidFill>
                  <a:srgbClr val="1A1A1A"/>
                </a:solidFill>
                <a:effectLst/>
                <a:latin typeface="PT Serif"/>
              </a:rPr>
              <a:t>The other two libraries get frames from the Raspberry Pi camera</a:t>
            </a:r>
          </a:p>
          <a:p>
            <a:pPr>
              <a:buFont typeface="Arial" panose="020B0604020202020204" pitchFamily="34" charset="0"/>
              <a:buChar char="•"/>
            </a:pPr>
            <a:r>
              <a:rPr lang="en-US" b="0" i="0" dirty="0">
                <a:solidFill>
                  <a:srgbClr val="1A1A1A"/>
                </a:solidFill>
                <a:effectLst/>
                <a:latin typeface="PT Serif"/>
              </a:rPr>
              <a:t>Then we initialize the camera object that allows us to play with the Raspberry Pi camera. We set the resolution at (640, 480) and the frame rate at 30 fps.</a:t>
            </a:r>
          </a:p>
          <a:p>
            <a:pPr>
              <a:buFont typeface="Arial" panose="020B0604020202020204" pitchFamily="34" charset="0"/>
              <a:buChar char="•"/>
            </a:pPr>
            <a:r>
              <a:rPr lang="en-US" b="0" i="0" dirty="0" err="1">
                <a:solidFill>
                  <a:srgbClr val="1A1A1A"/>
                </a:solidFill>
                <a:effectLst/>
                <a:latin typeface="PT Serif"/>
              </a:rPr>
              <a:t>PiRGBArray</a:t>
            </a:r>
            <a:r>
              <a:rPr lang="en-US" b="0" i="0" dirty="0">
                <a:solidFill>
                  <a:srgbClr val="1A1A1A"/>
                </a:solidFill>
                <a:effectLst/>
                <a:latin typeface="PT Serif"/>
              </a:rPr>
              <a:t>() gives us a three-dimensional RGB array organized (rows, columns, colors) from an </a:t>
            </a:r>
            <a:r>
              <a:rPr lang="en-US" b="0" i="0" dirty="0" err="1">
                <a:solidFill>
                  <a:srgbClr val="1A1A1A"/>
                </a:solidFill>
                <a:effectLst/>
                <a:latin typeface="PT Serif"/>
              </a:rPr>
              <a:t>unencoded</a:t>
            </a:r>
            <a:r>
              <a:rPr lang="en-US" b="0" i="0" dirty="0">
                <a:solidFill>
                  <a:srgbClr val="1A1A1A"/>
                </a:solidFill>
                <a:effectLst/>
                <a:latin typeface="PT Serif"/>
              </a:rPr>
              <a:t> RGB capture. The advantage of using </a:t>
            </a:r>
            <a:r>
              <a:rPr lang="en-US" b="0" i="0" dirty="0" err="1">
                <a:solidFill>
                  <a:srgbClr val="1A1A1A"/>
                </a:solidFill>
                <a:effectLst/>
                <a:latin typeface="PT Serif"/>
              </a:rPr>
              <a:t>PiRGBArray</a:t>
            </a:r>
            <a:r>
              <a:rPr lang="en-US" b="0" i="0" dirty="0">
                <a:solidFill>
                  <a:srgbClr val="1A1A1A"/>
                </a:solidFill>
                <a:effectLst/>
                <a:latin typeface="PT Serif"/>
              </a:rPr>
              <a:t> is that it reads the frames from the Pi camera as </a:t>
            </a:r>
            <a:r>
              <a:rPr lang="en-US" b="0" i="0" dirty="0" err="1">
                <a:solidFill>
                  <a:srgbClr val="1A1A1A"/>
                </a:solidFill>
                <a:effectLst/>
                <a:latin typeface="PT Serif"/>
              </a:rPr>
              <a:t>NumPy</a:t>
            </a:r>
            <a:r>
              <a:rPr lang="en-US" b="0" i="0" dirty="0">
                <a:solidFill>
                  <a:srgbClr val="1A1A1A"/>
                </a:solidFill>
                <a:effectLst/>
                <a:latin typeface="PT Serif"/>
              </a:rPr>
              <a:t> arrays, making it compatible with </a:t>
            </a:r>
            <a:r>
              <a:rPr lang="en-US" b="0" i="0" dirty="0" err="1">
                <a:solidFill>
                  <a:srgbClr val="1A1A1A"/>
                </a:solidFill>
                <a:effectLst/>
                <a:latin typeface="PT Serif"/>
              </a:rPr>
              <a:t>OpenCV</a:t>
            </a:r>
            <a:r>
              <a:rPr lang="en-US" b="0" i="0" dirty="0">
                <a:solidFill>
                  <a:srgbClr val="1A1A1A"/>
                </a:solidFill>
                <a:effectLst/>
                <a:latin typeface="PT Serif"/>
              </a:rPr>
              <a:t>. It avoids the conversion from JPEG format to </a:t>
            </a:r>
            <a:r>
              <a:rPr lang="en-US" b="0" i="0" dirty="0" err="1">
                <a:solidFill>
                  <a:srgbClr val="1A1A1A"/>
                </a:solidFill>
                <a:effectLst/>
                <a:latin typeface="PT Serif"/>
              </a:rPr>
              <a:t>OpenCV</a:t>
            </a:r>
            <a:r>
              <a:rPr lang="en-US" b="0" i="0" dirty="0">
                <a:solidFill>
                  <a:srgbClr val="1A1A1A"/>
                </a:solidFill>
                <a:effectLst/>
                <a:latin typeface="PT Serif"/>
              </a:rPr>
              <a:t> format which would slow our process.</a:t>
            </a:r>
            <a:endParaRPr lang="en-US" dirty="0">
              <a:solidFill>
                <a:srgbClr val="1A1A1A"/>
              </a:solidFill>
              <a:latin typeface="PT Serif"/>
            </a:endParaRPr>
          </a:p>
          <a:p>
            <a:r>
              <a:rPr lang="en-US" b="0" i="0" dirty="0">
                <a:solidFill>
                  <a:srgbClr val="1A1A1A"/>
                </a:solidFill>
                <a:effectLst/>
                <a:latin typeface="PT Serif"/>
              </a:rPr>
              <a:t>The code contains two arguments: the first is the camera object and the second is the resolution.</a:t>
            </a:r>
          </a:p>
          <a:p>
            <a:r>
              <a:rPr lang="en-US" b="1" i="0" dirty="0" err="1">
                <a:solidFill>
                  <a:srgbClr val="1A1A1A"/>
                </a:solidFill>
                <a:effectLst/>
                <a:latin typeface="PT Serif"/>
              </a:rPr>
              <a:t>rawCapture</a:t>
            </a:r>
            <a:r>
              <a:rPr lang="en-US" b="1" i="0" dirty="0">
                <a:solidFill>
                  <a:srgbClr val="1A1A1A"/>
                </a:solidFill>
                <a:effectLst/>
                <a:latin typeface="PT Serif"/>
              </a:rPr>
              <a:t> = </a:t>
            </a:r>
            <a:r>
              <a:rPr lang="en-US" b="1" i="0" dirty="0" err="1">
                <a:solidFill>
                  <a:srgbClr val="1A1A1A"/>
                </a:solidFill>
                <a:effectLst/>
                <a:latin typeface="PT Serif"/>
              </a:rPr>
              <a:t>PiRGBArray</a:t>
            </a:r>
            <a:r>
              <a:rPr lang="en-US" b="1" i="0" dirty="0">
                <a:solidFill>
                  <a:srgbClr val="1A1A1A"/>
                </a:solidFill>
                <a:effectLst/>
                <a:latin typeface="PT Serif"/>
              </a:rPr>
              <a:t>(camera, size=(640, 480))</a:t>
            </a:r>
            <a:endParaRPr lang="en-US" b="0" i="0" dirty="0">
              <a:solidFill>
                <a:srgbClr val="1A1A1A"/>
              </a:solidFill>
              <a:effectLst/>
              <a:latin typeface="PT Serif"/>
            </a:endParaRPr>
          </a:p>
          <a:p>
            <a:pPr>
              <a:buFont typeface="Arial" panose="020B0604020202020204" pitchFamily="34" charset="0"/>
              <a:buChar char="•"/>
            </a:pPr>
            <a:r>
              <a:rPr lang="en-US" b="0" i="0" dirty="0">
                <a:solidFill>
                  <a:srgbClr val="1A1A1A"/>
                </a:solidFill>
                <a:effectLst/>
                <a:latin typeface="PT Serif"/>
              </a:rPr>
              <a:t>After that, we use the </a:t>
            </a:r>
            <a:r>
              <a:rPr lang="en-US" b="1" i="0" dirty="0" err="1">
                <a:solidFill>
                  <a:srgbClr val="1A1A1A"/>
                </a:solidFill>
                <a:effectLst/>
                <a:latin typeface="PT Serif"/>
              </a:rPr>
              <a:t>capture_continuous</a:t>
            </a:r>
            <a:r>
              <a:rPr lang="en-US" b="0" i="0" dirty="0">
                <a:solidFill>
                  <a:srgbClr val="1A1A1A"/>
                </a:solidFill>
                <a:effectLst/>
                <a:latin typeface="PT Serif"/>
              </a:rPr>
              <a:t> function to start reading frames from the Raspberry Pi camera module</a:t>
            </a:r>
            <a:endParaRPr lang="en-IN" sz="1800" b="0" strike="noStrike" spc="-1" dirty="0">
              <a:latin typeface="Arial"/>
            </a:endParaRPr>
          </a:p>
        </p:txBody>
      </p:sp>
      <p:sp>
        <p:nvSpPr>
          <p:cNvPr id="6" name="Rectangle 5"/>
          <p:cNvSpPr/>
          <p:nvPr/>
        </p:nvSpPr>
        <p:spPr>
          <a:xfrm>
            <a:off x="2286000" y="1859340"/>
            <a:ext cx="4572000" cy="3139321"/>
          </a:xfrm>
          <a:prstGeom prst="rect">
            <a:avLst/>
          </a:prstGeom>
        </p:spPr>
        <p:txBody>
          <a:bodyPr>
            <a:spAutoFit/>
          </a:bodyPr>
          <a:lstStyle/>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9"/>
          <p:cNvPicPr/>
          <p:nvPr/>
        </p:nvPicPr>
        <p:blipFill>
          <a:blip r:embed="rId2" cstate="print"/>
          <a:stretch/>
        </p:blipFill>
        <p:spPr>
          <a:xfrm>
            <a:off x="7942320" y="0"/>
            <a:ext cx="1201320" cy="1018800"/>
          </a:xfrm>
          <a:prstGeom prst="rect">
            <a:avLst/>
          </a:prstGeom>
          <a:ln>
            <a:noFill/>
          </a:ln>
        </p:spPr>
      </p:pic>
      <p:sp>
        <p:nvSpPr>
          <p:cNvPr id="93" name="CustomShape 2"/>
          <p:cNvSpPr/>
          <p:nvPr/>
        </p:nvSpPr>
        <p:spPr>
          <a:xfrm>
            <a:off x="352440" y="1293840"/>
            <a:ext cx="8411760" cy="313786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buFont typeface="Arial" panose="020B0604020202020204" pitchFamily="34" charset="0"/>
              <a:buChar char="•"/>
            </a:pPr>
            <a:r>
              <a:rPr lang="en-US" b="1" i="0" dirty="0">
                <a:solidFill>
                  <a:srgbClr val="1A1A1A"/>
                </a:solidFill>
                <a:effectLst/>
                <a:latin typeface="PT Serif"/>
              </a:rPr>
              <a:t>cv2.waitkey()</a:t>
            </a:r>
            <a:r>
              <a:rPr lang="en-US" b="0" i="0" dirty="0">
                <a:solidFill>
                  <a:srgbClr val="1A1A1A"/>
                </a:solidFill>
                <a:effectLst/>
                <a:latin typeface="PT Serif"/>
              </a:rPr>
              <a:t> is a keyboard binding function and it waits for a specified number of milliseconds for any keyboard event. It takes only one argument which is the time in milliseconds. If a key is pressed during that time, the program will continue. Passing 0 means it will wait infinitely for a key.</a:t>
            </a:r>
            <a:endParaRPr lang="en-US" dirty="0">
              <a:solidFill>
                <a:srgbClr val="1A1A1A"/>
              </a:solidFill>
              <a:latin typeface="PT Serif"/>
            </a:endParaRPr>
          </a:p>
          <a:p>
            <a:r>
              <a:rPr lang="en-US" b="0" i="0" dirty="0">
                <a:solidFill>
                  <a:srgbClr val="1A1A1A"/>
                </a:solidFill>
                <a:effectLst/>
                <a:latin typeface="PT Serif"/>
              </a:rPr>
              <a:t>Next, we clear the stream in preparation for the next frame by calling truncate (0) between captures.</a:t>
            </a:r>
          </a:p>
          <a:p>
            <a:r>
              <a:rPr lang="en-US" b="1" i="0" dirty="0" err="1">
                <a:solidFill>
                  <a:srgbClr val="1A1A1A"/>
                </a:solidFill>
                <a:effectLst/>
                <a:latin typeface="PT Serif"/>
              </a:rPr>
              <a:t>rawCapture.truncate</a:t>
            </a:r>
            <a:r>
              <a:rPr lang="en-US" b="1" i="0" dirty="0">
                <a:solidFill>
                  <a:srgbClr val="1A1A1A"/>
                </a:solidFill>
                <a:effectLst/>
                <a:latin typeface="PT Serif"/>
              </a:rPr>
              <a:t>(0)</a:t>
            </a:r>
            <a:endParaRPr lang="en-US" b="0" i="0" dirty="0">
              <a:solidFill>
                <a:srgbClr val="1A1A1A"/>
              </a:solidFill>
              <a:effectLst/>
              <a:latin typeface="PT Serif"/>
            </a:endParaRPr>
          </a:p>
          <a:p>
            <a:r>
              <a:rPr lang="en-US" b="0" i="0" dirty="0">
                <a:solidFill>
                  <a:srgbClr val="1A1A1A"/>
                </a:solidFill>
                <a:effectLst/>
                <a:latin typeface="PT Serif"/>
              </a:rPr>
              <a:t>The code will then keep on looping until 'S' on the keyboard is pressed. When 'S' is pressed, it takes the last frame and extracts the text from the image. After extracting, it shows it on the terminal</a:t>
            </a:r>
          </a:p>
          <a:p>
            <a:endParaRPr lang="en-US" b="0" i="0" dirty="0">
              <a:solidFill>
                <a:srgbClr val="1A1A1A"/>
              </a:solidFill>
              <a:effectLst/>
              <a:latin typeface="PT Serif"/>
            </a:endParaRPr>
          </a:p>
        </p:txBody>
      </p:sp>
      <p:sp>
        <p:nvSpPr>
          <p:cNvPr id="6" name="Rectangle 5"/>
          <p:cNvSpPr/>
          <p:nvPr/>
        </p:nvSpPr>
        <p:spPr>
          <a:xfrm>
            <a:off x="2286000" y="1859340"/>
            <a:ext cx="4572000" cy="3139321"/>
          </a:xfrm>
          <a:prstGeom prst="rect">
            <a:avLst/>
          </a:prstGeom>
        </p:spPr>
        <p:txBody>
          <a:bodyPr>
            <a:spAutoFit/>
          </a:bodyPr>
          <a:lstStyle/>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9"/>
          <p:cNvPicPr/>
          <p:nvPr/>
        </p:nvPicPr>
        <p:blipFill>
          <a:blip r:embed="rId2" cstate="print"/>
          <a:stretch/>
        </p:blipFill>
        <p:spPr>
          <a:xfrm>
            <a:off x="7942320" y="0"/>
            <a:ext cx="1201320" cy="1018800"/>
          </a:xfrm>
          <a:prstGeom prst="rect">
            <a:avLst/>
          </a:prstGeom>
          <a:ln>
            <a:noFill/>
          </a:ln>
        </p:spPr>
      </p:pic>
      <p:sp>
        <p:nvSpPr>
          <p:cNvPr id="104" name="CustomShape 1"/>
          <p:cNvSpPr/>
          <p:nvPr/>
        </p:nvSpPr>
        <p:spPr>
          <a:xfrm>
            <a:off x="2181240" y="2260440"/>
            <a:ext cx="416700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1" strike="noStrike" spc="-1">
                <a:solidFill>
                  <a:srgbClr val="0070C0"/>
                </a:solidFill>
                <a:latin typeface="Calibri"/>
              </a:rPr>
              <a:t>Thankyou </a:t>
            </a:r>
            <a:endParaRPr lang="en-IN" sz="4000" b="0" strike="noStrike" spc="-1">
              <a:latin typeface="Arial"/>
            </a:endParaRPr>
          </a:p>
          <a:p>
            <a:pPr algn="ctr">
              <a:lnSpc>
                <a:spcPct val="100000"/>
              </a:lnSpc>
            </a:pPr>
            <a:r>
              <a:rPr lang="en-IN" sz="4000" b="1" strike="noStrike" spc="-1">
                <a:solidFill>
                  <a:srgbClr val="0070C0"/>
                </a:solidFill>
                <a:latin typeface="Calibri"/>
              </a:rPr>
              <a:t>&amp;</a:t>
            </a:r>
            <a:endParaRPr lang="en-IN" sz="4000" b="0" strike="noStrike" spc="-1">
              <a:latin typeface="Arial"/>
            </a:endParaRPr>
          </a:p>
          <a:p>
            <a:pPr algn="ctr">
              <a:lnSpc>
                <a:spcPct val="100000"/>
              </a:lnSpc>
            </a:pPr>
            <a:r>
              <a:rPr lang="en-IN" sz="4000" b="1" strike="noStrike" spc="-1">
                <a:solidFill>
                  <a:srgbClr val="0070C0"/>
                </a:solidFill>
                <a:latin typeface="Calibri"/>
              </a:rPr>
              <a:t>Queries ?</a:t>
            </a:r>
            <a:endParaRPr lang="en-IN" sz="4000" b="0" strike="noStrike" spc="-1">
              <a:latin typeface="Arial"/>
            </a:endParaRPr>
          </a:p>
        </p:txBody>
      </p:sp>
    </p:spTree>
  </p:cSld>
  <p:clrMapOvr>
    <a:masterClrMapping/>
  </p:clrMapOvr>
  <p:transition>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9"/>
          <p:cNvPicPr/>
          <p:nvPr/>
        </p:nvPicPr>
        <p:blipFill>
          <a:blip r:embed="rId2" cstate="print"/>
          <a:stretch/>
        </p:blipFill>
        <p:spPr>
          <a:xfrm>
            <a:off x="7942320" y="0"/>
            <a:ext cx="1201320" cy="1018800"/>
          </a:xfrm>
          <a:prstGeom prst="rect">
            <a:avLst/>
          </a:prstGeom>
          <a:ln>
            <a:noFill/>
          </a:ln>
        </p:spPr>
      </p:pic>
      <p:sp>
        <p:nvSpPr>
          <p:cNvPr id="52" name="CustomShape 1"/>
          <p:cNvSpPr/>
          <p:nvPr/>
        </p:nvSpPr>
        <p:spPr>
          <a:xfrm>
            <a:off x="339840" y="627120"/>
            <a:ext cx="76021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a:solidFill>
                  <a:srgbClr val="FF0000"/>
                </a:solidFill>
                <a:latin typeface="Calibri"/>
              </a:rPr>
              <a:t>Outline :</a:t>
            </a:r>
            <a:endParaRPr lang="en-IN" sz="3200" b="0" strike="noStrike" spc="-1">
              <a:latin typeface="Arial"/>
            </a:endParaRPr>
          </a:p>
        </p:txBody>
      </p:sp>
      <p:sp>
        <p:nvSpPr>
          <p:cNvPr id="53" name="CustomShape 2"/>
          <p:cNvSpPr/>
          <p:nvPr/>
        </p:nvSpPr>
        <p:spPr>
          <a:xfrm>
            <a:off x="312840" y="1293840"/>
            <a:ext cx="8486280" cy="30147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6000">
              <a:lnSpc>
                <a:spcPct val="100000"/>
              </a:lnSpc>
              <a:buClr>
                <a:srgbClr val="000000"/>
              </a:buClr>
              <a:buFont typeface="Wingdings" charset="2"/>
              <a:buChar char=""/>
            </a:pPr>
            <a:r>
              <a:rPr lang="en-IN" sz="2800" b="0" strike="noStrike" spc="-1" dirty="0">
                <a:solidFill>
                  <a:srgbClr val="000000"/>
                </a:solidFill>
                <a:latin typeface="Calibri"/>
              </a:rPr>
              <a:t>  </a:t>
            </a:r>
            <a:r>
              <a:rPr lang="en-IN" sz="1800" b="0" strike="noStrike" spc="-1" dirty="0">
                <a:solidFill>
                  <a:srgbClr val="000000"/>
                </a:solidFill>
                <a:latin typeface="Calibri"/>
              </a:rPr>
              <a:t>OBJECTIVE</a:t>
            </a:r>
            <a:endParaRPr lang="en-IN" sz="1800" b="0" strike="noStrike" spc="-1" dirty="0">
              <a:latin typeface="Arial"/>
            </a:endParaRPr>
          </a:p>
          <a:p>
            <a:pPr marL="216000" indent="-216000">
              <a:lnSpc>
                <a:spcPct val="100000"/>
              </a:lnSpc>
              <a:buClr>
                <a:srgbClr val="000000"/>
              </a:buClr>
              <a:buFont typeface="Wingdings" charset="2"/>
              <a:buChar char=""/>
            </a:pPr>
            <a:r>
              <a:rPr lang="en-IN" sz="1800" b="0" strike="noStrike" spc="-1" dirty="0">
                <a:solidFill>
                  <a:srgbClr val="000000"/>
                </a:solidFill>
                <a:latin typeface="Calibri"/>
              </a:rPr>
              <a:t>    INTRODUCTION</a:t>
            </a:r>
            <a:endParaRPr lang="en-IN" sz="1800" b="0" strike="noStrike" spc="-1" dirty="0">
              <a:latin typeface="Arial"/>
            </a:endParaRPr>
          </a:p>
          <a:p>
            <a:pPr marL="216000" indent="-216000">
              <a:lnSpc>
                <a:spcPct val="100000"/>
              </a:lnSpc>
              <a:buClr>
                <a:srgbClr val="000000"/>
              </a:buClr>
              <a:buFont typeface="Wingdings" charset="2"/>
              <a:buChar char=""/>
            </a:pPr>
            <a:r>
              <a:rPr lang="en-IN" sz="1800" b="0" strike="noStrike" spc="-1" dirty="0">
                <a:solidFill>
                  <a:srgbClr val="000000"/>
                </a:solidFill>
                <a:latin typeface="Calibri"/>
              </a:rPr>
              <a:t>    ABSTRACT</a:t>
            </a:r>
            <a:endParaRPr lang="en-IN" sz="1800" b="0" strike="noStrike" spc="-1" dirty="0">
              <a:latin typeface="Arial"/>
            </a:endParaRPr>
          </a:p>
          <a:p>
            <a:pPr marL="216000" indent="-216000">
              <a:lnSpc>
                <a:spcPct val="100000"/>
              </a:lnSpc>
              <a:buClr>
                <a:srgbClr val="000000"/>
              </a:buClr>
              <a:buFont typeface="Wingdings" charset="2"/>
              <a:buChar char=""/>
            </a:pPr>
            <a:r>
              <a:rPr lang="en-IN" sz="1800" b="0" strike="noStrike" spc="-1" dirty="0">
                <a:solidFill>
                  <a:srgbClr val="000000"/>
                </a:solidFill>
                <a:latin typeface="Calibri"/>
              </a:rPr>
              <a:t>   </a:t>
            </a:r>
            <a:r>
              <a:rPr lang="en-IN" spc="-1" dirty="0">
                <a:solidFill>
                  <a:srgbClr val="000000"/>
                </a:solidFill>
                <a:latin typeface="Calibri"/>
              </a:rPr>
              <a:t> EXISTING</a:t>
            </a:r>
            <a:r>
              <a:rPr lang="en-IN" sz="1800" b="0" strike="noStrike" spc="-1" dirty="0">
                <a:solidFill>
                  <a:srgbClr val="000000"/>
                </a:solidFill>
                <a:latin typeface="Calibri"/>
              </a:rPr>
              <a:t> WORK</a:t>
            </a:r>
            <a:endParaRPr lang="en-IN" sz="1800" b="0" strike="noStrike" spc="-1" dirty="0">
              <a:latin typeface="Arial"/>
            </a:endParaRPr>
          </a:p>
          <a:p>
            <a:pPr marL="216000" indent="-216000">
              <a:lnSpc>
                <a:spcPct val="100000"/>
              </a:lnSpc>
              <a:buClr>
                <a:srgbClr val="000000"/>
              </a:buClr>
              <a:buFont typeface="Wingdings" charset="2"/>
              <a:buChar char=""/>
            </a:pPr>
            <a:r>
              <a:rPr lang="en-IN" sz="1800" b="0" strike="noStrike" spc="-1" dirty="0">
                <a:solidFill>
                  <a:srgbClr val="000000"/>
                </a:solidFill>
                <a:latin typeface="Calibri"/>
              </a:rPr>
              <a:t>    PROPOSEDWORK</a:t>
            </a:r>
            <a:endParaRPr lang="en-IN" sz="1800" b="0" strike="noStrike" spc="-1" dirty="0">
              <a:latin typeface="Arial"/>
            </a:endParaRPr>
          </a:p>
          <a:p>
            <a:pPr marL="216000" indent="-216000">
              <a:lnSpc>
                <a:spcPct val="100000"/>
              </a:lnSpc>
              <a:buClr>
                <a:srgbClr val="000000"/>
              </a:buClr>
              <a:buFont typeface="Wingdings" charset="2"/>
              <a:buChar char=""/>
            </a:pPr>
            <a:r>
              <a:rPr lang="en-IN" sz="1800" b="0" strike="noStrike" spc="-1" dirty="0">
                <a:solidFill>
                  <a:srgbClr val="000000"/>
                </a:solidFill>
                <a:latin typeface="Calibri"/>
              </a:rPr>
              <a:t>    METHODOLOGY</a:t>
            </a:r>
          </a:p>
          <a:p>
            <a:pPr marL="216000" indent="-216000">
              <a:lnSpc>
                <a:spcPct val="100000"/>
              </a:lnSpc>
              <a:buClr>
                <a:srgbClr val="000000"/>
              </a:buClr>
              <a:buFont typeface="Wingdings" charset="2"/>
              <a:buChar char=""/>
            </a:pPr>
            <a:r>
              <a:rPr lang="en-IN" spc="-1" dirty="0">
                <a:solidFill>
                  <a:srgbClr val="000000"/>
                </a:solidFill>
                <a:latin typeface="Calibri"/>
              </a:rPr>
              <a:t>    REQUIREMENTS</a:t>
            </a:r>
            <a:endParaRPr lang="en-IN" sz="1800" b="0" strike="noStrike" spc="-1" dirty="0">
              <a:solidFill>
                <a:srgbClr val="000000"/>
              </a:solidFill>
              <a:latin typeface="Calibri"/>
            </a:endParaRPr>
          </a:p>
          <a:p>
            <a:pPr marL="216000" indent="-216000">
              <a:lnSpc>
                <a:spcPct val="100000"/>
              </a:lnSpc>
              <a:buClr>
                <a:srgbClr val="000000"/>
              </a:buClr>
              <a:buFont typeface="Wingdings" charset="2"/>
              <a:buChar char=""/>
            </a:pPr>
            <a:r>
              <a:rPr lang="en-IN" sz="1800" b="0" strike="noStrike" spc="-1" dirty="0">
                <a:solidFill>
                  <a:srgbClr val="000000"/>
                </a:solidFill>
                <a:latin typeface="Calibri"/>
              </a:rPr>
              <a:t>    WORKING</a:t>
            </a:r>
            <a:endParaRPr lang="en-IN" sz="1800" b="0" strike="noStrike" spc="-1" dirty="0">
              <a:latin typeface="Arial"/>
            </a:endParaRPr>
          </a:p>
          <a:p>
            <a:pPr marL="216000" indent="-216000">
              <a:lnSpc>
                <a:spcPct val="100000"/>
              </a:lnSpc>
              <a:buClr>
                <a:srgbClr val="000000"/>
              </a:buClr>
              <a:buFont typeface="Wingdings" charset="2"/>
              <a:buChar char=""/>
            </a:pPr>
            <a:r>
              <a:rPr lang="en-IN" sz="1800" b="0" strike="noStrike" spc="-1" dirty="0">
                <a:solidFill>
                  <a:srgbClr val="000000"/>
                </a:solidFill>
                <a:latin typeface="Calibri"/>
              </a:rPr>
              <a:t>    DECODING</a:t>
            </a:r>
            <a:endParaRPr lang="en-IN" sz="1800" b="0" strike="noStrike" spc="-1" dirty="0">
              <a:latin typeface="Arial"/>
            </a:endParaRPr>
          </a:p>
          <a:p>
            <a:pPr>
              <a:lnSpc>
                <a:spcPct val="100000"/>
              </a:lnSpc>
            </a:pPr>
            <a:endParaRPr lang="en-IN"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9"/>
          <p:cNvPicPr/>
          <p:nvPr/>
        </p:nvPicPr>
        <p:blipFill>
          <a:blip r:embed="rId2" cstate="print"/>
          <a:stretch/>
        </p:blipFill>
        <p:spPr>
          <a:xfrm>
            <a:off x="7942320" y="0"/>
            <a:ext cx="1201320" cy="1018800"/>
          </a:xfrm>
          <a:prstGeom prst="rect">
            <a:avLst/>
          </a:prstGeom>
          <a:ln>
            <a:noFill/>
          </a:ln>
        </p:spPr>
      </p:pic>
      <p:sp>
        <p:nvSpPr>
          <p:cNvPr id="55" name="CustomShape 1"/>
          <p:cNvSpPr/>
          <p:nvPr/>
        </p:nvSpPr>
        <p:spPr>
          <a:xfrm>
            <a:off x="326880" y="627120"/>
            <a:ext cx="76147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a:solidFill>
                  <a:srgbClr val="FF0000"/>
                </a:solidFill>
                <a:latin typeface="Calibri"/>
              </a:rPr>
              <a:t>Objective :</a:t>
            </a:r>
            <a:endParaRPr lang="en-IN" sz="3200" b="0" strike="noStrike" spc="-1">
              <a:latin typeface="Arial"/>
            </a:endParaRPr>
          </a:p>
        </p:txBody>
      </p:sp>
      <p:sp>
        <p:nvSpPr>
          <p:cNvPr id="56" name="CustomShape 2"/>
          <p:cNvSpPr/>
          <p:nvPr/>
        </p:nvSpPr>
        <p:spPr>
          <a:xfrm>
            <a:off x="379440" y="1201680"/>
            <a:ext cx="8424360" cy="48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1">
                <a:solidFill>
                  <a:srgbClr val="333333"/>
                </a:solidFill>
                <a:latin typeface="Times New Roman"/>
              </a:rPr>
              <a:t>English is the most commonly used language all over the world. With the increase in necessity, many technologies have evolved in understanding this language.</a:t>
            </a:r>
            <a:endParaRPr lang="en-IN" sz="2400" b="0" strike="noStrike" spc="-1">
              <a:latin typeface="Arial"/>
            </a:endParaRPr>
          </a:p>
          <a:p>
            <a:pPr>
              <a:lnSpc>
                <a:spcPct val="100000"/>
              </a:lnSpc>
            </a:pPr>
            <a:r>
              <a:rPr lang="en-IN" sz="2400" b="0" strike="noStrike" spc="-1">
                <a:solidFill>
                  <a:srgbClr val="000000"/>
                </a:solidFill>
                <a:latin typeface="Times New Roman"/>
                <a:ea typeface="Calibri"/>
              </a:rPr>
              <a:t>In this project, we have used optical character recognition (OCR) along with OpenCV and Tesseract to recognize text and display the same text as the output. </a:t>
            </a:r>
            <a:endParaRPr lang="en-IN" sz="2400" b="0" strike="noStrike" spc="-1">
              <a:latin typeface="Arial"/>
            </a:endParaRPr>
          </a:p>
          <a:p>
            <a:pPr>
              <a:lnSpc>
                <a:spcPct val="100000"/>
              </a:lnSpc>
            </a:pPr>
            <a:r>
              <a:rPr lang="en-IN" sz="2400" b="0" strike="noStrike" spc="-1">
                <a:solidFill>
                  <a:srgbClr val="000000"/>
                </a:solidFill>
                <a:latin typeface="Times New Roman"/>
                <a:ea typeface="Calibri"/>
              </a:rPr>
              <a:t>OCR was created in response to the rapid advancements in high-level character recognition, and it is now readily available on platforms such as websites and specially built applications. </a:t>
            </a:r>
            <a:endParaRPr lang="en-IN" sz="2400" b="0" strike="noStrike" spc="-1">
              <a:latin typeface="Arial"/>
            </a:endParaRPr>
          </a:p>
          <a:p>
            <a:pPr>
              <a:lnSpc>
                <a:spcPct val="100000"/>
              </a:lnSpc>
            </a:pPr>
            <a:r>
              <a:rPr lang="en-IN" sz="2400" b="0" strike="noStrike" spc="-1">
                <a:solidFill>
                  <a:srgbClr val="000000"/>
                </a:solidFill>
                <a:latin typeface="Times New Roman"/>
                <a:ea typeface="Calibri"/>
              </a:rPr>
              <a:t>OCR is a philosophy that aims to make character recognition a built-in feature of a camera module.</a:t>
            </a:r>
            <a:endParaRPr lang="en-IN" sz="2400" b="0" strike="noStrike" spc="-1">
              <a:latin typeface="Arial"/>
            </a:endParaRPr>
          </a:p>
          <a:p>
            <a:pPr>
              <a:lnSpc>
                <a:spcPct val="100000"/>
              </a:lnSpc>
            </a:pPr>
            <a:r>
              <a:rPr lang="en-IN" sz="2400" b="0" strike="noStrike" spc="-1">
                <a:solidFill>
                  <a:srgbClr val="000000"/>
                </a:solidFill>
                <a:latin typeface="Times New Roman"/>
                <a:ea typeface="Calibri"/>
              </a:rPr>
              <a:t>The main aim of this project is to make image based text into machine-readable language and print the output.</a:t>
            </a:r>
            <a:endParaRPr lang="en-IN" sz="2400" b="0" strike="noStrike" spc="-1">
              <a:latin typeface="Arial"/>
            </a:endParaRPr>
          </a:p>
        </p:txBody>
      </p:sp>
      <p:sp>
        <p:nvSpPr>
          <p:cNvPr id="57" name="CustomShape 3"/>
          <p:cNvSpPr/>
          <p:nvPr/>
        </p:nvSpPr>
        <p:spPr>
          <a:xfrm>
            <a:off x="817560" y="4637160"/>
            <a:ext cx="7464240" cy="639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9"/>
          <p:cNvPicPr/>
          <p:nvPr/>
        </p:nvPicPr>
        <p:blipFill>
          <a:blip r:embed="rId2" cstate="print"/>
          <a:stretch/>
        </p:blipFill>
        <p:spPr>
          <a:xfrm>
            <a:off x="7942320" y="0"/>
            <a:ext cx="1201320" cy="1018800"/>
          </a:xfrm>
          <a:prstGeom prst="rect">
            <a:avLst/>
          </a:prstGeom>
          <a:ln>
            <a:noFill/>
          </a:ln>
        </p:spPr>
      </p:pic>
      <p:sp>
        <p:nvSpPr>
          <p:cNvPr id="63" name="CustomShape 1"/>
          <p:cNvSpPr/>
          <p:nvPr/>
        </p:nvSpPr>
        <p:spPr>
          <a:xfrm>
            <a:off x="326880" y="627120"/>
            <a:ext cx="76147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a:solidFill>
                  <a:srgbClr val="FF0000"/>
                </a:solidFill>
                <a:latin typeface="Calibri"/>
              </a:rPr>
              <a:t>Abstract :</a:t>
            </a:r>
            <a:endParaRPr lang="en-IN" sz="3200" b="0" strike="noStrike" spc="-1">
              <a:latin typeface="Arial"/>
            </a:endParaRPr>
          </a:p>
        </p:txBody>
      </p:sp>
      <p:sp>
        <p:nvSpPr>
          <p:cNvPr id="64" name="CustomShape 2"/>
          <p:cNvSpPr/>
          <p:nvPr/>
        </p:nvSpPr>
        <p:spPr>
          <a:xfrm>
            <a:off x="379440" y="1152000"/>
            <a:ext cx="8424360" cy="42150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z="1600" b="0" strike="noStrike" spc="-1" dirty="0">
                <a:solidFill>
                  <a:srgbClr val="000000"/>
                </a:solidFill>
                <a:latin typeface="Calibri"/>
                <a:ea typeface="Times New Roman"/>
              </a:rPr>
              <a:t>English is the most widely used language all across the world and it is also considered as an official language among 53countries. Learning English for communication and even writing has always helped people. There are many technologies that came into existence in order to help people learn understand the language English with an ease. Like the voice translation technology, where the language is translated to your own language by just speaking in the microphone. All these technologies have made human’s life little less complicated in terms of communication. What about text? Well, there are technologies for them as well where you copy the sentence and find the results. But what about there is a text on a paper and you need to get that to your word or search the meaning? For that very main thing this project is proposed. In this project, we have used optical character recognition (OCR) along with </a:t>
            </a:r>
            <a:r>
              <a:rPr lang="en-US" sz="1600" b="0" strike="noStrike" spc="-1" dirty="0" err="1">
                <a:solidFill>
                  <a:srgbClr val="000000"/>
                </a:solidFill>
                <a:latin typeface="Calibri"/>
                <a:ea typeface="Times New Roman"/>
              </a:rPr>
              <a:t>OpenCV</a:t>
            </a:r>
            <a:r>
              <a:rPr lang="en-US" sz="1600" b="0" strike="noStrike" spc="-1" dirty="0">
                <a:solidFill>
                  <a:srgbClr val="000000"/>
                </a:solidFill>
                <a:latin typeface="Calibri"/>
                <a:ea typeface="Times New Roman"/>
              </a:rPr>
              <a:t> and </a:t>
            </a:r>
            <a:r>
              <a:rPr lang="en-US" sz="1600" b="0" strike="noStrike" spc="-1" dirty="0" err="1">
                <a:solidFill>
                  <a:srgbClr val="000000"/>
                </a:solidFill>
                <a:latin typeface="Calibri"/>
                <a:ea typeface="Times New Roman"/>
              </a:rPr>
              <a:t>Tesseract</a:t>
            </a:r>
            <a:r>
              <a:rPr lang="en-US" sz="1600" b="0" strike="noStrike" spc="-1" dirty="0">
                <a:solidFill>
                  <a:srgbClr val="000000"/>
                </a:solidFill>
                <a:latin typeface="Calibri"/>
                <a:ea typeface="Times New Roman"/>
              </a:rPr>
              <a:t> to recognize text and display the same text as the output.OCR was created in response to the rapid advancements in high-level character recognition, and it is now readily available on platforms such as websites and specially built applications. OCR is a philosophy that aims to make character recognition a built-in feature of a camera module. We have used Python language as it is easier to understand and </a:t>
            </a:r>
            <a:r>
              <a:rPr lang="en-US" sz="1600" b="0" strike="noStrike" spc="-1" dirty="0" err="1">
                <a:solidFill>
                  <a:srgbClr val="000000"/>
                </a:solidFill>
                <a:latin typeface="Calibri"/>
                <a:ea typeface="Times New Roman"/>
              </a:rPr>
              <a:t>implement.Detailed</a:t>
            </a:r>
            <a:r>
              <a:rPr lang="en-US" sz="1600" b="0" strike="noStrike" spc="-1" dirty="0">
                <a:solidFill>
                  <a:srgbClr val="000000"/>
                </a:solidFill>
                <a:latin typeface="Calibri"/>
                <a:ea typeface="Times New Roman"/>
              </a:rPr>
              <a:t> information about each component and the library we used in this project is mentioned in the upcoming chapters.</a:t>
            </a:r>
            <a:endParaRPr lang="en-IN" sz="1600" b="0" strike="noStrike" spc="-1" dirty="0">
              <a:latin typeface="Arial"/>
            </a:endParaRPr>
          </a:p>
          <a:p>
            <a:pPr algn="just"/>
            <a:endParaRPr lang="en-IN" sz="1200" b="0" strike="noStrike" spc="-1" dirty="0">
              <a:latin typeface="Arial"/>
            </a:endParaRPr>
          </a:p>
        </p:txBody>
      </p:sp>
      <p:sp>
        <p:nvSpPr>
          <p:cNvPr id="65" name="CustomShape 3"/>
          <p:cNvSpPr/>
          <p:nvPr/>
        </p:nvSpPr>
        <p:spPr>
          <a:xfrm>
            <a:off x="817560" y="5181600"/>
            <a:ext cx="7564440"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1800" b="1" strike="noStrike" spc="-1" dirty="0">
                <a:solidFill>
                  <a:srgbClr val="000000"/>
                </a:solidFill>
                <a:latin typeface="Calibri"/>
              </a:rPr>
              <a:t>Keywords :</a:t>
            </a:r>
            <a:r>
              <a:rPr lang="en-IN" dirty="0"/>
              <a:t>Optical Character Recognition (OCR), Raspberry pi, pi camera, pixels, Python, </a:t>
            </a:r>
            <a:r>
              <a:rPr lang="en-IN" dirty="0" err="1"/>
              <a:t>Numpy</a:t>
            </a:r>
            <a:r>
              <a:rPr lang="en-IN" dirty="0"/>
              <a:t>, segmentation, extraction</a:t>
            </a:r>
            <a:endParaRPr lang="en-IN"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9"/>
          <p:cNvPicPr/>
          <p:nvPr/>
        </p:nvPicPr>
        <p:blipFill>
          <a:blip r:embed="rId2" cstate="print"/>
          <a:stretch/>
        </p:blipFill>
        <p:spPr>
          <a:xfrm>
            <a:off x="7942320" y="0"/>
            <a:ext cx="1201320" cy="1018800"/>
          </a:xfrm>
          <a:prstGeom prst="rect">
            <a:avLst/>
          </a:prstGeom>
          <a:ln>
            <a:noFill/>
          </a:ln>
        </p:spPr>
      </p:pic>
      <p:sp>
        <p:nvSpPr>
          <p:cNvPr id="59" name="CustomShape 1"/>
          <p:cNvSpPr/>
          <p:nvPr/>
        </p:nvSpPr>
        <p:spPr>
          <a:xfrm>
            <a:off x="326880" y="627120"/>
            <a:ext cx="76147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a:solidFill>
                  <a:srgbClr val="FF0000"/>
                </a:solidFill>
                <a:latin typeface="Calibri"/>
              </a:rPr>
              <a:t>Introduction :</a:t>
            </a:r>
            <a:endParaRPr lang="en-IN" sz="3200" b="0" strike="noStrike" spc="-1">
              <a:latin typeface="Arial"/>
            </a:endParaRPr>
          </a:p>
        </p:txBody>
      </p:sp>
      <p:sp>
        <p:nvSpPr>
          <p:cNvPr id="60" name="CustomShape 2"/>
          <p:cNvSpPr/>
          <p:nvPr/>
        </p:nvSpPr>
        <p:spPr>
          <a:xfrm>
            <a:off x="379440" y="1201680"/>
            <a:ext cx="8424360" cy="377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spcBef>
                <a:spcPts val="975"/>
              </a:spcBef>
            </a:pPr>
            <a:r>
              <a:rPr lang="en-IN" sz="1800" b="0" strike="noStrike" spc="-1">
                <a:solidFill>
                  <a:srgbClr val="000000"/>
                </a:solidFill>
                <a:latin typeface="Times New Roman"/>
                <a:ea typeface="Times New Roman"/>
              </a:rPr>
              <a:t>The ability of a computer to obtain and interpret intelligible handwritten input from sources such as paper documents, images, touch-screens, and other devices is known as Handwritten Text Recognition (HTR). Optical scanning (optical character recognition) or intelligent word recognition can detect the image of written text "off line" from a piece of paper as shown in the</a:t>
            </a:r>
            <a:endParaRPr lang="en-IN" sz="1800" b="0" strike="noStrike" spc="-1">
              <a:latin typeface="Arial"/>
            </a:endParaRPr>
          </a:p>
          <a:p>
            <a:pPr algn="just">
              <a:lnSpc>
                <a:spcPct val="100000"/>
              </a:lnSpc>
              <a:spcBef>
                <a:spcPts val="975"/>
              </a:spcBef>
            </a:pPr>
            <a:r>
              <a:rPr lang="en-IN" sz="1800" b="0" strike="noStrike" spc="-1">
                <a:solidFill>
                  <a:srgbClr val="000000"/>
                </a:solidFill>
                <a:latin typeface="Times New Roman"/>
                <a:ea typeface="Times New Roman"/>
              </a:rPr>
              <a:t>Alternatively, the motions of the pen tip may be detected "on line," for example, by a pen-based computer screen surface, which is a more straightforward task since there are more hints available. A handwriting recognition system takes care of encoding, character segmentation, and finding the most probable words.</a:t>
            </a:r>
            <a:endParaRPr lang="en-IN" sz="1800" b="0" strike="noStrike" spc="-1">
              <a:latin typeface="Arial"/>
            </a:endParaRPr>
          </a:p>
          <a:p>
            <a:pPr>
              <a:lnSpc>
                <a:spcPct val="100000"/>
              </a:lnSpc>
            </a:pPr>
            <a:r>
              <a:rPr lang="en-IN" sz="1800" b="0" strike="noStrike" spc="-1">
                <a:solidFill>
                  <a:srgbClr val="000000"/>
                </a:solidFill>
                <a:latin typeface="Times New Roman"/>
                <a:ea typeface="Times New Roman"/>
              </a:rPr>
              <a:t>Manually written Text Recognition is a breakthrough that is desperately needed right now. We relied on drafting writings on our own prior to the proper implementation of this invention, which may have resulted in some errors. It's difficult to keep things secure while still collecting data effectively</a:t>
            </a:r>
            <a:endParaRPr lang="en-IN" sz="1800" b="0" strike="noStrike" spc="-1">
              <a:latin typeface="Arial"/>
            </a:endParaRPr>
          </a:p>
        </p:txBody>
      </p:sp>
      <p:pic>
        <p:nvPicPr>
          <p:cNvPr id="61" name="Picture 6"/>
          <p:cNvPicPr/>
          <p:nvPr/>
        </p:nvPicPr>
        <p:blipFill>
          <a:blip r:embed="rId3" cstate="print"/>
          <a:stretch/>
        </p:blipFill>
        <p:spPr>
          <a:xfrm>
            <a:off x="3096000" y="5112000"/>
            <a:ext cx="3149280" cy="12240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9"/>
          <p:cNvPicPr/>
          <p:nvPr/>
        </p:nvPicPr>
        <p:blipFill>
          <a:blip r:embed="rId2" cstate="print"/>
          <a:stretch/>
        </p:blipFill>
        <p:spPr>
          <a:xfrm>
            <a:off x="7942320" y="0"/>
            <a:ext cx="1201320" cy="1018800"/>
          </a:xfrm>
          <a:prstGeom prst="rect">
            <a:avLst/>
          </a:prstGeom>
          <a:ln>
            <a:noFill/>
          </a:ln>
        </p:spPr>
      </p:pic>
      <p:sp>
        <p:nvSpPr>
          <p:cNvPr id="73" name="CustomShape 1"/>
          <p:cNvSpPr/>
          <p:nvPr/>
        </p:nvSpPr>
        <p:spPr>
          <a:xfrm>
            <a:off x="312840" y="639720"/>
            <a:ext cx="76291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dirty="0">
                <a:solidFill>
                  <a:srgbClr val="FF0000"/>
                </a:solidFill>
                <a:latin typeface="Calibri"/>
              </a:rPr>
              <a:t>Existing Work :</a:t>
            </a:r>
            <a:endParaRPr lang="en-IN" sz="3200" b="0" strike="noStrike" spc="-1" dirty="0">
              <a:latin typeface="Arial"/>
            </a:endParaRPr>
          </a:p>
        </p:txBody>
      </p:sp>
      <p:sp>
        <p:nvSpPr>
          <p:cNvPr id="74" name="CustomShape 2"/>
          <p:cNvSpPr/>
          <p:nvPr/>
        </p:nvSpPr>
        <p:spPr>
          <a:xfrm>
            <a:off x="339840" y="1319040"/>
            <a:ext cx="8464320" cy="41843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1" dirty="0"/>
              <a:t>Optical character recognition for English handwritten Text Using Recurrent Neural Network</a:t>
            </a:r>
          </a:p>
          <a:p>
            <a:r>
              <a:rPr lang="en-IN" sz="1400" b="1" strike="noStrike" spc="-1" dirty="0">
                <a:latin typeface="Arial"/>
              </a:rPr>
              <a:t>        </a:t>
            </a:r>
            <a:r>
              <a:rPr lang="en-IN" sz="1400" dirty="0"/>
              <a:t>The character arrangement is discovered using a recurrent neural network.</a:t>
            </a:r>
            <a:endParaRPr lang="en-US" sz="1400" dirty="0"/>
          </a:p>
          <a:p>
            <a:r>
              <a:rPr lang="en-IN" sz="1400" dirty="0"/>
              <a:t>        The performance of the RNN algorithm is printed text with a 90% accuracy</a:t>
            </a:r>
          </a:p>
          <a:p>
            <a:endParaRPr lang="en-IN" sz="1400" dirty="0"/>
          </a:p>
          <a:p>
            <a:r>
              <a:rPr lang="en-IN" sz="1400" b="1" dirty="0"/>
              <a:t>Handwritten Character Recognition to Obtain Editable Text</a:t>
            </a:r>
            <a:endParaRPr lang="en-US" sz="1400" dirty="0"/>
          </a:p>
          <a:p>
            <a:r>
              <a:rPr lang="en-IN" sz="1400" dirty="0"/>
              <a:t>         The key challenge is to identify the characters in various handwriting types. As a result, a framework</a:t>
            </a:r>
          </a:p>
          <a:p>
            <a:r>
              <a:rPr lang="en-IN" sz="1400" dirty="0"/>
              <a:t>         is created that recognises handwritten data and converts it into editable text</a:t>
            </a:r>
          </a:p>
          <a:p>
            <a:endParaRPr lang="en-IN" sz="1400" dirty="0"/>
          </a:p>
          <a:p>
            <a:r>
              <a:rPr lang="en-IN" sz="1400" b="1" dirty="0"/>
              <a:t>Recognition of cursive English handwritten characters</a:t>
            </a:r>
          </a:p>
          <a:p>
            <a:r>
              <a:rPr lang="en-IN" sz="1400" b="1" dirty="0"/>
              <a:t>        </a:t>
            </a:r>
            <a:r>
              <a:rPr lang="en-IN" sz="1400" dirty="0"/>
              <a:t>The characters in a word are linked together in cursive English handwriting. As a result, it's incredibly</a:t>
            </a:r>
          </a:p>
          <a:p>
            <a:r>
              <a:rPr lang="en-IN" sz="1400" dirty="0"/>
              <a:t>        difficult to divide and extract features from cursive English writing</a:t>
            </a:r>
          </a:p>
          <a:p>
            <a:endParaRPr lang="en-IN" sz="1400" dirty="0"/>
          </a:p>
          <a:p>
            <a:r>
              <a:rPr lang="en-IN" sz="1400" b="1" dirty="0"/>
              <a:t>Algorithm for optical character recognition based on structural components extraction</a:t>
            </a:r>
          </a:p>
          <a:p>
            <a:r>
              <a:rPr lang="en-IN" sz="1400" dirty="0"/>
              <a:t>        There has been a proposal for a character topology composition algorithm. Character graph</a:t>
            </a:r>
          </a:p>
          <a:p>
            <a:r>
              <a:rPr lang="en-IN" sz="1400" b="1" dirty="0"/>
              <a:t>         </a:t>
            </a:r>
            <a:r>
              <a:rPr lang="en-IN" sz="1400" dirty="0"/>
              <a:t>comparison metrics have been proposed</a:t>
            </a:r>
          </a:p>
          <a:p>
            <a:endParaRPr lang="en-IN" sz="1400" b="1" dirty="0"/>
          </a:p>
          <a:p>
            <a:r>
              <a:rPr lang="en-IN" sz="1400" b="1" dirty="0"/>
              <a:t>Handwritten word recognition based on structural characteristics and lexical support</a:t>
            </a:r>
          </a:p>
          <a:p>
            <a:r>
              <a:rPr lang="en-IN" sz="1400" b="1" dirty="0"/>
              <a:t>        </a:t>
            </a:r>
            <a:r>
              <a:rPr lang="en-IN" sz="1400" dirty="0"/>
              <a:t>This paper presents a handwritten recognition algorithm based on structural features, histograms, </a:t>
            </a:r>
          </a:p>
          <a:p>
            <a:r>
              <a:rPr lang="en-IN" sz="1400" b="1" dirty="0"/>
              <a:t>        </a:t>
            </a:r>
            <a:r>
              <a:rPr lang="en-IN" sz="1400" dirty="0"/>
              <a:t>and profiles.</a:t>
            </a:r>
            <a:endParaRPr lang="en-US" sz="1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9"/>
          <p:cNvPicPr/>
          <p:nvPr/>
        </p:nvPicPr>
        <p:blipFill>
          <a:blip r:embed="rId2" cstate="print"/>
          <a:stretch/>
        </p:blipFill>
        <p:spPr>
          <a:xfrm>
            <a:off x="7942320" y="0"/>
            <a:ext cx="1201320" cy="1018800"/>
          </a:xfrm>
          <a:prstGeom prst="rect">
            <a:avLst/>
          </a:prstGeom>
          <a:ln>
            <a:noFill/>
          </a:ln>
        </p:spPr>
      </p:pic>
      <p:sp>
        <p:nvSpPr>
          <p:cNvPr id="79" name="CustomShape 1"/>
          <p:cNvSpPr/>
          <p:nvPr/>
        </p:nvSpPr>
        <p:spPr>
          <a:xfrm>
            <a:off x="312840" y="639720"/>
            <a:ext cx="76291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a:solidFill>
                  <a:srgbClr val="FF0000"/>
                </a:solidFill>
                <a:latin typeface="Calibri"/>
              </a:rPr>
              <a:t>Proposed Work :</a:t>
            </a:r>
            <a:endParaRPr lang="en-IN" sz="3200" b="0" strike="noStrike" spc="-1">
              <a:latin typeface="Arial"/>
            </a:endParaRPr>
          </a:p>
        </p:txBody>
      </p:sp>
      <p:sp>
        <p:nvSpPr>
          <p:cNvPr id="80" name="CustomShape 2"/>
          <p:cNvSpPr/>
          <p:nvPr/>
        </p:nvSpPr>
        <p:spPr>
          <a:xfrm>
            <a:off x="326880" y="1293840"/>
            <a:ext cx="8464320" cy="39688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dirty="0"/>
              <a:t>Handwriting differs from person to person. All of those documents have been gathered and scanned into those datasets. Crop each character physically and label each character as a different image from these. After that, it's used for OCR (optical character recognition). As mentioned in the above chapter, OCR goes through pre-processing, classification and post processing.</a:t>
            </a:r>
          </a:p>
          <a:p>
            <a:r>
              <a:rPr lang="en-US" dirty="0"/>
              <a:t>Reformat the image to 30*30 pixels and transform it to grayscale. Force pixels to change. Include 2 pixel padding on all sides. It's a 12832-pixel grayscale image.</a:t>
            </a:r>
          </a:p>
          <a:p>
            <a:r>
              <a:rPr lang="en-US" dirty="0"/>
              <a:t>Normally, the images from the dataset aren't exactly this size, so we adjust them till they're either 128 pixels wide or 32 pixels tall.</a:t>
            </a:r>
          </a:p>
          <a:p>
            <a:br>
              <a:rPr lang="en-US" dirty="0"/>
            </a:br>
            <a:r>
              <a:rPr lang="en-US" dirty="0"/>
              <a:t>Indications for this surgery can be found in. The increase in information can be easily coordinated by duplicating the image to irregular conditions rather than moving it to one side or arbitrarily resizing it.</a:t>
            </a:r>
          </a:p>
          <a:p>
            <a:pPr>
              <a:lnSpc>
                <a:spcPct val="100000"/>
              </a:lnSpc>
            </a:pPr>
            <a:endParaRPr lang="en-IN" sz="18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9"/>
          <p:cNvPicPr/>
          <p:nvPr/>
        </p:nvPicPr>
        <p:blipFill>
          <a:blip r:embed="rId2" cstate="print"/>
          <a:stretch/>
        </p:blipFill>
        <p:spPr>
          <a:xfrm>
            <a:off x="7942320" y="0"/>
            <a:ext cx="1201320" cy="1018800"/>
          </a:xfrm>
          <a:prstGeom prst="rect">
            <a:avLst/>
          </a:prstGeom>
          <a:ln>
            <a:noFill/>
          </a:ln>
        </p:spPr>
      </p:pic>
      <p:sp>
        <p:nvSpPr>
          <p:cNvPr id="82" name="CustomShape 1"/>
          <p:cNvSpPr/>
          <p:nvPr/>
        </p:nvSpPr>
        <p:spPr>
          <a:xfrm>
            <a:off x="312840" y="639720"/>
            <a:ext cx="76291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pc="-1" dirty="0">
                <a:solidFill>
                  <a:srgbClr val="FF0000"/>
                </a:solidFill>
                <a:latin typeface="Calibri"/>
              </a:rPr>
              <a:t>Methodology</a:t>
            </a:r>
            <a:r>
              <a:rPr lang="en-IN" sz="3200" b="1" strike="noStrike" spc="-1" dirty="0">
                <a:solidFill>
                  <a:srgbClr val="FF0000"/>
                </a:solidFill>
                <a:latin typeface="Calibri"/>
              </a:rPr>
              <a:t>:</a:t>
            </a:r>
            <a:endParaRPr lang="en-IN" sz="3200" b="0" strike="noStrike" spc="-1" dirty="0">
              <a:latin typeface="Arial"/>
            </a:endParaRPr>
          </a:p>
        </p:txBody>
      </p:sp>
      <p:sp>
        <p:nvSpPr>
          <p:cNvPr id="83" name="CustomShape 2"/>
          <p:cNvSpPr/>
          <p:nvPr/>
        </p:nvSpPr>
        <p:spPr>
          <a:xfrm>
            <a:off x="312840" y="1293840"/>
            <a:ext cx="8465760" cy="34148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technology we used here is OCR. This OCR is the most common example of machine learning.</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Optical Character recognition is a promising technology that is used to convert the letters or words written using hand into a digital format.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is a common method of digitizing printed texts so that they can be electronically edited, searched, stored more compactly, displayed on-line. </a:t>
            </a:r>
          </a:p>
          <a:p>
            <a:endParaRPr lang="en-US" dirty="0">
              <a:latin typeface="Times New Roman" panose="02020603050405020304" pitchFamily="18" charset="0"/>
              <a:cs typeface="Times New Roman" panose="02020603050405020304" pitchFamily="18" charset="0"/>
            </a:endParaRPr>
          </a:p>
          <a:p>
            <a:r>
              <a:rPr lang="en-IN" b="1" i="0" dirty="0">
                <a:solidFill>
                  <a:srgbClr val="333333"/>
                </a:solidFill>
                <a:effectLst/>
                <a:latin typeface="Times New Roman" panose="02020603050405020304" pitchFamily="18" charset="0"/>
                <a:cs typeface="Times New Roman" panose="02020603050405020304" pitchFamily="18" charset="0"/>
              </a:rPr>
              <a:t>How Does OCR Work?</a:t>
            </a:r>
          </a:p>
          <a:p>
            <a:pPr marL="342900" indent="-342900">
              <a:buFont typeface="Arial" panose="020B0604020202020204" pitchFamily="34" charset="0"/>
              <a:buChar char="•"/>
            </a:pPr>
            <a:r>
              <a:rPr lang="en-IN" i="0" dirty="0">
                <a:solidFill>
                  <a:srgbClr val="333333"/>
                </a:solidFill>
                <a:effectLst/>
                <a:latin typeface="Times New Roman" panose="02020603050405020304" pitchFamily="18" charset="0"/>
                <a:cs typeface="Times New Roman" panose="02020603050405020304" pitchFamily="18" charset="0"/>
              </a:rPr>
              <a:t>Pre-processing</a:t>
            </a:r>
          </a:p>
          <a:p>
            <a:pPr marL="342900" indent="-342900">
              <a:buFont typeface="Arial" panose="020B0604020202020204" pitchFamily="34" charset="0"/>
              <a:buChar char="•"/>
            </a:pPr>
            <a:r>
              <a:rPr lang="en-IN" i="0" dirty="0">
                <a:solidFill>
                  <a:srgbClr val="333333"/>
                </a:solidFill>
                <a:effectLst/>
                <a:latin typeface="Times New Roman" panose="02020603050405020304" pitchFamily="18" charset="0"/>
                <a:cs typeface="Times New Roman" panose="02020603050405020304" pitchFamily="18" charset="0"/>
              </a:rPr>
              <a:t>Feature Extraction</a:t>
            </a:r>
          </a:p>
          <a:p>
            <a:pPr marL="342900" indent="-342900">
              <a:buFont typeface="Arial" panose="020B0604020202020204" pitchFamily="34" charset="0"/>
              <a:buChar char="•"/>
            </a:pPr>
            <a:r>
              <a:rPr lang="en-IN" i="0" dirty="0">
                <a:solidFill>
                  <a:srgbClr val="333333"/>
                </a:solidFill>
                <a:effectLst/>
                <a:latin typeface="Times New Roman" panose="02020603050405020304" pitchFamily="18" charset="0"/>
                <a:cs typeface="Times New Roman" panose="02020603050405020304" pitchFamily="18" charset="0"/>
              </a:rPr>
              <a:t>Post-processing</a:t>
            </a:r>
          </a:p>
          <a:p>
            <a:pPr>
              <a:lnSpc>
                <a:spcPct val="100000"/>
              </a:lnSpc>
            </a:pPr>
            <a:endParaRPr lang="en-IN" sz="1800" b="0" strike="noStrike" spc="-1" dirty="0">
              <a:latin typeface="Arial"/>
            </a:endParaRPr>
          </a:p>
        </p:txBody>
      </p:sp>
      <p:pic>
        <p:nvPicPr>
          <p:cNvPr id="7" name="Picture 6">
            <a:extLst>
              <a:ext uri="{FF2B5EF4-FFF2-40B4-BE49-F238E27FC236}">
                <a16:creationId xmlns:a16="http://schemas.microsoft.com/office/drawing/2014/main" id="{2EDB2DC9-0F96-44A2-9B6B-EFBB111435C8}"/>
              </a:ext>
            </a:extLst>
          </p:cNvPr>
          <p:cNvPicPr/>
          <p:nvPr/>
        </p:nvPicPr>
        <p:blipFill>
          <a:blip r:embed="rId3" cstate="print"/>
          <a:srcRect/>
          <a:stretch>
            <a:fillRect/>
          </a:stretch>
        </p:blipFill>
        <p:spPr bwMode="auto">
          <a:xfrm>
            <a:off x="3276600" y="3276600"/>
            <a:ext cx="5153892" cy="269471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9"/>
          <p:cNvPicPr/>
          <p:nvPr/>
        </p:nvPicPr>
        <p:blipFill>
          <a:blip r:embed="rId2" cstate="print"/>
          <a:stretch/>
        </p:blipFill>
        <p:spPr>
          <a:xfrm>
            <a:off x="7942320" y="0"/>
            <a:ext cx="1201320" cy="1018800"/>
          </a:xfrm>
          <a:prstGeom prst="rect">
            <a:avLst/>
          </a:prstGeom>
          <a:ln>
            <a:noFill/>
          </a:ln>
        </p:spPr>
      </p:pic>
      <p:sp>
        <p:nvSpPr>
          <p:cNvPr id="85" name="CustomShape 1"/>
          <p:cNvSpPr/>
          <p:nvPr/>
        </p:nvSpPr>
        <p:spPr>
          <a:xfrm>
            <a:off x="312840" y="639720"/>
            <a:ext cx="76291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a:solidFill>
                  <a:srgbClr val="FF0000"/>
                </a:solidFill>
                <a:latin typeface="Calibri"/>
              </a:rPr>
              <a:t>Requirements:</a:t>
            </a:r>
            <a:endParaRPr lang="en-IN" sz="3200" b="0" strike="noStrike" spc="-1">
              <a:latin typeface="Arial"/>
            </a:endParaRPr>
          </a:p>
        </p:txBody>
      </p:sp>
      <p:sp>
        <p:nvSpPr>
          <p:cNvPr id="86" name="CustomShape 2"/>
          <p:cNvSpPr/>
          <p:nvPr/>
        </p:nvSpPr>
        <p:spPr>
          <a:xfrm>
            <a:off x="392040" y="1266840"/>
            <a:ext cx="8399160" cy="31686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6000">
              <a:lnSpc>
                <a:spcPct val="100000"/>
              </a:lnSpc>
              <a:buClr>
                <a:srgbClr val="000000"/>
              </a:buClr>
              <a:buFont typeface="Wingdings" charset="2"/>
              <a:buChar char=""/>
            </a:pPr>
            <a:r>
              <a:rPr lang="en-IN" sz="2000" b="1" strike="noStrike" spc="-1" dirty="0">
                <a:solidFill>
                  <a:srgbClr val="000000"/>
                </a:solidFill>
                <a:latin typeface="Calibri"/>
              </a:rPr>
              <a:t>  Hardware Requirements :</a:t>
            </a:r>
            <a:endParaRPr lang="en-IN" sz="2000" b="0" strike="noStrike" spc="-1" dirty="0">
              <a:latin typeface="Arial"/>
            </a:endParaRPr>
          </a:p>
          <a:p>
            <a:pPr marL="457200" lvl="1" indent="-216000">
              <a:lnSpc>
                <a:spcPct val="100000"/>
              </a:lnSpc>
              <a:buClr>
                <a:srgbClr val="000000"/>
              </a:buClr>
              <a:buFont typeface="Wingdings" charset="2"/>
              <a:buChar char=""/>
            </a:pPr>
            <a:r>
              <a:rPr lang="en-IN" sz="2000" b="0" strike="noStrike" spc="-1" dirty="0">
                <a:solidFill>
                  <a:srgbClr val="000000"/>
                </a:solidFill>
                <a:latin typeface="Calibri"/>
              </a:rPr>
              <a:t>A computer with –</a:t>
            </a:r>
            <a:endParaRPr lang="en-IN" sz="2000" b="0" strike="noStrike" spc="-1" dirty="0">
              <a:latin typeface="Arial"/>
            </a:endParaRPr>
          </a:p>
          <a:p>
            <a:pPr marL="1371600" lvl="2" indent="-456840">
              <a:lnSpc>
                <a:spcPct val="100000"/>
              </a:lnSpc>
              <a:buClr>
                <a:srgbClr val="000000"/>
              </a:buClr>
              <a:buFont typeface="Verdana"/>
              <a:buAutoNum type="arabicPeriod"/>
            </a:pPr>
            <a:r>
              <a:rPr lang="en-IN" sz="2000" b="0" strike="noStrike" spc="-1" dirty="0">
                <a:solidFill>
                  <a:srgbClr val="000000"/>
                </a:solidFill>
                <a:latin typeface="Calibri"/>
              </a:rPr>
              <a:t> Core i3 processor</a:t>
            </a:r>
            <a:endParaRPr lang="en-IN" sz="2000" b="0" strike="noStrike" spc="-1" dirty="0">
              <a:latin typeface="Arial"/>
            </a:endParaRPr>
          </a:p>
          <a:p>
            <a:pPr marL="1371600" lvl="2" indent="-456840">
              <a:lnSpc>
                <a:spcPct val="100000"/>
              </a:lnSpc>
              <a:buClr>
                <a:srgbClr val="000000"/>
              </a:buClr>
              <a:buFont typeface="Verdana"/>
              <a:buAutoNum type="arabicPeriod"/>
            </a:pPr>
            <a:r>
              <a:rPr lang="en-IN" sz="2000" b="0" strike="noStrike" spc="-1" dirty="0">
                <a:solidFill>
                  <a:srgbClr val="000000"/>
                </a:solidFill>
                <a:latin typeface="Calibri"/>
              </a:rPr>
              <a:t> 2GB RAM</a:t>
            </a:r>
            <a:endParaRPr lang="en-IN" sz="2000" b="0" strike="noStrike" spc="-1" dirty="0">
              <a:latin typeface="Arial"/>
            </a:endParaRPr>
          </a:p>
          <a:p>
            <a:pPr marL="1371600" lvl="2" indent="-456840">
              <a:lnSpc>
                <a:spcPct val="100000"/>
              </a:lnSpc>
              <a:buClr>
                <a:srgbClr val="000000"/>
              </a:buClr>
              <a:buFont typeface="Verdana"/>
              <a:buAutoNum type="arabicPeriod"/>
            </a:pPr>
            <a:r>
              <a:rPr lang="en-IN" sz="2000" b="0" strike="noStrike" spc="-1" dirty="0">
                <a:solidFill>
                  <a:srgbClr val="000000"/>
                </a:solidFill>
                <a:latin typeface="Calibri"/>
              </a:rPr>
              <a:t> 250GB </a:t>
            </a:r>
            <a:r>
              <a:rPr lang="en-IN" sz="2000" b="0" strike="noStrike" spc="-1" dirty="0" err="1">
                <a:solidFill>
                  <a:srgbClr val="000000"/>
                </a:solidFill>
                <a:latin typeface="Calibri"/>
              </a:rPr>
              <a:t>harddisk</a:t>
            </a:r>
            <a:endParaRPr lang="en-IN" sz="2000" b="0" strike="noStrike" spc="-1" dirty="0">
              <a:solidFill>
                <a:srgbClr val="000000"/>
              </a:solidFill>
              <a:latin typeface="Calibri"/>
            </a:endParaRPr>
          </a:p>
          <a:p>
            <a:pPr marL="1371600" lvl="2" indent="-456840">
              <a:lnSpc>
                <a:spcPct val="100000"/>
              </a:lnSpc>
              <a:buClr>
                <a:srgbClr val="000000"/>
              </a:buClr>
              <a:buFont typeface="Verdana"/>
              <a:buAutoNum type="arabicPeriod"/>
            </a:pPr>
            <a:r>
              <a:rPr lang="en-IN" sz="2000" spc="-1" dirty="0">
                <a:solidFill>
                  <a:srgbClr val="000000"/>
                </a:solidFill>
                <a:latin typeface="Calibri"/>
              </a:rPr>
              <a:t> OCR</a:t>
            </a:r>
          </a:p>
          <a:p>
            <a:pPr marL="1371600" lvl="2" indent="-456840">
              <a:lnSpc>
                <a:spcPct val="100000"/>
              </a:lnSpc>
              <a:buClr>
                <a:srgbClr val="000000"/>
              </a:buClr>
              <a:buFont typeface="Verdana"/>
              <a:buAutoNum type="arabicPeriod"/>
            </a:pPr>
            <a:r>
              <a:rPr lang="en-IN" sz="2000" b="0" strike="noStrike" spc="-1" dirty="0">
                <a:solidFill>
                  <a:srgbClr val="000000"/>
                </a:solidFill>
                <a:latin typeface="Calibri"/>
              </a:rPr>
              <a:t> Raspberry pi 3 Model B</a:t>
            </a:r>
          </a:p>
          <a:p>
            <a:pPr marL="1371600" lvl="2" indent="-456840">
              <a:lnSpc>
                <a:spcPct val="100000"/>
              </a:lnSpc>
              <a:buClr>
                <a:srgbClr val="000000"/>
              </a:buClr>
              <a:buFont typeface="Verdana"/>
              <a:buAutoNum type="arabicPeriod"/>
            </a:pPr>
            <a:r>
              <a:rPr lang="en-IN" sz="2000" spc="-1" dirty="0">
                <a:solidFill>
                  <a:srgbClr val="000000"/>
                </a:solidFill>
                <a:latin typeface="Calibri"/>
              </a:rPr>
              <a:t> pi camera</a:t>
            </a:r>
            <a:endParaRPr lang="en-IN" sz="2000" b="0" strike="noStrike" spc="-1" dirty="0">
              <a:solidFill>
                <a:srgbClr val="000000"/>
              </a:solidFill>
              <a:latin typeface="Calibri"/>
            </a:endParaRPr>
          </a:p>
          <a:p>
            <a:pPr marL="1371600" lvl="2" indent="-456840">
              <a:lnSpc>
                <a:spcPct val="100000"/>
              </a:lnSpc>
              <a:buClr>
                <a:srgbClr val="000000"/>
              </a:buClr>
              <a:buFont typeface="Verdana"/>
              <a:buAutoNum type="arabicPeriod"/>
            </a:pPr>
            <a:endParaRPr lang="en-IN" sz="2000" b="0" strike="noStrike" spc="-1" dirty="0">
              <a:latin typeface="Arial"/>
            </a:endParaRPr>
          </a:p>
          <a:p>
            <a:pPr marL="216000" indent="-216000">
              <a:lnSpc>
                <a:spcPct val="100000"/>
              </a:lnSpc>
              <a:buClr>
                <a:srgbClr val="000000"/>
              </a:buClr>
            </a:pPr>
            <a:endParaRPr lang="en-IN" sz="2000" b="0" strike="noStrike" spc="-1" dirty="0">
              <a:latin typeface="Arial"/>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3429000"/>
            <a:ext cx="5157216" cy="266090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7549</TotalTime>
  <Words>1066</Words>
  <Application>Microsoft Office PowerPoint</Application>
  <PresentationFormat>On-screen Show (4:3)</PresentationFormat>
  <Paragraphs>125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SRILEKHA REDDY</dc:creator>
  <cp:lastModifiedBy>919052555961</cp:lastModifiedBy>
  <cp:revision>320</cp:revision>
  <dcterms:created xsi:type="dcterms:W3CDTF">2019-07-12T08:59:56Z</dcterms:created>
  <dcterms:modified xsi:type="dcterms:W3CDTF">2022-06-23T05:03:44Z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