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40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362200" y="13212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38730" y="4391385"/>
            <a:ext cx="7595869" cy="1432443"/>
          </a:xfrm>
          <a:prstGeom prst="rect">
            <a:avLst/>
          </a:prstGeom>
        </p:spPr>
        <p:txBody>
          <a:bodyPr vert="horz" wrap="square" lIns="0" tIns="16510" rIns="0" bIns="0" rtlCol="0">
            <a:spAutoFit/>
          </a:bodyPr>
          <a:lstStyle/>
          <a:p>
            <a:pPr marL="3213735">
              <a:lnSpc>
                <a:spcPct val="100000"/>
              </a:lnSpc>
              <a:spcBef>
                <a:spcPts val="130"/>
              </a:spcBef>
            </a:pPr>
            <a:r>
              <a:rPr lang="en-IN" spc="15" dirty="0"/>
              <a:t>SHARMITHA S</a:t>
            </a:r>
            <a:br>
              <a:rPr lang="en-IN" spc="15" dirty="0"/>
            </a:br>
            <a:r>
              <a:rPr lang="en-IN" sz="2000" spc="15" dirty="0"/>
              <a:t>711721244050</a:t>
            </a:r>
            <a:br>
              <a:rPr lang="en-IN" spc="15" dirty="0"/>
            </a:br>
            <a:r>
              <a:rPr lang="en-IN" sz="2000" spc="15" dirty="0"/>
              <a:t>III </a:t>
            </a:r>
            <a:r>
              <a:rPr lang="en-IN" sz="2000" spc="15" dirty="0" err="1"/>
              <a:t>Btech</a:t>
            </a:r>
            <a:r>
              <a:rPr lang="en-IN" sz="2000" spc="15" dirty="0"/>
              <a:t> CSBS</a:t>
            </a:r>
            <a:br>
              <a:rPr lang="en-IN" sz="2000" spc="15" dirty="0"/>
            </a:br>
            <a:r>
              <a:rPr lang="en-IN" sz="2000" spc="15" dirty="0" err="1"/>
              <a:t>KGiSL</a:t>
            </a:r>
            <a:r>
              <a:rPr lang="en-IN" sz="2000" spc="15" dirty="0"/>
              <a:t> Institute of Technology</a:t>
            </a:r>
            <a:endParaRPr sz="2000" spc="15" dirty="0"/>
          </a:p>
        </p:txBody>
      </p:sp>
      <p:sp>
        <p:nvSpPr>
          <p:cNvPr id="8" name="object 8"/>
          <p:cNvSpPr txBox="1"/>
          <p:nvPr/>
        </p:nvSpPr>
        <p:spPr>
          <a:xfrm>
            <a:off x="5698830" y="3194838"/>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4D30D48A-8243-B542-3BDA-8A8CA168196F}"/>
              </a:ext>
            </a:extLst>
          </p:cNvPr>
          <p:cNvSpPr txBox="1"/>
          <p:nvPr/>
        </p:nvSpPr>
        <p:spPr>
          <a:xfrm>
            <a:off x="4648200" y="1341948"/>
            <a:ext cx="4338637" cy="584775"/>
          </a:xfrm>
          <a:prstGeom prst="rect">
            <a:avLst/>
          </a:prstGeom>
          <a:noFill/>
        </p:spPr>
        <p:txBody>
          <a:bodyPr wrap="square" rtlCol="0">
            <a:spAutoFit/>
          </a:bodyPr>
          <a:lstStyle/>
          <a:p>
            <a:r>
              <a:rPr lang="en-IN" sz="3200" b="1" dirty="0">
                <a:latin typeface="Trebuchet MS" panose="020B0603020202020204" pitchFamily="34" charset="0"/>
              </a:rPr>
              <a:t>CAPSTONE PROJECT</a:t>
            </a:r>
          </a:p>
        </p:txBody>
      </p:sp>
      <p:sp>
        <p:nvSpPr>
          <p:cNvPr id="14" name="TextBox 13">
            <a:extLst>
              <a:ext uri="{FF2B5EF4-FFF2-40B4-BE49-F238E27FC236}">
                <a16:creationId xmlns:a16="http://schemas.microsoft.com/office/drawing/2014/main" id="{69831DBD-909C-150A-1436-57A2A770B832}"/>
              </a:ext>
            </a:extLst>
          </p:cNvPr>
          <p:cNvSpPr txBox="1"/>
          <p:nvPr/>
        </p:nvSpPr>
        <p:spPr>
          <a:xfrm>
            <a:off x="4493418" y="2206837"/>
            <a:ext cx="4648200" cy="707886"/>
          </a:xfrm>
          <a:prstGeom prst="rect">
            <a:avLst/>
          </a:prstGeom>
          <a:noFill/>
        </p:spPr>
        <p:txBody>
          <a:bodyPr wrap="square">
            <a:spAutoFit/>
          </a:bodyPr>
          <a:lstStyle/>
          <a:p>
            <a:pPr algn="ctr"/>
            <a:r>
              <a:rPr lang="en-IN" sz="2000" b="1" spc="10" dirty="0">
                <a:solidFill>
                  <a:srgbClr val="2D936B"/>
                </a:solidFill>
                <a:latin typeface="Trebuchet MS"/>
                <a:cs typeface="Trebuchet MS"/>
              </a:rPr>
              <a:t>Wine Quality Prediction – MACHINE LEARNING</a:t>
            </a:r>
          </a:p>
        </p:txBody>
      </p:sp>
      <p:sp>
        <p:nvSpPr>
          <p:cNvPr id="18" name="TextBox 17">
            <a:extLst>
              <a:ext uri="{FF2B5EF4-FFF2-40B4-BE49-F238E27FC236}">
                <a16:creationId xmlns:a16="http://schemas.microsoft.com/office/drawing/2014/main" id="{1238E393-D7C4-5575-E734-ECE21529B354}"/>
              </a:ext>
            </a:extLst>
          </p:cNvPr>
          <p:cNvSpPr txBox="1"/>
          <p:nvPr/>
        </p:nvSpPr>
        <p:spPr>
          <a:xfrm>
            <a:off x="5715000" y="3975948"/>
            <a:ext cx="1826941" cy="369332"/>
          </a:xfrm>
          <a:prstGeom prst="rect">
            <a:avLst/>
          </a:prstGeom>
          <a:noFill/>
        </p:spPr>
        <p:txBody>
          <a:bodyPr wrap="square">
            <a:spAutoFit/>
          </a:bodyPr>
          <a:lstStyle/>
          <a:p>
            <a:r>
              <a:rPr lang="en-IN" sz="1800" b="1" spc="-5" dirty="0">
                <a:solidFill>
                  <a:srgbClr val="2D936B"/>
                </a:solidFill>
                <a:latin typeface="Trebuchet MS"/>
                <a:cs typeface="Trebuchet MS"/>
              </a:rPr>
              <a:t>Presented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708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5686936"/>
            <a:ext cx="11603355" cy="645048"/>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lang="en-IN" sz="2000" u="heavy" spc="25" dirty="0">
              <a:solidFill>
                <a:srgbClr val="006FC0"/>
              </a:solidFill>
              <a:uFill>
                <a:solidFill>
                  <a:srgbClr val="006FC0"/>
                </a:solidFill>
              </a:uFill>
              <a:latin typeface="Trebuchet MS"/>
              <a:cs typeface="Trebuchet MS"/>
            </a:endParaRPr>
          </a:p>
          <a:p>
            <a:pPr marL="12700">
              <a:lnSpc>
                <a:spcPct val="100000"/>
              </a:lnSpc>
              <a:spcBef>
                <a:spcPts val="130"/>
              </a:spcBef>
            </a:pPr>
            <a:r>
              <a:rPr lang="en-IN" sz="2000" dirty="0">
                <a:latin typeface="Trebuchet MS"/>
                <a:cs typeface="Trebuchet MS"/>
              </a:rPr>
              <a:t>https://drive.google.com/drive/folders/1n5NoAeRAEC3C46qIPvXaVAQ9ULWq-K74?lfhs=2</a:t>
            </a:r>
            <a:endParaRPr sz="2000" dirty="0">
              <a:latin typeface="Trebuchet MS"/>
              <a:cs typeface="Trebuchet MS"/>
            </a:endParaRPr>
          </a:p>
        </p:txBody>
      </p:sp>
      <p:pic>
        <p:nvPicPr>
          <p:cNvPr id="17" name="Picture 16">
            <a:extLst>
              <a:ext uri="{FF2B5EF4-FFF2-40B4-BE49-F238E27FC236}">
                <a16:creationId xmlns:a16="http://schemas.microsoft.com/office/drawing/2014/main" id="{7324BB5E-7082-F401-312A-2ED2F270DC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8752" y="2257928"/>
            <a:ext cx="3871295" cy="2545301"/>
          </a:xfrm>
          <a:prstGeom prst="rect">
            <a:avLst/>
          </a:prstGeom>
        </p:spPr>
      </p:pic>
      <p:pic>
        <p:nvPicPr>
          <p:cNvPr id="19" name="Picture 18">
            <a:extLst>
              <a:ext uri="{FF2B5EF4-FFF2-40B4-BE49-F238E27FC236}">
                <a16:creationId xmlns:a16="http://schemas.microsoft.com/office/drawing/2014/main" id="{81E8D5D2-7514-3387-646A-4B7C0CCA6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5" y="1390205"/>
            <a:ext cx="5433584" cy="40775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45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140260"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5CAF1536-EC7E-8EAF-65C1-8AA565593A33}"/>
              </a:ext>
            </a:extLst>
          </p:cNvPr>
          <p:cNvSpPr txBox="1"/>
          <p:nvPr/>
        </p:nvSpPr>
        <p:spPr>
          <a:xfrm>
            <a:off x="689230" y="2568476"/>
            <a:ext cx="8648678" cy="1754326"/>
          </a:xfrm>
          <a:prstGeom prst="rect">
            <a:avLst/>
          </a:prstGeom>
          <a:noFill/>
        </p:spPr>
        <p:txBody>
          <a:bodyPr wrap="square" rtlCol="0">
            <a:spAutoFit/>
          </a:bodyPr>
          <a:lstStyle/>
          <a:p>
            <a:r>
              <a:rPr lang="en-US" sz="3600" dirty="0">
                <a:solidFill>
                  <a:srgbClr val="273239"/>
                </a:solidFill>
                <a:latin typeface="Nunito" pitchFamily="2" charset="0"/>
              </a:rPr>
              <a:t>P</a:t>
            </a:r>
            <a:r>
              <a:rPr lang="en-US" sz="3600" b="0" i="0" dirty="0">
                <a:solidFill>
                  <a:srgbClr val="273239"/>
                </a:solidFill>
                <a:effectLst/>
                <a:latin typeface="Nunito" pitchFamily="2" charset="0"/>
              </a:rPr>
              <a:t>redicting the quality of wine on the basis of given features by the use of several Machine learning models.</a:t>
            </a:r>
            <a:endParaRPr lang="en-IN" sz="3600" b="1" dirty="0">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A4150A6-D935-6E41-637B-15903BF0BCF4}"/>
              </a:ext>
            </a:extLst>
          </p:cNvPr>
          <p:cNvSpPr txBox="1"/>
          <p:nvPr/>
        </p:nvSpPr>
        <p:spPr>
          <a:xfrm>
            <a:off x="2209800" y="1126031"/>
            <a:ext cx="5983667" cy="4801314"/>
          </a:xfrm>
          <a:prstGeom prst="rect">
            <a:avLst/>
          </a:prstGeom>
          <a:noFill/>
        </p:spPr>
        <p:txBody>
          <a:bodyPr wrap="square" rtlCol="0">
            <a:spAutoFit/>
          </a:bodyPr>
          <a:lstStyle/>
          <a:p>
            <a:endParaRPr lang="en-US" dirty="0"/>
          </a:p>
          <a:p>
            <a:r>
              <a:rPr lang="en-US" sz="3200" dirty="0">
                <a:latin typeface="Trebuchet MS" panose="020B0603020202020204" pitchFamily="34" charset="0"/>
              </a:rPr>
              <a:t>1. Problem Statement</a:t>
            </a:r>
          </a:p>
          <a:p>
            <a:r>
              <a:rPr lang="en-US" sz="3200" dirty="0">
                <a:latin typeface="Trebuchet MS" panose="020B0603020202020204" pitchFamily="34" charset="0"/>
              </a:rPr>
              <a:t>2. Project Overview</a:t>
            </a:r>
          </a:p>
          <a:p>
            <a:r>
              <a:rPr lang="en-US" sz="3200" dirty="0">
                <a:latin typeface="Trebuchet MS" panose="020B0603020202020204" pitchFamily="34" charset="0"/>
              </a:rPr>
              <a:t>3. End Users</a:t>
            </a:r>
          </a:p>
          <a:p>
            <a:r>
              <a:rPr lang="en-US" sz="3200" dirty="0">
                <a:latin typeface="Trebuchet MS" panose="020B0603020202020204" pitchFamily="34" charset="0"/>
              </a:rPr>
              <a:t>4. Solution and Value Proposition</a:t>
            </a:r>
          </a:p>
          <a:p>
            <a:r>
              <a:rPr lang="en-US" sz="3200" dirty="0">
                <a:latin typeface="Trebuchet MS" panose="020B0603020202020204" pitchFamily="34" charset="0"/>
              </a:rPr>
              <a:t>5. The Wow Factor in Your Solution</a:t>
            </a:r>
          </a:p>
          <a:p>
            <a:r>
              <a:rPr lang="en-US" sz="3200" dirty="0">
                <a:latin typeface="Trebuchet MS" panose="020B0603020202020204" pitchFamily="34" charset="0"/>
              </a:rPr>
              <a:t>6. Modelling</a:t>
            </a:r>
          </a:p>
          <a:p>
            <a:r>
              <a:rPr lang="en-US" sz="3200" dirty="0">
                <a:latin typeface="Trebuchet MS" panose="020B0603020202020204" pitchFamily="34" charset="0"/>
              </a:rPr>
              <a:t>7. Results</a:t>
            </a:r>
            <a:endParaRPr lang="en-IN" sz="32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4" y="10603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73DE39B-833A-8732-F8DE-2C847D4CC2A6}"/>
              </a:ext>
            </a:extLst>
          </p:cNvPr>
          <p:cNvSpPr txBox="1"/>
          <p:nvPr/>
        </p:nvSpPr>
        <p:spPr>
          <a:xfrm>
            <a:off x="542926" y="1755563"/>
            <a:ext cx="7315200" cy="3785652"/>
          </a:xfrm>
          <a:prstGeom prst="rect">
            <a:avLst/>
          </a:prstGeom>
          <a:noFill/>
        </p:spPr>
        <p:txBody>
          <a:bodyPr wrap="square" rtlCol="0">
            <a:spAutoFit/>
          </a:bodyPr>
          <a:lstStyle/>
          <a:p>
            <a:pPr algn="just"/>
            <a:r>
              <a:rPr lang="en-US" sz="2000" dirty="0">
                <a:latin typeface="Trebuchet MS" panose="020B0603020202020204" pitchFamily="34" charset="0"/>
              </a:rPr>
              <a:t>The objective of this project is to develop a machine learning model capable of accurately predicting the quality of wines based on their chemical properties and sensory attributes. The prediction of wine quality is crucial for winemakers and enthusiasts alike, as it can provide valuable insights into the characteristics of a wine before it is tasted. By leveraging machine learning techniques, we aim to create a predictive model that can assist winemakers in optimizing their production processes, selecting the best grapes, and enhancing overall wine quality. Additionally, such a model can aid consumers in making informed decisions when choosing wines, ultimately improving their wine tasting experience.</a:t>
            </a:r>
            <a:endParaRPr lang="en-IN" sz="20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705600" y="11687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2784" y="50661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5F7227F-2FBB-BC9E-318D-2BAFD9B8E9FF}"/>
              </a:ext>
            </a:extLst>
          </p:cNvPr>
          <p:cNvSpPr txBox="1"/>
          <p:nvPr/>
        </p:nvSpPr>
        <p:spPr>
          <a:xfrm>
            <a:off x="990600" y="1225501"/>
            <a:ext cx="7820025" cy="5016758"/>
          </a:xfrm>
          <a:prstGeom prst="rect">
            <a:avLst/>
          </a:prstGeom>
          <a:noFill/>
        </p:spPr>
        <p:txBody>
          <a:bodyPr wrap="square" rtlCol="0">
            <a:spAutoFit/>
          </a:bodyPr>
          <a:lstStyle/>
          <a:p>
            <a:pPr algn="just"/>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latin typeface="Trebuchet MS" panose="020B0603020202020204" pitchFamily="34" charset="0"/>
              </a:rPr>
              <a:t>- This project aims to predict wine quality using machine learning techniques.</a:t>
            </a:r>
          </a:p>
          <a:p>
            <a:pPr algn="just"/>
            <a:r>
              <a:rPr lang="en-US" sz="2000" dirty="0">
                <a:latin typeface="Trebuchet MS" panose="020B0603020202020204" pitchFamily="34" charset="0"/>
              </a:rPr>
              <a:t>  </a:t>
            </a:r>
          </a:p>
          <a:p>
            <a:pPr marL="285750" indent="-285750" algn="just">
              <a:buFont typeface="Wingdings" panose="05000000000000000000" pitchFamily="2" charset="2"/>
              <a:buChar char="q"/>
            </a:pPr>
            <a:r>
              <a:rPr lang="en-US" sz="2000" dirty="0">
                <a:latin typeface="Trebuchet MS" panose="020B0603020202020204" pitchFamily="34" charset="0"/>
              </a:rPr>
              <a:t>- By analyzing chemical and sensory attributes, the model will provide insights into wine quality for both winemakers and consumers.</a:t>
            </a: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latin typeface="Trebuchet MS" panose="020B0603020202020204" pitchFamily="34" charset="0"/>
              </a:rPr>
              <a:t>- The process involves data collection, preprocessing, model selection, training, evaluation, and deployment.</a:t>
            </a: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latin typeface="Trebuchet MS" panose="020B0603020202020204" pitchFamily="34" charset="0"/>
              </a:rPr>
              <a:t>- Machine learning algorithms like regression and classification will be explored for accurate prediction.</a:t>
            </a:r>
          </a:p>
          <a:p>
            <a:pPr marL="285750" indent="-285750" algn="just">
              <a:buFont typeface="Wingdings" panose="05000000000000000000" pitchFamily="2" charset="2"/>
              <a:buChar char="q"/>
            </a:pPr>
            <a:endParaRPr lang="en-US" sz="2000" dirty="0">
              <a:latin typeface="Trebuchet MS" panose="020B0603020202020204" pitchFamily="34" charset="0"/>
            </a:endParaRPr>
          </a:p>
          <a:p>
            <a:pPr marL="285750" indent="-285750" algn="just">
              <a:buFont typeface="Wingdings" panose="05000000000000000000" pitchFamily="2" charset="2"/>
              <a:buChar char="q"/>
            </a:pPr>
            <a:r>
              <a:rPr lang="en-US" sz="2000" dirty="0">
                <a:latin typeface="Trebuchet MS" panose="020B0603020202020204" pitchFamily="34" charset="0"/>
              </a:rPr>
              <a:t>- The project will emphasize interpretation of results and consider scalability for real-world applications.</a:t>
            </a:r>
            <a:endParaRPr lang="en-IN" sz="20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13253" y="1086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F09355E-4F6F-6402-D8AB-C4F45AB505FD}"/>
              </a:ext>
            </a:extLst>
          </p:cNvPr>
          <p:cNvSpPr txBox="1"/>
          <p:nvPr/>
        </p:nvSpPr>
        <p:spPr>
          <a:xfrm>
            <a:off x="699452" y="1774490"/>
            <a:ext cx="8654098" cy="4401205"/>
          </a:xfrm>
          <a:prstGeom prst="rect">
            <a:avLst/>
          </a:prstGeom>
          <a:noFill/>
        </p:spPr>
        <p:txBody>
          <a:bodyPr wrap="square" rtlCol="0">
            <a:spAutoFit/>
          </a:bodyPr>
          <a:lstStyle/>
          <a:p>
            <a:pPr algn="just"/>
            <a:r>
              <a:rPr lang="en-US" sz="2000" dirty="0">
                <a:latin typeface="Trebuchet MS" panose="020B0603020202020204" pitchFamily="34" charset="0"/>
              </a:rPr>
              <a:t>1. Winemakers: They can use the predictive model to optimize their production processes and enhance the quality of their wines.</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2. Distributors and Retailers: They can employ the model to make informed decisions about which wines to distribute or sell based on their predicted quality.</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3. Wine Enthusiasts and Consumers: They can benefit from the model by selecting wines that match their preferences and expectations, leading to a better overall tasting experience.</a:t>
            </a:r>
          </a:p>
          <a:p>
            <a:pPr algn="just"/>
            <a:endParaRPr lang="en-US" sz="2000" dirty="0">
              <a:latin typeface="Trebuchet MS" panose="020B0603020202020204" pitchFamily="34" charset="0"/>
            </a:endParaRPr>
          </a:p>
          <a:p>
            <a:pPr algn="just"/>
            <a:r>
              <a:rPr lang="en-US" sz="2000" dirty="0">
                <a:latin typeface="Trebuchet MS" panose="020B0603020202020204" pitchFamily="34" charset="0"/>
              </a:rPr>
              <a:t>The project aims to serve these end users by providing accurate predictions of wine quality based on relevant attributes, ultimately improving decision-making processes within the wine industry.</a:t>
            </a:r>
            <a:endParaRPr lang="en-IN" sz="20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140239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3A5CAD6-6756-B29D-1C2C-2F9F21DBF503}"/>
              </a:ext>
            </a:extLst>
          </p:cNvPr>
          <p:cNvSpPr txBox="1"/>
          <p:nvPr/>
        </p:nvSpPr>
        <p:spPr>
          <a:xfrm>
            <a:off x="2855666" y="1476375"/>
            <a:ext cx="6629400" cy="5078313"/>
          </a:xfrm>
          <a:prstGeom prst="rect">
            <a:avLst/>
          </a:prstGeom>
          <a:noFill/>
        </p:spPr>
        <p:txBody>
          <a:bodyPr wrap="square" rtlCol="0">
            <a:spAutoFit/>
          </a:bodyPr>
          <a:lstStyle/>
          <a:p>
            <a:pPr algn="just"/>
            <a:r>
              <a:rPr lang="en-US" dirty="0">
                <a:latin typeface="Trebuchet MS" panose="020B0603020202020204" pitchFamily="34" charset="0"/>
              </a:rPr>
              <a:t>Our solution utilizes machine learning to predict wine quality accurately based on chemical composition and sensory attributes, providing the following benefits:</a:t>
            </a:r>
          </a:p>
          <a:p>
            <a:pPr algn="just"/>
            <a:endParaRPr lang="en-US" dirty="0">
              <a:latin typeface="Trebuchet MS" panose="020B0603020202020204" pitchFamily="34" charset="0"/>
            </a:endParaRPr>
          </a:p>
          <a:p>
            <a:pPr algn="just"/>
            <a:r>
              <a:rPr lang="en-US" dirty="0">
                <a:latin typeface="Trebuchet MS" panose="020B0603020202020204" pitchFamily="34" charset="0"/>
              </a:rPr>
              <a:t>1. Data-driven Insights: We analyze comprehensive datasets to uncover valuable insights into wine quality, empowering stakeholders with data-driven decision-making.</a:t>
            </a:r>
          </a:p>
          <a:p>
            <a:pPr algn="just"/>
            <a:endParaRPr lang="en-US" dirty="0">
              <a:latin typeface="Trebuchet MS" panose="020B0603020202020204" pitchFamily="34" charset="0"/>
            </a:endParaRPr>
          </a:p>
          <a:p>
            <a:pPr algn="just"/>
            <a:r>
              <a:rPr lang="en-US" dirty="0">
                <a:latin typeface="Trebuchet MS" panose="020B0603020202020204" pitchFamily="34" charset="0"/>
              </a:rPr>
              <a:t>2. Reliable Predictions: Our predictive model delivers accurate assessments of wine quality, enabling winemakers, distributors, and consumers to make informed choices confidently.</a:t>
            </a:r>
          </a:p>
          <a:p>
            <a:pPr algn="just"/>
            <a:endParaRPr lang="en-US" dirty="0">
              <a:latin typeface="Trebuchet MS" panose="020B0603020202020204" pitchFamily="34" charset="0"/>
            </a:endParaRPr>
          </a:p>
          <a:p>
            <a:pPr algn="just"/>
            <a:r>
              <a:rPr lang="en-US" dirty="0">
                <a:latin typeface="Trebuchet MS" panose="020B0603020202020204" pitchFamily="34" charset="0"/>
              </a:rPr>
              <a:t>3. Process Optimization: By identifying key factors influencing wine quality, our solution helps optimize production processes, enhancing consistency and excellence in wine production.</a:t>
            </a:r>
          </a:p>
          <a:p>
            <a:pPr algn="just"/>
            <a:endParaRPr lang="en-US" dirty="0">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9659" y="9940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E30CD79-C807-3F14-876C-EA1C39DB3276}"/>
              </a:ext>
            </a:extLst>
          </p:cNvPr>
          <p:cNvSpPr txBox="1"/>
          <p:nvPr/>
        </p:nvSpPr>
        <p:spPr>
          <a:xfrm>
            <a:off x="2525984" y="1600200"/>
            <a:ext cx="6858000" cy="4801314"/>
          </a:xfrm>
          <a:prstGeom prst="rect">
            <a:avLst/>
          </a:prstGeom>
          <a:noFill/>
        </p:spPr>
        <p:txBody>
          <a:bodyPr wrap="square" rtlCol="0">
            <a:spAutoFit/>
          </a:bodyPr>
          <a:lstStyle/>
          <a:p>
            <a:pPr algn="just"/>
            <a:r>
              <a:rPr lang="en-US" dirty="0">
                <a:latin typeface="Trebuchet MS" panose="020B0603020202020204" pitchFamily="34" charset="0"/>
              </a:rPr>
              <a:t>Our solution offers a "wow" factor through:</a:t>
            </a:r>
          </a:p>
          <a:p>
            <a:pPr marL="285750" indent="-285750" algn="just">
              <a:buFont typeface="Wingdings" panose="05000000000000000000" pitchFamily="2" charset="2"/>
              <a:buChar char="q"/>
            </a:pPr>
            <a:endParaRPr lang="en-US" dirty="0">
              <a:latin typeface="Trebuchet MS" panose="020B0603020202020204" pitchFamily="34" charset="0"/>
            </a:endParaRPr>
          </a:p>
          <a:p>
            <a:pPr algn="just"/>
            <a:r>
              <a:rPr lang="en-US" dirty="0">
                <a:latin typeface="Trebuchet MS" panose="020B0603020202020204" pitchFamily="34" charset="0"/>
              </a:rPr>
              <a:t>1. Precision: Our model delivers highly accurate predictions, surpassing industry standards and providing confidence in decision-making.</a:t>
            </a:r>
          </a:p>
          <a:p>
            <a:pPr marL="285750" indent="-285750" algn="just">
              <a:buFont typeface="Wingdings" panose="05000000000000000000" pitchFamily="2" charset="2"/>
              <a:buChar char="q"/>
            </a:pPr>
            <a:endParaRPr lang="en-US" dirty="0">
              <a:latin typeface="Trebuchet MS" panose="020B0603020202020204" pitchFamily="34" charset="0"/>
            </a:endParaRPr>
          </a:p>
          <a:p>
            <a:pPr algn="just"/>
            <a:r>
              <a:rPr lang="en-US" dirty="0">
                <a:latin typeface="Trebuchet MS" panose="020B0603020202020204" pitchFamily="34" charset="0"/>
              </a:rPr>
              <a:t>2. Actionable Insights: We provide practical recommendations that directly impact processes, enabling users to make immediate improvements.</a:t>
            </a:r>
          </a:p>
          <a:p>
            <a:pPr marL="285750" indent="-285750" algn="just">
              <a:buFont typeface="Wingdings" panose="05000000000000000000" pitchFamily="2" charset="2"/>
              <a:buChar char="q"/>
            </a:pPr>
            <a:endParaRPr lang="en-US" dirty="0">
              <a:latin typeface="Trebuchet MS" panose="020B0603020202020204" pitchFamily="34" charset="0"/>
            </a:endParaRPr>
          </a:p>
          <a:p>
            <a:pPr algn="just"/>
            <a:r>
              <a:rPr lang="en-US" dirty="0">
                <a:latin typeface="Trebuchet MS" panose="020B0603020202020204" pitchFamily="34" charset="0"/>
              </a:rPr>
              <a:t>3. Seamless Integration: With effortless integration into existing systems, our solution minimizes disruption and maximizes efficiency.</a:t>
            </a:r>
          </a:p>
          <a:p>
            <a:pPr marL="285750" indent="-285750" algn="just">
              <a:buFont typeface="Wingdings" panose="05000000000000000000" pitchFamily="2" charset="2"/>
              <a:buChar char="q"/>
            </a:pPr>
            <a:endParaRPr lang="en-US" dirty="0">
              <a:latin typeface="Trebuchet MS" panose="020B0603020202020204" pitchFamily="34" charset="0"/>
            </a:endParaRPr>
          </a:p>
          <a:p>
            <a:pPr algn="just"/>
            <a:r>
              <a:rPr lang="en-US" dirty="0">
                <a:latin typeface="Trebuchet MS" panose="020B0603020202020204" pitchFamily="34" charset="0"/>
              </a:rPr>
              <a:t>4. Scalability: Whether you're a small vineyard or a global distributor, our solution grows with your business needs, ensuring long-term value.</a:t>
            </a:r>
            <a:endParaRPr lang="en-IN"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50831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7434F296-CE5F-5D37-AE06-ABCEEADB738B}"/>
              </a:ext>
            </a:extLst>
          </p:cNvPr>
          <p:cNvSpPr txBox="1"/>
          <p:nvPr/>
        </p:nvSpPr>
        <p:spPr>
          <a:xfrm>
            <a:off x="720880" y="1524361"/>
            <a:ext cx="7620000" cy="4247317"/>
          </a:xfrm>
          <a:prstGeom prst="rect">
            <a:avLst/>
          </a:prstGeom>
          <a:noFill/>
        </p:spPr>
        <p:txBody>
          <a:bodyPr wrap="square" rtlCol="0">
            <a:spAutoFit/>
          </a:bodyPr>
          <a:lstStyle/>
          <a:p>
            <a:pPr algn="just"/>
            <a:r>
              <a:rPr lang="en-US" dirty="0">
                <a:latin typeface="Trebuchet MS" panose="020B0603020202020204" pitchFamily="34" charset="0"/>
              </a:rPr>
              <a:t>1. Data Preparation: Clean, preprocess, and prepare the dataset, ensuring it is ready for modeling by handling missing values, outliers, and encoding categorical variables if needed.</a:t>
            </a:r>
          </a:p>
          <a:p>
            <a:pPr marL="285750" indent="-285750" algn="just">
              <a:buFont typeface="Wingdings" panose="05000000000000000000" pitchFamily="2" charset="2"/>
              <a:buChar char="q"/>
            </a:pPr>
            <a:endParaRPr lang="en-US" dirty="0">
              <a:latin typeface="Trebuchet MS" panose="020B0603020202020204" pitchFamily="34" charset="0"/>
            </a:endParaRPr>
          </a:p>
          <a:p>
            <a:pPr algn="just"/>
            <a:r>
              <a:rPr lang="en-US" dirty="0">
                <a:latin typeface="Trebuchet MS" panose="020B0603020202020204" pitchFamily="34" charset="0"/>
              </a:rPr>
              <a:t>2. Model Selection: Explore and select appropriate machine learning algorithms such as regression or classification models tailored to the wine quality prediction task.</a:t>
            </a:r>
          </a:p>
          <a:p>
            <a:pPr algn="just"/>
            <a:endParaRPr lang="en-US" dirty="0">
              <a:latin typeface="Trebuchet MS" panose="020B0603020202020204" pitchFamily="34" charset="0"/>
            </a:endParaRPr>
          </a:p>
          <a:p>
            <a:pPr algn="just"/>
            <a:r>
              <a:rPr lang="en-US" dirty="0">
                <a:latin typeface="Trebuchet MS" panose="020B0603020202020204" pitchFamily="34" charset="0"/>
              </a:rPr>
              <a:t>3. Model Training and Evaluation: Train the selected models using the prepared dataset and evaluate their performance using relevant metrics like RMSE for regression or accuracy for classification.</a:t>
            </a:r>
          </a:p>
          <a:p>
            <a:pPr marL="285750" indent="-285750" algn="just">
              <a:buFont typeface="Wingdings" panose="05000000000000000000" pitchFamily="2" charset="2"/>
              <a:buChar char="q"/>
            </a:pPr>
            <a:endParaRPr lang="en-US" dirty="0">
              <a:latin typeface="Trebuchet MS" panose="020B0603020202020204" pitchFamily="34" charset="0"/>
            </a:endParaRPr>
          </a:p>
          <a:p>
            <a:pPr algn="just"/>
            <a:r>
              <a:rPr lang="en-US" dirty="0">
                <a:latin typeface="Trebuchet MS" panose="020B0603020202020204" pitchFamily="34" charset="0"/>
              </a:rPr>
              <a:t>4. Hyperparameter Tuning: Fine-tune the model's hyperparameters to optimize performance, ensuring the model achieves the best possible results for predicting wine quality.</a:t>
            </a:r>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TotalTime>
  <Words>792</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Nunito</vt:lpstr>
      <vt:lpstr>Trebuchet MS</vt:lpstr>
      <vt:lpstr>Wingdings</vt:lpstr>
      <vt:lpstr>Office Theme</vt:lpstr>
      <vt:lpstr>SHARMITHA S 711721244050 III Btech CSBS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SHARMI JENITHA S 711721244049 III Btech CSBS KGiSL Institute of Technology</dc:title>
  <dc:creator>Subhashnini L</dc:creator>
  <cp:lastModifiedBy>Sharmitha 22</cp:lastModifiedBy>
  <cp:revision>3</cp:revision>
  <dcterms:created xsi:type="dcterms:W3CDTF">2024-04-03T09:01:14Z</dcterms:created>
  <dcterms:modified xsi:type="dcterms:W3CDTF">2024-04-06T09:02:41Z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