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mployee%20dataset%20sharmith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dataset sharmitha.xlsx]Employee dataset Sharmitha!PivotTable1</c:name>
    <c:fmtId val="5"/>
  </c:pivotSource>
  <c:chart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4702005979821851E-2"/>
          <c:y val="4.5414582224351165E-2"/>
          <c:w val="0.77292973349713656"/>
          <c:h val="0.898032934910325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'Employee dataset Sharmitha'!$B$3:$B$4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'Employee dataset Sharmitha'!$A$5:$A$15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dataset Sharmitha'!$B$5:$B$15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98-4853-8C58-0FABE56EE532}"/>
            </c:ext>
          </c:extLst>
        </c:ser>
        <c:ser>
          <c:idx val="1"/>
          <c:order val="1"/>
          <c:tx>
            <c:strRef>
              <c:f>'Employee dataset Sharmitha'!$C$3:$C$4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'Employee dataset Sharmitha'!$A$5:$A$15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dataset Sharmitha'!$C$5:$C$15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98-4853-8C58-0FABE56EE532}"/>
            </c:ext>
          </c:extLst>
        </c:ser>
        <c:ser>
          <c:idx val="2"/>
          <c:order val="2"/>
          <c:tx>
            <c:strRef>
              <c:f>'Employee dataset Sharmitha'!$D$3:$D$4</c:f>
              <c:strCache>
                <c:ptCount val="1"/>
                <c:pt idx="0">
                  <c:v>MED</c:v>
                </c:pt>
              </c:strCache>
            </c:strRef>
          </c:tx>
          <c:invertIfNegative val="0"/>
          <c:cat>
            <c:strRef>
              <c:f>'Employee dataset Sharmitha'!$A$5:$A$15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dataset Sharmitha'!$D$5:$D$15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98-4853-8C58-0FABE56EE532}"/>
            </c:ext>
          </c:extLst>
        </c:ser>
        <c:ser>
          <c:idx val="3"/>
          <c:order val="3"/>
          <c:tx>
            <c:strRef>
              <c:f>'Employee dataset Sharmitha'!$E$3:$E$4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'Employee dataset Sharmitha'!$A$5:$A$15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dataset Sharmitha'!$E$5:$E$15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98-4853-8C58-0FABE56EE5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2163968"/>
        <c:axId val="253647872"/>
      </c:barChart>
      <c:catAx>
        <c:axId val="252163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53647872"/>
        <c:crosses val="autoZero"/>
        <c:auto val="1"/>
        <c:lblAlgn val="ctr"/>
        <c:lblOffset val="100"/>
        <c:noMultiLvlLbl val="0"/>
      </c:catAx>
      <c:valAx>
        <c:axId val="253647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21639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53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78086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E.Sharmitha</a:t>
            </a:r>
            <a:r>
              <a:rPr lang="en-US" sz="2400" dirty="0"/>
              <a:t>.</a:t>
            </a:r>
          </a:p>
          <a:p>
            <a:r>
              <a:rPr lang="en-US" sz="2400" dirty="0"/>
              <a:t>REGISTER NO:312206542</a:t>
            </a:r>
          </a:p>
          <a:p>
            <a:r>
              <a:rPr lang="en-US" sz="2400" dirty="0"/>
              <a:t>DEPARTMENT: Commerce.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Agurchand</a:t>
            </a:r>
            <a:r>
              <a:rPr lang="en-US" sz="2400" dirty="0"/>
              <a:t> </a:t>
            </a:r>
            <a:r>
              <a:rPr lang="en-US" sz="2400" dirty="0" err="1"/>
              <a:t>Manmull</a:t>
            </a:r>
            <a:r>
              <a:rPr lang="en-US" sz="2400" dirty="0"/>
              <a:t> Jain College.[</a:t>
            </a:r>
            <a:r>
              <a:rPr lang="en-US" sz="2400" dirty="0" err="1"/>
              <a:t>A.M.Jain</a:t>
            </a:r>
            <a:r>
              <a:rPr lang="en-US" sz="2400" dirty="0"/>
              <a:t> College]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8C344-C715-8EE5-1FC6-0B2FBCC4A9CB}"/>
              </a:ext>
            </a:extLst>
          </p:cNvPr>
          <p:cNvSpPr txBox="1"/>
          <p:nvPr/>
        </p:nvSpPr>
        <p:spPr>
          <a:xfrm>
            <a:off x="1066800" y="1447800"/>
            <a:ext cx="798195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DATA COLLECTION</a:t>
            </a:r>
            <a:r>
              <a:rPr lang="en-IN" dirty="0"/>
              <a:t>: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IN" dirty="0"/>
              <a:t>Employee dataset collected from </a:t>
            </a:r>
            <a:r>
              <a:rPr lang="en-IN" dirty="0" err="1"/>
              <a:t>Edunet</a:t>
            </a:r>
            <a:r>
              <a:rPr lang="en-IN" dirty="0"/>
              <a:t> dashboard in naan </a:t>
            </a:r>
            <a:r>
              <a:rPr lang="en-IN" dirty="0" err="1"/>
              <a:t>mudhalvan</a:t>
            </a:r>
            <a:r>
              <a:rPr lang="en-IN" dirty="0"/>
              <a:t> portal.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FEATURE COLLECTION</a:t>
            </a:r>
            <a:r>
              <a:rPr lang="en-IN" dirty="0"/>
              <a:t>: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IN" dirty="0"/>
              <a:t>In the data collection highlighted the important topics for the employee performance analysis.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IN" dirty="0"/>
              <a:t>The highlighted headings are </a:t>
            </a:r>
            <a:r>
              <a:rPr lang="en-IN" dirty="0" err="1"/>
              <a:t>Emp.ID,first</a:t>
            </a:r>
            <a:r>
              <a:rPr lang="en-IN" dirty="0"/>
              <a:t> </a:t>
            </a:r>
            <a:r>
              <a:rPr lang="en-IN" dirty="0" err="1"/>
              <a:t>name,last</a:t>
            </a:r>
            <a:r>
              <a:rPr lang="en-IN" dirty="0"/>
              <a:t> </a:t>
            </a:r>
            <a:r>
              <a:rPr lang="en-IN" dirty="0" err="1"/>
              <a:t>name,business</a:t>
            </a:r>
            <a:r>
              <a:rPr lang="en-IN" dirty="0"/>
              <a:t> </a:t>
            </a:r>
            <a:r>
              <a:rPr lang="en-IN" dirty="0" err="1"/>
              <a:t>unit,employee</a:t>
            </a:r>
            <a:r>
              <a:rPr lang="en-IN" dirty="0"/>
              <a:t> </a:t>
            </a:r>
            <a:r>
              <a:rPr lang="en-IN" dirty="0" err="1"/>
              <a:t>status,employee</a:t>
            </a:r>
            <a:r>
              <a:rPr lang="en-IN" dirty="0"/>
              <a:t> </a:t>
            </a:r>
            <a:r>
              <a:rPr lang="en-IN" dirty="0" err="1"/>
              <a:t>type,employe</a:t>
            </a:r>
            <a:r>
              <a:rPr lang="en-IN" dirty="0"/>
              <a:t> classification </a:t>
            </a:r>
            <a:r>
              <a:rPr lang="en-IN" dirty="0" err="1"/>
              <a:t>type,gender</a:t>
            </a:r>
            <a:r>
              <a:rPr lang="en-IN" dirty="0"/>
              <a:t> </a:t>
            </a:r>
            <a:r>
              <a:rPr lang="en-IN" dirty="0" err="1"/>
              <a:t>code,performance</a:t>
            </a:r>
            <a:r>
              <a:rPr lang="en-IN" dirty="0"/>
              <a:t> </a:t>
            </a:r>
            <a:r>
              <a:rPr lang="en-IN" dirty="0" err="1"/>
              <a:t>source,current</a:t>
            </a:r>
            <a:r>
              <a:rPr lang="en-IN" dirty="0"/>
              <a:t> employee </a:t>
            </a:r>
            <a:r>
              <a:rPr lang="en-IN" dirty="0" err="1"/>
              <a:t>rating,performance</a:t>
            </a:r>
            <a:r>
              <a:rPr lang="en-IN" dirty="0"/>
              <a:t> level.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DATA CLEANING:</a:t>
            </a:r>
          </a:p>
          <a:p>
            <a:pPr marL="2171700" lvl="4" indent="-342900">
              <a:buFont typeface="Wingdings" panose="05000000000000000000" pitchFamily="2" charset="2"/>
              <a:buChar char="Ø"/>
            </a:pPr>
            <a:r>
              <a:rPr lang="en-IN" sz="2000" dirty="0"/>
              <a:t>By applying the filtering option removal all the blank space in employee dataset.</a:t>
            </a:r>
          </a:p>
          <a:p>
            <a:pPr marL="2171700" lvl="4" indent="-342900">
              <a:buFont typeface="Wingdings" panose="05000000000000000000" pitchFamily="2" charset="2"/>
              <a:buChar char="Ø"/>
            </a:pPr>
            <a:r>
              <a:rPr lang="en-IN" sz="2000" dirty="0"/>
              <a:t>Using filtering option especially removed the blank from exit data column.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D13213-8C0E-8856-C954-58EFF13FF8E2}"/>
              </a:ext>
            </a:extLst>
          </p:cNvPr>
          <p:cNvSpPr txBox="1"/>
          <p:nvPr/>
        </p:nvSpPr>
        <p:spPr>
          <a:xfrm>
            <a:off x="609600" y="533400"/>
            <a:ext cx="60990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b="1" spc="15" dirty="0">
                <a:latin typeface="Trebuchet MS"/>
                <a:cs typeface="Trebuchet MS"/>
              </a:rPr>
              <a:t>M</a:t>
            </a:r>
            <a:r>
              <a:rPr lang="en-IN" sz="4400" b="1" dirty="0">
                <a:latin typeface="Trebuchet MS"/>
                <a:cs typeface="Trebuchet MS"/>
              </a:rPr>
              <a:t>O</a:t>
            </a:r>
            <a:r>
              <a:rPr lang="en-IN" sz="4400" b="1" spc="-15" dirty="0">
                <a:latin typeface="Trebuchet MS"/>
                <a:cs typeface="Trebuchet MS"/>
              </a:rPr>
              <a:t>D</a:t>
            </a:r>
            <a:r>
              <a:rPr lang="en-IN" sz="4400" b="1" spc="-35" dirty="0">
                <a:latin typeface="Trebuchet MS"/>
                <a:cs typeface="Trebuchet MS"/>
              </a:rPr>
              <a:t>E</a:t>
            </a:r>
            <a:r>
              <a:rPr lang="en-IN" sz="4400" b="1" spc="-30" dirty="0">
                <a:latin typeface="Trebuchet MS"/>
                <a:cs typeface="Trebuchet MS"/>
              </a:rPr>
              <a:t>LL</a:t>
            </a:r>
            <a:r>
              <a:rPr lang="en-IN" sz="4400" b="1" spc="-5" dirty="0">
                <a:latin typeface="Trebuchet MS"/>
                <a:cs typeface="Trebuchet MS"/>
              </a:rPr>
              <a:t>I</a:t>
            </a:r>
            <a:r>
              <a:rPr lang="en-IN" sz="4400" b="1" spc="30" dirty="0">
                <a:latin typeface="Trebuchet MS"/>
                <a:cs typeface="Trebuchet MS"/>
              </a:rPr>
              <a:t>N</a:t>
            </a:r>
            <a:r>
              <a:rPr lang="en-IN" sz="4400" b="1" spc="5" dirty="0">
                <a:latin typeface="Trebuchet MS"/>
                <a:cs typeface="Trebuchet MS"/>
              </a:rPr>
              <a:t>G</a:t>
            </a:r>
            <a:endParaRPr lang="en-IN" sz="4400" b="1" dirty="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81642-FEBF-CEE8-15D8-25FA72C63D52}"/>
              </a:ext>
            </a:extLst>
          </p:cNvPr>
          <p:cNvSpPr txBox="1"/>
          <p:nvPr/>
        </p:nvSpPr>
        <p:spPr>
          <a:xfrm flipH="1">
            <a:off x="2133600" y="1524000"/>
            <a:ext cx="6444669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SUMMARY: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/>
              <a:t>By selecting all the columns in dataset, the selected pivot table option.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/>
              <a:t>In pivot table by highlighting the some side headings in values enter count of first </a:t>
            </a:r>
            <a:r>
              <a:rPr lang="en-IN" dirty="0" err="1"/>
              <a:t>name,in</a:t>
            </a:r>
            <a:r>
              <a:rPr lang="en-IN" dirty="0"/>
              <a:t> rows enter business unit ,in </a:t>
            </a:r>
            <a:r>
              <a:rPr lang="en-IN" dirty="0" err="1"/>
              <a:t>coloumns</a:t>
            </a:r>
            <a:r>
              <a:rPr lang="en-IN" dirty="0"/>
              <a:t> enter performance </a:t>
            </a:r>
            <a:r>
              <a:rPr lang="en-IN" dirty="0" err="1"/>
              <a:t>level,in</a:t>
            </a:r>
            <a:r>
              <a:rPr lang="en-IN" dirty="0"/>
              <a:t> filter enter gender code to get the summary.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/>
              <a:t>Then the data will turned into table format.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/>
              <a:t>VISUALIZATION: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/>
              <a:t>After analysing the table then prepare a graph.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/>
              <a:t>Now, we can visualize the graph for an employee performance analysis.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/>
              <a:t>With this progress we can regularly review the employee’s progress, provide ongoing feedback and adjust the growth plan as needed.</a:t>
            </a:r>
          </a:p>
        </p:txBody>
      </p:sp>
    </p:spTree>
    <p:extLst>
      <p:ext uri="{BB962C8B-B14F-4D97-AF65-F5344CB8AC3E}">
        <p14:creationId xmlns:p14="http://schemas.microsoft.com/office/powerpoint/2010/main" val="22162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6E71AD-25EC-3B38-0656-F22B9B63D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955596"/>
              </p:ext>
            </p:extLst>
          </p:nvPr>
        </p:nvGraphicFramePr>
        <p:xfrm>
          <a:off x="1371600" y="1686306"/>
          <a:ext cx="5886450" cy="3733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1612">
                  <a:extLst>
                    <a:ext uri="{9D8B030D-6E8A-4147-A177-3AD203B41FA5}">
                      <a16:colId xmlns:a16="http://schemas.microsoft.com/office/drawing/2014/main" val="2620208625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4169389269"/>
                    </a:ext>
                  </a:extLst>
                </a:gridCol>
                <a:gridCol w="470267">
                  <a:extLst>
                    <a:ext uri="{9D8B030D-6E8A-4147-A177-3AD203B41FA5}">
                      <a16:colId xmlns:a16="http://schemas.microsoft.com/office/drawing/2014/main" val="3242442145"/>
                    </a:ext>
                  </a:extLst>
                </a:gridCol>
                <a:gridCol w="454051">
                  <a:extLst>
                    <a:ext uri="{9D8B030D-6E8A-4147-A177-3AD203B41FA5}">
                      <a16:colId xmlns:a16="http://schemas.microsoft.com/office/drawing/2014/main" val="2528303570"/>
                    </a:ext>
                  </a:extLst>
                </a:gridCol>
                <a:gridCol w="924319">
                  <a:extLst>
                    <a:ext uri="{9D8B030D-6E8A-4147-A177-3AD203B41FA5}">
                      <a16:colId xmlns:a16="http://schemas.microsoft.com/office/drawing/2014/main" val="2637023413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962988764"/>
                    </a:ext>
                  </a:extLst>
                </a:gridCol>
              </a:tblGrid>
              <a:tr h="6739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CE6F1"/>
                          </a:highlight>
                        </a:rPr>
                        <a:t>GenderCode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CE6F1"/>
                          </a:highlight>
                        </a:rPr>
                        <a:t>(All)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0107366"/>
                  </a:ext>
                </a:extLst>
              </a:tr>
              <a:tr h="21856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0728151"/>
                  </a:ext>
                </a:extLst>
              </a:tr>
              <a:tr h="2185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CE6F1"/>
                          </a:highlight>
                        </a:rPr>
                        <a:t>Count of FirstName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CE6F1"/>
                          </a:highlight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2747358"/>
                  </a:ext>
                </a:extLst>
              </a:tr>
              <a:tr h="2185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CE6F1"/>
                          </a:highlight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CE6F1"/>
                          </a:highlight>
                        </a:rPr>
                        <a:t>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CE6F1"/>
                          </a:highlight>
                        </a:rPr>
                        <a:t>LOW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CE6F1"/>
                          </a:highlight>
                        </a:rPr>
                        <a:t>MED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CE6F1"/>
                          </a:highlight>
                        </a:rPr>
                        <a:t>VERY 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CE6F1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5243576"/>
                  </a:ext>
                </a:extLst>
              </a:tr>
              <a:tr h="2185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BPC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1436299"/>
                  </a:ext>
                </a:extLst>
              </a:tr>
              <a:tr h="2185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CCDR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2069039"/>
                  </a:ext>
                </a:extLst>
              </a:tr>
              <a:tr h="2185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5885306"/>
                  </a:ext>
                </a:extLst>
              </a:tr>
              <a:tr h="2185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MSC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691357"/>
                  </a:ext>
                </a:extLst>
              </a:tr>
              <a:tr h="2185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7395301"/>
                  </a:ext>
                </a:extLst>
              </a:tr>
              <a:tr h="2185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7767482"/>
                  </a:ext>
                </a:extLst>
              </a:tr>
              <a:tr h="2185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PYZ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0092412"/>
                  </a:ext>
                </a:extLst>
              </a:tr>
              <a:tr h="2185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SVG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5298990"/>
                  </a:ext>
                </a:extLst>
              </a:tr>
              <a:tr h="2185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6095428"/>
                  </a:ext>
                </a:extLst>
              </a:tr>
              <a:tr h="2185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WBL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7965555"/>
                  </a:ext>
                </a:extLst>
              </a:tr>
              <a:tr h="21856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CE6F1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CE6F1"/>
                          </a:highlight>
                        </a:rPr>
                        <a:t>220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CE6F1"/>
                          </a:highlight>
                        </a:rPr>
                        <a:t>398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CE6F1"/>
                          </a:highlight>
                        </a:rPr>
                        <a:t>778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CE6F1"/>
                          </a:highlight>
                        </a:rPr>
                        <a:t>137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DCE6F1"/>
                          </a:highlight>
                        </a:rPr>
                        <a:t>1533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57954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2EC89C-1497-7CDC-9BCB-142739967ABA}"/>
              </a:ext>
            </a:extLst>
          </p:cNvPr>
          <p:cNvSpPr txBox="1"/>
          <p:nvPr/>
        </p:nvSpPr>
        <p:spPr>
          <a:xfrm>
            <a:off x="609600" y="3810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R</a:t>
            </a:r>
            <a:r>
              <a:rPr lang="en-IN" sz="4800" b="1" spc="-40" dirty="0"/>
              <a:t>E</a:t>
            </a:r>
            <a:r>
              <a:rPr lang="en-IN" sz="4800" b="1" spc="15" dirty="0"/>
              <a:t>S</a:t>
            </a:r>
            <a:r>
              <a:rPr lang="en-IN" sz="4800" b="1" spc="-30" dirty="0"/>
              <a:t>U</a:t>
            </a:r>
            <a:r>
              <a:rPr lang="en-IN" sz="4800" b="1" spc="-405" dirty="0"/>
              <a:t>L</a:t>
            </a:r>
            <a:r>
              <a:rPr lang="en-IN" sz="4800" b="1" dirty="0"/>
              <a:t>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432935"/>
              </p:ext>
            </p:extLst>
          </p:nvPr>
        </p:nvGraphicFramePr>
        <p:xfrm>
          <a:off x="2514600" y="1211997"/>
          <a:ext cx="6117908" cy="4503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182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F98EB-F6BB-DB0F-5A31-138DDC15EB7A}"/>
              </a:ext>
            </a:extLst>
          </p:cNvPr>
          <p:cNvSpPr txBox="1"/>
          <p:nvPr/>
        </p:nvSpPr>
        <p:spPr>
          <a:xfrm>
            <a:off x="2932176" y="1752600"/>
            <a:ext cx="5105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An employee data </a:t>
            </a:r>
            <a:r>
              <a:rPr lang="en-IN" sz="2000" dirty="0" err="1"/>
              <a:t>analyst,you</a:t>
            </a:r>
            <a:r>
              <a:rPr lang="en-IN" sz="2000" dirty="0"/>
              <a:t> play a crucial role in driving business decisions and growth through data-driven </a:t>
            </a:r>
            <a:r>
              <a:rPr lang="en-IN" sz="2000" dirty="0" err="1"/>
              <a:t>insights.By</a:t>
            </a:r>
            <a:r>
              <a:rPr lang="en-IN" sz="2000" dirty="0"/>
              <a:t> leveraging tools like MS </a:t>
            </a:r>
            <a:r>
              <a:rPr lang="en-IN" sz="2000" dirty="0" err="1"/>
              <a:t>Excel,Kaggle</a:t>
            </a:r>
            <a:r>
              <a:rPr lang="en-IN" sz="2000" dirty="0"/>
              <a:t>, and other data analysis platforms.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777E2-D82B-F447-C9EB-62D5043B4246}"/>
              </a:ext>
            </a:extLst>
          </p:cNvPr>
          <p:cNvSpPr txBox="1"/>
          <p:nvPr/>
        </p:nvSpPr>
        <p:spPr>
          <a:xfrm>
            <a:off x="2971800" y="3474185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By doing this, you will become a valuable asset to your </a:t>
            </a:r>
            <a:r>
              <a:rPr lang="en-IN" sz="2000" dirty="0" err="1"/>
              <a:t>organization,driving</a:t>
            </a:r>
            <a:r>
              <a:rPr lang="en-IN" sz="2000" dirty="0"/>
              <a:t> data-informed decisions that impact the bottom line and support employee success.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7B149-FC55-5C45-FF1E-CD0EE52197CB}"/>
              </a:ext>
            </a:extLst>
          </p:cNvPr>
          <p:cNvSpPr txBox="1"/>
          <p:nvPr/>
        </p:nvSpPr>
        <p:spPr>
          <a:xfrm>
            <a:off x="1095501" y="1419135"/>
            <a:ext cx="5533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performance analysis is a crucial process in human resources management. For example: Attendance </a:t>
            </a:r>
            <a:r>
              <a:rPr lang="en-IN" dirty="0" err="1"/>
              <a:t>analysis,etc</a:t>
            </a:r>
            <a:r>
              <a:rPr lang="en-IN" dirty="0"/>
              <a:t>…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6BFE34-5145-A2FE-27AF-82E8E47A2E91}"/>
              </a:ext>
            </a:extLst>
          </p:cNvPr>
          <p:cNvSpPr txBox="1"/>
          <p:nvPr/>
        </p:nvSpPr>
        <p:spPr>
          <a:xfrm>
            <a:off x="958341" y="2638425"/>
            <a:ext cx="3242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ATTENDANCE ANALYSIS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CCD64-0387-1595-EA62-3DBA63EDF482}"/>
              </a:ext>
            </a:extLst>
          </p:cNvPr>
          <p:cNvSpPr txBox="1"/>
          <p:nvPr/>
        </p:nvSpPr>
        <p:spPr>
          <a:xfrm>
            <a:off x="3657601" y="3038535"/>
            <a:ext cx="281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Attendance analysis refers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6E477-AF8B-3A4F-411B-B40CC9BA671F}"/>
              </a:ext>
            </a:extLst>
          </p:cNvPr>
          <p:cNvSpPr txBox="1"/>
          <p:nvPr/>
        </p:nvSpPr>
        <p:spPr>
          <a:xfrm>
            <a:off x="1114169" y="3346131"/>
            <a:ext cx="507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the process of examining and interpreting data related to employee attendance patterns.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C01AA1-B6FB-ED6B-AED9-1FF92229DDB9}"/>
              </a:ext>
            </a:extLst>
          </p:cNvPr>
          <p:cNvSpPr txBox="1"/>
          <p:nvPr/>
        </p:nvSpPr>
        <p:spPr>
          <a:xfrm>
            <a:off x="1362075" y="4250872"/>
            <a:ext cx="533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3E7684-7EDF-3476-5947-3FF6A10E436C}"/>
              </a:ext>
            </a:extLst>
          </p:cNvPr>
          <p:cNvSpPr txBox="1"/>
          <p:nvPr/>
        </p:nvSpPr>
        <p:spPr>
          <a:xfrm>
            <a:off x="1214117" y="4106216"/>
            <a:ext cx="52568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Performing employee analysis is crucial for organisation to: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/>
              <a:t>Identify strengths and weakness.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/>
              <a:t>Improve performance.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/>
              <a:t>Enhance employee.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/>
              <a:t>Reduce turnover.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/>
              <a:t> Improve communication.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32891" y="1857375"/>
            <a:ext cx="55233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EMPLOYEE DATA  ANALYST:</a:t>
            </a:r>
          </a:p>
          <a:p>
            <a:r>
              <a:rPr lang="en-IN" sz="2400" dirty="0">
                <a:latin typeface="Sitka Text" pitchFamily="2" charset="0"/>
                <a:cs typeface="Times New Roman" panose="02020603050405020304" pitchFamily="18" charset="0"/>
              </a:rPr>
              <a:t>                                  </a:t>
            </a:r>
            <a:r>
              <a:rPr lang="en-IN" sz="1400" dirty="0">
                <a:latin typeface="Sitka Text" pitchFamily="2" charset="0"/>
                <a:cs typeface="Times New Roman" panose="02020603050405020304" pitchFamily="18" charset="0"/>
              </a:rPr>
              <a:t>An employee data analyst is a professional responsible for collecting ,</a:t>
            </a:r>
            <a:r>
              <a:rPr lang="en-IN" sz="1400" dirty="0" err="1">
                <a:latin typeface="Sitka Text" pitchFamily="2" charset="0"/>
                <a:cs typeface="Times New Roman" panose="02020603050405020304" pitchFamily="18" charset="0"/>
              </a:rPr>
              <a:t>analysing,and</a:t>
            </a:r>
            <a:r>
              <a:rPr lang="en-IN" sz="1400" dirty="0">
                <a:latin typeface="Sitka Text" pitchFamily="2" charset="0"/>
                <a:cs typeface="Times New Roman" panose="02020603050405020304" pitchFamily="18" charset="0"/>
              </a:rPr>
              <a:t> interpreting data related to employees within an organisation. Their primary goal is to provide insights that inform human resource(HR)decisions, drive business outcomes and improve overall workforce management.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CE211-8C0C-C748-7385-6B6628345A7A}"/>
              </a:ext>
            </a:extLst>
          </p:cNvPr>
          <p:cNvSpPr txBox="1"/>
          <p:nvPr/>
        </p:nvSpPr>
        <p:spPr>
          <a:xfrm>
            <a:off x="1241868" y="3724084"/>
            <a:ext cx="752113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analysing employee data, organisations can:</a:t>
            </a:r>
          </a:p>
          <a:p>
            <a:pPr marL="3486150" lvl="7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 Optimize talent management.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1600" dirty="0"/>
              <a:t> </a:t>
            </a:r>
            <a:r>
              <a:rPr lang="en-IN" sz="1600" dirty="0" err="1"/>
              <a:t>Enchance</a:t>
            </a:r>
            <a:r>
              <a:rPr lang="en-IN" sz="1600" dirty="0"/>
              <a:t> employee experience.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1600" dirty="0"/>
              <a:t> Improve </a:t>
            </a:r>
            <a:r>
              <a:rPr lang="en-IN" sz="1600" dirty="0" err="1"/>
              <a:t>diversity,equity,and</a:t>
            </a:r>
            <a:r>
              <a:rPr lang="en-IN" sz="1600" dirty="0"/>
              <a:t> inclusion.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1600" dirty="0"/>
              <a:t> Reduce turnover and absenteeism.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1600" dirty="0"/>
              <a:t>  Inform business decisions with data- driven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745B4-166A-04BF-AC80-3784EFD15CCC}"/>
              </a:ext>
            </a:extLst>
          </p:cNvPr>
          <p:cNvSpPr txBox="1"/>
          <p:nvPr/>
        </p:nvSpPr>
        <p:spPr>
          <a:xfrm>
            <a:off x="1066800" y="1513255"/>
            <a:ext cx="53340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USERS OF EMPLOYEE DATA ANALYSIST:</a:t>
            </a:r>
          </a:p>
          <a:p>
            <a:r>
              <a:rPr lang="en-IN" dirty="0"/>
              <a:t>                                                                     There are many beneficiaries from this performance. Some of the sectors are given below:</a:t>
            </a:r>
          </a:p>
          <a:p>
            <a:pPr marL="2571750" lvl="5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 Private sector</a:t>
            </a: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n-IN" dirty="0"/>
              <a:t> Public sector</a:t>
            </a: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n-IN" dirty="0"/>
              <a:t> Non – profit sector</a:t>
            </a: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n-IN" dirty="0"/>
              <a:t> Education sector</a:t>
            </a: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n-IN" dirty="0"/>
              <a:t> Healthcare sector</a:t>
            </a: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n-IN" dirty="0"/>
              <a:t> Financial sector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C3145-3C71-624A-9D9E-046AB46BDBBA}"/>
              </a:ext>
            </a:extLst>
          </p:cNvPr>
          <p:cNvSpPr txBox="1"/>
          <p:nvPr/>
        </p:nvSpPr>
        <p:spPr>
          <a:xfrm>
            <a:off x="1671637" y="4626678"/>
            <a:ext cx="5181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Industries: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/>
              <a:t>E-commerce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/>
              <a:t>Technology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/>
              <a:t>Manufacturing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/>
              <a:t>Education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/>
              <a:t>Finance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4ABDB-7826-6A4B-D344-46B42A56B0E2}"/>
              </a:ext>
            </a:extLst>
          </p:cNvPr>
          <p:cNvSpPr txBox="1"/>
          <p:nvPr/>
        </p:nvSpPr>
        <p:spPr>
          <a:xfrm>
            <a:off x="3009899" y="1599976"/>
            <a:ext cx="36861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Filtering:</a:t>
            </a:r>
          </a:p>
          <a:p>
            <a:pPr lvl="2"/>
            <a:r>
              <a:rPr lang="en-IN" dirty="0"/>
              <a:t>Missing </a:t>
            </a:r>
            <a:r>
              <a:rPr lang="en-IN" dirty="0" err="1"/>
              <a:t>values,focus</a:t>
            </a:r>
            <a:r>
              <a:rPr lang="en-IN" dirty="0"/>
              <a:t> on relevant </a:t>
            </a:r>
            <a:r>
              <a:rPr lang="en-IN" dirty="0" err="1"/>
              <a:t>data,create</a:t>
            </a:r>
            <a:r>
              <a:rPr lang="en-IN" dirty="0"/>
              <a:t> customised views.</a:t>
            </a:r>
          </a:p>
          <a:p>
            <a:pPr>
              <a:lnSpc>
                <a:spcPct val="150000"/>
              </a:lnSpc>
            </a:pPr>
            <a:r>
              <a:rPr lang="en-IN" dirty="0"/>
              <a:t>Conditional </a:t>
            </a:r>
            <a:r>
              <a:rPr lang="en-IN" dirty="0" err="1"/>
              <a:t>Formating</a:t>
            </a:r>
            <a:r>
              <a:rPr lang="en-IN" dirty="0"/>
              <a:t>:</a:t>
            </a:r>
          </a:p>
          <a:p>
            <a:pPr lvl="2"/>
            <a:r>
              <a:rPr lang="en-IN" dirty="0"/>
              <a:t>Blank </a:t>
            </a:r>
            <a:r>
              <a:rPr lang="en-IN" dirty="0" err="1"/>
              <a:t>values,Identify</a:t>
            </a:r>
            <a:r>
              <a:rPr lang="en-IN" dirty="0"/>
              <a:t> </a:t>
            </a:r>
            <a:r>
              <a:rPr lang="en-IN" dirty="0" err="1"/>
              <a:t>errors,simplify</a:t>
            </a:r>
            <a:r>
              <a:rPr lang="en-IN" dirty="0"/>
              <a:t> data analysis.</a:t>
            </a:r>
          </a:p>
          <a:p>
            <a:pPr>
              <a:lnSpc>
                <a:spcPct val="150000"/>
              </a:lnSpc>
            </a:pPr>
            <a:r>
              <a:rPr lang="en-IN" dirty="0"/>
              <a:t>Pivot table:</a:t>
            </a:r>
          </a:p>
          <a:p>
            <a:pPr lvl="2"/>
            <a:r>
              <a:rPr lang="en-IN" dirty="0"/>
              <a:t>Summarize large </a:t>
            </a:r>
            <a:r>
              <a:rPr lang="en-IN" dirty="0" err="1"/>
              <a:t>datasets,data</a:t>
            </a:r>
            <a:r>
              <a:rPr lang="en-IN" dirty="0"/>
              <a:t> </a:t>
            </a:r>
            <a:r>
              <a:rPr lang="en-IN" dirty="0" err="1"/>
              <a:t>analysis,reporting</a:t>
            </a:r>
            <a:r>
              <a:rPr lang="en-IN" dirty="0"/>
              <a:t>.</a:t>
            </a:r>
          </a:p>
          <a:p>
            <a:r>
              <a:rPr lang="en-IN" dirty="0"/>
              <a:t>Chart:</a:t>
            </a:r>
          </a:p>
          <a:p>
            <a:pPr lvl="2"/>
            <a:r>
              <a:rPr lang="en-IN" dirty="0"/>
              <a:t>Comparing </a:t>
            </a:r>
            <a:r>
              <a:rPr lang="en-IN" dirty="0" err="1"/>
              <a:t>data,Highlight</a:t>
            </a:r>
            <a:r>
              <a:rPr lang="en-IN" dirty="0"/>
              <a:t> key data </a:t>
            </a:r>
            <a:r>
              <a:rPr lang="en-IN" dirty="0" err="1"/>
              <a:t>points,simplify</a:t>
            </a:r>
            <a:r>
              <a:rPr lang="en-IN" dirty="0"/>
              <a:t> complex data.</a:t>
            </a:r>
          </a:p>
          <a:p>
            <a:pPr lvl="3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BDD8B-C3F1-8019-51C1-750A31091861}"/>
              </a:ext>
            </a:extLst>
          </p:cNvPr>
          <p:cNvSpPr txBox="1"/>
          <p:nvPr/>
        </p:nvSpPr>
        <p:spPr>
          <a:xfrm>
            <a:off x="1447800" y="14478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Employee data set:</a:t>
            </a:r>
          </a:p>
          <a:p>
            <a:pPr lvl="5"/>
            <a:r>
              <a:rPr lang="en-IN" sz="2400" i="1" dirty="0" err="1"/>
              <a:t>kaggle</a:t>
            </a:r>
            <a:r>
              <a:rPr lang="en-IN" sz="2400" i="1" dirty="0"/>
              <a:t>: It is mainly use for </a:t>
            </a:r>
            <a:r>
              <a:rPr lang="en-IN" sz="2400" i="1" dirty="0" err="1"/>
              <a:t>conjuction</a:t>
            </a:r>
            <a:r>
              <a:rPr lang="en-IN" sz="2400" i="1" dirty="0"/>
              <a:t> in </a:t>
            </a:r>
            <a:r>
              <a:rPr lang="en-IN" sz="2400" i="1" dirty="0" err="1"/>
              <a:t>excel.There</a:t>
            </a:r>
            <a:r>
              <a:rPr lang="en-IN" sz="2400" i="1" dirty="0"/>
              <a:t> are 26 features in </a:t>
            </a:r>
            <a:r>
              <a:rPr lang="en-IN" sz="2400" i="1" dirty="0" err="1"/>
              <a:t>Kaggle.Here</a:t>
            </a:r>
            <a:r>
              <a:rPr lang="en-IN" sz="2400" i="1" dirty="0"/>
              <a:t> we used 9 features out of 26.There are;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F01E1-3291-875A-94E6-87C754BCF243}"/>
              </a:ext>
            </a:extLst>
          </p:cNvPr>
          <p:cNvSpPr txBox="1"/>
          <p:nvPr/>
        </p:nvSpPr>
        <p:spPr>
          <a:xfrm>
            <a:off x="2590800" y="3756124"/>
            <a:ext cx="632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28950" lvl="6" indent="-285750">
              <a:buFont typeface="Wingdings" panose="05000000000000000000" pitchFamily="2" charset="2"/>
              <a:buChar char="v"/>
            </a:pPr>
            <a:r>
              <a:rPr lang="en-IN" dirty="0">
                <a:latin typeface="Bahnschrift" panose="020B0502040204020203" pitchFamily="34" charset="0"/>
              </a:rPr>
              <a:t>First Name</a:t>
            </a:r>
          </a:p>
          <a:p>
            <a:pPr lvl="6"/>
            <a:r>
              <a:rPr lang="en-IN" dirty="0">
                <a:latin typeface="Bahnschrift" panose="020B0502040204020203" pitchFamily="34" charset="0"/>
              </a:rPr>
              <a:t>     Last Name</a:t>
            </a:r>
          </a:p>
          <a:p>
            <a:pPr marL="3028950" lvl="6" indent="-285750">
              <a:buFont typeface="Wingdings" panose="05000000000000000000" pitchFamily="2" charset="2"/>
              <a:buChar char="v"/>
            </a:pPr>
            <a:r>
              <a:rPr lang="en-IN" dirty="0">
                <a:latin typeface="Bahnschrift" panose="020B0502040204020203" pitchFamily="34" charset="0"/>
              </a:rPr>
              <a:t>Gender-</a:t>
            </a:r>
            <a:r>
              <a:rPr lang="en-IN" dirty="0" err="1">
                <a:latin typeface="Bahnschrift" panose="020B0502040204020203" pitchFamily="34" charset="0"/>
              </a:rPr>
              <a:t>male,female</a:t>
            </a:r>
            <a:endParaRPr lang="en-IN" dirty="0">
              <a:latin typeface="Bahnschrift" panose="020B0502040204020203" pitchFamily="34" charset="0"/>
            </a:endParaRPr>
          </a:p>
          <a:p>
            <a:pPr marL="3028950" lvl="6" indent="-285750">
              <a:buFont typeface="Wingdings" panose="05000000000000000000" pitchFamily="2" charset="2"/>
              <a:buChar char="v"/>
            </a:pPr>
            <a:r>
              <a:rPr lang="en-IN" dirty="0">
                <a:latin typeface="Bahnschrift" panose="020B0502040204020203" pitchFamily="34" charset="0"/>
              </a:rPr>
              <a:t>Employee type</a:t>
            </a:r>
          </a:p>
          <a:p>
            <a:pPr marL="3028950" lvl="6" indent="-285750">
              <a:buFont typeface="Wingdings" panose="05000000000000000000" pitchFamily="2" charset="2"/>
              <a:buChar char="v"/>
            </a:pPr>
            <a:r>
              <a:rPr lang="en-IN" dirty="0">
                <a:latin typeface="Bahnschrift" panose="020B0502040204020203" pitchFamily="34" charset="0"/>
              </a:rPr>
              <a:t>Employment ID</a:t>
            </a:r>
          </a:p>
          <a:p>
            <a:pPr marL="3028950" lvl="6" indent="-285750">
              <a:buFont typeface="Wingdings" panose="05000000000000000000" pitchFamily="2" charset="2"/>
              <a:buChar char="v"/>
            </a:pPr>
            <a:r>
              <a:rPr lang="en-IN" dirty="0">
                <a:latin typeface="Bahnschrift" panose="020B0502040204020203" pitchFamily="34" charset="0"/>
              </a:rPr>
              <a:t>Current employee rating</a:t>
            </a:r>
          </a:p>
          <a:p>
            <a:pPr marL="3028950" lvl="6" indent="-285750">
              <a:buFont typeface="Wingdings" panose="05000000000000000000" pitchFamily="2" charset="2"/>
              <a:buChar char="v"/>
            </a:pPr>
            <a:r>
              <a:rPr lang="en-IN" dirty="0">
                <a:latin typeface="Bahnschrift" panose="020B0502040204020203" pitchFamily="34" charset="0"/>
              </a:rPr>
              <a:t>Performance level</a:t>
            </a:r>
          </a:p>
          <a:p>
            <a:pPr marL="3028950" lvl="6" indent="-285750">
              <a:buFont typeface="Wingdings" panose="05000000000000000000" pitchFamily="2" charset="2"/>
              <a:buChar char="v"/>
            </a:pPr>
            <a:r>
              <a:rPr lang="en-IN" dirty="0">
                <a:latin typeface="Bahnschrift" panose="020B0502040204020203" pitchFamily="34" charset="0"/>
              </a:rPr>
              <a:t>Employee classification type</a:t>
            </a:r>
          </a:p>
          <a:p>
            <a:pPr marL="3028950" lvl="6" indent="-285750">
              <a:buFont typeface="Wingdings" panose="05000000000000000000" pitchFamily="2" charset="2"/>
              <a:buChar char="v"/>
            </a:pPr>
            <a:r>
              <a:rPr lang="en-IN" dirty="0">
                <a:latin typeface="Bahnschrift" panose="020B0502040204020203" pitchFamily="34" charset="0"/>
              </a:rPr>
              <a:t>Business unit</a:t>
            </a:r>
          </a:p>
          <a:p>
            <a:pPr marL="3028950" lvl="6" indent="-285750">
              <a:buFont typeface="Wingdings" panose="05000000000000000000" pitchFamily="2" charset="2"/>
              <a:buChar char="v"/>
            </a:pPr>
            <a:r>
              <a:rPr lang="en-IN" dirty="0">
                <a:latin typeface="Bahnschrift" panose="020B0502040204020203" pitchFamily="34" charset="0"/>
              </a:rPr>
              <a:t>Employee status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BBB75-BC7F-6872-7A67-8DEA815221CB}"/>
              </a:ext>
            </a:extLst>
          </p:cNvPr>
          <p:cNvSpPr txBox="1"/>
          <p:nvPr/>
        </p:nvSpPr>
        <p:spPr>
          <a:xfrm>
            <a:off x="3124200" y="2781208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Performance level = “IFS(Z8&gt;=5,“VERY HIGH”,Z8&gt;=4,“HIGH”,Z8&gt;=3,“MED”,TRUE,“LOW”)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822</Words>
  <Application>Microsoft Office PowerPoint</Application>
  <PresentationFormat>Widescreen</PresentationFormat>
  <Paragraphs>194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Bahnschrift</vt:lpstr>
      <vt:lpstr>Calibri</vt:lpstr>
      <vt:lpstr>Roboto</vt:lpstr>
      <vt:lpstr>Sitka Text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Sharun pandi E</cp:lastModifiedBy>
  <cp:revision>14</cp:revision>
  <dcterms:created xsi:type="dcterms:W3CDTF">2024-03-29T15:07:22Z</dcterms:created>
  <dcterms:modified xsi:type="dcterms:W3CDTF">2024-08-31T14:58:12Z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