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7470201"/>
          <c:y val="0.045414582"/>
          <c:w val="0.7729297"/>
          <c:h val="0.89803296"/>
        </c:manualLayout>
      </c:layout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8064A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gapWidth val="150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9/9/2024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28961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975711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686915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382455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23032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1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121608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51864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2083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77765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077800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6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7187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32149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85680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590923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653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7350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8622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99039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650397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29047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8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8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8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9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91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92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93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65363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787950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529818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87355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40956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87033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01547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74243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3020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9/9/2024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41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8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8" y="21600"/>
                </a:lnTo>
                <a:lnTo>
                  <a:pt x="21600" y="10798"/>
                </a:lnTo>
                <a:lnTo>
                  <a:pt x="16938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212558" y="2704558"/>
            <a:ext cx="7579150" cy="2625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E.Sharmitha.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NO:312206542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 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D:ACFD6B3F751B7EB826B4010C5C7BB4B9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mmerce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EGE: Agurchand Manmull Jain College.[A.M.Jain College]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43099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6" name="矩形"/>
          <p:cNvSpPr>
            <a:spLocks/>
          </p:cNvSpPr>
          <p:nvPr/>
        </p:nvSpPr>
        <p:spPr>
          <a:xfrm rot="0">
            <a:off x="739774" y="291147"/>
            <a:ext cx="3303904" cy="14611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7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8" name="矩形"/>
          <p:cNvSpPr>
            <a:spLocks/>
          </p:cNvSpPr>
          <p:nvPr/>
        </p:nvSpPr>
        <p:spPr>
          <a:xfrm rot="0">
            <a:off x="1066800" y="1447800"/>
            <a:ext cx="7981950" cy="4853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4" marL="21145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dataset collected from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Edunet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dashboard in naan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mudhalvan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portal.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 COLLECTION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4" marL="21145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the data collection highlighted the important topics for the employee performance analysis.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4" marL="21145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highlighted headings are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Emp.ID,first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name,last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name,business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unit,employee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status,employee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type,employe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classification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type,gender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code,performance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source,current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employee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rating,performance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level.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4" marL="21717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By applying the filtering option removal all the blank space in employee dataset.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4" marL="21717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Using filtering option especially removed the blank from exit data column.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941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"/>
          <p:cNvSpPr>
            <a:spLocks/>
          </p:cNvSpPr>
          <p:nvPr/>
        </p:nvSpPr>
        <p:spPr>
          <a:xfrm rot="0">
            <a:off x="609600" y="533400"/>
            <a:ext cx="6099048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4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4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4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4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4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4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40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5" name="矩形"/>
          <p:cNvSpPr>
            <a:spLocks/>
          </p:cNvSpPr>
          <p:nvPr/>
        </p:nvSpPr>
        <p:spPr>
          <a:xfrm flipH="1" rot="0">
            <a:off x="2133600" y="1524000"/>
            <a:ext cx="6444669" cy="44919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SUMMARY: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1200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By selecting all the columns in dataset, the selected pivot table option.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1200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pivot table by highlighting the some side headings in values enter count of first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name,in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rows enter business unit ,in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coloumns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enter performance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level,in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filter enter gender code to get the summary.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1200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Then the data will turned into table format.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VISUALIZATION: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1200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After analysing the table then prepare a graph.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1200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Now, we can visualize the graph for an employee performance analysis.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1200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With this progress we can regularly review the employee’s progress, provide ongoing feedback and adjust the growth plan as needed.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539012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9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20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2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0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14611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0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204" name="Table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1371600" y="1686306"/>
          <a:ext cx="5886450" cy="3733801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1621561"/>
                <a:gridCol w="1426972"/>
                <a:gridCol w="470217"/>
                <a:gridCol w="454025"/>
                <a:gridCol w="924280"/>
                <a:gridCol w="989139"/>
              </a:tblGrid>
              <a:tr h="694180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GenderCode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(All)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38835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38835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Count of FirstName</a:t>
                      </a:r>
                      <a:endParaRPr lang="zh-CN" altLang="en-US" sz="1100" b="1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Column Labels</a:t>
                      </a:r>
                      <a:endParaRPr lang="zh-CN" altLang="en-US" sz="1100" b="1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1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1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1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1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38835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Row Labels</a:t>
                      </a:r>
                      <a:endParaRPr lang="zh-CN" altLang="en-US" sz="1100" b="1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HIGH</a:t>
                      </a:r>
                      <a:endParaRPr lang="zh-CN" altLang="en-US" sz="1100" b="1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LOW</a:t>
                      </a:r>
                      <a:endParaRPr lang="zh-CN" altLang="en-US" sz="1100" b="1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MED</a:t>
                      </a:r>
                      <a:endParaRPr lang="zh-CN" altLang="en-US" sz="1100" b="1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VERY HIGH</a:t>
                      </a:r>
                      <a:endParaRPr lang="zh-CN" altLang="en-US" sz="1100" b="1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Grand Total</a:t>
                      </a:r>
                      <a:endParaRPr lang="zh-CN" altLang="en-US" sz="1100" b="1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38835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BPC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16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34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85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150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38835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CCDR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18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47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65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145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38835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EW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21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41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78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14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154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38835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MSC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17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39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92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9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157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38835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NEL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21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41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77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154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38835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PL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29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33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69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12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143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38835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PYZ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26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41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75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157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38835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SVG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26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43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82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16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167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38835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TNS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21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45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71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13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150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38835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WBL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25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34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84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13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156</a:t>
                      </a: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51532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Grand Total</a:t>
                      </a:r>
                      <a:endParaRPr lang="zh-CN" altLang="en-US" sz="1100" b="1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220</a:t>
                      </a:r>
                      <a:endParaRPr lang="zh-CN" altLang="en-US" sz="1100" b="1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398</a:t>
                      </a:r>
                      <a:endParaRPr lang="zh-CN" altLang="en-US" sz="1100" b="1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778</a:t>
                      </a:r>
                      <a:endParaRPr lang="zh-CN" altLang="en-US" sz="1100" b="1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137</a:t>
                      </a:r>
                      <a:endParaRPr lang="zh-CN" altLang="en-US" sz="1100" b="1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0" baseline="0">
                          <a:solidFill>
                            <a:srgbClr val="000000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1533</a:t>
                      </a:r>
                      <a:endParaRPr lang="zh-CN" altLang="en-US" sz="1100" b="1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294115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矩形"/>
          <p:cNvSpPr>
            <a:spLocks/>
          </p:cNvSpPr>
          <p:nvPr/>
        </p:nvSpPr>
        <p:spPr>
          <a:xfrm rot="0">
            <a:off x="609600" y="381000"/>
            <a:ext cx="2590799" cy="1539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4800" b="1" i="0" u="none" strike="noStrike" kern="1200" cap="none" spc="-4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4800" b="1" i="0" u="none" strike="noStrike" kern="1200" cap="none" spc="-40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TS</a:t>
            </a:r>
            <a:endParaRPr lang="zh-CN" altLang="en-US" sz="4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graphicFrame>
        <p:nvGraphicFramePr>
          <p:cNvPr id="208" name="图表"/>
          <p:cNvGraphicFramePr/>
          <p:nvPr/>
        </p:nvGraphicFramePr>
        <p:xfrm>
          <a:off x="2514600" y="1211997"/>
          <a:ext cx="6117907" cy="4503003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  <p:extLst>
      <p:ext uri="{BB962C8B-B14F-4D97-AF65-F5344CB8AC3E}">
        <p14:creationId xmlns:p14="http://schemas.microsoft.com/office/powerpoint/2010/main" val="1107561351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212" name="矩形"/>
          <p:cNvSpPr>
            <a:spLocks/>
          </p:cNvSpPr>
          <p:nvPr/>
        </p:nvSpPr>
        <p:spPr>
          <a:xfrm rot="0">
            <a:off x="2932176" y="1752599"/>
            <a:ext cx="5105400" cy="18630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 employee data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analyst,you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play a crucial role in driving business decisions and growth through data-driven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insights.By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leveraging tools like MS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Excel,Kaggle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and other data analysis platforms.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13" name="矩形"/>
          <p:cNvSpPr>
            <a:spLocks/>
          </p:cNvSpPr>
          <p:nvPr/>
        </p:nvSpPr>
        <p:spPr>
          <a:xfrm rot="0">
            <a:off x="2971799" y="3474184"/>
            <a:ext cx="4800600" cy="1567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By doing this, you will become a valuable asset to your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organization,driving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data-informed decisions that impact the bottom line and support employee success.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92849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84842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6"/>
                </a:lnTo>
                <a:lnTo>
                  <a:pt x="21599" y="21596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0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0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6" y="1739"/>
                </a:lnTo>
                <a:lnTo>
                  <a:pt x="3711" y="2648"/>
                </a:lnTo>
                <a:lnTo>
                  <a:pt x="2649" y="3713"/>
                </a:lnTo>
                <a:lnTo>
                  <a:pt x="1740" y="4916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1" y="18950"/>
                </a:lnTo>
                <a:lnTo>
                  <a:pt x="4916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2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9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9" y="7680"/>
                </a:lnTo>
                <a:lnTo>
                  <a:pt x="20592" y="6246"/>
                </a:lnTo>
                <a:lnTo>
                  <a:pt x="19858" y="4916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2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72778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1095501" y="1419135"/>
            <a:ext cx="5533897" cy="1158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performance analysis is a crucial process in human resources management. For example: Attendance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analysis,etc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…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9" name="矩形"/>
          <p:cNvSpPr>
            <a:spLocks/>
          </p:cNvSpPr>
          <p:nvPr/>
        </p:nvSpPr>
        <p:spPr>
          <a:xfrm rot="0">
            <a:off x="958341" y="2638425"/>
            <a:ext cx="3242185" cy="6819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ATTENDANCE ANALYSIS :</a:t>
            </a:r>
            <a:endParaRPr lang="zh-CN" altLang="en-US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0" name="矩形"/>
          <p:cNvSpPr>
            <a:spLocks/>
          </p:cNvSpPr>
          <p:nvPr/>
        </p:nvSpPr>
        <p:spPr>
          <a:xfrm rot="0">
            <a:off x="3657601" y="3038535"/>
            <a:ext cx="2813366" cy="624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Attendance analysis refers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1" name="矩形"/>
          <p:cNvSpPr>
            <a:spLocks/>
          </p:cNvSpPr>
          <p:nvPr/>
        </p:nvSpPr>
        <p:spPr>
          <a:xfrm rot="0">
            <a:off x="1114169" y="3346131"/>
            <a:ext cx="5076699" cy="6248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the process of examining and interpreting data related to employee attendance patterns.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1362075" y="4250872"/>
            <a:ext cx="5334000" cy="16916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1214117" y="4106216"/>
            <a:ext cx="5256849" cy="1958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Performing employee analysis is crucial for organisation to: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3" marL="16573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Identify strengths and weakness.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3" marL="16573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Improve performance.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3" marL="16573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Enhance employee.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3" marL="16573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Reduce turnover.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3" marL="16573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Improve communication.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02354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3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4" name="矩形"/>
          <p:cNvSpPr>
            <a:spLocks/>
          </p:cNvSpPr>
          <p:nvPr/>
        </p:nvSpPr>
        <p:spPr>
          <a:xfrm rot="0">
            <a:off x="1032891" y="1857375"/>
            <a:ext cx="5523356" cy="17392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 EMPLOYEE DATA  ANALYST:</a:t>
            </a:r>
            <a:endParaRPr lang="en-US" altLang="zh-CN" sz="16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Sitka Text" pitchFamily="2" charset="0"/>
                <a:ea typeface="宋体" pitchFamily="0" charset="0"/>
                <a:cs typeface="Times New Roman" pitchFamily="18" charset="0"/>
              </a:rPr>
              <a:t>                                 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Sitka Text" pitchFamily="2" charset="0"/>
                <a:ea typeface="宋体" pitchFamily="0" charset="0"/>
                <a:cs typeface="Times New Roman" pitchFamily="18" charset="0"/>
              </a:rPr>
              <a:t>An employee data analyst is a professional responsible for collecting ,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Sitka Text" pitchFamily="2" charset="0"/>
                <a:ea typeface="宋体" pitchFamily="0" charset="0"/>
                <a:cs typeface="Times New Roman" pitchFamily="18" charset="0"/>
              </a:rPr>
              <a:t>analysing,and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Sitka Text" pitchFamily="2" charset="0"/>
                <a:ea typeface="宋体" pitchFamily="0" charset="0"/>
                <a:cs typeface="Times New Roman" pitchFamily="18" charset="0"/>
              </a:rPr>
              <a:t> interpreting data related to employees within an organisation. Their primary goal is to provide insights that inform human resource(HR)decisions, drive business outcomes and improve overall workforce management. </a:t>
            </a:r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Sitka Text" pitchFamily="2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35" name="矩形"/>
          <p:cNvSpPr>
            <a:spLocks/>
          </p:cNvSpPr>
          <p:nvPr/>
        </p:nvSpPr>
        <p:spPr>
          <a:xfrm rot="0">
            <a:off x="1241868" y="3724084"/>
            <a:ext cx="7521132" cy="190595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By analysing employee data, organisations can: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7" marL="34861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Optimize talent management.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7" marL="3486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Enchance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employee experience.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7" marL="3486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Improve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diversity,equity,and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inclusion.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7" marL="3486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Reduce turnover and absenteeism.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7" marL="3486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Inform business decisions with data- driven insights</a:t>
            </a: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039135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 rot="0">
            <a:off x="1066800" y="1513255"/>
            <a:ext cx="5334000" cy="31584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END USERS OF EMPLOYEE DATA ANALYSIST: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                                     There are many beneficiaries from this performance. Some of the sectors are given below: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5" marL="2571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Private sector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5" marL="2571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Public sector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5" marL="2571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Non – profit sector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5" marL="2571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Education sector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5" marL="2571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Healthcare sector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5" marL="2571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Financial sector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 rot="0">
            <a:off x="1671637" y="4626678"/>
            <a:ext cx="5181599" cy="17868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Industries: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3" marL="16573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E-commerce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3" marL="16573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Technology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3" marL="16573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Manufacturing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3" marL="16573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Education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3" marL="16573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Finance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78318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3009899" y="1599976"/>
            <a:ext cx="3686175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Filtering: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9144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Missing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values,focus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on relevant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data,create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customised views.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Formating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9144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Blank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values,Identify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errors,simplify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data analysis.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9144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Summarize large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datasets,data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analysis,reporting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Chart: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9144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Comparing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data,Highlight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key data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points,simplify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complex data.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3" marL="1371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97659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矩形"/>
          <p:cNvSpPr>
            <a:spLocks/>
          </p:cNvSpPr>
          <p:nvPr/>
        </p:nvSpPr>
        <p:spPr>
          <a:xfrm rot="0">
            <a:off x="1447800" y="1447800"/>
            <a:ext cx="6248400" cy="2625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set:</a:t>
            </a:r>
            <a:endParaRPr lang="en-US" altLang="zh-CN" sz="2400" b="0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5" marL="22860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kaggle</a:t>
            </a: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It is mainly use for </a:t>
            </a: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conjuction</a:t>
            </a: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 </a:t>
            </a: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excel.There</a:t>
            </a: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are 26 features in </a:t>
            </a: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Kaggle.Here</a:t>
            </a: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we used 9 features out of 26.There are;</a:t>
            </a:r>
            <a:endParaRPr lang="zh-CN" altLang="en-US" sz="2400" b="0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 rot="0">
            <a:off x="2590799" y="3756124"/>
            <a:ext cx="6324599" cy="27584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lvl="6" marL="3028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ahnschrift" pitchFamily="34" charset="0"/>
                <a:ea typeface="宋体" pitchFamily="0" charset="0"/>
                <a:cs typeface="Calibri" pitchFamily="0" charset="0"/>
              </a:rPr>
              <a:t>First Name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ahnschrift" pitchFamily="34" charset="0"/>
              <a:ea typeface="宋体" pitchFamily="0" charset="0"/>
              <a:cs typeface="Calibri" pitchFamily="0" charset="0"/>
            </a:endParaRPr>
          </a:p>
          <a:p>
            <a:pPr lvl="6" marL="2743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ahnschrift" pitchFamily="34" charset="0"/>
                <a:ea typeface="宋体" pitchFamily="0" charset="0"/>
                <a:cs typeface="Calibri" pitchFamily="0" charset="0"/>
              </a:rPr>
              <a:t>     Last Name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ahnschrift" pitchFamily="34" charset="0"/>
              <a:ea typeface="宋体" pitchFamily="0" charset="0"/>
              <a:cs typeface="Calibri" pitchFamily="0" charset="0"/>
            </a:endParaRPr>
          </a:p>
          <a:p>
            <a:pPr lvl="6" marL="3028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ahnschrift" pitchFamily="34" charset="0"/>
                <a:ea typeface="宋体" pitchFamily="0" charset="0"/>
                <a:cs typeface="Calibri" pitchFamily="0" charset="0"/>
              </a:rPr>
              <a:t>Gender-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ahnschrift" pitchFamily="34" charset="0"/>
                <a:ea typeface="宋体" pitchFamily="0" charset="0"/>
                <a:cs typeface="Calibri" pitchFamily="0" charset="0"/>
              </a:rPr>
              <a:t>male,female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ahnschrift" pitchFamily="34" charset="0"/>
              <a:ea typeface="宋体" pitchFamily="0" charset="0"/>
              <a:cs typeface="Calibri" pitchFamily="0" charset="0"/>
            </a:endParaRPr>
          </a:p>
          <a:p>
            <a:pPr lvl="6" marL="3028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ahnschrift" pitchFamily="34" charset="0"/>
                <a:ea typeface="宋体" pitchFamily="0" charset="0"/>
                <a:cs typeface="Calibri" pitchFamily="0" charset="0"/>
              </a:rPr>
              <a:t>Employee type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ahnschrift" pitchFamily="34" charset="0"/>
              <a:ea typeface="宋体" pitchFamily="0" charset="0"/>
              <a:cs typeface="Calibri" pitchFamily="0" charset="0"/>
            </a:endParaRPr>
          </a:p>
          <a:p>
            <a:pPr lvl="6" marL="3028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ahnschrift" pitchFamily="34" charset="0"/>
                <a:ea typeface="宋体" pitchFamily="0" charset="0"/>
                <a:cs typeface="Calibri" pitchFamily="0" charset="0"/>
              </a:rPr>
              <a:t>Employment ID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ahnschrift" pitchFamily="34" charset="0"/>
              <a:ea typeface="宋体" pitchFamily="0" charset="0"/>
              <a:cs typeface="Calibri" pitchFamily="0" charset="0"/>
            </a:endParaRPr>
          </a:p>
          <a:p>
            <a:pPr lvl="6" marL="3028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ahnschrift" pitchFamily="34" charset="0"/>
                <a:ea typeface="宋体" pitchFamily="0" charset="0"/>
                <a:cs typeface="Calibri" pitchFamily="0" charset="0"/>
              </a:rPr>
              <a:t>Current employee rating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ahnschrift" pitchFamily="34" charset="0"/>
              <a:ea typeface="宋体" pitchFamily="0" charset="0"/>
              <a:cs typeface="Calibri" pitchFamily="0" charset="0"/>
            </a:endParaRPr>
          </a:p>
          <a:p>
            <a:pPr lvl="6" marL="3028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ahnschrift" pitchFamily="34" charset="0"/>
                <a:ea typeface="宋体" pitchFamily="0" charset="0"/>
                <a:cs typeface="Calibri" pitchFamily="0" charset="0"/>
              </a:rPr>
              <a:t>Performance level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ahnschrift" pitchFamily="34" charset="0"/>
              <a:ea typeface="宋体" pitchFamily="0" charset="0"/>
              <a:cs typeface="Calibri" pitchFamily="0" charset="0"/>
            </a:endParaRPr>
          </a:p>
          <a:p>
            <a:pPr lvl="6" marL="3028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ahnschrift" pitchFamily="34" charset="0"/>
                <a:ea typeface="宋体" pitchFamily="0" charset="0"/>
                <a:cs typeface="Calibri" pitchFamily="0" charset="0"/>
              </a:rPr>
              <a:t>Employee classification type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ahnschrift" pitchFamily="34" charset="0"/>
              <a:ea typeface="宋体" pitchFamily="0" charset="0"/>
              <a:cs typeface="Calibri" pitchFamily="0" charset="0"/>
            </a:endParaRPr>
          </a:p>
          <a:p>
            <a:pPr lvl="6" marL="3028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ahnschrift" pitchFamily="34" charset="0"/>
                <a:ea typeface="宋体" pitchFamily="0" charset="0"/>
                <a:cs typeface="Calibri" pitchFamily="0" charset="0"/>
              </a:rPr>
              <a:t>Business unit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ahnschrift" pitchFamily="34" charset="0"/>
              <a:ea typeface="宋体" pitchFamily="0" charset="0"/>
              <a:cs typeface="Calibri" pitchFamily="0" charset="0"/>
            </a:endParaRPr>
          </a:p>
          <a:p>
            <a:pPr lvl="6" marL="3028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ahnschrift" pitchFamily="34" charset="0"/>
                <a:ea typeface="宋体" pitchFamily="0" charset="0"/>
                <a:cs typeface="Calibri" pitchFamily="0" charset="0"/>
              </a:rPr>
              <a:t>Employee status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Bahnschrift" pitchFamily="34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20719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8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0" name="矩形"/>
          <p:cNvSpPr>
            <a:spLocks/>
          </p:cNvSpPr>
          <p:nvPr/>
        </p:nvSpPr>
        <p:spPr>
          <a:xfrm rot="0">
            <a:off x="3124200" y="2781208"/>
            <a:ext cx="4953000" cy="11772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 = “IFS(Z8&gt;=5,“VERY HIGH”,Z8&gt;=4,“HIGH”,Z8&gt;=3,“MED”,TRUE,“LOW”)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408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435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14</cp:revision>
  <dcterms:created xsi:type="dcterms:W3CDTF">2024-03-29T15:07:22Z</dcterms:created>
  <dcterms:modified xsi:type="dcterms:W3CDTF">2024-09-09T13:06:11Z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