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8" r:id="rId3"/>
    <p:sldId id="257" r:id="rId4"/>
    <p:sldId id="259" r:id="rId5"/>
    <p:sldId id="267" r:id="rId6"/>
    <p:sldId id="268" r:id="rId7"/>
    <p:sldId id="269" r:id="rId8"/>
    <p:sldId id="270" r:id="rId9"/>
    <p:sldId id="272" r:id="rId10"/>
    <p:sldId id="273" r:id="rId11"/>
    <p:sldId id="266" r:id="rId12"/>
    <p:sldId id="278" r:id="rId13"/>
    <p:sldId id="262" r:id="rId14"/>
    <p:sldId id="263" r:id="rId15"/>
    <p:sldId id="279" r:id="rId16"/>
    <p:sldId id="280" r:id="rId17"/>
    <p:sldId id="281"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B522323-0988-461E-97E5-E58217423EB1}" type="slidenum">
              <a:rPr lang="en-IN" smtClean="0"/>
              <a:pPr/>
              <a:t>‹#›</a:t>
            </a:fld>
            <a:endParaRPr lang="en-IN"/>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B522323-0988-461E-97E5-E58217423EB1}" type="slidenum">
              <a:rPr lang="en-IN" smtClean="0"/>
              <a:pPr/>
              <a:t>‹#›</a:t>
            </a:fld>
            <a:endParaRPr lang="en-IN"/>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EFF43-6D21-4489-B40A-E6C0F7D9FC81}" type="datetimeFigureOut">
              <a:rPr lang="en-US" smtClean="0"/>
              <a:pPr/>
              <a:t>3/3/2022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EFF43-6D21-4489-B40A-E6C0F7D9FC81}" type="datetimeFigureOut">
              <a:rPr lang="en-US" smtClean="0"/>
              <a:pPr/>
              <a:t>3/3/2022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EFF43-6D21-4489-B40A-E6C0F7D9FC81}" type="datetimeFigureOut">
              <a:rPr lang="en-US" smtClean="0"/>
              <a:pPr/>
              <a:t>3/3/2022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B6EFF43-6D21-4489-B40A-E6C0F7D9FC81}" type="datetimeFigureOut">
              <a:rPr lang="en-US" smtClean="0"/>
              <a:pPr/>
              <a:t>3/3/2022</a:t>
            </a:fld>
            <a:endParaRPr lang="en-IN"/>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1B522323-0988-461E-97E5-E58217423EB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Photoresisto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wikipedia.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857364"/>
            <a:ext cx="5846280" cy="646331"/>
          </a:xfrm>
          <a:prstGeom prst="rect">
            <a:avLst/>
          </a:prstGeom>
          <a:noFill/>
        </p:spPr>
        <p:txBody>
          <a:bodyPr wrap="none" rtlCol="0">
            <a:spAutoFit/>
          </a:bodyPr>
          <a:lstStyle/>
          <a:p>
            <a:r>
              <a:rPr lang="en-IN" sz="3600" b="1" i="1" dirty="0">
                <a:latin typeface="Calibri" pitchFamily="34" charset="0"/>
                <a:cs typeface="Calibri" pitchFamily="34" charset="0"/>
              </a:rPr>
              <a:t>DIGITAL ANTI-GLARE GOGGLE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14480" y="2000240"/>
            <a:ext cx="1857388" cy="13573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Light dependent resistor</a:t>
            </a:r>
          </a:p>
        </p:txBody>
      </p:sp>
      <p:sp>
        <p:nvSpPr>
          <p:cNvPr id="3" name="Rounded Rectangle 2"/>
          <p:cNvSpPr/>
          <p:nvPr/>
        </p:nvSpPr>
        <p:spPr>
          <a:xfrm>
            <a:off x="6429388" y="2143116"/>
            <a:ext cx="1714512" cy="11430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r>
              <a:rPr lang="en-IN" dirty="0">
                <a:solidFill>
                  <a:schemeClr val="tx1"/>
                </a:solidFill>
              </a:rPr>
              <a:t>Comparator</a:t>
            </a:r>
          </a:p>
          <a:p>
            <a:pPr algn="ctr"/>
            <a:endParaRPr lang="en-IN" dirty="0">
              <a:solidFill>
                <a:schemeClr val="tx1"/>
              </a:solidFill>
            </a:endParaRPr>
          </a:p>
        </p:txBody>
      </p:sp>
      <p:sp>
        <p:nvSpPr>
          <p:cNvPr id="6" name="Rounded Rectangle 5"/>
          <p:cNvSpPr/>
          <p:nvPr/>
        </p:nvSpPr>
        <p:spPr>
          <a:xfrm>
            <a:off x="5572132" y="4429132"/>
            <a:ext cx="2857520" cy="121444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Power supply</a:t>
            </a:r>
          </a:p>
          <a:p>
            <a:pPr algn="ctr"/>
            <a:r>
              <a:rPr lang="en-IN" dirty="0">
                <a:solidFill>
                  <a:schemeClr val="tx1"/>
                </a:solidFill>
              </a:rPr>
              <a:t>To LCDs</a:t>
            </a:r>
          </a:p>
          <a:p>
            <a:pPr algn="ctr"/>
            <a:r>
              <a:rPr lang="en-IN" dirty="0">
                <a:solidFill>
                  <a:schemeClr val="tx1"/>
                </a:solidFill>
              </a:rPr>
              <a:t>Fitted in goggle</a:t>
            </a:r>
          </a:p>
        </p:txBody>
      </p:sp>
      <p:sp>
        <p:nvSpPr>
          <p:cNvPr id="8" name="Rounded Rectangle 7"/>
          <p:cNvSpPr/>
          <p:nvPr/>
        </p:nvSpPr>
        <p:spPr>
          <a:xfrm>
            <a:off x="1785918" y="4429132"/>
            <a:ext cx="2857520" cy="121444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Automatic dim-dip system</a:t>
            </a:r>
          </a:p>
        </p:txBody>
      </p:sp>
      <p:sp>
        <p:nvSpPr>
          <p:cNvPr id="10" name="Right Arrow 9"/>
          <p:cNvSpPr/>
          <p:nvPr/>
        </p:nvSpPr>
        <p:spPr>
          <a:xfrm>
            <a:off x="3571868" y="2500306"/>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Left Arrow 11"/>
          <p:cNvSpPr/>
          <p:nvPr/>
        </p:nvSpPr>
        <p:spPr>
          <a:xfrm>
            <a:off x="4643438" y="4929198"/>
            <a:ext cx="928694" cy="4286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357290" y="785794"/>
            <a:ext cx="2829621" cy="461665"/>
          </a:xfrm>
          <a:prstGeom prst="rect">
            <a:avLst/>
          </a:prstGeom>
          <a:noFill/>
        </p:spPr>
        <p:txBody>
          <a:bodyPr wrap="none" rtlCol="0">
            <a:spAutoFit/>
          </a:bodyPr>
          <a:lstStyle/>
          <a:p>
            <a:r>
              <a:rPr lang="en-IN" sz="2400" b="1" dirty="0"/>
              <a:t>BLOCK DIAGRAM:</a:t>
            </a:r>
          </a:p>
        </p:txBody>
      </p:sp>
      <p:sp>
        <p:nvSpPr>
          <p:cNvPr id="14" name="Down Arrow 13"/>
          <p:cNvSpPr/>
          <p:nvPr/>
        </p:nvSpPr>
        <p:spPr>
          <a:xfrm>
            <a:off x="6929454" y="3286124"/>
            <a:ext cx="500066" cy="1143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4214810" y="2143116"/>
            <a:ext cx="1571636" cy="107157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Arduino</a:t>
            </a:r>
            <a:r>
              <a:rPr lang="en-IN" dirty="0">
                <a:solidFill>
                  <a:schemeClr val="tx1"/>
                </a:solidFill>
              </a:rPr>
              <a:t> </a:t>
            </a:r>
            <a:r>
              <a:rPr lang="en-IN" dirty="0" err="1">
                <a:solidFill>
                  <a:schemeClr val="tx1"/>
                </a:solidFill>
              </a:rPr>
              <a:t>Nano</a:t>
            </a:r>
            <a:endParaRPr lang="en-IN" dirty="0">
              <a:solidFill>
                <a:schemeClr val="tx1"/>
              </a:solidFill>
            </a:endParaRPr>
          </a:p>
        </p:txBody>
      </p:sp>
      <p:sp>
        <p:nvSpPr>
          <p:cNvPr id="15" name="Right Arrow 14"/>
          <p:cNvSpPr/>
          <p:nvPr/>
        </p:nvSpPr>
        <p:spPr>
          <a:xfrm>
            <a:off x="5786446" y="2500306"/>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785794"/>
            <a:ext cx="2986715" cy="738664"/>
          </a:xfrm>
          <a:prstGeom prst="rect">
            <a:avLst/>
          </a:prstGeom>
          <a:noFill/>
        </p:spPr>
        <p:txBody>
          <a:bodyPr wrap="none" rtlCol="0">
            <a:spAutoFit/>
          </a:bodyPr>
          <a:lstStyle/>
          <a:p>
            <a:r>
              <a:rPr lang="en-IN" sz="2400" b="1" dirty="0"/>
              <a:t>CIRCUIT DIAGRAM:</a:t>
            </a:r>
          </a:p>
          <a:p>
            <a:endParaRPr lang="en-IN" dirty="0"/>
          </a:p>
        </p:txBody>
      </p:sp>
      <p:pic>
        <p:nvPicPr>
          <p:cNvPr id="1028" name="Picture 4" descr="C:\Users\Owner\Downloads\EC4F9BAAE9C344D7A382C060A7139467.png"/>
          <p:cNvPicPr>
            <a:picLocks noChangeAspect="1" noChangeArrowheads="1"/>
          </p:cNvPicPr>
          <p:nvPr/>
        </p:nvPicPr>
        <p:blipFill>
          <a:blip r:embed="rId2"/>
          <a:srcRect/>
          <a:stretch>
            <a:fillRect/>
          </a:stretch>
        </p:blipFill>
        <p:spPr bwMode="auto">
          <a:xfrm>
            <a:off x="1571604" y="1428736"/>
            <a:ext cx="6353186" cy="4395481"/>
          </a:xfrm>
          <a:prstGeom prst="rect">
            <a:avLst/>
          </a:prstGeom>
          <a:noFill/>
        </p:spPr>
      </p:pic>
      <p:pic>
        <p:nvPicPr>
          <p:cNvPr id="4" name="Picture 4" descr="C:\Users\Owner\Downloads\EC4F9BAAE9C344D7A382C060A7139467.png">
            <a:extLst>
              <a:ext uri="{FF2B5EF4-FFF2-40B4-BE49-F238E27FC236}">
                <a16:creationId xmlns:a16="http://schemas.microsoft.com/office/drawing/2014/main" id="{E19485CE-EEDA-4C88-A2C3-980A75172D46}"/>
              </a:ext>
            </a:extLst>
          </p:cNvPr>
          <p:cNvPicPr>
            <a:picLocks noChangeAspect="1" noChangeArrowheads="1"/>
          </p:cNvPicPr>
          <p:nvPr/>
        </p:nvPicPr>
        <p:blipFill>
          <a:blip r:embed="rId2"/>
          <a:srcRect/>
          <a:stretch>
            <a:fillRect/>
          </a:stretch>
        </p:blipFill>
        <p:spPr bwMode="auto">
          <a:xfrm>
            <a:off x="1551966" y="1524458"/>
            <a:ext cx="6353186" cy="439548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071669" y="1285860"/>
            <a:ext cx="5235907" cy="418625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1000108"/>
            <a:ext cx="1747594" cy="461665"/>
          </a:xfrm>
          <a:prstGeom prst="rect">
            <a:avLst/>
          </a:prstGeom>
          <a:noFill/>
        </p:spPr>
        <p:txBody>
          <a:bodyPr wrap="none" rtlCol="0">
            <a:spAutoFit/>
          </a:bodyPr>
          <a:lstStyle/>
          <a:p>
            <a:r>
              <a:rPr lang="en-IN" sz="2400" b="1" dirty="0"/>
              <a:t>WORKING:</a:t>
            </a:r>
          </a:p>
        </p:txBody>
      </p:sp>
      <p:sp>
        <p:nvSpPr>
          <p:cNvPr id="5" name="TextBox 4"/>
          <p:cNvSpPr txBox="1"/>
          <p:nvPr/>
        </p:nvSpPr>
        <p:spPr>
          <a:xfrm>
            <a:off x="1000100" y="1785926"/>
            <a:ext cx="7143800" cy="3970318"/>
          </a:xfrm>
          <a:prstGeom prst="rect">
            <a:avLst/>
          </a:prstGeom>
          <a:noFill/>
        </p:spPr>
        <p:txBody>
          <a:bodyPr wrap="square" rtlCol="0">
            <a:spAutoFit/>
          </a:bodyPr>
          <a:lstStyle/>
          <a:p>
            <a:pPr lvl="0">
              <a:buFont typeface="Arial" pitchFamily="34" charset="0"/>
              <a:buChar char="•"/>
            </a:pPr>
            <a:r>
              <a:rPr lang="en-IN" dirty="0"/>
              <a:t> One of the </a:t>
            </a:r>
            <a:r>
              <a:rPr lang="en-IN" dirty="0" err="1"/>
              <a:t>analog</a:t>
            </a:r>
            <a:r>
              <a:rPr lang="en-IN" dirty="0"/>
              <a:t> input pins of </a:t>
            </a:r>
            <a:r>
              <a:rPr lang="en-IN" dirty="0" err="1"/>
              <a:t>Arduino</a:t>
            </a:r>
            <a:r>
              <a:rPr lang="en-IN" dirty="0"/>
              <a:t> </a:t>
            </a:r>
            <a:r>
              <a:rPr lang="en-IN" dirty="0" err="1"/>
              <a:t>Nano</a:t>
            </a:r>
            <a:r>
              <a:rPr lang="en-IN" dirty="0"/>
              <a:t>, </a:t>
            </a:r>
            <a:r>
              <a:rPr lang="en-IN" dirty="0" err="1"/>
              <a:t>Ao</a:t>
            </a:r>
            <a:r>
              <a:rPr lang="en-IN" dirty="0"/>
              <a:t> receives input from LDR sensor.</a:t>
            </a:r>
          </a:p>
          <a:p>
            <a:pPr lvl="0">
              <a:buFont typeface="Arial" pitchFamily="34" charset="0"/>
              <a:buChar char="•"/>
            </a:pPr>
            <a:r>
              <a:rPr lang="en-IN" dirty="0"/>
              <a:t>    The input </a:t>
            </a:r>
            <a:r>
              <a:rPr lang="en-IN" dirty="0" err="1"/>
              <a:t>illuminance</a:t>
            </a:r>
            <a:r>
              <a:rPr lang="en-IN" dirty="0"/>
              <a:t> measured in terms of </a:t>
            </a:r>
            <a:r>
              <a:rPr lang="en-IN" dirty="0" err="1"/>
              <a:t>lux</a:t>
            </a:r>
            <a:r>
              <a:rPr lang="en-IN" dirty="0"/>
              <a:t>. When it reaches above 200, corresponding voltage is sent to one of the comparator inputs using the digital output pin 2.</a:t>
            </a:r>
          </a:p>
          <a:p>
            <a:pPr lvl="0">
              <a:buFont typeface="Arial" pitchFamily="34" charset="0"/>
              <a:buChar char="•"/>
            </a:pPr>
            <a:r>
              <a:rPr lang="en-IN" dirty="0"/>
              <a:t>      IC LM311 is wired as a comparator. Its non-inverting pin3 gets reference voltage (half of the supply voltage) through divider network formed by resistors R1 and R2.</a:t>
            </a:r>
          </a:p>
          <a:p>
            <a:pPr lvl="0"/>
            <a:r>
              <a:rPr lang="en-IN" dirty="0"/>
              <a:t>     Inverting pin 2 gets the control voltage through the network of preset VR1 and  </a:t>
            </a:r>
            <a:r>
              <a:rPr lang="en-IN" dirty="0">
                <a:hlinkClick r:id="rId2"/>
              </a:rPr>
              <a:t>light dependent </a:t>
            </a:r>
            <a:r>
              <a:rPr lang="en-IN" dirty="0"/>
              <a:t>resistor LDR1.</a:t>
            </a:r>
          </a:p>
          <a:p>
            <a:pPr lvl="0">
              <a:buFont typeface="Arial" pitchFamily="34" charset="0"/>
              <a:buChar char="•"/>
            </a:pPr>
            <a:r>
              <a:rPr lang="en-IN" dirty="0"/>
              <a:t>    At night, the resistance of LDR1 is very high and therefore the voltage at the inverting input of IC1 remains higher than at the non-inverting input.</a:t>
            </a:r>
          </a:p>
          <a:p>
            <a:pPr lvl="0">
              <a:buFont typeface="Arial" pitchFamily="34" charset="0"/>
              <a:buChar char="•"/>
            </a:pPr>
            <a:r>
              <a:rPr lang="en-IN" dirty="0"/>
              <a:t>    When light falls on LDR1, its resistance reduces.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5" y="1285860"/>
            <a:ext cx="7500990" cy="4093428"/>
          </a:xfrm>
          <a:prstGeom prst="rect">
            <a:avLst/>
          </a:prstGeom>
          <a:noFill/>
        </p:spPr>
        <p:txBody>
          <a:bodyPr wrap="square" rtlCol="0">
            <a:spAutoFit/>
          </a:bodyPr>
          <a:lstStyle/>
          <a:p>
            <a:pPr lvl="0">
              <a:buFont typeface="Arial" pitchFamily="34" charset="0"/>
              <a:buChar char="•"/>
            </a:pPr>
            <a:r>
              <a:rPr lang="en-IN" sz="2000" dirty="0"/>
              <a:t>   As a result, the voltage at the inverting input of IC1 goes below the voltage at the non-inverting input and the resulting differential output about 3.3V enables the transparent LCD fitted in the goggle.                                                              </a:t>
            </a:r>
          </a:p>
          <a:p>
            <a:pPr lvl="0">
              <a:buFont typeface="Arial" pitchFamily="34" charset="0"/>
              <a:buChar char="•"/>
            </a:pPr>
            <a:r>
              <a:rPr lang="en-IN" sz="2000" dirty="0"/>
              <a:t>   This enables the transparent LCDs and their colour turns black. When the light goes away, the LCDs reset within a few seconds.</a:t>
            </a:r>
          </a:p>
          <a:p>
            <a:pPr lvl="0">
              <a:buFont typeface="Arial" pitchFamily="34" charset="0"/>
              <a:buChar char="•"/>
            </a:pPr>
            <a:r>
              <a:rPr lang="en-IN" sz="2000" dirty="0"/>
              <a:t>   Simultaneously, when the </a:t>
            </a:r>
            <a:r>
              <a:rPr lang="en-IN" sz="2000" dirty="0" err="1"/>
              <a:t>Arduino</a:t>
            </a:r>
            <a:r>
              <a:rPr lang="en-IN" sz="2000" dirty="0"/>
              <a:t> NANO reads value more than 200(higher light intensity) from LDR </a:t>
            </a:r>
            <a:r>
              <a:rPr lang="en-IN" sz="2000" dirty="0" err="1"/>
              <a:t>analog</a:t>
            </a:r>
            <a:r>
              <a:rPr lang="en-IN" sz="2000" dirty="0"/>
              <a:t> sensor pin, it sends the output to LEDs through digital output pin 10.</a:t>
            </a:r>
          </a:p>
          <a:p>
            <a:pPr lvl="0">
              <a:buFont typeface="Arial" pitchFamily="34" charset="0"/>
              <a:buChar char="•"/>
            </a:pPr>
            <a:r>
              <a:rPr lang="en-IN" sz="2000" dirty="0"/>
              <a:t>  The LEDs (automatic dim-dip system) starts blinking with sufficient delay.</a:t>
            </a:r>
            <a:r>
              <a:rPr lang="en-IN" sz="2000" dirty="0">
                <a:latin typeface="Calibri" pitchFamily="34" charset="0"/>
                <a:cs typeface="Calibri" pitchFamily="34" charset="0"/>
              </a:rPr>
              <a:t> </a:t>
            </a:r>
          </a:p>
        </p:txBody>
      </p:sp>
      <p:sp>
        <p:nvSpPr>
          <p:cNvPr id="3" name="TextBox 2"/>
          <p:cNvSpPr txBox="1"/>
          <p:nvPr/>
        </p:nvSpPr>
        <p:spPr>
          <a:xfrm>
            <a:off x="1857356" y="2000240"/>
            <a:ext cx="237566" cy="369332"/>
          </a:xfrm>
          <a:prstGeom prst="rect">
            <a:avLst/>
          </a:prstGeom>
          <a:noFill/>
        </p:spPr>
        <p:txBody>
          <a:bodyPr wrap="none" rtlCol="0">
            <a:spAutoFit/>
          </a:bodyPr>
          <a:lstStyle/>
          <a:p>
            <a:r>
              <a:rPr lang="en-IN" dirty="0">
                <a:latin typeface="Calibri" pitchFamily="34" charset="0"/>
                <a:cs typeface="Calibri" pitchFamily="34" charset="0"/>
              </a:rPr>
              <a: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714356"/>
            <a:ext cx="7286676" cy="1815882"/>
          </a:xfrm>
          <a:prstGeom prst="rect">
            <a:avLst/>
          </a:prstGeom>
          <a:noFill/>
        </p:spPr>
        <p:txBody>
          <a:bodyPr wrap="square" rtlCol="0">
            <a:spAutoFit/>
          </a:bodyPr>
          <a:lstStyle/>
          <a:p>
            <a:r>
              <a:rPr lang="en-IN" b="1" dirty="0"/>
              <a:t>OPERATIONAL PROCEDURE:</a:t>
            </a:r>
            <a:endParaRPr lang="en-IN" dirty="0"/>
          </a:p>
          <a:p>
            <a:r>
              <a:rPr lang="en-IN" b="1" dirty="0"/>
              <a:t> </a:t>
            </a:r>
            <a:endParaRPr lang="en-IN" dirty="0"/>
          </a:p>
          <a:p>
            <a:r>
              <a:rPr lang="en-IN" dirty="0"/>
              <a:t> 	</a:t>
            </a:r>
            <a:r>
              <a:rPr lang="en-IN" sz="2000" dirty="0">
                <a:latin typeface="Calibri" pitchFamily="34" charset="0"/>
                <a:cs typeface="Calibri" pitchFamily="34" charset="0"/>
              </a:rPr>
              <a:t>The connections are given as per the circuit diagram. The below picture is in normal condition with low light intensity.</a:t>
            </a:r>
          </a:p>
          <a:p>
            <a:r>
              <a:rPr lang="en-IN" dirty="0"/>
              <a:t> </a:t>
            </a:r>
          </a:p>
          <a:p>
            <a:endParaRPr lang="en-IN" dirty="0"/>
          </a:p>
        </p:txBody>
      </p:sp>
      <p:pic>
        <p:nvPicPr>
          <p:cNvPr id="3" name="Picture 2" descr="C:\Users\Owner\Desktop\IMG20180925190459[1].jpg"/>
          <p:cNvPicPr/>
          <p:nvPr/>
        </p:nvPicPr>
        <p:blipFill>
          <a:blip r:embed="rId2" cstate="print"/>
          <a:srcRect/>
          <a:stretch>
            <a:fillRect/>
          </a:stretch>
        </p:blipFill>
        <p:spPr bwMode="auto">
          <a:xfrm>
            <a:off x="1976417" y="2230908"/>
            <a:ext cx="5738855" cy="312691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85794"/>
            <a:ext cx="7000924" cy="1877437"/>
          </a:xfrm>
          <a:prstGeom prst="rect">
            <a:avLst/>
          </a:prstGeom>
          <a:noFill/>
        </p:spPr>
        <p:txBody>
          <a:bodyPr wrap="square" rtlCol="0">
            <a:spAutoFit/>
          </a:bodyPr>
          <a:lstStyle/>
          <a:p>
            <a:r>
              <a:rPr lang="en-IN" sz="2000" dirty="0">
                <a:latin typeface="Calibri" pitchFamily="34" charset="0"/>
                <a:cs typeface="Calibri" pitchFamily="34" charset="0"/>
              </a:rPr>
              <a:t>The below picture is the condition with high light intensity. This reduces the effective resistance which leads to power supply to LCDs. This results in darkening of the LCD lenses incorporated using </a:t>
            </a:r>
            <a:r>
              <a:rPr lang="en-IN" sz="2000" dirty="0" err="1">
                <a:latin typeface="Calibri" pitchFamily="34" charset="0"/>
                <a:cs typeface="Calibri" pitchFamily="34" charset="0"/>
              </a:rPr>
              <a:t>ArduinoNANO</a:t>
            </a:r>
            <a:r>
              <a:rPr lang="en-IN" sz="2000" dirty="0">
                <a:latin typeface="Calibri" pitchFamily="34" charset="0"/>
                <a:cs typeface="Calibri" pitchFamily="34" charset="0"/>
              </a:rPr>
              <a:t>.</a:t>
            </a:r>
          </a:p>
          <a:p>
            <a:endParaRPr lang="en-IN" dirty="0"/>
          </a:p>
          <a:p>
            <a:endParaRPr lang="en-IN" dirty="0"/>
          </a:p>
        </p:txBody>
      </p:sp>
      <p:pic>
        <p:nvPicPr>
          <p:cNvPr id="3" name="Picture 2" descr="C:\Users\Owner\Desktop\IMG20180925190520[1].jpg"/>
          <p:cNvPicPr/>
          <p:nvPr/>
        </p:nvPicPr>
        <p:blipFill>
          <a:blip r:embed="rId2" cstate="print"/>
          <a:srcRect/>
          <a:stretch>
            <a:fillRect/>
          </a:stretch>
        </p:blipFill>
        <p:spPr bwMode="auto">
          <a:xfrm>
            <a:off x="1928794" y="2643182"/>
            <a:ext cx="5576908" cy="295214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1000108"/>
            <a:ext cx="7143801" cy="3785652"/>
          </a:xfrm>
          <a:prstGeom prst="rect">
            <a:avLst/>
          </a:prstGeom>
          <a:noFill/>
        </p:spPr>
        <p:txBody>
          <a:bodyPr wrap="square" rtlCol="0">
            <a:spAutoFit/>
          </a:bodyPr>
          <a:lstStyle/>
          <a:p>
            <a:endParaRPr lang="en-IN" b="1" dirty="0"/>
          </a:p>
          <a:p>
            <a:r>
              <a:rPr lang="en-IN" sz="2200" b="1" dirty="0">
                <a:latin typeface="+mj-lt"/>
                <a:cs typeface="Times New Roman" pitchFamily="18" charset="0"/>
              </a:rPr>
              <a:t>ADVANTAGES</a:t>
            </a:r>
            <a:endParaRPr lang="en-IN" sz="2200" dirty="0">
              <a:latin typeface="+mj-lt"/>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This digital anti-glare goggle avoids accidents due to blurred vision.</a:t>
            </a:r>
          </a:p>
          <a:p>
            <a:pPr lvl="0">
              <a:buFont typeface="Wingdings" pitchFamily="2" charset="2"/>
              <a:buChar char="Ø"/>
            </a:pPr>
            <a:r>
              <a:rPr lang="en-IN" sz="2000" dirty="0">
                <a:latin typeface="Times New Roman" pitchFamily="18" charset="0"/>
                <a:cs typeface="Times New Roman" pitchFamily="18" charset="0"/>
              </a:rPr>
              <a:t>The automatic dim-dip system indicates our presence and also can act as a pass light.</a:t>
            </a:r>
          </a:p>
          <a:p>
            <a:r>
              <a:rPr lang="en-IN" sz="2000" dirty="0">
                <a:latin typeface="Times New Roman" pitchFamily="18" charset="0"/>
                <a:cs typeface="Times New Roman" pitchFamily="18" charset="0"/>
              </a:rPr>
              <a:t> </a:t>
            </a:r>
          </a:p>
          <a:p>
            <a:r>
              <a:rPr lang="en-IN" sz="2200" b="1" dirty="0">
                <a:latin typeface="+mj-lt"/>
                <a:cs typeface="Times New Roman" pitchFamily="18" charset="0"/>
              </a:rPr>
              <a:t> LIMITATIONS</a:t>
            </a:r>
            <a:endParaRPr lang="en-IN" sz="2200" dirty="0">
              <a:latin typeface="+mj-lt"/>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LCD fitted goggles are difficult to fabricate and hence are bit costlier.</a:t>
            </a:r>
          </a:p>
          <a:p>
            <a:pPr lvl="0">
              <a:buFont typeface="Wingdings" pitchFamily="2" charset="2"/>
              <a:buChar char="Ø"/>
            </a:pPr>
            <a:r>
              <a:rPr lang="en-IN" sz="2000" dirty="0">
                <a:latin typeface="Times New Roman" pitchFamily="18" charset="0"/>
                <a:cs typeface="Times New Roman" pitchFamily="18" charset="0"/>
              </a:rPr>
              <a:t>These goggles must be handled with care due to the LCD lenses.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14356"/>
            <a:ext cx="2130711" cy="430887"/>
          </a:xfrm>
          <a:prstGeom prst="rect">
            <a:avLst/>
          </a:prstGeom>
          <a:noFill/>
        </p:spPr>
        <p:txBody>
          <a:bodyPr wrap="none" rtlCol="0">
            <a:spAutoFit/>
          </a:bodyPr>
          <a:lstStyle/>
          <a:p>
            <a:r>
              <a:rPr lang="en-IN" sz="2200" b="1" dirty="0"/>
              <a:t>APPLICATIONS</a:t>
            </a:r>
            <a:endParaRPr lang="en-IN" sz="2400" b="1" dirty="0"/>
          </a:p>
        </p:txBody>
      </p:sp>
      <p:sp>
        <p:nvSpPr>
          <p:cNvPr id="3" name="TextBox 2"/>
          <p:cNvSpPr txBox="1"/>
          <p:nvPr/>
        </p:nvSpPr>
        <p:spPr>
          <a:xfrm>
            <a:off x="1428728" y="1500174"/>
            <a:ext cx="7715272" cy="2923877"/>
          </a:xfrm>
          <a:prstGeom prst="rect">
            <a:avLst/>
          </a:prstGeom>
          <a:noFill/>
        </p:spPr>
        <p:txBody>
          <a:bodyPr wrap="square" rtlCol="0">
            <a:spAutoFit/>
          </a:bodyPr>
          <a:lstStyle/>
          <a:p>
            <a:pPr>
              <a:buFont typeface="Wingdings" pitchFamily="2" charset="2"/>
              <a:buChar char="Ø"/>
            </a:pPr>
            <a:r>
              <a:rPr lang="en-IN" sz="2000" dirty="0">
                <a:latin typeface="Calibri" pitchFamily="34" charset="0"/>
                <a:cs typeface="Calibri" pitchFamily="34" charset="0"/>
              </a:rPr>
              <a:t> It can be used by bike and car drivers while driving to avoid </a:t>
            </a:r>
          </a:p>
          <a:p>
            <a:r>
              <a:rPr lang="en-IN" sz="2000" dirty="0">
                <a:latin typeface="Calibri" pitchFamily="34" charset="0"/>
                <a:cs typeface="Calibri" pitchFamily="34" charset="0"/>
              </a:rPr>
              <a:t>glare problem.</a:t>
            </a:r>
          </a:p>
          <a:p>
            <a:pPr>
              <a:buFont typeface="Wingdings" pitchFamily="2" charset="2"/>
              <a:buChar char="Ø"/>
            </a:pPr>
            <a:r>
              <a:rPr lang="en-IN" sz="2000" dirty="0">
                <a:latin typeface="Calibri" pitchFamily="34" charset="0"/>
                <a:cs typeface="Calibri" pitchFamily="34" charset="0"/>
              </a:rPr>
              <a:t> It can also be incorporated in helmets of bike riders for </a:t>
            </a:r>
          </a:p>
          <a:p>
            <a:r>
              <a:rPr lang="en-IN" sz="2000" dirty="0">
                <a:latin typeface="Calibri" pitchFamily="34" charset="0"/>
                <a:cs typeface="Calibri" pitchFamily="34" charset="0"/>
              </a:rPr>
              <a:t> convenience.</a:t>
            </a:r>
          </a:p>
          <a:p>
            <a:r>
              <a:rPr lang="en-IN" sz="2200" b="1" dirty="0"/>
              <a:t>FUTURE</a:t>
            </a:r>
            <a:r>
              <a:rPr lang="en-IN" sz="2400" b="1" dirty="0"/>
              <a:t> </a:t>
            </a:r>
            <a:r>
              <a:rPr lang="en-IN" sz="2200" b="1" dirty="0"/>
              <a:t>SCOPES</a:t>
            </a:r>
            <a:endParaRPr lang="en-IN" sz="2200" dirty="0"/>
          </a:p>
          <a:p>
            <a:r>
              <a:rPr lang="en-IN" sz="2000" dirty="0"/>
              <a:t> 	</a:t>
            </a:r>
            <a:r>
              <a:rPr lang="en-IN" sz="2000" dirty="0">
                <a:latin typeface="Calibri" pitchFamily="34" charset="0"/>
                <a:cs typeface="Calibri" pitchFamily="34" charset="0"/>
              </a:rPr>
              <a:t>This has a lot of commercial value as it reduces the accident rate. Some efficient fabrication method would make these goggles cheaper and hence more production.</a:t>
            </a:r>
          </a:p>
          <a:p>
            <a:endParaRPr lang="en-IN" sz="2000" dirty="0">
              <a:latin typeface="Calibri" pitchFamily="34" charset="0"/>
              <a:cs typeface="Calibri" pitchFamily="34" charset="0"/>
            </a:endParaRPr>
          </a:p>
        </p:txBody>
      </p:sp>
      <p:sp>
        <p:nvSpPr>
          <p:cNvPr id="4" name="TextBox 3"/>
          <p:cNvSpPr txBox="1"/>
          <p:nvPr/>
        </p:nvSpPr>
        <p:spPr>
          <a:xfrm>
            <a:off x="1428728" y="4500570"/>
            <a:ext cx="1664238" cy="430887"/>
          </a:xfrm>
          <a:prstGeom prst="rect">
            <a:avLst/>
          </a:prstGeom>
          <a:noFill/>
        </p:spPr>
        <p:txBody>
          <a:bodyPr wrap="none" rtlCol="0">
            <a:spAutoFit/>
          </a:bodyPr>
          <a:lstStyle/>
          <a:p>
            <a:r>
              <a:rPr lang="en-IN" sz="2200" b="1" dirty="0"/>
              <a:t>REFERENCE</a:t>
            </a:r>
            <a:endParaRPr lang="en-IN" sz="2400" b="1" dirty="0"/>
          </a:p>
        </p:txBody>
      </p:sp>
      <p:sp>
        <p:nvSpPr>
          <p:cNvPr id="5" name="TextBox 4"/>
          <p:cNvSpPr txBox="1"/>
          <p:nvPr/>
        </p:nvSpPr>
        <p:spPr>
          <a:xfrm>
            <a:off x="2000232" y="5072074"/>
            <a:ext cx="2858988" cy="1015663"/>
          </a:xfrm>
          <a:prstGeom prst="rect">
            <a:avLst/>
          </a:prstGeom>
          <a:noFill/>
        </p:spPr>
        <p:txBody>
          <a:bodyPr wrap="none" rtlCol="0">
            <a:spAutoFit/>
          </a:bodyPr>
          <a:lstStyle/>
          <a:p>
            <a:r>
              <a:rPr lang="en-IN" sz="2000" dirty="0">
                <a:latin typeface="Calibri" pitchFamily="34" charset="0"/>
                <a:cs typeface="Calibri" pitchFamily="34" charset="0"/>
                <a:hlinkClick r:id="rId2"/>
              </a:rPr>
              <a:t>www.wikipedia.com</a:t>
            </a:r>
            <a:endParaRPr lang="en-IN" sz="2000" dirty="0">
              <a:latin typeface="Calibri" pitchFamily="34" charset="0"/>
              <a:cs typeface="Calibri" pitchFamily="34" charset="0"/>
            </a:endParaRPr>
          </a:p>
          <a:p>
            <a:r>
              <a:rPr lang="en-IN" sz="2000" dirty="0">
                <a:latin typeface="Calibri" pitchFamily="34" charset="0"/>
                <a:cs typeface="Calibri" pitchFamily="34" charset="0"/>
              </a:rPr>
              <a:t>www.arduino.com</a:t>
            </a:r>
          </a:p>
          <a:p>
            <a:r>
              <a:rPr lang="en-IN" sz="2000" dirty="0">
                <a:latin typeface="Calibri" pitchFamily="34" charset="0"/>
                <a:cs typeface="Calibri" pitchFamily="34" charset="0"/>
              </a:rPr>
              <a:t>www.electronicsforu.com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571736" y="1571612"/>
            <a:ext cx="4000528" cy="314327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i="1" u="sng" dirty="0">
                <a:solidFill>
                  <a:schemeClr val="tx1"/>
                </a:solidFill>
                <a:latin typeface="Castellar" pitchFamily="18" charset="0"/>
              </a:rPr>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0166" y="785794"/>
            <a:ext cx="3568606" cy="461665"/>
          </a:xfrm>
          <a:prstGeom prst="rect">
            <a:avLst/>
          </a:prstGeom>
          <a:noFill/>
        </p:spPr>
        <p:txBody>
          <a:bodyPr wrap="none" rtlCol="0">
            <a:spAutoFit/>
          </a:bodyPr>
          <a:lstStyle/>
          <a:p>
            <a:r>
              <a:rPr lang="en-IN" sz="2400" b="1" i="1" dirty="0"/>
              <a:t>WHAT IS THE PROBLEM?</a:t>
            </a:r>
          </a:p>
        </p:txBody>
      </p:sp>
      <p:sp>
        <p:nvSpPr>
          <p:cNvPr id="4" name="TextBox 3"/>
          <p:cNvSpPr txBox="1"/>
          <p:nvPr/>
        </p:nvSpPr>
        <p:spPr>
          <a:xfrm>
            <a:off x="2143108" y="1857364"/>
            <a:ext cx="6147389" cy="1323439"/>
          </a:xfrm>
          <a:prstGeom prst="rect">
            <a:avLst/>
          </a:prstGeom>
          <a:noFill/>
        </p:spPr>
        <p:txBody>
          <a:bodyPr wrap="none" numCol="1" rtlCol="0">
            <a:spAutoFit/>
          </a:bodyPr>
          <a:lstStyle/>
          <a:p>
            <a:pPr algn="just"/>
            <a:r>
              <a:rPr lang="en-IN" sz="2000" i="1" dirty="0">
                <a:latin typeface="Calibri" pitchFamily="34" charset="0"/>
                <a:cs typeface="Calibri" pitchFamily="34" charset="0"/>
              </a:rPr>
              <a:t>At night, on highways, the high intensity light from the </a:t>
            </a:r>
          </a:p>
          <a:p>
            <a:pPr algn="just"/>
            <a:r>
              <a:rPr lang="en-IN" sz="2000" i="1" dirty="0">
                <a:latin typeface="Calibri" pitchFamily="34" charset="0"/>
                <a:cs typeface="Calibri" pitchFamily="34" charset="0"/>
              </a:rPr>
              <a:t>headlight of heavy vehicles blinds the oncoming bike and </a:t>
            </a:r>
          </a:p>
          <a:p>
            <a:pPr algn="just"/>
            <a:r>
              <a:rPr lang="en-IN" sz="2000" i="1" dirty="0">
                <a:latin typeface="Calibri" pitchFamily="34" charset="0"/>
                <a:cs typeface="Calibri" pitchFamily="34" charset="0"/>
              </a:rPr>
              <a:t>car drivers for a moment . This is one of the main reasons </a:t>
            </a:r>
          </a:p>
          <a:p>
            <a:pPr algn="just"/>
            <a:r>
              <a:rPr lang="en-IN" sz="2000" i="1" dirty="0">
                <a:latin typeface="Calibri" pitchFamily="34" charset="0"/>
                <a:cs typeface="Calibri" pitchFamily="34" charset="0"/>
              </a:rPr>
              <a:t>of  highway road accidents.</a:t>
            </a:r>
          </a:p>
        </p:txBody>
      </p:sp>
      <p:pic>
        <p:nvPicPr>
          <p:cNvPr id="1026" name="Picture 2" descr="Image result for headlight problems at night"/>
          <p:cNvPicPr>
            <a:picLocks noChangeAspect="1" noChangeArrowheads="1"/>
          </p:cNvPicPr>
          <p:nvPr/>
        </p:nvPicPr>
        <p:blipFill>
          <a:blip r:embed="rId2"/>
          <a:srcRect/>
          <a:stretch>
            <a:fillRect/>
          </a:stretch>
        </p:blipFill>
        <p:spPr bwMode="auto">
          <a:xfrm>
            <a:off x="2214546" y="3500438"/>
            <a:ext cx="4929222" cy="272818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0166" y="785794"/>
            <a:ext cx="851515" cy="469359"/>
          </a:xfrm>
          <a:prstGeom prst="rect">
            <a:avLst/>
          </a:prstGeom>
          <a:noFill/>
        </p:spPr>
        <p:txBody>
          <a:bodyPr wrap="none" rtlCol="0">
            <a:spAutoFit/>
          </a:bodyPr>
          <a:lstStyle/>
          <a:p>
            <a:r>
              <a:rPr lang="en-IN" sz="2450" b="1" dirty="0"/>
              <a:t>AIM</a:t>
            </a:r>
            <a:r>
              <a:rPr lang="en-IN" b="1" dirty="0"/>
              <a:t>:</a:t>
            </a:r>
          </a:p>
        </p:txBody>
      </p:sp>
      <p:sp>
        <p:nvSpPr>
          <p:cNvPr id="6" name="TextBox 5"/>
          <p:cNvSpPr txBox="1"/>
          <p:nvPr/>
        </p:nvSpPr>
        <p:spPr>
          <a:xfrm>
            <a:off x="1643042" y="1928802"/>
            <a:ext cx="6623929" cy="707886"/>
          </a:xfrm>
          <a:prstGeom prst="rect">
            <a:avLst/>
          </a:prstGeom>
          <a:noFill/>
        </p:spPr>
        <p:txBody>
          <a:bodyPr wrap="none" rtlCol="0">
            <a:spAutoFit/>
          </a:bodyPr>
          <a:lstStyle/>
          <a:p>
            <a:r>
              <a:rPr lang="en-IN" b="1" dirty="0">
                <a:latin typeface="Calibri" pitchFamily="34" charset="0"/>
                <a:cs typeface="Calibri" pitchFamily="34" charset="0"/>
              </a:rPr>
              <a:t>     </a:t>
            </a:r>
            <a:r>
              <a:rPr lang="en-IN" sz="2000" dirty="0">
                <a:latin typeface="Calibri" pitchFamily="34" charset="0"/>
                <a:cs typeface="Calibri" pitchFamily="34" charset="0"/>
              </a:rPr>
              <a:t>To avoid the effect of high intensity light from the headlight</a:t>
            </a:r>
          </a:p>
          <a:p>
            <a:r>
              <a:rPr lang="en-IN" sz="2000" dirty="0">
                <a:latin typeface="Calibri" pitchFamily="34" charset="0"/>
                <a:cs typeface="Calibri" pitchFamily="34" charset="0"/>
              </a:rPr>
              <a:t>of heavy vehicles at the night time.</a:t>
            </a:r>
          </a:p>
        </p:txBody>
      </p:sp>
      <p:sp>
        <p:nvSpPr>
          <p:cNvPr id="7" name="TextBox 6"/>
          <p:cNvSpPr txBox="1"/>
          <p:nvPr/>
        </p:nvSpPr>
        <p:spPr>
          <a:xfrm>
            <a:off x="1571604" y="3357562"/>
            <a:ext cx="1846980" cy="461665"/>
          </a:xfrm>
          <a:prstGeom prst="rect">
            <a:avLst/>
          </a:prstGeom>
          <a:noFill/>
        </p:spPr>
        <p:txBody>
          <a:bodyPr wrap="none" rtlCol="0">
            <a:spAutoFit/>
          </a:bodyPr>
          <a:lstStyle/>
          <a:p>
            <a:r>
              <a:rPr lang="en-IN" sz="2400" b="1" dirty="0"/>
              <a:t>OBJECTIVE:</a:t>
            </a:r>
          </a:p>
        </p:txBody>
      </p:sp>
      <p:sp>
        <p:nvSpPr>
          <p:cNvPr id="9" name="TextBox 8"/>
          <p:cNvSpPr txBox="1"/>
          <p:nvPr/>
        </p:nvSpPr>
        <p:spPr>
          <a:xfrm>
            <a:off x="1928794" y="4429132"/>
            <a:ext cx="6353727" cy="707886"/>
          </a:xfrm>
          <a:prstGeom prst="rect">
            <a:avLst/>
          </a:prstGeom>
          <a:noFill/>
        </p:spPr>
        <p:txBody>
          <a:bodyPr wrap="none" rtlCol="0">
            <a:spAutoFit/>
          </a:bodyPr>
          <a:lstStyle/>
          <a:p>
            <a:r>
              <a:rPr lang="en-IN" sz="2000" dirty="0">
                <a:latin typeface="Calibri" pitchFamily="34" charset="0"/>
                <a:cs typeface="Calibri" pitchFamily="34" charset="0"/>
              </a:rPr>
              <a:t>    The main objective of the project is the make the drivers </a:t>
            </a:r>
          </a:p>
          <a:p>
            <a:r>
              <a:rPr lang="en-IN" sz="2000" dirty="0">
                <a:latin typeface="Calibri" pitchFamily="34" charset="0"/>
                <a:cs typeface="Calibri" pitchFamily="34" charset="0"/>
              </a:rPr>
              <a:t>drive easily without any “glare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85794"/>
            <a:ext cx="2880917" cy="461665"/>
          </a:xfrm>
          <a:prstGeom prst="rect">
            <a:avLst/>
          </a:prstGeom>
          <a:noFill/>
        </p:spPr>
        <p:txBody>
          <a:bodyPr wrap="none" rtlCol="0">
            <a:spAutoFit/>
          </a:bodyPr>
          <a:lstStyle/>
          <a:p>
            <a:r>
              <a:rPr lang="en-IN" sz="2400" b="1" dirty="0"/>
              <a:t>INNOVATIVE IDEA:</a:t>
            </a:r>
          </a:p>
        </p:txBody>
      </p:sp>
      <p:sp>
        <p:nvSpPr>
          <p:cNvPr id="3" name="TextBox 2"/>
          <p:cNvSpPr txBox="1"/>
          <p:nvPr/>
        </p:nvSpPr>
        <p:spPr>
          <a:xfrm>
            <a:off x="1571604" y="1571612"/>
            <a:ext cx="6319487" cy="707886"/>
          </a:xfrm>
          <a:prstGeom prst="rect">
            <a:avLst/>
          </a:prstGeom>
          <a:noFill/>
        </p:spPr>
        <p:txBody>
          <a:bodyPr wrap="none" rtlCol="0">
            <a:spAutoFit/>
          </a:bodyPr>
          <a:lstStyle/>
          <a:p>
            <a:r>
              <a:rPr lang="en-IN" sz="2000" dirty="0">
                <a:latin typeface="Calibri" pitchFamily="34" charset="0"/>
                <a:cs typeface="Calibri" pitchFamily="34" charset="0"/>
              </a:rPr>
              <a:t>      An automatic dim-dip system will be enabled when the </a:t>
            </a:r>
          </a:p>
          <a:p>
            <a:r>
              <a:rPr lang="en-IN" sz="2000" dirty="0">
                <a:latin typeface="Calibri" pitchFamily="34" charset="0"/>
                <a:cs typeface="Calibri" pitchFamily="34" charset="0"/>
              </a:rPr>
              <a:t>goggle’s LCD lens are darkened.</a:t>
            </a:r>
          </a:p>
        </p:txBody>
      </p:sp>
      <p:sp>
        <p:nvSpPr>
          <p:cNvPr id="4" name="TextBox 3"/>
          <p:cNvSpPr txBox="1"/>
          <p:nvPr/>
        </p:nvSpPr>
        <p:spPr>
          <a:xfrm>
            <a:off x="1428728" y="2643182"/>
            <a:ext cx="2383986" cy="461665"/>
          </a:xfrm>
          <a:prstGeom prst="rect">
            <a:avLst/>
          </a:prstGeom>
          <a:noFill/>
        </p:spPr>
        <p:txBody>
          <a:bodyPr wrap="none" rtlCol="0">
            <a:spAutoFit/>
          </a:bodyPr>
          <a:lstStyle/>
          <a:p>
            <a:r>
              <a:rPr lang="en-IN" sz="2400" b="1" dirty="0"/>
              <a:t>COMPONENTS:</a:t>
            </a:r>
          </a:p>
        </p:txBody>
      </p:sp>
      <p:sp>
        <p:nvSpPr>
          <p:cNvPr id="6" name="TextBox 5"/>
          <p:cNvSpPr txBox="1"/>
          <p:nvPr/>
        </p:nvSpPr>
        <p:spPr>
          <a:xfrm>
            <a:off x="1928794" y="3357562"/>
            <a:ext cx="5500726" cy="2554545"/>
          </a:xfrm>
          <a:prstGeom prst="rect">
            <a:avLst/>
          </a:prstGeom>
          <a:noFill/>
        </p:spPr>
        <p:txBody>
          <a:bodyPr wrap="square" rtlCol="0">
            <a:spAutoFit/>
          </a:bodyPr>
          <a:lstStyle/>
          <a:p>
            <a:pPr lvl="0">
              <a:buFont typeface="Arial" pitchFamily="34" charset="0"/>
              <a:buChar char="•"/>
            </a:pPr>
            <a:r>
              <a:rPr lang="en-IN" sz="2000" dirty="0">
                <a:latin typeface="Calibri" pitchFamily="34" charset="0"/>
                <a:cs typeface="Calibri" pitchFamily="34" charset="0"/>
              </a:rPr>
              <a:t>IC LM311</a:t>
            </a:r>
          </a:p>
          <a:p>
            <a:pPr lvl="0">
              <a:buFont typeface="Arial" pitchFamily="34" charset="0"/>
              <a:buChar char="•"/>
            </a:pPr>
            <a:r>
              <a:rPr lang="en-IN" sz="2000" dirty="0">
                <a:latin typeface="Calibri" pitchFamily="34" charset="0"/>
                <a:cs typeface="Calibri" pitchFamily="34" charset="0"/>
              </a:rPr>
              <a:t> Light Dependent Resistor</a:t>
            </a:r>
          </a:p>
          <a:p>
            <a:pPr lvl="0">
              <a:buFont typeface="Arial" pitchFamily="34" charset="0"/>
              <a:buChar char="•"/>
            </a:pPr>
            <a:r>
              <a:rPr lang="en-IN" sz="2000" dirty="0">
                <a:latin typeface="Calibri" pitchFamily="34" charset="0"/>
                <a:cs typeface="Calibri" pitchFamily="34" charset="0"/>
              </a:rPr>
              <a:t> LED</a:t>
            </a:r>
          </a:p>
          <a:p>
            <a:pPr lvl="0">
              <a:buFont typeface="Arial" pitchFamily="34" charset="0"/>
              <a:buChar char="•"/>
            </a:pPr>
            <a:r>
              <a:rPr lang="en-IN" sz="2000" dirty="0">
                <a:latin typeface="Calibri" pitchFamily="34" charset="0"/>
                <a:cs typeface="Calibri" pitchFamily="34" charset="0"/>
              </a:rPr>
              <a:t> LCD Fitted Goggle</a:t>
            </a:r>
          </a:p>
          <a:p>
            <a:pPr lvl="0">
              <a:buFont typeface="Arial" pitchFamily="34" charset="0"/>
              <a:buChar char="•"/>
            </a:pPr>
            <a:r>
              <a:rPr lang="en-IN" sz="2000" dirty="0" err="1">
                <a:latin typeface="Calibri" pitchFamily="34" charset="0"/>
                <a:cs typeface="Calibri" pitchFamily="34" charset="0"/>
              </a:rPr>
              <a:t>Arduino</a:t>
            </a:r>
            <a:r>
              <a:rPr lang="en-IN" sz="2000" dirty="0">
                <a:latin typeface="Calibri" pitchFamily="34" charset="0"/>
                <a:cs typeface="Calibri" pitchFamily="34" charset="0"/>
              </a:rPr>
              <a:t> NANO</a:t>
            </a:r>
          </a:p>
          <a:p>
            <a:pPr lvl="0">
              <a:buFont typeface="Arial" pitchFamily="34" charset="0"/>
              <a:buChar char="•"/>
            </a:pPr>
            <a:r>
              <a:rPr lang="en-IN" sz="2000" dirty="0">
                <a:latin typeface="Calibri" pitchFamily="34" charset="0"/>
                <a:cs typeface="Calibri" pitchFamily="34" charset="0"/>
              </a:rPr>
              <a:t>Resistors</a:t>
            </a:r>
          </a:p>
          <a:p>
            <a:pPr lvl="0">
              <a:buFont typeface="Arial" pitchFamily="34" charset="0"/>
              <a:buChar char="•"/>
            </a:pPr>
            <a:r>
              <a:rPr lang="en-IN" sz="2000" dirty="0">
                <a:latin typeface="Calibri" pitchFamily="34" charset="0"/>
                <a:cs typeface="Calibri" pitchFamily="34" charset="0"/>
              </a:rPr>
              <a:t>9V battery</a:t>
            </a:r>
          </a:p>
          <a:p>
            <a:pPr lvl="0">
              <a:buFont typeface="Arial" pitchFamily="34" charset="0"/>
              <a:buChar char="•"/>
            </a:pPr>
            <a:r>
              <a:rPr lang="en-IN" sz="2000" dirty="0">
                <a:latin typeface="Calibri" pitchFamily="34" charset="0"/>
                <a:cs typeface="Calibri" pitchFamily="34" charset="0"/>
              </a:rPr>
              <a:t>Connecting wires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857232"/>
            <a:ext cx="6929486" cy="3354765"/>
          </a:xfrm>
          <a:prstGeom prst="rect">
            <a:avLst/>
          </a:prstGeom>
          <a:noFill/>
        </p:spPr>
        <p:txBody>
          <a:bodyPr wrap="square" rtlCol="0">
            <a:spAutoFit/>
          </a:bodyPr>
          <a:lstStyle/>
          <a:p>
            <a:r>
              <a:rPr lang="en-IN" b="1" u="sng" dirty="0"/>
              <a:t> HARDWARE DESCRIPTION</a:t>
            </a:r>
            <a:endParaRPr lang="en-IN" dirty="0"/>
          </a:p>
          <a:p>
            <a:r>
              <a:rPr lang="en-IN" b="1" dirty="0"/>
              <a:t> </a:t>
            </a:r>
            <a:endParaRPr lang="en-IN" dirty="0"/>
          </a:p>
          <a:p>
            <a:r>
              <a:rPr lang="en-IN" b="1" dirty="0"/>
              <a:t>LDR (Light Dependent Resistor)</a:t>
            </a:r>
            <a:endParaRPr lang="en-IN" dirty="0"/>
          </a:p>
          <a:p>
            <a:r>
              <a:rPr lang="en-IN" sz="2000" dirty="0">
                <a:latin typeface="Calibri" pitchFamily="34" charset="0"/>
                <a:cs typeface="Calibri" pitchFamily="34" charset="0"/>
              </a:rPr>
              <a:t>	An LDR is a component that has a (variable) resistance that changes with the light intensity that falls upon it. This allows them to be used in light sensing circuits. These resistors are mainly used when there is a need to sense the absence and presence of the light such as burglar alarm circuits, alarm clock, light intensity meters, etc. LDR resistors mainly involves in various electrical and electronic projects.</a:t>
            </a:r>
          </a:p>
          <a:p>
            <a:endParaRPr lang="en-IN" dirty="0"/>
          </a:p>
        </p:txBody>
      </p:sp>
      <p:pic>
        <p:nvPicPr>
          <p:cNvPr id="4" name="Picture 3" descr="A typical LDR (Light Dependent Resistor)"/>
          <p:cNvPicPr/>
          <p:nvPr/>
        </p:nvPicPr>
        <p:blipFill>
          <a:blip r:embed="rId2"/>
          <a:srcRect/>
          <a:stretch>
            <a:fillRect/>
          </a:stretch>
        </p:blipFill>
        <p:spPr bwMode="auto">
          <a:xfrm>
            <a:off x="3857620" y="4143380"/>
            <a:ext cx="1643074" cy="164782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ypical LDR (Light Dependent Resistor) resistance vs light intensity graph"/>
          <p:cNvPicPr/>
          <p:nvPr/>
        </p:nvPicPr>
        <p:blipFill>
          <a:blip r:embed="rId2"/>
          <a:srcRect/>
          <a:stretch>
            <a:fillRect/>
          </a:stretch>
        </p:blipFill>
        <p:spPr bwMode="auto">
          <a:xfrm>
            <a:off x="3000364" y="3071810"/>
            <a:ext cx="3143272" cy="2471741"/>
          </a:xfrm>
          <a:prstGeom prst="rect">
            <a:avLst/>
          </a:prstGeom>
          <a:noFill/>
          <a:ln w="9525">
            <a:noFill/>
            <a:miter lim="800000"/>
            <a:headEnd/>
            <a:tailEnd/>
          </a:ln>
        </p:spPr>
      </p:pic>
      <p:sp>
        <p:nvSpPr>
          <p:cNvPr id="6" name="TextBox 5"/>
          <p:cNvSpPr txBox="1"/>
          <p:nvPr/>
        </p:nvSpPr>
        <p:spPr>
          <a:xfrm>
            <a:off x="1500166" y="857232"/>
            <a:ext cx="6786610" cy="1477328"/>
          </a:xfrm>
          <a:prstGeom prst="rect">
            <a:avLst/>
          </a:prstGeom>
          <a:noFill/>
        </p:spPr>
        <p:txBody>
          <a:bodyPr wrap="square" rtlCol="0">
            <a:spAutoFit/>
          </a:bodyPr>
          <a:lstStyle/>
          <a:p>
            <a:r>
              <a:rPr lang="en-IN" u="sng" dirty="0"/>
              <a:t>Variation in resistance with changing light intensity:</a:t>
            </a:r>
            <a:endParaRPr lang="en-IN" b="1" dirty="0"/>
          </a:p>
          <a:p>
            <a:endParaRPr lang="en-IN" dirty="0"/>
          </a:p>
          <a:p>
            <a:r>
              <a:rPr lang="en-IN" dirty="0"/>
              <a:t>	It shows that the intensity of the light directed towards LDR  is inversely proportional to resistance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71480"/>
            <a:ext cx="7572428" cy="5847755"/>
          </a:xfrm>
          <a:prstGeom prst="rect">
            <a:avLst/>
          </a:prstGeom>
          <a:noFill/>
        </p:spPr>
        <p:txBody>
          <a:bodyPr wrap="square" rtlCol="0">
            <a:spAutoFit/>
          </a:bodyPr>
          <a:lstStyle/>
          <a:p>
            <a:r>
              <a:rPr lang="en-IN" b="1" dirty="0"/>
              <a:t>LCD fitted goggle:</a:t>
            </a:r>
            <a:endParaRPr lang="en-IN" dirty="0"/>
          </a:p>
          <a:p>
            <a:r>
              <a:rPr lang="en-IN" b="1" dirty="0"/>
              <a:t> </a:t>
            </a:r>
            <a:endParaRPr lang="en-IN" dirty="0"/>
          </a:p>
          <a:p>
            <a:r>
              <a:rPr lang="en-IN" dirty="0"/>
              <a:t> 	</a:t>
            </a:r>
            <a:r>
              <a:rPr lang="en-IN" sz="2000" dirty="0">
                <a:latin typeface="Calibri" pitchFamily="34" charset="0"/>
                <a:cs typeface="Calibri" pitchFamily="34" charset="0"/>
              </a:rPr>
              <a:t>It is an LCD fitted goggle which is polarized with high transmittance lenses and clearer vision. In addition, it uses UV400 lens technology for absorbing 100% of harmful UVA and UVB rays.</a:t>
            </a:r>
          </a:p>
          <a:p>
            <a:endParaRPr lang="en-IN" sz="2000" dirty="0">
              <a:latin typeface="Calibri" pitchFamily="34" charset="0"/>
              <a:cs typeface="Calibri" pitchFamily="34" charset="0"/>
            </a:endParaRPr>
          </a:p>
          <a:p>
            <a:endParaRPr lang="en-IN" sz="2000" dirty="0">
              <a:latin typeface="Calibri" pitchFamily="34" charset="0"/>
              <a:cs typeface="Calibri" pitchFamily="34" charset="0"/>
            </a:endParaRPr>
          </a:p>
          <a:p>
            <a:endParaRPr lang="en-IN" sz="2000" dirty="0">
              <a:latin typeface="Calibri" pitchFamily="34" charset="0"/>
              <a:cs typeface="Calibri" pitchFamily="34" charset="0"/>
            </a:endParaRPr>
          </a:p>
          <a:p>
            <a:endParaRPr lang="en-IN" sz="2000" dirty="0">
              <a:latin typeface="Calibri" pitchFamily="34" charset="0"/>
              <a:cs typeface="Calibri" pitchFamily="34" charset="0"/>
            </a:endParaRPr>
          </a:p>
          <a:p>
            <a:endParaRPr lang="en-IN" sz="2000" dirty="0">
              <a:latin typeface="Calibri" pitchFamily="34" charset="0"/>
              <a:cs typeface="Calibri" pitchFamily="34" charset="0"/>
            </a:endParaRPr>
          </a:p>
          <a:p>
            <a:r>
              <a:rPr lang="en-IN" sz="2000" dirty="0">
                <a:latin typeface="Calibri" pitchFamily="34" charset="0"/>
                <a:cs typeface="Calibri" pitchFamily="34" charset="0"/>
              </a:rPr>
              <a:t>	The principle behind the LCD’s is that when an electrical current is applied to the liquid crystal molecule, the molecule tends to untwist. This causes the angle of light which is passing through the molecule of the polarized glass and also cause a change in the angle of the top polarizing filter. As a result a little light is allowed to pass the polarized glass through a particular area of the LCD. Thus that particular area will become dark compared to other. </a:t>
            </a:r>
            <a:r>
              <a:rPr lang="en-IN" sz="2000" b="1" dirty="0">
                <a:latin typeface="Calibri" pitchFamily="34" charset="0"/>
                <a:cs typeface="Calibri" pitchFamily="34" charset="0"/>
              </a:rPr>
              <a:t> </a:t>
            </a:r>
            <a:r>
              <a:rPr lang="en-IN" sz="2000" dirty="0">
                <a:latin typeface="Calibri" pitchFamily="34" charset="0"/>
                <a:cs typeface="Calibri" pitchFamily="34" charset="0"/>
              </a:rPr>
              <a:t>Thus, according to the principle, when power supply is given, the LCD gets darkened.</a:t>
            </a:r>
          </a:p>
          <a:p>
            <a:endParaRPr lang="en-IN" dirty="0"/>
          </a:p>
        </p:txBody>
      </p:sp>
      <p:pic>
        <p:nvPicPr>
          <p:cNvPr id="3" name="Picture 2" descr="Image result for lcd sunglasses"/>
          <p:cNvPicPr/>
          <p:nvPr/>
        </p:nvPicPr>
        <p:blipFill>
          <a:blip r:embed="rId2"/>
          <a:srcRect/>
          <a:stretch>
            <a:fillRect/>
          </a:stretch>
        </p:blipFill>
        <p:spPr bwMode="auto">
          <a:xfrm>
            <a:off x="3143240" y="2214554"/>
            <a:ext cx="3000396" cy="144779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571480"/>
            <a:ext cx="7215238" cy="2862322"/>
          </a:xfrm>
          <a:prstGeom prst="rect">
            <a:avLst/>
          </a:prstGeom>
          <a:noFill/>
        </p:spPr>
        <p:txBody>
          <a:bodyPr wrap="square" rtlCol="0">
            <a:spAutoFit/>
          </a:bodyPr>
          <a:lstStyle/>
          <a:p>
            <a:r>
              <a:rPr lang="en-IN" b="1" dirty="0"/>
              <a:t>ARDUINO NANO</a:t>
            </a:r>
            <a:endParaRPr lang="en-IN" dirty="0"/>
          </a:p>
          <a:p>
            <a:r>
              <a:rPr lang="en-IN" b="1" dirty="0"/>
              <a:t> </a:t>
            </a:r>
            <a:endParaRPr lang="en-IN" dirty="0"/>
          </a:p>
          <a:p>
            <a:r>
              <a:rPr lang="en-IN" dirty="0"/>
              <a:t>The </a:t>
            </a:r>
            <a:r>
              <a:rPr lang="en-IN" dirty="0" err="1"/>
              <a:t>Arduino</a:t>
            </a:r>
            <a:r>
              <a:rPr lang="en-IN" dirty="0"/>
              <a:t> </a:t>
            </a:r>
            <a:r>
              <a:rPr lang="en-IN" dirty="0" err="1"/>
              <a:t>Nano</a:t>
            </a:r>
            <a:r>
              <a:rPr lang="en-IN" dirty="0"/>
              <a:t> is a small, complete, and breadboard-friendly board based on the ATmega328P (</a:t>
            </a:r>
            <a:r>
              <a:rPr lang="en-IN" dirty="0" err="1"/>
              <a:t>Arduino</a:t>
            </a:r>
            <a:r>
              <a:rPr lang="en-IN" dirty="0"/>
              <a:t> </a:t>
            </a:r>
            <a:r>
              <a:rPr lang="en-IN" dirty="0" err="1"/>
              <a:t>Nano</a:t>
            </a:r>
            <a:r>
              <a:rPr lang="en-IN" dirty="0"/>
              <a:t> 3.x). It has more or less the same functionality of the </a:t>
            </a:r>
            <a:r>
              <a:rPr lang="en-IN" dirty="0" err="1"/>
              <a:t>Arduino</a:t>
            </a:r>
            <a:r>
              <a:rPr lang="en-IN" dirty="0"/>
              <a:t> </a:t>
            </a:r>
            <a:r>
              <a:rPr lang="en-IN" dirty="0" err="1"/>
              <a:t>Duemilanove</a:t>
            </a:r>
            <a:r>
              <a:rPr lang="en-IN" dirty="0"/>
              <a:t>, but in a different package. It lacks only a DC power jack, and works with a Mini-B USB cable instead of a standard one. The </a:t>
            </a:r>
            <a:r>
              <a:rPr lang="en-IN" dirty="0" err="1"/>
              <a:t>Nano</a:t>
            </a:r>
            <a:r>
              <a:rPr lang="en-IN" dirty="0"/>
              <a:t> was designed and is being produced by </a:t>
            </a:r>
            <a:r>
              <a:rPr lang="en-IN" dirty="0" err="1"/>
              <a:t>Gravitech</a:t>
            </a:r>
            <a:r>
              <a:rPr lang="en-IN" dirty="0"/>
              <a:t>.</a:t>
            </a:r>
          </a:p>
          <a:p>
            <a:endParaRPr lang="en-IN" dirty="0"/>
          </a:p>
        </p:txBody>
      </p:sp>
      <p:pic>
        <p:nvPicPr>
          <p:cNvPr id="4" name="Picture 3" descr="C:\Users\Owner\Desktop\55.png"/>
          <p:cNvPicPr/>
          <p:nvPr/>
        </p:nvPicPr>
        <p:blipFill>
          <a:blip r:embed="rId2"/>
          <a:srcRect/>
          <a:stretch>
            <a:fillRect/>
          </a:stretch>
        </p:blipFill>
        <p:spPr bwMode="auto">
          <a:xfrm>
            <a:off x="2000232" y="3286124"/>
            <a:ext cx="5442837" cy="261541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85794"/>
            <a:ext cx="6715171" cy="3139321"/>
          </a:xfrm>
          <a:prstGeom prst="rect">
            <a:avLst/>
          </a:prstGeom>
          <a:noFill/>
        </p:spPr>
        <p:txBody>
          <a:bodyPr wrap="square" rtlCol="0">
            <a:spAutoFit/>
          </a:bodyPr>
          <a:lstStyle/>
          <a:p>
            <a:r>
              <a:rPr lang="en-IN" b="1" dirty="0"/>
              <a:t>IC LM311</a:t>
            </a:r>
            <a:endParaRPr lang="en-IN" dirty="0"/>
          </a:p>
          <a:p>
            <a:r>
              <a:rPr lang="en-IN" b="1" dirty="0"/>
              <a:t>	</a:t>
            </a:r>
            <a:r>
              <a:rPr lang="en-IN" dirty="0"/>
              <a:t>The </a:t>
            </a:r>
            <a:r>
              <a:rPr lang="en-IN" b="1" dirty="0"/>
              <a:t>LM311 Differential Comparator Op-Amp</a:t>
            </a:r>
            <a:r>
              <a:rPr lang="en-IN" dirty="0"/>
              <a:t> is a very old comparator IC from TI that has been used for Voltage comparisons for a long time in electronic designs. </a:t>
            </a:r>
          </a:p>
          <a:p>
            <a:r>
              <a:rPr lang="en-IN" dirty="0"/>
              <a:t>Any Op-Amp can be made to work as a voltage comparator, but the LM311 proves itself to be advantages by housing an Output Transistor inside its package. The collector and Emitter pin of this Transistor can also be controlled by the hardware, this makes it’s suitable for many applications. </a:t>
            </a:r>
          </a:p>
          <a:p>
            <a:endParaRPr lang="en-IN" dirty="0"/>
          </a:p>
        </p:txBody>
      </p:sp>
      <p:pic>
        <p:nvPicPr>
          <p:cNvPr id="3" name="Picture 2" descr="Image result for IC LM311"/>
          <p:cNvPicPr/>
          <p:nvPr/>
        </p:nvPicPr>
        <p:blipFill>
          <a:blip r:embed="rId2"/>
          <a:srcRect/>
          <a:stretch>
            <a:fillRect/>
          </a:stretch>
        </p:blipFill>
        <p:spPr bwMode="auto">
          <a:xfrm>
            <a:off x="2857488" y="4000504"/>
            <a:ext cx="3357586" cy="215265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heme1">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Theme1</Template>
  <TotalTime>953</TotalTime>
  <Words>1041</Words>
  <Application>Microsoft Office PowerPoint</Application>
  <PresentationFormat>On-screen Show (4:3)</PresentationFormat>
  <Paragraphs>93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Castellar</vt:lpstr>
      <vt:lpstr>Century Gothic</vt:lpstr>
      <vt:lpstr>Times New Roman</vt:lpstr>
      <vt:lpstr>Wingdings</vt:lpstr>
      <vt:lpstr>Wingdings 3</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Sharmitha Ganesan</cp:lastModifiedBy>
  <cp:revision>30</cp:revision>
  <dcterms:created xsi:type="dcterms:W3CDTF">2018-07-23T23:54:41Z</dcterms:created>
  <dcterms:modified xsi:type="dcterms:W3CDTF">2022-03-03T18:37:16Z</dcterms:modified>
</cp:coreProperties>
</file>