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24" r:id="rId2"/>
    <p:sldId id="526" r:id="rId3"/>
    <p:sldId id="527" r:id="rId4"/>
    <p:sldId id="528" r:id="rId5"/>
    <p:sldId id="529" r:id="rId6"/>
    <p:sldId id="530" r:id="rId7"/>
  </p:sldIdLst>
  <p:sldSz cx="9144000" cy="6858000" type="screen4x3"/>
  <p:notesSz cx="6646863" cy="9777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68" autoAdjust="0"/>
    <p:restoredTop sz="94660"/>
  </p:normalViewPr>
  <p:slideViewPr>
    <p:cSldViewPr>
      <p:cViewPr varScale="1">
        <p:scale>
          <a:sx n="73" d="100"/>
          <a:sy n="73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019" y="1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D6B17456-CDB9-48E8-AAB9-4580FBB63782}" type="datetimeFigureOut">
              <a:rPr lang="en-US"/>
              <a:pPr>
                <a:defRPr/>
              </a:pPr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7913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7" rIns="91435" bIns="457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019" y="9286846"/>
            <a:ext cx="2880307" cy="488871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30BB0633-F378-4788-AC97-14C2D8762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46FE-D8D2-4A35-BBA9-1CE85BCE5C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78579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92D050">
                  <a:alpha val="56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35793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FBDFFEB9-F6E7-4216-AE0C-7E3D994734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22DD2-AAEB-4A76-A3F7-0CF52BAA54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A812F-09B5-4F5F-A96D-B0BFEBAFE0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B6A9F-6A2F-42B0-878F-6DDD47E49A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14D9-8757-4D36-8AAD-233F6516F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995A2-C4F0-451F-A813-1CDF694335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63" y="6392863"/>
            <a:ext cx="1214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67475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0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00438" y="6524625"/>
            <a:ext cx="2133600" cy="47625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en-US" altLang="ko-KR"/>
              <a:t>- </a:t>
            </a:r>
            <a:fld id="{1BE46924-70D3-40F5-BB75-938261587B5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1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3" name="Picture 12" descr="Pict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25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1571604" y="1357298"/>
            <a:ext cx="636116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kumimoji="0" lang="fr-CA" sz="40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Android </a:t>
            </a:r>
            <a:r>
              <a:rPr kumimoji="0" lang="en-US" sz="40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DBMS</a:t>
            </a:r>
            <a:endParaRPr kumimoji="0" lang="en-US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kumimoji="0" lang="en-US" sz="2400" b="1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- </a:t>
            </a:r>
            <a:r>
              <a:rPr kumimoji="0" 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Android </a:t>
            </a:r>
            <a:r>
              <a:rPr kumimoji="0" lang="ko-KR" alt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기본 과정 추가 자료</a:t>
            </a:r>
            <a:r>
              <a:rPr kumimoji="0" lang="en-US" sz="24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 -</a:t>
            </a:r>
            <a:endParaRPr kumimoji="0" lang="fr-FR" sz="24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 bwMode="auto">
          <a:xfrm>
            <a:off x="1954181" y="4462482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ko-KR" altLang="en-US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강성윤</a:t>
            </a:r>
            <a:endParaRPr kumimoji="0" lang="en-US" altLang="ko-K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20000"/>
              </a:spcBef>
              <a:buFont typeface="Arial" charset="0"/>
              <a:buNone/>
              <a:defRPr/>
            </a:pPr>
            <a:r>
              <a:rPr kumimoji="0" lang="fr-FR" sz="2800" b="1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kkang104@gmail.com</a:t>
            </a:r>
            <a:endParaRPr kumimoji="0" lang="fr-FR" sz="2800" b="1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http://o3d.googlecode.com/svn/trunk/samples/assets/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2043" y="5572150"/>
            <a:ext cx="885825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/>
          <p:cNvSpPr txBox="1">
            <a:spLocks/>
          </p:cNvSpPr>
          <p:nvPr/>
        </p:nvSpPr>
        <p:spPr bwMode="auto">
          <a:xfrm>
            <a:off x="3497231" y="65246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- </a:t>
            </a:r>
            <a:fld id="{670ABE65-1ECA-490E-97E3-428E952E049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-</a:t>
            </a:r>
          </a:p>
        </p:txBody>
      </p:sp>
      <p:pic>
        <p:nvPicPr>
          <p:cNvPr id="12" name="그림 11" descr="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3286124"/>
            <a:ext cx="3709416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596" y="1071546"/>
            <a:ext cx="82153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SQLite</a:t>
            </a:r>
            <a:r>
              <a:rPr lang="en-US" sz="1600" dirty="0" smtClean="0"/>
              <a:t>(</a:t>
            </a:r>
            <a:r>
              <a:rPr lang="en-US" sz="1600" dirty="0" err="1" smtClean="0"/>
              <a:t>www.sqlite.org</a:t>
            </a:r>
            <a:r>
              <a:rPr lang="en-US" sz="1600" dirty="0" smtClean="0"/>
              <a:t>) </a:t>
            </a:r>
            <a:r>
              <a:rPr lang="ko-KR" altLang="en-US" sz="1600" dirty="0" smtClean="0"/>
              <a:t>은 오픈소스로 </a:t>
            </a:r>
            <a:r>
              <a:rPr lang="ko-KR" altLang="en-US" sz="1600" dirty="0" err="1" smtClean="0"/>
              <a:t>만들어진</a:t>
            </a:r>
            <a:r>
              <a:rPr lang="ko-KR" altLang="en-US" sz="1600" dirty="0" smtClean="0"/>
              <a:t> 데이터 베이스로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베이스를 이용한 복잡하고 구조화된 어플리케이션 데이터 저장 및 관리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SQLite</a:t>
            </a:r>
            <a:r>
              <a:rPr lang="en-US" sz="1600" dirty="0" smtClean="0"/>
              <a:t> Database </a:t>
            </a:r>
            <a:r>
              <a:rPr lang="ko-KR" altLang="en-US" sz="1600" dirty="0" smtClean="0"/>
              <a:t>는 별도의 프로세스가 아닌 라이브러리를 이용함으로 데이터베이스는 생성한 어플리케이션의 일부로 통합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SQLite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를 이용한 데이터는 파일에 저장되며 </a:t>
            </a:r>
            <a:r>
              <a:rPr lang="en-US" sz="1600" dirty="0" smtClean="0"/>
              <a:t>/data/data/&lt;</a:t>
            </a:r>
            <a:r>
              <a:rPr lang="en-US" sz="1600" dirty="0" err="1" smtClean="0"/>
              <a:t>package_name</a:t>
            </a:r>
            <a:r>
              <a:rPr lang="en-US" sz="1600" dirty="0" smtClean="0"/>
              <a:t>&gt;/databases </a:t>
            </a:r>
            <a:r>
              <a:rPr lang="ko-KR" altLang="en-US" sz="1600" dirty="0" smtClean="0"/>
              <a:t>폴더에 저장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Mp3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플레이어</a:t>
            </a:r>
            <a:r>
              <a:rPr lang="en-US" sz="1600" dirty="0" smtClean="0"/>
              <a:t>, </a:t>
            </a:r>
            <a:r>
              <a:rPr lang="ko-KR" altLang="en-US" sz="1600" dirty="0" err="1" smtClean="0"/>
              <a:t>아이폰</a:t>
            </a:r>
            <a:r>
              <a:rPr lang="en-US" sz="1600" dirty="0" smtClean="0"/>
              <a:t>, </a:t>
            </a:r>
            <a:r>
              <a:rPr lang="ko-KR" altLang="en-US" sz="1600" dirty="0" err="1" smtClean="0"/>
              <a:t>아팟터치등</a:t>
            </a:r>
            <a:r>
              <a:rPr lang="ko-KR" altLang="en-US" sz="1600" dirty="0" smtClean="0"/>
              <a:t> 많은 </a:t>
            </a:r>
            <a:r>
              <a:rPr lang="ko-KR" altLang="en-US" sz="1600" dirty="0" err="1" smtClean="0"/>
              <a:t>전자장치에서</a:t>
            </a:r>
            <a:r>
              <a:rPr lang="ko-KR" altLang="en-US" sz="1600" dirty="0" smtClean="0"/>
              <a:t> 사용되고 있는 데이터베이스</a:t>
            </a:r>
            <a:endParaRPr lang="en-US" altLang="ko-KR" sz="1600" dirty="0" smtClean="0"/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dirty="0" smtClean="0"/>
              <a:t>경량</a:t>
            </a:r>
            <a:r>
              <a:rPr lang="en-US" sz="1600" dirty="0" smtClean="0"/>
              <a:t> DB</a:t>
            </a:r>
            <a:r>
              <a:rPr lang="ko-KR" altLang="en-US" sz="1600" dirty="0" smtClean="0"/>
              <a:t>를 목적으로 함으로 </a:t>
            </a:r>
            <a:r>
              <a:rPr lang="ko-KR" altLang="en-US" sz="1600" dirty="0" err="1" smtClean="0"/>
              <a:t>몇가지</a:t>
            </a:r>
            <a:r>
              <a:rPr lang="ko-KR" altLang="en-US" sz="1600" dirty="0" smtClean="0"/>
              <a:t> 제공 </a:t>
            </a:r>
            <a:r>
              <a:rPr lang="ko-KR" altLang="en-US" sz="1600" dirty="0" err="1" smtClean="0"/>
              <a:t>안되는</a:t>
            </a:r>
            <a:r>
              <a:rPr lang="ko-KR" altLang="en-US" sz="1600" dirty="0" smtClean="0"/>
              <a:t> 것들이 있다</a:t>
            </a:r>
            <a:r>
              <a:rPr lang="en-US" sz="1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596" y="107154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SQLiteOpenHelper</a:t>
            </a:r>
            <a:endParaRPr lang="ko-KR" altLang="en-US" sz="1600" dirty="0" smtClean="0"/>
          </a:p>
          <a:p>
            <a:r>
              <a:rPr lang="en-US" sz="1600" dirty="0" err="1" smtClean="0"/>
              <a:t>SQLiteOpenHandler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는 데이터베이스의</a:t>
            </a:r>
            <a:r>
              <a:rPr lang="en-US" sz="1600" dirty="0" smtClean="0"/>
              <a:t> open, close </a:t>
            </a:r>
            <a:r>
              <a:rPr lang="ko-KR" altLang="en-US" sz="1600" dirty="0" smtClean="0"/>
              <a:t>그리고</a:t>
            </a:r>
            <a:r>
              <a:rPr lang="en-US" sz="1600" dirty="0" smtClean="0"/>
              <a:t> update </a:t>
            </a:r>
            <a:r>
              <a:rPr lang="ko-KR" altLang="en-US" sz="1600" dirty="0" smtClean="0"/>
              <a:t>를 위한 추상 클래스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928802"/>
          <a:ext cx="8001056" cy="2560320"/>
        </p:xfrm>
        <a:graphic>
          <a:graphicData uri="http://schemas.openxmlformats.org/drawingml/2006/table">
            <a:tbl>
              <a:tblPr/>
              <a:tblGrid>
                <a:gridCol w="8001056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public class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DatabaseHelper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extends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SQLiteOpenHelper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………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public void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SQLiteDatabase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db)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db.execSQL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("CREATE TABLE constants (_id INTEGER PRIMARY KEY 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                            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AUTOINCREMENT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title TEXT, value REAL);");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	………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public void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onUpgrade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SQLiteDatabase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db,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oldVersion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newVersion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db.execSQL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("DROP TABLE IF EXISTS constants");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	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(db);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596" y="1071546"/>
            <a:ext cx="8215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SQLiteOpenHelper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클래스를 정의한 경우</a:t>
            </a:r>
            <a:r>
              <a:rPr lang="en-US" sz="1600" dirty="0" smtClean="0"/>
              <a:t> </a:t>
            </a:r>
            <a:r>
              <a:rPr lang="en-US" sz="1600" dirty="0" err="1" smtClean="0"/>
              <a:t>SQLiteDatabase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객체를</a:t>
            </a:r>
            <a:r>
              <a:rPr lang="en-US" sz="1600" dirty="0" smtClean="0"/>
              <a:t> Helper </a:t>
            </a:r>
            <a:r>
              <a:rPr lang="ko-KR" altLang="en-US" sz="1600" dirty="0" smtClean="0"/>
              <a:t>클래스를 이용하여 획득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85926"/>
          <a:ext cx="7929618" cy="1706880"/>
        </p:xfrm>
        <a:graphic>
          <a:graphicData uri="http://schemas.openxmlformats.org/drawingml/2006/table">
            <a:tbl>
              <a:tblPr/>
              <a:tblGrid>
                <a:gridCol w="7929618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dbHelper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= new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DatabaseHelper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(context,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DATABASE_NAME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null,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DATABASE_VERSION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SQLiteDatabase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db;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try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db =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dbHelper.getWritableDatabase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catch (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SQLiteException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ex){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db =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dbHelper.getReadableDatabase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28596" y="3786190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execSQL</a:t>
            </a:r>
            <a:r>
              <a:rPr lang="en-US" sz="1600" dirty="0" smtClean="0"/>
              <a:t>(), </a:t>
            </a:r>
            <a:r>
              <a:rPr lang="en-US" sz="1600" dirty="0" err="1" smtClean="0"/>
              <a:t>rawQuery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함수 이용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00034" y="4286256"/>
          <a:ext cx="7929618" cy="213360"/>
        </p:xfrm>
        <a:graphic>
          <a:graphicData uri="http://schemas.openxmlformats.org/drawingml/2006/table">
            <a:tbl>
              <a:tblPr/>
              <a:tblGrid>
                <a:gridCol w="7929618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constantsCursor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db.rawQuery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("SELECT _ID, title, value FROM constants ORDER BY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title",null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596" y="1071546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insert(), update(), delete(), query() </a:t>
            </a:r>
            <a:r>
              <a:rPr lang="ko-KR" altLang="en-US" sz="1600" dirty="0" smtClean="0"/>
              <a:t>함수 이용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1500174"/>
          <a:ext cx="8072494" cy="85344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ContentValues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values=new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ContentValues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(2);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values.put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("title",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wrapper.getTitle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());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values.put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("value",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wrapper.getValue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());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db.insert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("constants", "title", values);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2" y="2571744"/>
          <a:ext cx="8072494" cy="64008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String[] columns={"ID", "inventory"};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String[] 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parms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={"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snicklefritz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"};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Cursor result=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db.query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("widgets", columns, "name=?",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parms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, null, null, null);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7158" y="3643314"/>
            <a:ext cx="82153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SELECT </a:t>
            </a:r>
            <a:r>
              <a:rPr lang="ko-KR" altLang="en-US" sz="1600" dirty="0" smtClean="0"/>
              <a:t>의 결과로</a:t>
            </a:r>
            <a:r>
              <a:rPr lang="en-US" sz="1600" dirty="0" smtClean="0"/>
              <a:t> Cursor </a:t>
            </a:r>
            <a:r>
              <a:rPr lang="ko-KR" altLang="en-US" sz="1600" dirty="0" smtClean="0"/>
              <a:t>객체 리턴</a:t>
            </a:r>
            <a:endParaRPr lang="en-US" altLang="ko-KR" sz="1600" dirty="0" smtClean="0"/>
          </a:p>
          <a:p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err="1" smtClean="0"/>
              <a:t>getCount</a:t>
            </a:r>
            <a:r>
              <a:rPr lang="en-US" sz="1600" dirty="0" smtClean="0"/>
              <a:t>()</a:t>
            </a:r>
            <a:endParaRPr lang="ko-KR" altLang="en-US" sz="1600" dirty="0" smtClean="0"/>
          </a:p>
          <a:p>
            <a:r>
              <a:rPr lang="en-US" sz="1600" dirty="0" err="1" smtClean="0"/>
              <a:t>moveToFirst</a:t>
            </a:r>
            <a:r>
              <a:rPr lang="en-US" sz="1600" dirty="0" smtClean="0"/>
              <a:t>(), </a:t>
            </a:r>
            <a:r>
              <a:rPr lang="en-US" sz="1600" dirty="0" err="1" smtClean="0"/>
              <a:t>moveToNext</a:t>
            </a:r>
            <a:r>
              <a:rPr lang="en-US" sz="1600" dirty="0" smtClean="0"/>
              <a:t>(), </a:t>
            </a:r>
            <a:r>
              <a:rPr lang="en-US" sz="1600" dirty="0" err="1" smtClean="0"/>
              <a:t>moveToPrevious</a:t>
            </a:r>
            <a:r>
              <a:rPr lang="en-US" sz="1600" dirty="0" smtClean="0"/>
              <a:t>(), </a:t>
            </a:r>
            <a:r>
              <a:rPr lang="en-US" sz="1600" dirty="0" err="1" smtClean="0"/>
              <a:t>moveToLast</a:t>
            </a:r>
            <a:r>
              <a:rPr lang="en-US" sz="1600" dirty="0" smtClean="0"/>
              <a:t>(), </a:t>
            </a:r>
            <a:r>
              <a:rPr lang="en-US" sz="1600" dirty="0" err="1" smtClean="0"/>
              <a:t>isAfterLast</a:t>
            </a:r>
            <a:r>
              <a:rPr lang="en-US" sz="1600" dirty="0" smtClean="0"/>
              <a:t>() </a:t>
            </a:r>
            <a:r>
              <a:rPr lang="ko-KR" altLang="en-US" sz="1600" dirty="0" smtClean="0"/>
              <a:t>등 </a:t>
            </a:r>
          </a:p>
          <a:p>
            <a:r>
              <a:rPr lang="en-US" sz="1600" dirty="0" err="1" smtClean="0"/>
              <a:t>getColumnNames</a:t>
            </a:r>
            <a:r>
              <a:rPr lang="en-US" sz="1600" dirty="0" smtClean="0"/>
              <a:t>()</a:t>
            </a:r>
            <a:endParaRPr lang="ko-KR" altLang="en-US" sz="1600" dirty="0" smtClean="0"/>
          </a:p>
          <a:p>
            <a:r>
              <a:rPr lang="en-US" sz="1600" dirty="0" err="1" smtClean="0"/>
              <a:t>getColumnIndex</a:t>
            </a:r>
            <a:r>
              <a:rPr lang="en-US" sz="1600" dirty="0" smtClean="0"/>
              <a:t>()</a:t>
            </a:r>
            <a:endParaRPr lang="ko-KR" altLang="en-US" sz="1600" dirty="0" smtClean="0"/>
          </a:p>
          <a:p>
            <a:r>
              <a:rPr lang="en-US" sz="1600" dirty="0" err="1" smtClean="0"/>
              <a:t>requery</a:t>
            </a:r>
            <a:r>
              <a:rPr lang="en-US" sz="1600" dirty="0" smtClean="0"/>
              <a:t>()</a:t>
            </a:r>
            <a:endParaRPr lang="ko-KR" altLang="en-US" sz="1600" dirty="0" smtClean="0"/>
          </a:p>
          <a:p>
            <a:r>
              <a:rPr lang="en-US" sz="1600" dirty="0" smtClean="0"/>
              <a:t>close()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- </a:t>
            </a:r>
            <a:fld id="{FBDFFEB9-F6E7-4216-AE0C-7E3D994734FB}" type="slidenum">
              <a:rPr lang="en-US" altLang="ko-KR" smtClean="0"/>
              <a:pPr>
                <a:defRPr/>
              </a:pPr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260350"/>
            <a:ext cx="55943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marL="381000" indent="-381000"/>
            <a:r>
              <a:rPr kumimoji="0" lang="en-US" altLang="ko-KR" sz="24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Database</a:t>
            </a:r>
            <a:endParaRPr kumimoji="0" lang="ko-KR" altLang="en-US" sz="24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1472" y="1071546"/>
          <a:ext cx="8143256" cy="1706880"/>
        </p:xfrm>
        <a:graphic>
          <a:graphicData uri="http://schemas.openxmlformats.org/drawingml/2006/table">
            <a:tbl>
              <a:tblPr/>
              <a:tblGrid>
                <a:gridCol w="8143256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Cursor result=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db.rawQuery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("SELECT ID, name, inventory FROM widgets");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result.moveToFirst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while (!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result.isAfterLast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()) {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id=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result.getInt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(0);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String name=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result.getString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(1);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 inventory=</a:t>
                      </a: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result.getInt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(2);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}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맑은 고딕"/>
                          <a:ea typeface="맑은 고딕"/>
                          <a:cs typeface="Times New Roman"/>
                        </a:rPr>
                        <a:t>result.close</a:t>
                      </a:r>
                      <a:r>
                        <a:rPr lang="en-US" sz="1400" kern="100" dirty="0">
                          <a:latin typeface="맑은 고딕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</TotalTime>
  <Words>288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giwan</dc:creator>
  <cp:lastModifiedBy>kkang</cp:lastModifiedBy>
  <cp:revision>531</cp:revision>
  <dcterms:created xsi:type="dcterms:W3CDTF">2010-05-17T01:53:54Z</dcterms:created>
  <dcterms:modified xsi:type="dcterms:W3CDTF">2015-07-07T03:08:05Z</dcterms:modified>
</cp:coreProperties>
</file>