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524" r:id="rId2"/>
    <p:sldId id="825" r:id="rId3"/>
    <p:sldId id="826" r:id="rId4"/>
    <p:sldId id="827" r:id="rId5"/>
    <p:sldId id="829" r:id="rId6"/>
    <p:sldId id="828" r:id="rId7"/>
    <p:sldId id="830" r:id="rId8"/>
    <p:sldId id="831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43" r:id="rId17"/>
    <p:sldId id="846" r:id="rId18"/>
    <p:sldId id="847" r:id="rId19"/>
    <p:sldId id="849" r:id="rId20"/>
    <p:sldId id="851" r:id="rId21"/>
    <p:sldId id="852" r:id="rId22"/>
    <p:sldId id="853" r:id="rId23"/>
    <p:sldId id="848" r:id="rId24"/>
    <p:sldId id="855" r:id="rId25"/>
    <p:sldId id="856" r:id="rId26"/>
    <p:sldId id="858" r:id="rId27"/>
    <p:sldId id="857" r:id="rId28"/>
    <p:sldId id="859" r:id="rId29"/>
    <p:sldId id="860" r:id="rId30"/>
    <p:sldId id="861" r:id="rId31"/>
    <p:sldId id="862" r:id="rId32"/>
    <p:sldId id="863" r:id="rId33"/>
    <p:sldId id="864" r:id="rId34"/>
    <p:sldId id="865" r:id="rId35"/>
    <p:sldId id="866" r:id="rId36"/>
    <p:sldId id="872" r:id="rId37"/>
    <p:sldId id="871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3" r:id="rId48"/>
    <p:sldId id="884" r:id="rId49"/>
    <p:sldId id="885" r:id="rId50"/>
    <p:sldId id="886" r:id="rId51"/>
    <p:sldId id="887" r:id="rId52"/>
    <p:sldId id="894" r:id="rId53"/>
    <p:sldId id="895" r:id="rId54"/>
    <p:sldId id="896" r:id="rId55"/>
    <p:sldId id="897" r:id="rId56"/>
    <p:sldId id="898" r:id="rId57"/>
    <p:sldId id="899" r:id="rId58"/>
    <p:sldId id="900" r:id="rId59"/>
    <p:sldId id="907" r:id="rId60"/>
    <p:sldId id="908" r:id="rId61"/>
    <p:sldId id="909" r:id="rId62"/>
    <p:sldId id="910" r:id="rId63"/>
    <p:sldId id="911" r:id="rId64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68" autoAdjust="0"/>
    <p:restoredTop sz="94660"/>
  </p:normalViewPr>
  <p:slideViewPr>
    <p:cSldViewPr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293" y="1357298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App </a:t>
            </a:r>
            <a:r>
              <a:rPr kumimoji="0" lang="ko-KR" alt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개발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Ch13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 –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Ch16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입력기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p628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143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</a:rPr>
              <a:t>DatePicker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터치만으로 날짜와 시간을 </a:t>
            </a:r>
            <a:r>
              <a:rPr lang="ko-KR" altLang="en-US" sz="1600" dirty="0" err="1" smtClean="0">
                <a:latin typeface="Times New Roman" charset="0"/>
              </a:rPr>
              <a:t>입력받는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년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월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일을 각각의 버튼으로 </a:t>
            </a:r>
            <a:r>
              <a:rPr lang="ko-KR" altLang="en-US" sz="1600" dirty="0" err="1" smtClean="0">
                <a:latin typeface="Times New Roman" charset="0"/>
              </a:rPr>
              <a:t>보여주고</a:t>
            </a:r>
            <a:r>
              <a:rPr lang="ko-KR" altLang="en-US" sz="1600" dirty="0" smtClean="0">
                <a:latin typeface="Times New Roman" charset="0"/>
              </a:rPr>
              <a:t> 아래위의 증감 버튼을 눌러 값을 조정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크기가 고정되어 있어 폭과 높이는 의미가 없으므로 항상 </a:t>
            </a:r>
            <a:r>
              <a:rPr lang="en-US" altLang="ko-KR" sz="1600" b="1" dirty="0" err="1" smtClean="0">
                <a:latin typeface="Times New Roman" charset="0"/>
              </a:rPr>
              <a:t>wrap_content</a:t>
            </a:r>
            <a:r>
              <a:rPr lang="ko-KR" altLang="en-US" sz="1600" dirty="0" smtClean="0">
                <a:latin typeface="Times New Roman" charset="0"/>
              </a:rPr>
              <a:t>로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날짜를 설정하거나 조사 시 아래의 </a:t>
            </a:r>
            <a:r>
              <a:rPr lang="ko-KR" altLang="en-US" sz="1600" dirty="0" err="1" smtClean="0">
                <a:latin typeface="Times New Roman" charset="0"/>
              </a:rPr>
              <a:t>메서드를</a:t>
            </a:r>
            <a:r>
              <a:rPr lang="ko-KR" altLang="en-US" sz="1600" dirty="0" smtClean="0">
                <a:latin typeface="Times New Roman" charset="0"/>
              </a:rPr>
              <a:t> 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2786058"/>
            <a:ext cx="785818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updateDate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year,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monthOfYear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dayOfMonth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getYear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getMonth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getDayOfMonth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3929066"/>
            <a:ext cx="79296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500" dirty="0" smtClean="0">
                <a:latin typeface="+mn-ea"/>
                <a:ea typeface="+mn-ea"/>
              </a:rPr>
              <a:t>값이 변경될 때마다 통지를 받기 위해 이벤트 </a:t>
            </a:r>
            <a:r>
              <a:rPr kumimoji="0" lang="ko-KR" altLang="en-US" sz="1500" dirty="0" err="1" smtClean="0">
                <a:latin typeface="+mn-ea"/>
                <a:ea typeface="+mn-ea"/>
              </a:rPr>
              <a:t>핸들러를</a:t>
            </a:r>
            <a:r>
              <a:rPr kumimoji="0" lang="ko-KR" altLang="en-US" sz="1500" dirty="0" smtClean="0">
                <a:latin typeface="+mn-ea"/>
                <a:ea typeface="+mn-ea"/>
              </a:rPr>
              <a:t> 등록</a:t>
            </a:r>
            <a:endParaRPr kumimoji="0" lang="en-US" altLang="ko-KR" sz="15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4286256"/>
            <a:ext cx="7858180" cy="43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onDateChanged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DatePicker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view,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year,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monthOfYear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dayOfMonth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170" name="Picture 2" descr="C:\Users\kkang\Desktop\PT_20150507\img\강의교안용_3판_1권이미지\image9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285992"/>
            <a:ext cx="1901255" cy="1971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71472" y="1071546"/>
            <a:ext cx="8143932" cy="136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TimePicker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위젯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시간과 분만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입력받으며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초단위는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입력받지</a:t>
            </a:r>
            <a:r>
              <a:rPr kumimoji="0" lang="ko-KR" altLang="en-US" sz="1600" dirty="0" smtClean="0">
                <a:latin typeface="+mn-ea"/>
                <a:ea typeface="+mn-ea"/>
              </a:rPr>
              <a:t> 못함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오전</a:t>
            </a:r>
            <a:r>
              <a:rPr kumimoji="0" lang="en-US" altLang="ko-KR" sz="1600" dirty="0" smtClean="0">
                <a:latin typeface="+mn-ea"/>
                <a:ea typeface="+mn-ea"/>
              </a:rPr>
              <a:t>/</a:t>
            </a:r>
            <a:r>
              <a:rPr kumimoji="0" lang="ko-KR" altLang="en-US" sz="1600" dirty="0" smtClean="0">
                <a:latin typeface="+mn-ea"/>
                <a:ea typeface="+mn-ea"/>
              </a:rPr>
              <a:t>오후 선택 가능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아래의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메서드로</a:t>
            </a:r>
            <a:r>
              <a:rPr kumimoji="0" lang="ko-KR" altLang="en-US" sz="1600" dirty="0" smtClean="0">
                <a:latin typeface="+mn-ea"/>
                <a:ea typeface="+mn-ea"/>
              </a:rPr>
              <a:t> 시간을 설정하거나 조사함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34" y="2857496"/>
            <a:ext cx="807249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setCurrentHour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(Integer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currentHour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setCurrentMinute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(Integer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currentMinute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getCurrentHour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getCurrentMinute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4071942"/>
            <a:ext cx="8072494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setOnTimeChangedListener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TimePicker.OnTimeChangedListener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onTimeChangedListener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onTimeChanged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TimePicker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view,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hourOfDay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minute)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입력기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p630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 descr="C:\Users\kkang\Desktop\PT_20150507\img\강의교안용_3판_1권이미지\image9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00173"/>
            <a:ext cx="2071702" cy="2459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Chronometer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p638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경과 시간을 측정하는 일종의 스톱워치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생성 직후부터의 경과 시간을 </a:t>
            </a:r>
            <a:r>
              <a:rPr lang="en-US" altLang="ko-KR" sz="1600" b="1" dirty="0" err="1" smtClean="0">
                <a:latin typeface="Times New Roman" charset="0"/>
              </a:rPr>
              <a:t>MM:SS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포맷으로 표시하며</a:t>
            </a:r>
            <a:r>
              <a:rPr lang="en-US" altLang="ko-KR" sz="1600" dirty="0" smtClean="0">
                <a:latin typeface="Times New Roman" charset="0"/>
              </a:rPr>
              <a:t>, 1</a:t>
            </a:r>
            <a:r>
              <a:rPr lang="ko-KR" altLang="en-US" sz="1600" dirty="0" smtClean="0">
                <a:latin typeface="Times New Roman" charset="0"/>
              </a:rPr>
              <a:t>시간이 넘어가면 시간 단위도 생김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시간 외의 정보 출력 시 </a:t>
            </a:r>
            <a:r>
              <a:rPr lang="en-US" altLang="ko-KR" sz="1600" b="1" dirty="0" smtClean="0">
                <a:latin typeface="Times New Roman" charset="0"/>
              </a:rPr>
              <a:t>format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속성에 지정하되 문자열 사이에 </a:t>
            </a:r>
            <a:r>
              <a:rPr lang="en-US" altLang="ko-KR" sz="1600" b="1" dirty="0" smtClean="0">
                <a:latin typeface="Times New Roman" charset="0"/>
              </a:rPr>
              <a:t>%s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서식을 </a:t>
            </a:r>
            <a:r>
              <a:rPr lang="ko-KR" altLang="en-US" sz="1600" dirty="0" err="1" smtClean="0">
                <a:latin typeface="Times New Roman" charset="0"/>
              </a:rPr>
              <a:t>넣어두면</a:t>
            </a:r>
            <a:r>
              <a:rPr lang="ko-KR" altLang="en-US" sz="1600" dirty="0" smtClean="0">
                <a:latin typeface="Times New Roman" charset="0"/>
              </a:rPr>
              <a:t> 이 자리에 </a:t>
            </a:r>
            <a:r>
              <a:rPr lang="en-US" altLang="ko-KR" sz="1600" b="1" dirty="0" err="1" smtClean="0">
                <a:latin typeface="Times New Roman" charset="0"/>
              </a:rPr>
              <a:t>H:MM:SS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형태의 현재 시간이 삽입됨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2643182"/>
            <a:ext cx="8001056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300" dirty="0" smtClean="0">
                <a:latin typeface="Times New Roman" charset="0"/>
                <a:ea typeface="HY견고딕" pitchFamily="18" charset="-127"/>
              </a:rPr>
              <a:t>- </a:t>
            </a:r>
            <a:r>
              <a:rPr kumimoji="0" lang="en-US" altLang="ko-KR" sz="1600" b="1" dirty="0" smtClean="0">
                <a:latin typeface="+mn-ea"/>
                <a:ea typeface="+mn-ea"/>
              </a:rPr>
              <a:t>start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시간 갱신 시작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-"/>
            </a:pPr>
            <a:r>
              <a:rPr kumimoji="0" lang="en-US" altLang="ko-KR" sz="1600" b="1" dirty="0" smtClean="0">
                <a:latin typeface="+mn-ea"/>
                <a:ea typeface="+mn-ea"/>
              </a:rPr>
              <a:t>stop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시간 갱신을 잠시 중지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-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setBase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호출 후 </a:t>
            </a:r>
            <a:r>
              <a:rPr kumimoji="0" lang="en-US" altLang="ko-KR" sz="1600" b="1" dirty="0" smtClean="0">
                <a:latin typeface="+mn-ea"/>
                <a:ea typeface="+mn-ea"/>
              </a:rPr>
              <a:t>start</a:t>
            </a:r>
            <a:r>
              <a:rPr kumimoji="0" lang="ko-KR" altLang="en-US" sz="1600" dirty="0" smtClean="0">
                <a:latin typeface="+mn-ea"/>
                <a:ea typeface="+mn-ea"/>
              </a:rPr>
              <a:t>를 호출하면 </a:t>
            </a:r>
            <a:r>
              <a:rPr kumimoji="0" lang="en-US" altLang="ko-KR" sz="1600" dirty="0" smtClean="0">
                <a:latin typeface="+mn-ea"/>
                <a:ea typeface="+mn-ea"/>
              </a:rPr>
              <a:t>0</a:t>
            </a:r>
            <a:r>
              <a:rPr kumimoji="0" lang="ko-KR" altLang="en-US" sz="1600" dirty="0" smtClean="0">
                <a:latin typeface="+mn-ea"/>
                <a:ea typeface="+mn-ea"/>
              </a:rPr>
              <a:t>초부터 시간이 카운트되며 매초마다 시간은 자동으로 갱신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72" y="4071942"/>
          <a:ext cx="785818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&lt;Chronometer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chrono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android:format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경과시간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=%s"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="30sp"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/&gt;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C:\Users\kkang\Desktop\PT_20150507\img\강의교안용_3판_1권이미지\image9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214818"/>
            <a:ext cx="3033718" cy="1301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자동완성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</a:rPr>
              <a:t>AutoCompleteTextView</a:t>
            </a:r>
            <a:endParaRPr lang="en-US" altLang="ko-KR" sz="1600" b="1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자동 완성 기능을 제공하는 </a:t>
            </a:r>
            <a:r>
              <a:rPr lang="ko-KR" altLang="en-US" sz="1600" dirty="0" err="1" smtClean="0">
                <a:latin typeface="Times New Roman" charset="0"/>
              </a:rPr>
              <a:t>에디트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</a:rPr>
              <a:t>EditText</a:t>
            </a:r>
            <a:r>
              <a:rPr lang="ko-KR" altLang="en-US" sz="1600" dirty="0" smtClean="0">
                <a:latin typeface="Times New Roman" charset="0"/>
              </a:rPr>
              <a:t>의 서브 클래스로 모양이나 기능은 에디트와 동일함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단어의 일부만 입력하면 후보 문자열을 </a:t>
            </a:r>
            <a:r>
              <a:rPr lang="ko-KR" altLang="en-US" sz="1600" dirty="0" err="1" smtClean="0">
                <a:latin typeface="Times New Roman" charset="0"/>
              </a:rPr>
              <a:t>드롭</a:t>
            </a:r>
            <a:r>
              <a:rPr lang="ko-KR" altLang="en-US" sz="1600" dirty="0" smtClean="0">
                <a:latin typeface="Times New Roman" charset="0"/>
              </a:rPr>
              <a:t> 다운으로 보여 주고 그 중 하나를 빠르게 선택할 수 있음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    </a:t>
            </a:r>
            <a:r>
              <a:rPr lang="en-US" altLang="ko-KR" sz="1600" dirty="0" smtClean="0">
                <a:latin typeface="Times New Roman" charset="0"/>
              </a:rPr>
              <a:t>- </a:t>
            </a:r>
            <a:r>
              <a:rPr lang="ko-KR" altLang="en-US" sz="1600" dirty="0" err="1" smtClean="0">
                <a:latin typeface="Times New Roman" charset="0"/>
              </a:rPr>
              <a:t>모바일</a:t>
            </a:r>
            <a:r>
              <a:rPr lang="ko-KR" altLang="en-US" sz="1600" dirty="0" smtClean="0">
                <a:latin typeface="Times New Roman" charset="0"/>
              </a:rPr>
              <a:t> 환경은 </a:t>
            </a:r>
            <a:r>
              <a:rPr lang="ko-KR" altLang="en-US" sz="1600" dirty="0" err="1" smtClean="0">
                <a:latin typeface="Times New Roman" charset="0"/>
              </a:rPr>
              <a:t>입력장치가</a:t>
            </a:r>
            <a:r>
              <a:rPr lang="ko-KR" altLang="en-US" sz="1600" dirty="0" smtClean="0">
                <a:latin typeface="Times New Roman" charset="0"/>
              </a:rPr>
              <a:t> 불편하므로 입력 속도를 높이기 위해 후보 목록을 </a:t>
            </a:r>
            <a:r>
              <a:rPr lang="ko-KR" altLang="en-US" sz="1600" dirty="0" err="1" smtClean="0">
                <a:latin typeface="Times New Roman" charset="0"/>
              </a:rPr>
              <a:t>보여주는</a:t>
            </a:r>
            <a:r>
              <a:rPr lang="ko-KR" altLang="en-US" sz="1600" dirty="0" smtClean="0">
                <a:latin typeface="Times New Roman" charset="0"/>
              </a:rPr>
              <a:t> 방식을 지원함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    </a:t>
            </a:r>
            <a:r>
              <a:rPr lang="en-US" altLang="ko-KR" sz="1600" dirty="0" smtClean="0">
                <a:latin typeface="Times New Roman" charset="0"/>
              </a:rPr>
              <a:t>- </a:t>
            </a:r>
            <a:r>
              <a:rPr lang="ko-KR" altLang="en-US" sz="1600" dirty="0" smtClean="0">
                <a:latin typeface="Times New Roman" charset="0"/>
              </a:rPr>
              <a:t>후보 문자열은 어댑터로부터 받음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3714752"/>
            <a:ext cx="8001056" cy="43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setAdapter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 adapter)</a:t>
            </a:r>
          </a:p>
        </p:txBody>
      </p:sp>
      <p:pic>
        <p:nvPicPr>
          <p:cNvPr id="9218" name="Picture 2" descr="C:\Users\kkang\Desktop\PT_20150507\img\강의교안용_3판_1권이미지\image96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857496"/>
            <a:ext cx="2328863" cy="3614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142984"/>
            <a:ext cx="8001056" cy="234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completionThreshold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몇 자까지 입력했을 때 후보 목록을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보여줄</a:t>
            </a:r>
            <a:r>
              <a:rPr kumimoji="0" lang="ko-KR" altLang="en-US" sz="1600" dirty="0" smtClean="0">
                <a:latin typeface="+mn-ea"/>
                <a:ea typeface="+mn-ea"/>
              </a:rPr>
              <a:t> 것인가를 지정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디폴트는 </a:t>
            </a:r>
            <a:r>
              <a:rPr kumimoji="0" lang="en-US" altLang="ko-KR" sz="1600" dirty="0" smtClean="0">
                <a:latin typeface="+mn-ea"/>
                <a:ea typeface="+mn-ea"/>
              </a:rPr>
              <a:t>2</a:t>
            </a:r>
            <a:r>
              <a:rPr kumimoji="0" lang="ko-KR" altLang="en-US" sz="1600" dirty="0" smtClean="0">
                <a:latin typeface="+mn-ea"/>
                <a:ea typeface="+mn-ea"/>
              </a:rPr>
              <a:t>자로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되어있음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completionHint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후보 목록 아래쪽에 표시할 도움말 문자열 지정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600" dirty="0" smtClean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3786190"/>
          <a:ext cx="7786742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67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AutoCompleteTextView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autoedit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android:completionThreshold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android:completionHint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="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목록에서 원하는 단어를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탭하십시오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/&gt;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571876"/>
            <a:ext cx="2002927" cy="21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자동완성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SlidingDrawer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p647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286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슬라이딩 되는 서랍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평소에는 벽 한쪽에 숨어 있다가 손잡이를 끌거나 누르면 밖으로 튀어나옴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핸들과 내용이라는 두 개의 주요 </a:t>
            </a:r>
            <a:r>
              <a:rPr lang="ko-KR" altLang="en-US" sz="1600" dirty="0" err="1" smtClean="0">
                <a:latin typeface="+mn-ea"/>
                <a:ea typeface="+mn-ea"/>
              </a:rPr>
              <a:t>뷰로</a:t>
            </a:r>
            <a:r>
              <a:rPr lang="ko-KR" altLang="en-US" sz="1600" dirty="0" smtClean="0">
                <a:latin typeface="+mn-ea"/>
                <a:ea typeface="+mn-ea"/>
              </a:rPr>
              <a:t> 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    - </a:t>
            </a:r>
            <a:r>
              <a:rPr lang="ko-KR" altLang="en-US" sz="1600" dirty="0" smtClean="0">
                <a:latin typeface="+mn-ea"/>
                <a:ea typeface="+mn-ea"/>
              </a:rPr>
              <a:t>핸들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서랍을 꺼내고 넣는 이미지 </a:t>
            </a:r>
            <a:r>
              <a:rPr lang="ko-KR" altLang="en-US" sz="1600" dirty="0" err="1" smtClean="0">
                <a:latin typeface="+mn-ea"/>
                <a:ea typeface="+mn-ea"/>
              </a:rPr>
              <a:t>뷰로</a:t>
            </a:r>
            <a:r>
              <a:rPr lang="ko-KR" altLang="en-US" sz="1600" dirty="0" smtClean="0">
                <a:latin typeface="+mn-ea"/>
                <a:ea typeface="+mn-ea"/>
              </a:rPr>
              <a:t> 항상 보임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    - </a:t>
            </a:r>
            <a:r>
              <a:rPr lang="ko-KR" altLang="en-US" sz="1600" dirty="0" smtClean="0">
                <a:latin typeface="+mn-ea"/>
                <a:ea typeface="+mn-ea"/>
              </a:rPr>
              <a:t>내용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서랍을 꺼냈을 때 나타날 임의의 레이아웃으로 다른 </a:t>
            </a:r>
            <a:r>
              <a:rPr lang="en-US" altLang="ko-KR" sz="1600" dirty="0" smtClean="0">
                <a:latin typeface="+mn-ea"/>
                <a:ea typeface="+mn-ea"/>
              </a:rPr>
              <a:t/>
            </a:r>
            <a:br>
              <a:rPr lang="en-US" altLang="ko-KR" sz="1600" dirty="0" smtClean="0">
                <a:latin typeface="+mn-ea"/>
                <a:ea typeface="+mn-ea"/>
              </a:rPr>
            </a:br>
            <a:r>
              <a:rPr lang="en-US" altLang="ko-KR" sz="1600" dirty="0" smtClean="0">
                <a:latin typeface="+mn-ea"/>
                <a:ea typeface="+mn-ea"/>
              </a:rPr>
              <a:t>             </a:t>
            </a:r>
            <a:r>
              <a:rPr lang="ko-KR" altLang="en-US" sz="1600" dirty="0" err="1" smtClean="0">
                <a:latin typeface="+mn-ea"/>
                <a:ea typeface="+mn-ea"/>
              </a:rPr>
              <a:t>차일드를</a:t>
            </a:r>
            <a:r>
              <a:rPr lang="ko-KR" altLang="en-US" sz="1600" dirty="0" smtClean="0">
                <a:latin typeface="+mn-ea"/>
                <a:ea typeface="+mn-ea"/>
              </a:rPr>
              <a:t> 넣을 수 있음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3929066"/>
            <a:ext cx="6215106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smtClean="0">
                <a:latin typeface="+mn-ea"/>
                <a:ea typeface="+mn-ea"/>
              </a:rPr>
              <a:t>open, close, toggle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서랍을 열고 닫기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animateOpen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animateClose</a:t>
            </a:r>
            <a:r>
              <a:rPr kumimoji="0" lang="en-US" altLang="ko-KR" sz="1600" b="1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애니메이션과 함께 서랍을 열고 닫음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isOpened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서랍이 열려 있는지 조사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smtClean="0">
                <a:latin typeface="+mn-ea"/>
                <a:ea typeface="+mn-ea"/>
              </a:rPr>
              <a:t>lock, unlock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: </a:t>
            </a:r>
            <a:r>
              <a:rPr kumimoji="0" lang="ko-KR" altLang="en-US" sz="1600" dirty="0" smtClean="0">
                <a:latin typeface="+mn-ea"/>
                <a:ea typeface="+mn-ea"/>
              </a:rPr>
              <a:t>사용자의 터치 동작을 잠그거나 해제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서랍이 열리거나 닫힐 때 특정 처리 시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setOnDrawerOpenListener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setOnDrawerCloseListener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리스너</a:t>
            </a:r>
            <a:r>
              <a:rPr kumimoji="0" lang="ko-KR" altLang="en-US" sz="1600" dirty="0" smtClean="0">
                <a:latin typeface="+mn-ea"/>
                <a:ea typeface="+mn-ea"/>
              </a:rPr>
              <a:t> 등록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pic>
        <p:nvPicPr>
          <p:cNvPr id="10242" name="Picture 2" descr="C:\Users\kkang\Desktop\PT_20150507\img\강의교안용_3판_1권이미지\image9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643182"/>
            <a:ext cx="2226138" cy="33289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142984"/>
          <a:ext cx="7315200" cy="37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533400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handle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서랍의 손잡이로 사용할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뷰이다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통상 이미지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뷰를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사용한다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content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서랍의 내용 레이아웃이다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임의의 레이아웃을 사용할 수 있으며 스크롤도 가능하다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orientation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서랍의 방향이다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수직이면 아래쪽에서 위로 열리며 수평이면 오른쪽에서 왼쪽으로 열린다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반대 방향은 지원하지 않는다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topOffset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서랍을 완전히 꺼냈을 때 핸들과 부모 위쪽 변과의 간격이다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디폴트는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이어서 서랍이 부모를 완전히 덮는다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bottomOffset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서랍을 닫았을 때 핸들과 부모 아래쪽과의 간격이다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핸들이 너무 높다면 이 값을 적당히 주어 조금 더 아래쪽으로 숨길 수 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allowSingleTap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핸들을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탭하여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 서랍을 열고 닫을 수 있도록 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디폴트는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이되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로 변경하면 드래그해야만 서랍을 열 수 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animateOnClick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클릭하여 서랍을 열 때 미끄러지는 듯한 애니메이션을 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디폴트는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이다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SlidingDrawer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p648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WebView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웹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페이지를 </a:t>
            </a:r>
            <a:r>
              <a:rPr lang="ko-KR" altLang="en-US" sz="1600" dirty="0" err="1" smtClean="0">
                <a:latin typeface="Times New Roman" charset="0"/>
              </a:rPr>
              <a:t>보여주는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네트워크 입출력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캐싱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링크 클릭 처리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확대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축소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히스토리</a:t>
            </a:r>
            <a:r>
              <a:rPr lang="ko-KR" altLang="en-US" sz="1600" dirty="0" smtClean="0">
                <a:latin typeface="Times New Roman" charset="0"/>
              </a:rPr>
              <a:t> 관리 등 웹 브라우저가 제공하는 모든 기능을 자체적으로 제공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안드로이드에</a:t>
            </a:r>
            <a:r>
              <a:rPr lang="ko-KR" altLang="en-US" sz="1600" dirty="0" smtClean="0">
                <a:latin typeface="Times New Roman" charset="0"/>
              </a:rPr>
              <a:t> 내장된 </a:t>
            </a:r>
            <a:r>
              <a:rPr lang="ko-KR" altLang="en-US" sz="1600" dirty="0" err="1" smtClean="0">
                <a:latin typeface="Times New Roman" charset="0"/>
              </a:rPr>
              <a:t>웹킷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err="1" smtClean="0">
                <a:latin typeface="Times New Roman" charset="0"/>
              </a:rPr>
              <a:t>WebKit</a:t>
            </a:r>
            <a:r>
              <a:rPr lang="en-US" altLang="ko-KR" sz="1600" dirty="0" smtClean="0">
                <a:latin typeface="Times New Roman" charset="0"/>
              </a:rPr>
              <a:t>) </a:t>
            </a:r>
            <a:r>
              <a:rPr lang="ko-KR" altLang="en-US" sz="1600" dirty="0" smtClean="0">
                <a:latin typeface="Times New Roman" charset="0"/>
              </a:rPr>
              <a:t>라이브러리가 처리하므로 원하는 곳에 배치한 후 주소를 넘겨주면 동작함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err="1" smtClean="0">
                <a:latin typeface="Times New Roman" charset="0"/>
              </a:rPr>
              <a:t>웹킷은</a:t>
            </a:r>
            <a:r>
              <a:rPr lang="ko-KR" altLang="en-US" sz="1600" dirty="0" smtClean="0">
                <a:latin typeface="Times New Roman" charset="0"/>
              </a:rPr>
              <a:t> 오픈 소스이며 사파리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크롬 등에 채용되어 성능이 입증됨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인터넷 </a:t>
            </a:r>
            <a:r>
              <a:rPr lang="ko-KR" altLang="en-US" sz="1600" dirty="0" err="1" smtClean="0">
                <a:latin typeface="Times New Roman" charset="0"/>
              </a:rPr>
              <a:t>엑세스를</a:t>
            </a:r>
            <a:r>
              <a:rPr lang="ko-KR" altLang="en-US" sz="1600" dirty="0" smtClean="0">
                <a:latin typeface="Times New Roman" charset="0"/>
              </a:rPr>
              <a:t> 위해 권한이 필요함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요금 문제와 관련되므로 반드시 사용자의 허가나 동의가 필요함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웹을 사용하는 프로그램은 </a:t>
            </a:r>
            <a:r>
              <a:rPr lang="ko-KR" altLang="en-US" sz="1600" dirty="0" err="1" smtClean="0">
                <a:latin typeface="Times New Roman" charset="0"/>
              </a:rPr>
              <a:t>매니페스트에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b="1" dirty="0" smtClean="0">
                <a:latin typeface="Times New Roman" charset="0"/>
              </a:rPr>
              <a:t>INTERNET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퍼미션을</a:t>
            </a:r>
            <a:r>
              <a:rPr lang="ko-KR" altLang="en-US" sz="1600" dirty="0" smtClean="0">
                <a:latin typeface="Times New Roman" charset="0"/>
              </a:rPr>
              <a:t> 반드시 지정해야 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3571876"/>
            <a:ext cx="8001056" cy="39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android.permission.INTERNET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3582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 smtClean="0"/>
              <a:t>웹뷰의</a:t>
            </a:r>
            <a:r>
              <a:rPr lang="ko-KR" altLang="en-US" sz="1600" dirty="0" smtClean="0"/>
              <a:t> 설정 변경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b="1" dirty="0" err="1" smtClean="0"/>
              <a:t>getSetting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WebSettings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객츠를</a:t>
            </a:r>
            <a:r>
              <a:rPr lang="ko-KR" altLang="en-US" sz="1600" dirty="0" smtClean="0"/>
              <a:t> 얻은 후 이 객체의 </a:t>
            </a:r>
            <a:r>
              <a:rPr lang="en-US" altLang="ko-KR" sz="1600" b="1" dirty="0" smtClean="0"/>
              <a:t>set*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캐시 정책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폰트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확대 여부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스크립트 허용 여부 등의 설정 변경 가능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디폴트가 무난하나 몇 가지 설정은 꼭 변경해야 함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자바 스크립트는 필수적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    - </a:t>
            </a:r>
            <a:r>
              <a:rPr lang="ko-KR" altLang="en-US" sz="1600" spc="-100" dirty="0" smtClean="0"/>
              <a:t>내장 확대 기능을 사용할 경우 아래쪽에 확대</a:t>
            </a:r>
            <a:r>
              <a:rPr lang="en-US" altLang="ko-KR" sz="1600" spc="-100" dirty="0" smtClean="0"/>
              <a:t>, </a:t>
            </a:r>
            <a:r>
              <a:rPr lang="ko-KR" altLang="en-US" sz="1600" spc="-100" dirty="0" smtClean="0"/>
              <a:t>축소 버튼이 나타나 사용자가 직접 배율 조절 가능하여 편리함</a:t>
            </a:r>
            <a:endParaRPr lang="en-US" altLang="ko-KR" sz="1600" spc="-100" dirty="0" smtClean="0"/>
          </a:p>
          <a:p>
            <a:pPr lvl="1">
              <a:defRPr/>
            </a:pPr>
            <a:r>
              <a:rPr lang="ko-KR" altLang="en-US" sz="1600" dirty="0" err="1" smtClean="0"/>
              <a:t>히스토리의</a:t>
            </a:r>
            <a:r>
              <a:rPr lang="ko-KR" altLang="en-US" sz="1600" dirty="0" smtClean="0"/>
              <a:t> 앞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뒤 이동 기능 제공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1472" y="3286124"/>
            <a:ext cx="8215370" cy="81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goBack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goForward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canGoBack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canGoForward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85720" y="4429132"/>
            <a:ext cx="868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600" dirty="0" err="1">
                <a:latin typeface="+mn-ea"/>
                <a:ea typeface="+mn-ea"/>
              </a:rPr>
              <a:t>웹뷰는</a:t>
            </a:r>
            <a:r>
              <a:rPr kumimoji="0" lang="ko-KR" altLang="en-US" sz="1600" dirty="0">
                <a:latin typeface="+mn-ea"/>
                <a:ea typeface="+mn-ea"/>
              </a:rPr>
              <a:t> 로컬의 </a:t>
            </a:r>
            <a:r>
              <a:rPr kumimoji="0" lang="en-US" altLang="ko-KR" sz="1600" b="1" dirty="0">
                <a:latin typeface="+mn-ea"/>
                <a:ea typeface="+mn-ea"/>
              </a:rPr>
              <a:t>HTML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파일도 표시 가능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WebView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p661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스위치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p662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/>
              <a:t>4.0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추가된 </a:t>
            </a:r>
            <a:r>
              <a:rPr lang="ko-KR" altLang="en-US" sz="1600" dirty="0" err="1" smtClean="0"/>
              <a:t>위젯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err="1" smtClean="0"/>
              <a:t>두자기</a:t>
            </a:r>
            <a:r>
              <a:rPr lang="ko-KR" altLang="en-US" sz="1600" dirty="0" smtClean="0"/>
              <a:t> 상태를 </a:t>
            </a:r>
            <a:r>
              <a:rPr lang="ko-KR" altLang="en-US" sz="1600" dirty="0" err="1" smtClean="0"/>
              <a:t>토글한다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r>
              <a:rPr lang="ko-KR" altLang="en-US" sz="1600" dirty="0" smtClean="0"/>
              <a:t>용도상으로 </a:t>
            </a:r>
            <a:r>
              <a:rPr lang="ko-KR" altLang="en-US" sz="1600" dirty="0" err="1" smtClean="0"/>
              <a:t>체크박스와</a:t>
            </a:r>
            <a:r>
              <a:rPr lang="ko-KR" altLang="en-US" sz="1600" dirty="0" smtClean="0"/>
              <a:t> 비슷하며 형태상으로는 </a:t>
            </a:r>
            <a:r>
              <a:rPr lang="ko-KR" altLang="en-US" sz="1600" dirty="0" err="1" smtClean="0"/>
              <a:t>토글버튼에</a:t>
            </a:r>
            <a:r>
              <a:rPr lang="ko-KR" altLang="en-US" sz="1600" dirty="0" smtClean="0"/>
              <a:t> 가깝다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r>
              <a:rPr lang="ko-KR" altLang="en-US" sz="1600" dirty="0" smtClean="0"/>
              <a:t>두 옵션의 의미를 문자열로 </a:t>
            </a:r>
            <a:r>
              <a:rPr lang="ko-KR" altLang="en-US" sz="1600" dirty="0" err="1" smtClean="0"/>
              <a:t>보여주고</a:t>
            </a:r>
            <a:r>
              <a:rPr lang="ko-KR" altLang="en-US" sz="1600" dirty="0" smtClean="0"/>
              <a:t> 탭 뿐 아니라 드래그 해서 상태를 </a:t>
            </a:r>
            <a:r>
              <a:rPr lang="ko-KR" altLang="en-US" sz="1600" dirty="0" err="1" smtClean="0"/>
              <a:t>변경할수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smtClean="0"/>
              <a:t>text: </a:t>
            </a:r>
            <a:r>
              <a:rPr lang="ko-KR" altLang="en-US" sz="1600" dirty="0" smtClean="0"/>
              <a:t>옵션을 설명하는 문자열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스위치 왼쪽에 표시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err="1" smtClean="0"/>
              <a:t>textOn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선택했을때</a:t>
            </a:r>
            <a:r>
              <a:rPr lang="ko-KR" altLang="en-US" sz="1600" dirty="0" smtClean="0"/>
              <a:t> 버튼에 표시될 문자열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ON</a:t>
            </a:r>
          </a:p>
          <a:p>
            <a:pPr>
              <a:defRPr/>
            </a:pPr>
            <a:r>
              <a:rPr lang="en-US" altLang="ko-KR" sz="1600" dirty="0" err="1" smtClean="0"/>
              <a:t>textOff</a:t>
            </a:r>
            <a:r>
              <a:rPr lang="en-US" altLang="ko-KR" sz="1600" dirty="0" smtClean="0"/>
              <a:t> : </a:t>
            </a:r>
          </a:p>
          <a:p>
            <a:pPr>
              <a:defRPr/>
            </a:pPr>
            <a:r>
              <a:rPr lang="en-US" altLang="ko-KR" sz="1600" dirty="0" err="1" smtClean="0"/>
              <a:t>textStyle</a:t>
            </a:r>
            <a:r>
              <a:rPr lang="en-US" altLang="ko-KR" sz="1600" dirty="0" smtClean="0"/>
              <a:t> : normal, bold, italic</a:t>
            </a:r>
          </a:p>
          <a:p>
            <a:pPr>
              <a:defRPr/>
            </a:pPr>
            <a:r>
              <a:rPr lang="en-US" altLang="ko-KR" sz="1600" dirty="0" smtClean="0"/>
              <a:t>typeface</a:t>
            </a:r>
          </a:p>
          <a:p>
            <a:pPr>
              <a:defRPr/>
            </a:pPr>
            <a:r>
              <a:rPr lang="en-US" altLang="ko-KR" sz="1600" dirty="0" smtClean="0"/>
              <a:t>checked : </a:t>
            </a:r>
            <a:r>
              <a:rPr lang="ko-KR" altLang="en-US" sz="1600" dirty="0" err="1" smtClean="0"/>
              <a:t>초기상태지정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r>
              <a:rPr lang="en-US" altLang="ko-KR" sz="1600" dirty="0" err="1" smtClean="0"/>
              <a:t>switchMinWidth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최소 폭 지정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err="1" smtClean="0"/>
              <a:t>switchPadding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스위치와 문자열의 여백</a:t>
            </a:r>
            <a:endParaRPr lang="en-US" altLang="ko-KR" sz="1600" dirty="0" smtClean="0"/>
          </a:p>
        </p:txBody>
      </p:sp>
      <p:pic>
        <p:nvPicPr>
          <p:cNvPr id="11266" name="Picture 2" descr="C:\Users\kkang\Desktop\PT_20150507\img\강의교안용_3판_1권이미지\image98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143380"/>
            <a:ext cx="2890842" cy="1887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고급위젯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NumberPicker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p667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일정한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범위에 있는 </a:t>
            </a:r>
            <a:r>
              <a:rPr lang="ko-KR" altLang="en-US" sz="1600" dirty="0" err="1" smtClean="0"/>
              <a:t>숫자값</a:t>
            </a:r>
            <a:r>
              <a:rPr lang="ko-KR" altLang="en-US" sz="1600" dirty="0" smtClean="0"/>
              <a:t> 중 하나를 선택하는 </a:t>
            </a:r>
            <a:r>
              <a:rPr lang="ko-KR" altLang="en-US" sz="1600" dirty="0" err="1" smtClean="0"/>
              <a:t>위젯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날짜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시간 </a:t>
            </a:r>
            <a:r>
              <a:rPr lang="ko-KR" altLang="en-US" sz="1600" dirty="0" err="1" smtClean="0"/>
              <a:t>선택기가</a:t>
            </a:r>
            <a:r>
              <a:rPr lang="ko-KR" altLang="en-US" sz="1600" dirty="0" smtClean="0"/>
              <a:t> 내부적으로 이용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가운데 </a:t>
            </a:r>
            <a:r>
              <a:rPr lang="ko-KR" altLang="en-US" sz="1600" dirty="0" err="1" smtClean="0"/>
              <a:t>입력필드와</a:t>
            </a:r>
            <a:r>
              <a:rPr lang="ko-KR" altLang="en-US" sz="1600" dirty="0" smtClean="0"/>
              <a:t> 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 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err="1" smtClean="0"/>
              <a:t>롱클릭을</a:t>
            </a:r>
            <a:r>
              <a:rPr lang="ko-KR" altLang="en-US" sz="1600" dirty="0" smtClean="0"/>
              <a:t> 이용해 값을 직접 입력도 가능하다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r>
              <a:rPr lang="en-US" altLang="ko-KR" sz="1600" dirty="0" err="1" smtClean="0"/>
              <a:t>LinearLayout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파생되었지만 </a:t>
            </a:r>
            <a:r>
              <a:rPr lang="ko-KR" altLang="en-US" sz="1600" dirty="0" err="1" smtClean="0"/>
              <a:t>수직방향만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pPr>
              <a:defRPr/>
            </a:pPr>
            <a:r>
              <a:rPr lang="ko-KR" altLang="en-US" sz="1600" dirty="0" smtClean="0"/>
              <a:t>속성은 제공하지 않으며 </a:t>
            </a:r>
            <a:r>
              <a:rPr lang="ko-KR" altLang="en-US" sz="1600" dirty="0" err="1" smtClean="0"/>
              <a:t>모든것을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  <a:p>
            <a:pPr>
              <a:defRPr/>
            </a:pP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8596" y="2643182"/>
            <a:ext cx="8215370" cy="81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setMinValue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minValue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setMaxValue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maxValue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value)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20" y="3571876"/>
            <a:ext cx="835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 smtClean="0"/>
              <a:t>끝값과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시작값을</a:t>
            </a:r>
            <a:r>
              <a:rPr lang="ko-KR" altLang="en-US" sz="1600" dirty="0" smtClean="0"/>
              <a:t> 연결하여 순환하는 방식 지원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7158" y="4000504"/>
            <a:ext cx="82153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setWrapSelectorWheel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wrapSelectorWheel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4572008"/>
            <a:ext cx="835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버튼을 계속 </a:t>
            </a:r>
            <a:r>
              <a:rPr lang="ko-KR" altLang="en-US" sz="1600" dirty="0" err="1" smtClean="0"/>
              <a:t>누를때</a:t>
            </a:r>
            <a:r>
              <a:rPr lang="ko-KR" altLang="en-US" sz="1600" dirty="0" smtClean="0"/>
              <a:t> 값 자동 </a:t>
            </a:r>
            <a:r>
              <a:rPr lang="ko-KR" altLang="en-US" sz="1600" dirty="0" err="1" smtClean="0"/>
              <a:t>증가시</a:t>
            </a:r>
            <a:r>
              <a:rPr lang="ko-KR" altLang="en-US" sz="1600" dirty="0" smtClean="0"/>
              <a:t> 값이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증감되는 속도 지정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57158" y="5000636"/>
            <a:ext cx="82153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setOnLongPressUpdateInterval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intervalMillis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C:\Users\kkang\Desktop\PT_20150507\img\강의교안용_3판_1권이미지\image99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71612"/>
            <a:ext cx="3033718" cy="2080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71546"/>
            <a:ext cx="835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숫자로 값이 표현되지만 문자열로 표현도 가능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034" y="1500174"/>
            <a:ext cx="82153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setDisplayedValues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(String[]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displayedValues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2071678"/>
            <a:ext cx="8358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이벤트 처리 가능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2500306"/>
            <a:ext cx="82153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setOnValueChangedListener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NumberPicker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p667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CalendarView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p671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/>
              <a:t>스크롤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가능한 달력을 </a:t>
            </a:r>
            <a:r>
              <a:rPr lang="ko-KR" altLang="en-US" sz="1600" dirty="0" err="1" smtClean="0"/>
              <a:t>보여준다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err="1" smtClean="0"/>
              <a:t>firstDayOfWeek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제일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왼쪽의 요일 지정</a:t>
            </a:r>
            <a:r>
              <a:rPr lang="en-US" altLang="ko-KR" sz="1600" dirty="0" smtClean="0"/>
              <a:t>. 1 </a:t>
            </a:r>
            <a:r>
              <a:rPr lang="ko-KR" altLang="en-US" sz="1600" dirty="0" smtClean="0"/>
              <a:t>이면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일요일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이면 월요일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1</a:t>
            </a:r>
          </a:p>
          <a:p>
            <a:pPr>
              <a:defRPr/>
            </a:pPr>
            <a:r>
              <a:rPr lang="en-US" altLang="ko-KR" sz="1600" dirty="0" err="1" smtClean="0"/>
              <a:t>minDate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달력에 표시될 최소 날짜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01/01/1990</a:t>
            </a:r>
          </a:p>
          <a:p>
            <a:pPr>
              <a:defRPr/>
            </a:pPr>
            <a:r>
              <a:rPr lang="en-US" altLang="ko-KR" sz="1600" dirty="0" err="1" smtClean="0"/>
              <a:t>maxDate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01/01/2100</a:t>
            </a:r>
          </a:p>
          <a:p>
            <a:pPr>
              <a:defRPr/>
            </a:pPr>
            <a:r>
              <a:rPr lang="en-US" altLang="ko-KR" sz="1600" dirty="0" err="1" smtClean="0"/>
              <a:t>focusedMonthDateColor</a:t>
            </a:r>
            <a:r>
              <a:rPr lang="en-US" altLang="ko-KR" sz="1600" dirty="0" smtClean="0"/>
              <a:t> : </a:t>
            </a:r>
          </a:p>
          <a:p>
            <a:pPr>
              <a:defRPr/>
            </a:pPr>
            <a:r>
              <a:rPr lang="en-US" altLang="ko-KR" sz="1600" dirty="0" err="1" smtClean="0"/>
              <a:t>selectedWeekBackgroundColor</a:t>
            </a:r>
            <a:r>
              <a:rPr lang="en-US" altLang="ko-KR" sz="1600" dirty="0" smtClean="0"/>
              <a:t>:</a:t>
            </a:r>
          </a:p>
          <a:p>
            <a:pPr>
              <a:defRPr/>
            </a:pPr>
            <a:r>
              <a:rPr lang="en-US" altLang="ko-KR" sz="1600" dirty="0" err="1" smtClean="0"/>
              <a:t>unfocusedMonthDateColor</a:t>
            </a:r>
            <a:r>
              <a:rPr lang="en-US" altLang="ko-KR" sz="1600" dirty="0" smtClean="0"/>
              <a:t>:</a:t>
            </a:r>
          </a:p>
          <a:p>
            <a:pPr>
              <a:defRPr/>
            </a:pPr>
            <a:r>
              <a:rPr lang="en-US" altLang="ko-KR" sz="1600" dirty="0" err="1" smtClean="0"/>
              <a:t>showWeekNumber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왼쪽에 </a:t>
            </a:r>
            <a:r>
              <a:rPr lang="ko-KR" altLang="en-US" sz="1600" dirty="0" err="1" smtClean="0"/>
              <a:t>몇주차인지를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보일것인가</a:t>
            </a:r>
            <a:r>
              <a:rPr lang="en-US" altLang="ko-KR" sz="1600" dirty="0" smtClean="0"/>
              <a:t>?</a:t>
            </a:r>
          </a:p>
          <a:p>
            <a:pPr>
              <a:defRPr/>
            </a:pPr>
            <a:r>
              <a:rPr lang="en-US" altLang="ko-KR" sz="1600" dirty="0" err="1" smtClean="0"/>
              <a:t>weekNumberColor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주차를 </a:t>
            </a:r>
            <a:r>
              <a:rPr lang="ko-KR" altLang="en-US" sz="1600" dirty="0" err="1" smtClean="0"/>
              <a:t>표시할때의</a:t>
            </a:r>
            <a:r>
              <a:rPr lang="ko-KR" altLang="en-US" sz="1600" dirty="0" smtClean="0"/>
              <a:t> 색상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err="1" smtClean="0"/>
              <a:t>weekSeperatorLineColor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주의 </a:t>
            </a:r>
            <a:r>
              <a:rPr lang="ko-KR" altLang="en-US" sz="1600" dirty="0" err="1" smtClean="0"/>
              <a:t>구분선의</a:t>
            </a:r>
            <a:r>
              <a:rPr lang="ko-KR" altLang="en-US" sz="1600" dirty="0" smtClean="0"/>
              <a:t> 색상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디폴트는 투명</a:t>
            </a:r>
            <a:endParaRPr lang="en-US" altLang="ko-KR" sz="1600" dirty="0" smtClean="0"/>
          </a:p>
          <a:p>
            <a:pPr>
              <a:defRPr/>
            </a:pP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7158" y="3857628"/>
            <a:ext cx="82153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getDate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setDate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(long date)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158" y="4643446"/>
            <a:ext cx="82153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setOnDateChangeListener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C:\Users\kkang\Desktop\PT_20150507\img\강의교안용_3판_1권이미지\image9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214554"/>
            <a:ext cx="2314575" cy="3609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000364" y="4857760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위젯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변형 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위젯수정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p688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2868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안드로이드는</a:t>
            </a:r>
            <a:r>
              <a:rPr lang="ko-KR" altLang="en-US" sz="1600" dirty="0" smtClean="0">
                <a:latin typeface="Times New Roman" charset="0"/>
              </a:rPr>
              <a:t> 여러 가지 방법으로 </a:t>
            </a:r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제작을 지원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기존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클래스를 상속받아 기능을 확장하거나 수정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전통적인 클래스 상속 기법이 그대로 적용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대부분의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기능을 슈퍼 클래스에서 빌려 쓰고 필요한 부분만 수정 가능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기존 </a:t>
            </a:r>
            <a:r>
              <a:rPr lang="ko-KR" altLang="en-US" sz="1600" dirty="0" err="1" smtClean="0">
                <a:latin typeface="Times New Roman" charset="0"/>
              </a:rPr>
              <a:t>위젯들을</a:t>
            </a:r>
            <a:r>
              <a:rPr lang="ko-KR" altLang="en-US" sz="1600" dirty="0" smtClean="0">
                <a:latin typeface="Times New Roman" charset="0"/>
              </a:rPr>
              <a:t> 결합하여 복잡한 동작을 수행하는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그룹을 정의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en-US" altLang="ko-KR" sz="1600" b="1" dirty="0" err="1" smtClean="0">
                <a:latin typeface="Times New Roman" charset="0"/>
              </a:rPr>
              <a:t>ViewGroup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또는 그 파생 클래스를 확장하여 </a:t>
            </a:r>
            <a:r>
              <a:rPr lang="ko-KR" altLang="en-US" sz="1600" dirty="0" err="1" smtClean="0">
                <a:latin typeface="Times New Roman" charset="0"/>
              </a:rPr>
              <a:t>만듬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그룹 내부 </a:t>
            </a:r>
            <a:r>
              <a:rPr lang="ko-KR" altLang="en-US" sz="1600" dirty="0" err="1" smtClean="0">
                <a:latin typeface="Times New Roman" charset="0"/>
              </a:rPr>
              <a:t>위젯끼리의</a:t>
            </a:r>
            <a:r>
              <a:rPr lang="ko-KR" altLang="en-US" sz="1600" dirty="0" smtClean="0">
                <a:latin typeface="Times New Roman" charset="0"/>
              </a:rPr>
              <a:t> 상호 작용까지 모두 정의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기존의 존재하지 않는 새로운 </a:t>
            </a:r>
            <a:r>
              <a:rPr lang="ko-KR" altLang="en-US" sz="1600" dirty="0" err="1" smtClean="0">
                <a:latin typeface="Times New Roman" charset="0"/>
              </a:rPr>
              <a:t>위젯을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만듬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기능이나 모양이 특수하여 기존 </a:t>
            </a:r>
            <a:r>
              <a:rPr lang="ko-KR" altLang="en-US" sz="1600" dirty="0" err="1" smtClean="0">
                <a:latin typeface="Times New Roman" charset="0"/>
              </a:rPr>
              <a:t>위젯으로</a:t>
            </a:r>
            <a:r>
              <a:rPr lang="ko-KR" altLang="en-US" sz="1600" dirty="0" smtClean="0">
                <a:latin typeface="Times New Roman" charset="0"/>
              </a:rPr>
              <a:t> 사용이 불가능할 때 사용하는 방법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최상위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클래스인 </a:t>
            </a:r>
            <a:r>
              <a:rPr lang="en-US" altLang="ko-KR" sz="1600" b="1" dirty="0" smtClean="0">
                <a:latin typeface="Times New Roman" charset="0"/>
              </a:rPr>
              <a:t>View</a:t>
            </a:r>
            <a:r>
              <a:rPr lang="ko-KR" altLang="en-US" sz="1600" dirty="0" smtClean="0">
                <a:latin typeface="Times New Roman" charset="0"/>
              </a:rPr>
              <a:t>로부터 상속 받으며 난이도가 높음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위젯수정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파생 클래스의 </a:t>
            </a:r>
            <a:r>
              <a:rPr lang="ko-KR" altLang="en-US" sz="1600" dirty="0" err="1" smtClean="0">
                <a:latin typeface="Times New Roman" charset="0"/>
              </a:rPr>
              <a:t>생성자는</a:t>
            </a:r>
            <a:r>
              <a:rPr lang="ko-KR" altLang="en-US" sz="1600" dirty="0" smtClean="0">
                <a:latin typeface="Times New Roman" charset="0"/>
              </a:rPr>
              <a:t> 일단 슈퍼 클래스의 </a:t>
            </a:r>
            <a:r>
              <a:rPr lang="ko-KR" altLang="en-US" sz="1600" dirty="0" err="1" smtClean="0">
                <a:latin typeface="Times New Roman" charset="0"/>
              </a:rPr>
              <a:t>생성자를</a:t>
            </a:r>
            <a:r>
              <a:rPr lang="ko-KR" altLang="en-US" sz="1600" dirty="0" smtClean="0">
                <a:latin typeface="Times New Roman" charset="0"/>
              </a:rPr>
              <a:t> 호출하여 상속받은 멤버를 먼저 초기화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477000" cy="33432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071546"/>
          <a:ext cx="821537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SoundEditWidget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SoundPool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null;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SoundEditWidget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super(context);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init(context);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SoundEditWidget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AttributeSet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super(context,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init(context);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SoundEditWidget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AttributeSet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defStyle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super(context,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defStyle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init(context);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void init(Context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SoundPool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AudioManager.STREAM_MUSIC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mPool.load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R.raw.click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protected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onTextChanged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text,int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start,int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before,int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after)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!= null)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mPool.play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1, 1, 0, 0, 1);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위젯수정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위젯을</a:t>
            </a:r>
            <a:r>
              <a:rPr lang="ko-KR" altLang="en-US" sz="1600" dirty="0" smtClean="0"/>
              <a:t> 사용하는 방법도 표준 </a:t>
            </a:r>
            <a:r>
              <a:rPr lang="ko-KR" altLang="en-US" sz="1600" dirty="0" err="1" smtClean="0"/>
              <a:t>위젯과</a:t>
            </a:r>
            <a:r>
              <a:rPr lang="ko-KR" altLang="en-US" sz="1600" dirty="0" smtClean="0"/>
              <a:t> 동일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new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연산자로 실행 중 직접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레이아웃에 추가 가능하며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</a:t>
            </a:r>
            <a:r>
              <a:rPr lang="ko-KR" altLang="en-US" sz="1600" dirty="0" err="1" smtClean="0"/>
              <a:t>엘리먼트로</a:t>
            </a:r>
            <a:r>
              <a:rPr lang="ko-KR" altLang="en-US" sz="1600" dirty="0" smtClean="0"/>
              <a:t> 배치 가능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285992"/>
          <a:ext cx="807249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“ 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문자를 입력하시면 소리가 납니다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.” /&gt;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exam.Widget.SoundEditWidget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=“12pt” /&gt;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위젯수정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위젯조합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개별 </a:t>
            </a:r>
            <a:r>
              <a:rPr lang="ko-KR" altLang="en-US" sz="1600" dirty="0" err="1" smtClean="0">
                <a:latin typeface="Times New Roman" charset="0"/>
              </a:rPr>
              <a:t>위젯들의</a:t>
            </a:r>
            <a:r>
              <a:rPr lang="ko-KR" altLang="en-US" sz="1600" dirty="0" smtClean="0">
                <a:latin typeface="Times New Roman" charset="0"/>
              </a:rPr>
              <a:t> 기능은 원자적이고 단순하여 복잡한 특정 작업 수행 시 여러 </a:t>
            </a:r>
            <a:r>
              <a:rPr lang="ko-KR" altLang="en-US" sz="1600" dirty="0" err="1" smtClean="0">
                <a:latin typeface="Times New Roman" charset="0"/>
              </a:rPr>
              <a:t>위젯들이</a:t>
            </a:r>
            <a:r>
              <a:rPr lang="ko-KR" altLang="en-US" sz="1600" dirty="0" smtClean="0">
                <a:latin typeface="Times New Roman" charset="0"/>
              </a:rPr>
              <a:t> 상호 협력적으로 동작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관련 </a:t>
            </a:r>
            <a:r>
              <a:rPr lang="ko-KR" altLang="en-US" sz="1600" dirty="0" err="1" smtClean="0">
                <a:latin typeface="Times New Roman" charset="0"/>
              </a:rPr>
              <a:t>위젯들을</a:t>
            </a:r>
            <a:r>
              <a:rPr lang="ko-KR" altLang="en-US" sz="1600" dirty="0" smtClean="0">
                <a:latin typeface="Times New Roman" charset="0"/>
              </a:rPr>
              <a:t> 하나의 그룹으로 묶어 새로운 </a:t>
            </a:r>
            <a:r>
              <a:rPr lang="ko-KR" altLang="en-US" sz="1600" dirty="0" err="1" smtClean="0">
                <a:latin typeface="Times New Roman" charset="0"/>
              </a:rPr>
              <a:t>위젯으로</a:t>
            </a:r>
            <a:r>
              <a:rPr lang="ko-KR" altLang="en-US" sz="1600" dirty="0" smtClean="0">
                <a:latin typeface="Times New Roman" charset="0"/>
              </a:rPr>
              <a:t> 정의 가능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유기적으로 동작하는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그룹을 하나의 단위로 묶음으로써 통합성과 </a:t>
            </a:r>
            <a:r>
              <a:rPr lang="ko-KR" altLang="en-US" sz="1600" dirty="0" err="1" smtClean="0">
                <a:latin typeface="Times New Roman" charset="0"/>
              </a:rPr>
              <a:t>재사용성이</a:t>
            </a:r>
            <a:r>
              <a:rPr lang="ko-KR" altLang="en-US" sz="1600" dirty="0" smtClean="0">
                <a:latin typeface="Times New Roman" charset="0"/>
              </a:rPr>
              <a:t> 좋아짐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500306"/>
          <a:ext cx="821537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NumEditWidget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extends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implements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TextWatcher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void init()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setOrientation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LinearLayout.VERTICAL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getContext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getContext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mText.setText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("Now Length : 0 Characters");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LinearLayout.LayoutParams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LayoutParams.FILL_PARENT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LayoutParams.WRAP_CONTENT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addView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addView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mEdit.addTextChangedListener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(this);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포함되는 </a:t>
            </a:r>
            <a:r>
              <a:rPr lang="ko-KR" altLang="en-US" sz="1600" dirty="0" err="1" smtClean="0">
                <a:latin typeface="Times New Roman" charset="0"/>
              </a:rPr>
              <a:t>위젯의</a:t>
            </a:r>
            <a:r>
              <a:rPr lang="ko-KR" altLang="en-US" sz="1600" dirty="0" smtClean="0">
                <a:latin typeface="Times New Roman" charset="0"/>
              </a:rPr>
              <a:t> 개수가 많고 배치가 복잡하면 코드에서 생성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배치가 번거로우므로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XML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문서로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그룹을 디자인하여 배치와 속성을 지정해 놓고 </a:t>
            </a:r>
            <a:r>
              <a:rPr lang="ko-KR" altLang="en-US" sz="1600" b="1" dirty="0" smtClean="0">
                <a:latin typeface="Times New Roman" charset="0"/>
              </a:rPr>
              <a:t>코드에서 레이아웃을 전개하여 </a:t>
            </a:r>
            <a:r>
              <a:rPr lang="ko-KR" altLang="en-US" sz="1600" dirty="0" smtClean="0">
                <a:latin typeface="Times New Roman" charset="0"/>
              </a:rPr>
              <a:t>배치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000240"/>
          <a:ext cx="78581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 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EditText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limedit_edit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limedit_text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="Now Length : 0 Characters”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위젯조합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프로그래스바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p607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2153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바는 작업의 진행 정도를 표시하거나 작업이 진행 중이라는 것을 사용자에게 </a:t>
            </a:r>
            <a:r>
              <a:rPr lang="ko-KR" altLang="en-US" sz="1600" dirty="0" err="1" smtClean="0">
                <a:latin typeface="Times New Roman" charset="0"/>
              </a:rPr>
              <a:t>보여주는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원 모양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- </a:t>
            </a:r>
            <a:r>
              <a:rPr lang="ko-KR" altLang="en-US" sz="1600" dirty="0" smtClean="0">
                <a:latin typeface="Times New Roman" charset="0"/>
              </a:rPr>
              <a:t>작업이 진행 중이라는 것만 알 수 있으며 디폴트이다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막대 모양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  - </a:t>
            </a:r>
            <a:r>
              <a:rPr lang="ko-KR" altLang="en-US" sz="1600" dirty="0" smtClean="0">
                <a:latin typeface="Times New Roman" charset="0"/>
              </a:rPr>
              <a:t>작업 분량을 미리 알고 있을 때 사용하며 진척도를 막대 그래프 모양으로 표시한다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스타일 속성을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“?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android:attr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/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progressBarStyleHorizontal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”</a:t>
            </a:r>
            <a:r>
              <a:rPr lang="ko-KR" altLang="en-US" sz="1600" dirty="0" smtClean="0">
                <a:latin typeface="Times New Roman" charset="0"/>
              </a:rPr>
              <a:t>로 지정한다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범위는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max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속성으로 지정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초기값은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progress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속성으로 지정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두 개의 진행 상태를 동시에 표시 가능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두 번째 위치는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secondaryProgress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속성으로 지정하되</a:t>
            </a:r>
            <a:r>
              <a:rPr lang="en-US" altLang="ko-KR" sz="1600" dirty="0" smtClean="0">
                <a:latin typeface="Times New Roman" charset="0"/>
              </a:rPr>
              <a:t>,</a:t>
            </a:r>
            <a:r>
              <a:rPr lang="ko-KR" altLang="en-US" sz="1600" dirty="0" smtClean="0">
                <a:latin typeface="Times New Roman" charset="0"/>
              </a:rPr>
              <a:t> 사용하지 않으려면 초기 위치를 </a:t>
            </a:r>
            <a:r>
              <a:rPr lang="en-US" altLang="ko-KR" sz="1600" dirty="0" smtClean="0">
                <a:latin typeface="Times New Roman" charset="0"/>
              </a:rPr>
              <a:t>0</a:t>
            </a:r>
            <a:r>
              <a:rPr lang="ko-KR" altLang="en-US" sz="1600" dirty="0" smtClean="0">
                <a:latin typeface="Times New Roman" charset="0"/>
              </a:rPr>
              <a:t>으로 설정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142984"/>
          <a:ext cx="807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2494"/>
              </a:tblGrid>
              <a:tr h="15849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void init() {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inflater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getContext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getSystemService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Context.LAYOUT_INFLATER_SERVICE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inflater.inflate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R.layout.numeditwidget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this, true);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R.id.limedit_edit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R.id.limedit_text</a:t>
                      </a:r>
                      <a:r>
                        <a:rPr lang="en-US" altLang="ko-KR" sz="1400" b="0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algn="ctr" latinLnBrk="1"/>
                      <a:r>
                        <a:rPr lang="en-US" altLang="ko-KR" sz="1000" b="1" baseline="0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위젯조합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+mn-ea"/>
                <a:ea typeface="+mn-ea"/>
              </a:rPr>
              <a:t>안드로이드에서</a:t>
            </a:r>
            <a:r>
              <a:rPr lang="ko-KR" altLang="en-US" sz="1600" dirty="0" smtClean="0">
                <a:latin typeface="+mn-ea"/>
                <a:ea typeface="+mn-ea"/>
              </a:rPr>
              <a:t> 레이아웃을 배치 시 주로 </a:t>
            </a:r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XML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문서를 활용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b="1" dirty="0" smtClean="0">
                <a:latin typeface="+mn-ea"/>
                <a:ea typeface="+mn-ea"/>
                <a:cs typeface="Times New Roman" charset="0"/>
              </a:rPr>
              <a:t>XML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문서에 배치할 </a:t>
            </a:r>
            <a:r>
              <a:rPr lang="ko-KR" altLang="en-US" sz="1600" dirty="0" err="1" smtClean="0">
                <a:latin typeface="+mn-ea"/>
                <a:ea typeface="+mn-ea"/>
              </a:rPr>
              <a:t>위젯의</a:t>
            </a:r>
            <a:r>
              <a:rPr lang="ko-KR" altLang="en-US" sz="1600" dirty="0" smtClean="0">
                <a:latin typeface="+mn-ea"/>
                <a:ea typeface="+mn-ea"/>
              </a:rPr>
              <a:t> 클래스 명을 </a:t>
            </a:r>
            <a:r>
              <a:rPr lang="ko-KR" altLang="en-US" sz="1600" dirty="0" err="1" smtClean="0">
                <a:latin typeface="+mn-ea"/>
                <a:ea typeface="+mn-ea"/>
              </a:rPr>
              <a:t>엘리먼트로</a:t>
            </a:r>
            <a:r>
              <a:rPr lang="ko-KR" altLang="en-US" sz="1600" dirty="0" smtClean="0">
                <a:latin typeface="+mn-ea"/>
                <a:ea typeface="+mn-ea"/>
              </a:rPr>
              <a:t> 작성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위젯의</a:t>
            </a:r>
            <a:r>
              <a:rPr lang="ko-KR" altLang="en-US" sz="1600" dirty="0" smtClean="0">
                <a:latin typeface="+mn-ea"/>
                <a:ea typeface="+mn-ea"/>
              </a:rPr>
              <a:t> 속성을 </a:t>
            </a:r>
            <a:r>
              <a:rPr lang="ko-KR" altLang="en-US" sz="1600" dirty="0" err="1" smtClean="0">
                <a:latin typeface="+mn-ea"/>
                <a:ea typeface="+mn-ea"/>
              </a:rPr>
              <a:t>엘리먼트의</a:t>
            </a:r>
            <a:r>
              <a:rPr lang="ko-KR" altLang="en-US" sz="1600" dirty="0" smtClean="0">
                <a:latin typeface="+mn-ea"/>
                <a:ea typeface="+mn-ea"/>
              </a:rPr>
              <a:t> 속성으로 작성하며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규모가 큰 레이아웃도 문서 작업만으로 생성 가능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지정된 속성은 </a:t>
            </a:r>
            <a:r>
              <a:rPr lang="ko-KR" altLang="en-US" sz="1600" dirty="0" err="1" smtClean="0">
                <a:latin typeface="+mn-ea"/>
                <a:ea typeface="+mn-ea"/>
              </a:rPr>
              <a:t>생성자의</a:t>
            </a:r>
            <a:r>
              <a:rPr lang="ko-KR" altLang="en-US" sz="1600" dirty="0" smtClean="0">
                <a:latin typeface="+mn-ea"/>
                <a:ea typeface="+mn-ea"/>
              </a:rPr>
              <a:t> 두 번째 인수인 </a:t>
            </a:r>
            <a:r>
              <a:rPr lang="en-US" altLang="ko-KR" sz="1600" b="1" dirty="0" err="1" smtClean="0">
                <a:latin typeface="+mn-ea"/>
                <a:ea typeface="+mn-ea"/>
                <a:cs typeface="Times New Roman" charset="0"/>
              </a:rPr>
              <a:t>AttributeSet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객체 형태로 </a:t>
            </a:r>
            <a:r>
              <a:rPr lang="ko-KR" altLang="en-US" sz="1600" dirty="0" err="1" smtClean="0">
                <a:latin typeface="+mn-ea"/>
                <a:ea typeface="+mn-ea"/>
              </a:rPr>
              <a:t>생성자에게</a:t>
            </a:r>
            <a:r>
              <a:rPr lang="ko-KR" altLang="en-US" sz="1600" dirty="0" smtClean="0">
                <a:latin typeface="+mn-ea"/>
                <a:ea typeface="+mn-ea"/>
              </a:rPr>
              <a:t> 전달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이 객체안에 속성의 집합이 저장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3071810"/>
            <a:ext cx="814393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getAttributeCount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getAttributeName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getAttributeIntValue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getAttributeBooleanValue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getAttributeFloatValue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index, float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071546"/>
          <a:ext cx="821537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AttrButton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Button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String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"";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AttrButton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AttributeSet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super(context,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String Name;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String Value;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=0;i&lt;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attrs.getAttributeCount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++) {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Name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attrs.getAttributeName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Value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attrs.getAttributeValue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+= (Name + " = " + Value + "\n");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 descr="C:\Users\kkang\Desktop\PT_20150507\img\강의교안용_3판_1권이미지\image10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143116"/>
            <a:ext cx="3364749" cy="2771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사운드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6" y="1142984"/>
            <a:ext cx="8286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위젯도</a:t>
            </a:r>
            <a:r>
              <a:rPr lang="ko-KR" altLang="en-US" sz="1600" dirty="0" smtClean="0">
                <a:latin typeface="Times New Roman" charset="0"/>
              </a:rPr>
              <a:t> 자신만의 속성을 정의하여 사용 가능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1714488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위젯의</a:t>
            </a:r>
            <a:r>
              <a:rPr lang="ko-KR" altLang="en-US" sz="1600" dirty="0" smtClean="0">
                <a:latin typeface="Times New Roman" charset="0"/>
              </a:rPr>
              <a:t> 속성은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attrs.xml</a:t>
            </a:r>
            <a:r>
              <a:rPr lang="ko-KR" altLang="en-US" sz="1600" dirty="0" smtClean="0">
                <a:latin typeface="Times New Roman" charset="0"/>
              </a:rPr>
              <a:t>에 정의하고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res/values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폴더 안에 파일을 작성</a:t>
            </a:r>
            <a:r>
              <a:rPr lang="en-US" altLang="ko-KR" sz="1600" dirty="0" smtClean="0">
                <a:latin typeface="Times New Roman" charset="0"/>
              </a:rPr>
              <a:t/>
            </a:r>
            <a:br>
              <a:rPr lang="en-US" altLang="ko-KR" sz="1600" dirty="0" smtClean="0">
                <a:latin typeface="Times New Roman" charset="0"/>
              </a:rPr>
            </a:b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ko-KR" altLang="en-US" sz="1600" dirty="0" smtClean="0">
                <a:latin typeface="Times New Roman" charset="0"/>
              </a:rPr>
              <a:t>파일명은 사용자가 원하는 대로 지정 가능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2910" y="2428868"/>
          <a:ext cx="800105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&lt;declare-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styleable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name="SoundEditWidget2"&gt;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name="sound" format="integer"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name="volume" format="float"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name="speed" format="float"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&lt;/declare-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styleable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&lt;/resources&gt;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71472" y="4357694"/>
            <a:ext cx="8072494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declare-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styleable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엘리먼트의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name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속성에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위젯의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이름 작성</a:t>
            </a:r>
            <a:endParaRPr kumimoji="0" lang="en-US" altLang="ko-KR" sz="1600" dirty="0" smtClean="0">
              <a:latin typeface="+mn-ea"/>
              <a:ea typeface="+mn-ea"/>
              <a:cs typeface="Times New Roman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attr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엘리먼트의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name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에 속성의 이름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, 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format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에 속성의 타입 지정</a:t>
            </a:r>
            <a:endParaRPr kumimoji="0" lang="en-US" altLang="ko-KR" sz="1600" dirty="0" smtClean="0">
              <a:latin typeface="+mn-ea"/>
              <a:ea typeface="+mn-ea"/>
              <a:cs typeface="Times New Roman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   -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ingeger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, float, string, dimension, color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등의 타입 지정</a:t>
            </a:r>
            <a:endParaRPr kumimoji="0" lang="en-US" altLang="ko-KR" sz="1600" dirty="0" smtClean="0">
              <a:latin typeface="+mn-ea"/>
              <a:ea typeface="+mn-ea"/>
              <a:cs typeface="Times New Roman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   -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enum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열거형으로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속성값에 개별 이름 설정 가능</a:t>
            </a:r>
            <a:endParaRPr kumimoji="0" lang="en-US" altLang="ko-KR" sz="1600" dirty="0" smtClean="0">
              <a:latin typeface="+mn-ea"/>
              <a:ea typeface="+mn-ea"/>
              <a:cs typeface="Times New Roman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문서에 속성을 정의해 놓으면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R.java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에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styleable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클래스가 자동으로 생성</a:t>
            </a:r>
            <a:endParaRPr kumimoji="0" lang="en-US" altLang="ko-KR" sz="1600" dirty="0">
              <a:latin typeface="+mn-ea"/>
              <a:ea typeface="+mn-ea"/>
              <a:cs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속성에 대한 네임 스페이스는 표준과 유사하되 마지막 부분을 프로젝트의 </a:t>
            </a:r>
            <a:r>
              <a:rPr lang="ko-KR" altLang="en-US" sz="1600" dirty="0" err="1" smtClean="0">
                <a:latin typeface="Times New Roman" charset="0"/>
              </a:rPr>
              <a:t>패키지명으로</a:t>
            </a:r>
            <a:r>
              <a:rPr lang="ko-KR" altLang="en-US" sz="1600" dirty="0" smtClean="0">
                <a:latin typeface="Times New Roman" charset="0"/>
              </a:rPr>
              <a:t> 수정하여 사용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714488"/>
          <a:ext cx="814393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&lt;exam.Widget.SoundEditWidget2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&lt;exam.Widget.SoundEditWidget2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custom:sound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="2"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&lt;exam.Widget.SoundEditWidget2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custom:sound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="2"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custom:speed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="0.5"</a:t>
                      </a:r>
                    </a:p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custom:volume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="0.5"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사운드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p700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000108"/>
          <a:ext cx="81439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void init(Context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AttributeSet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SoundPool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AudioManager.STREAM_MUSIC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mClick1 =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mPool.load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(context,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R.raw.click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mClick2 =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mPool.load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(context, R.raw.click2, 1);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mSound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mClick1;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!= null) {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TypedArray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context.obtainStyledAttributes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attrs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R.styleable.SoundEditWidget2);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mVolume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ar.getFloat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(R.styleable.SoundEditWidget2_volume,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1.0f);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mSpeed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ar.getFloat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(R.styleable.SoundEditWidget2_speed, 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1.0f);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mSound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ar.getInt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(R.styleable.SoundEditWidget2_sound, </a:t>
                      </a: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mClick1);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ar.recycle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사운드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p701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000364" y="4857760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리소스 관리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리소스폴더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p726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안드로이드는</a:t>
            </a:r>
            <a:r>
              <a:rPr lang="ko-KR" altLang="en-US" sz="1600" dirty="0" smtClean="0"/>
              <a:t> 환경에 따라 적절한 리소스를 선택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개발자가 </a:t>
            </a:r>
            <a:r>
              <a:rPr lang="ko-KR" altLang="en-US" sz="1600" dirty="0" err="1" smtClean="0"/>
              <a:t>환경별로</a:t>
            </a:r>
            <a:r>
              <a:rPr lang="ko-KR" altLang="en-US" sz="1600" dirty="0" smtClean="0"/>
              <a:t> 사용할 리소스를 따로 작성하면 시스템은 실행 시 가장 적합한 리소스를 골라 </a:t>
            </a:r>
            <a:r>
              <a:rPr lang="ko-KR" altLang="en-US" sz="1600" dirty="0" err="1" smtClean="0"/>
              <a:t>로드함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환경에 따라 사용할 대체 리소스를 폴더 별로 따로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폴더의 이름에 환경을 의미하는 </a:t>
            </a:r>
            <a:r>
              <a:rPr lang="ko-KR" altLang="en-US" sz="1600" dirty="0" err="1" smtClean="0"/>
              <a:t>접미어를</a:t>
            </a:r>
            <a:r>
              <a:rPr lang="ko-KR" altLang="en-US" sz="1600" dirty="0" smtClean="0"/>
              <a:t> 붙여 놓음</a:t>
            </a:r>
            <a:endParaRPr lang="en-US" altLang="ko-KR" sz="1600" dirty="0" smtClean="0"/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1071538" y="2428868"/>
            <a:ext cx="6819900" cy="3835400"/>
            <a:chOff x="806450" y="2971800"/>
            <a:chExt cx="8337550" cy="5943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 l="17818" t="25523" r="30080" b="42223"/>
            <a:stretch>
              <a:fillRect/>
            </a:stretch>
          </p:blipFill>
          <p:spPr bwMode="auto">
            <a:xfrm>
              <a:off x="806450" y="2971800"/>
              <a:ext cx="8337550" cy="322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/>
            <a:srcRect l="23096" t="41112" r="24841" b="31587"/>
            <a:stretch>
              <a:fillRect/>
            </a:stretch>
          </p:blipFill>
          <p:spPr bwMode="auto">
            <a:xfrm>
              <a:off x="812800" y="6184900"/>
              <a:ext cx="8331200" cy="273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접미어는</a:t>
            </a:r>
            <a:r>
              <a:rPr lang="ko-KR" altLang="en-US" sz="1600" dirty="0" smtClean="0"/>
              <a:t> 시스템에 의해 미리 </a:t>
            </a:r>
            <a:r>
              <a:rPr lang="ko-KR" altLang="en-US" sz="1600" dirty="0" err="1" smtClean="0"/>
              <a:t>정해져</a:t>
            </a:r>
            <a:r>
              <a:rPr lang="ko-KR" altLang="en-US" sz="1600" dirty="0" smtClean="0"/>
              <a:t> 있으며 규칙이 적용됨</a:t>
            </a:r>
            <a:endParaRPr lang="en-US" altLang="ko-KR" sz="1600" dirty="0" smtClean="0"/>
          </a:p>
          <a:p>
            <a:r>
              <a:rPr lang="ko-KR" altLang="en-US" sz="1600" dirty="0" smtClean="0"/>
              <a:t>여러 개의 </a:t>
            </a:r>
            <a:r>
              <a:rPr lang="ko-KR" altLang="en-US" sz="1600" dirty="0" err="1" smtClean="0"/>
              <a:t>접미어를</a:t>
            </a:r>
            <a:r>
              <a:rPr lang="ko-KR" altLang="en-US" sz="1600" dirty="0" smtClean="0"/>
              <a:t> 붙일 때는 </a:t>
            </a:r>
            <a:r>
              <a:rPr lang="ko-KR" altLang="en-US" sz="1600" dirty="0" err="1" smtClean="0"/>
              <a:t>대시</a:t>
            </a:r>
            <a:r>
              <a:rPr lang="en-US" altLang="ko-KR" sz="1600" dirty="0" smtClean="0"/>
              <a:t>[-]</a:t>
            </a:r>
            <a:r>
              <a:rPr lang="ko-KR" altLang="en-US" sz="1600" dirty="0" smtClean="0"/>
              <a:t>로 구분하여 붙이며 반드시 도표의 순서에 맞게 작성해야 함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1472" y="2143116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리소스 선택은 시스템이 자동으로 결정</a:t>
            </a:r>
            <a:endParaRPr lang="en-US" altLang="ko-KR" sz="1600" dirty="0" smtClean="0"/>
          </a:p>
          <a:p>
            <a:r>
              <a:rPr lang="ko-KR" altLang="en-US" sz="1600" dirty="0" smtClean="0"/>
              <a:t>개발자가 특정 리소스를 사용하도록 강제할 수 없음</a:t>
            </a:r>
            <a:endParaRPr lang="en-US" altLang="ko-KR" sz="16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리소스폴더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p727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화면방향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p728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142984"/>
          <a:ext cx="4572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res/layout/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landport.xml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="center"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="#e0e0e0" 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버튼이다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수직이다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28992" y="2500306"/>
          <a:ext cx="4572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res/layout-land/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andport.xml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="horizontal"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="center"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="#e0e0e0" 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누르세요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"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수평이다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 descr="C:\Users\kkang\Desktop\PT_20150507\img\강의교안용_3판_1권이미지\image10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929066"/>
            <a:ext cx="1628775" cy="2543175"/>
          </a:xfrm>
          <a:prstGeom prst="rect">
            <a:avLst/>
          </a:prstGeom>
          <a:noFill/>
        </p:spPr>
      </p:pic>
      <p:pic>
        <p:nvPicPr>
          <p:cNvPr id="15363" name="Picture 3" descr="C:\Users\kkang\Desktop\PT_20150507\img\강의교안용_3판_1권이미지\image10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286256"/>
            <a:ext cx="2684009" cy="1476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14298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코드에서 위치 변경 시 아래의 </a:t>
            </a:r>
            <a:r>
              <a:rPr lang="ko-KR" altLang="en-US" sz="1600" dirty="0" err="1" smtClean="0">
                <a:latin typeface="Times New Roman" charset="0"/>
              </a:rPr>
              <a:t>메서드를</a:t>
            </a:r>
            <a:r>
              <a:rPr lang="ko-KR" altLang="en-US" sz="1600" dirty="0" smtClean="0">
                <a:latin typeface="Times New Roman" charset="0"/>
              </a:rPr>
              <a:t> 사용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472" y="1571612"/>
            <a:ext cx="821537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setProgress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progress)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setSecondaryProgress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secondaryProgress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incrementProgressBy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diff)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incrementSecondaryProgressBy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diff)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714620"/>
          <a:ext cx="81439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1280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ProgressBar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=“@+id/progress”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style=“?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android:attr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progressBarStyleHorizontal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android:max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=“100”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android:progress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android:secondaryProgress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=“50” /&gt;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ProgressBar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progcircle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android:visibility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=“invisible” /&gt;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프로그래스바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p608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kkang\Desktop\PT_20150507\img\강의교안용_3판_1권이미지\image9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857496"/>
            <a:ext cx="3481480" cy="2805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다국어지원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p731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1142984"/>
          <a:ext cx="54102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res/values-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/strings.xml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&lt;string name=”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multi_caption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”&gt;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다국어 지원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&lt;/string&gt;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&lt;string name="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multi_textcaption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이 프로그램은 한국어와 영어를 지원합니다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.&lt;/string&gt;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&lt;string name="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multi_buttoncaption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나 좀 눌러 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&lt;/string&gt;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&lt;string name="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multi_smiletext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웃어보아요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&lt;/string&gt;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&lt;string name="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multi_toasttext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버튼을 눌렀습니다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.&lt;/string&gt;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</a:t>
                      </a:r>
                      <a:endParaRPr lang="en-US" altLang="ko-KR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화면의 종류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p737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3582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안드로이드에는</a:t>
            </a:r>
            <a:r>
              <a:rPr lang="ko-KR" altLang="en-US" sz="1600" dirty="0" smtClean="0"/>
              <a:t> 무수히 많은 장비가 존재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장비에서 호환성을 확보하기 </a:t>
            </a:r>
            <a:r>
              <a:rPr lang="ko-KR" altLang="en-US" sz="1600" dirty="0" err="1" smtClean="0"/>
              <a:t>힘듬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다양한 화면 크기가 존재하며 밀도 및 </a:t>
            </a:r>
            <a:r>
              <a:rPr lang="ko-KR" altLang="en-US" sz="1600" dirty="0" err="1" smtClean="0"/>
              <a:t>종횡비</a:t>
            </a:r>
            <a:r>
              <a:rPr lang="ko-KR" altLang="en-US" sz="1600" dirty="0" smtClean="0"/>
              <a:t> 다름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600" b="1" dirty="0" smtClean="0"/>
              <a:t>다양한 장비 지원을 위한 규칙</a:t>
            </a:r>
            <a:endParaRPr lang="en-US" altLang="ko-KR" sz="1600" b="1" dirty="0" smtClean="0"/>
          </a:p>
          <a:p>
            <a:pPr lvl="1"/>
            <a:r>
              <a:rPr lang="ko-KR" altLang="en-US" sz="1600" b="1" dirty="0" smtClean="0"/>
              <a:t>물리 단위를 쓰지 않고 논리 단위를 사용</a:t>
            </a:r>
            <a:endParaRPr lang="en-US" altLang="ko-KR" sz="1600" b="1" dirty="0" smtClean="0"/>
          </a:p>
          <a:p>
            <a:pPr lvl="1"/>
            <a:r>
              <a:rPr lang="ko-KR" altLang="en-US" sz="1600" b="1" dirty="0" smtClean="0"/>
              <a:t>이미지는 가급적 </a:t>
            </a:r>
            <a:r>
              <a:rPr lang="ko-KR" altLang="en-US" sz="1600" b="1" dirty="0" err="1" smtClean="0"/>
              <a:t>밀도별로</a:t>
            </a:r>
            <a:r>
              <a:rPr lang="ko-KR" altLang="en-US" sz="1600" b="1" dirty="0" smtClean="0"/>
              <a:t> 모두 제공함</a:t>
            </a:r>
            <a:endParaRPr lang="en-US" altLang="ko-KR" sz="1600" b="1" dirty="0" smtClean="0"/>
          </a:p>
          <a:p>
            <a:pPr lvl="1"/>
            <a:r>
              <a:rPr lang="ko-KR" altLang="en-US" sz="1600" b="1" dirty="0" smtClean="0"/>
              <a:t>레이아웃의 배치 기능을 활용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AbsoluteLayout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을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사용하지 않는다</a:t>
            </a:r>
            <a:r>
              <a:rPr lang="en-US" altLang="ko-KR" sz="1600" b="1" dirty="0" smtClean="0"/>
              <a:t>.)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해상도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Resolution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화면 크기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Sceen</a:t>
            </a:r>
            <a:r>
              <a:rPr lang="en-US" altLang="ko-KR" sz="1600" b="1" dirty="0" smtClean="0"/>
              <a:t> size</a:t>
            </a:r>
            <a:r>
              <a:rPr lang="en-US" altLang="ko-KR" sz="1600" dirty="0" smtClean="0"/>
              <a:t>) :  </a:t>
            </a:r>
            <a:r>
              <a:rPr lang="ko-KR" altLang="en-US" sz="1600" dirty="0" smtClean="0"/>
              <a:t>화면의 물리적인 크기를 의미하며 대각선 길이로 표현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종횡비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Aspect ratio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가로와 세로의 길이 비율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화소수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Resolution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화면을 구성하는 점의 개수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밀도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Density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일정 길이 안에 점이 몇 개나 있는지를 나타냄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1600" dirty="0" err="1" smtClean="0"/>
              <a:t>안드로이드는</a:t>
            </a:r>
            <a:r>
              <a:rPr lang="ko-KR" altLang="en-US" sz="1600" dirty="0" smtClean="0"/>
              <a:t> 크기와 밀도에 대해 각각 네 가지로 일반화해서 분류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일반화된 분류는 실제 밀도나 크기와 정확히 일치하지 않으나 오차는 무시해도 될 정도임</a:t>
            </a:r>
            <a:endParaRPr lang="en-US" altLang="ko-KR" sz="16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23021" t="36981" r="16318" b="38728"/>
          <a:stretch>
            <a:fillRect/>
          </a:stretch>
        </p:blipFill>
        <p:spPr bwMode="auto">
          <a:xfrm>
            <a:off x="1071538" y="3500438"/>
            <a:ext cx="702786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화면의 종류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p738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71546"/>
            <a:ext cx="850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장비의 화면 정보를 실행 중 조사할 경우 </a:t>
            </a:r>
            <a:r>
              <a:rPr lang="en-US" altLang="ko-KR" sz="1600" b="1" dirty="0" err="1" smtClean="0"/>
              <a:t>DisplayMetrics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사용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생성한 후 아래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인수로 전달하면 화면의 정보가 객체에 대입</a:t>
            </a:r>
            <a:endParaRPr lang="en-US" altLang="ko-KR" sz="1600" dirty="0" smtClean="0"/>
          </a:p>
          <a:p>
            <a:r>
              <a:rPr lang="en-US" altLang="ko-KR" sz="1600" b="1" dirty="0" smtClean="0"/>
              <a:t>Resources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클래스의 </a:t>
            </a:r>
            <a:r>
              <a:rPr lang="en-US" altLang="ko-KR" sz="1600" b="1" dirty="0" err="1" smtClean="0"/>
              <a:t>getDisplayMetrics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쉽게 생성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2285992"/>
            <a:ext cx="807249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getWindowManager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getDefaultDisplay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getMetrics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(metrics);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DisplayMetrics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dm =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getDisplayMetrics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3000372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DisplayMetrics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객체는 화면에 대한 정보만을 가지므로 별도의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메서드는</a:t>
            </a:r>
            <a:r>
              <a:rPr kumimoji="0" lang="ko-KR" altLang="en-US" sz="1600" dirty="0" smtClean="0">
                <a:latin typeface="+mn-ea"/>
                <a:ea typeface="+mn-ea"/>
              </a:rPr>
              <a:t> 없으며 공개 필드를 직접 읽음으로써 원하는 정보를 바로 구할 수 있음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23064" t="24426" r="15416" b="33681"/>
          <a:stretch>
            <a:fillRect/>
          </a:stretch>
        </p:blipFill>
        <p:spPr bwMode="auto">
          <a:xfrm>
            <a:off x="928662" y="3571876"/>
            <a:ext cx="70104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화면의 종류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논리단위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p743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호환성을 확보하는 가장 기본적인 규칙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특수한 </a:t>
            </a:r>
            <a:r>
              <a:rPr lang="ko-KR" altLang="en-US" sz="1600" dirty="0" err="1" smtClean="0"/>
              <a:t>경우을</a:t>
            </a:r>
            <a:r>
              <a:rPr lang="ko-KR" altLang="en-US" sz="1600" dirty="0" smtClean="0"/>
              <a:t> 제외하고 물리 단위를 사용해서는 안됨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안드로이드는</a:t>
            </a:r>
            <a:r>
              <a:rPr lang="ko-KR" altLang="en-US" sz="1600" dirty="0" smtClean="0"/>
              <a:t> 다양한 논리 단위를 지원함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23021" t="46124" r="23376" b="35181"/>
          <a:stretch>
            <a:fillRect/>
          </a:stretch>
        </p:blipFill>
        <p:spPr bwMode="auto">
          <a:xfrm>
            <a:off x="1000100" y="2214554"/>
            <a:ext cx="68453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42910" y="3857628"/>
            <a:ext cx="7786742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b="1" dirty="0" smtClean="0">
                <a:latin typeface="+mn-ea"/>
                <a:ea typeface="+mn-ea"/>
              </a:rPr>
              <a:t>dip</a:t>
            </a:r>
            <a:r>
              <a:rPr kumimoji="0" lang="en-US" altLang="ko-KR" sz="1600" dirty="0" smtClean="0">
                <a:latin typeface="+mn-ea"/>
                <a:ea typeface="+mn-ea"/>
              </a:rPr>
              <a:t> : </a:t>
            </a:r>
            <a:r>
              <a:rPr kumimoji="0" lang="ko-KR" altLang="en-US" sz="1600" dirty="0" smtClean="0">
                <a:latin typeface="+mn-ea"/>
                <a:ea typeface="+mn-ea"/>
              </a:rPr>
              <a:t>가장 권장되는 단위로 밀도에 따라 상대적으로 크기가 결정됨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밀도가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err="1" smtClean="0">
                <a:latin typeface="+mn-ea"/>
                <a:ea typeface="+mn-ea"/>
              </a:rPr>
              <a:t>160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dip</a:t>
            </a:r>
            <a:r>
              <a:rPr kumimoji="0" lang="ko-KR" altLang="en-US" sz="1600" dirty="0" smtClean="0">
                <a:latin typeface="+mn-ea"/>
                <a:ea typeface="+mn-ea"/>
              </a:rPr>
              <a:t>일 때 </a:t>
            </a:r>
            <a:r>
              <a:rPr kumimoji="0" lang="en-US" altLang="ko-KR" sz="1600" dirty="0" smtClean="0">
                <a:latin typeface="+mn-ea"/>
                <a:ea typeface="+mn-ea"/>
              </a:rPr>
              <a:t>1</a:t>
            </a:r>
            <a:r>
              <a:rPr kumimoji="0" lang="ko-KR" altLang="en-US" sz="1600" dirty="0" smtClean="0">
                <a:latin typeface="+mn-ea"/>
                <a:ea typeface="+mn-ea"/>
              </a:rPr>
              <a:t>픽셀에 해당되며 밀도에 따라 비례적으로 늘어남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밀도에 상관없이 일정한 크기를 보장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- 240 </a:t>
            </a:r>
            <a:r>
              <a:rPr kumimoji="0" lang="ko-KR" altLang="en-US" sz="1600" dirty="0" smtClean="0">
                <a:latin typeface="+mn-ea"/>
                <a:ea typeface="+mn-ea"/>
              </a:rPr>
              <a:t>밀도에서는 </a:t>
            </a:r>
            <a:r>
              <a:rPr kumimoji="0" lang="en-US" altLang="ko-KR" sz="1600" dirty="0" smtClean="0">
                <a:latin typeface="+mn-ea"/>
                <a:ea typeface="+mn-ea"/>
              </a:rPr>
              <a:t>240/160 </a:t>
            </a:r>
            <a:r>
              <a:rPr kumimoji="0" lang="ko-KR" altLang="en-US" sz="1600" dirty="0" smtClean="0">
                <a:latin typeface="+mn-ea"/>
                <a:ea typeface="+mn-ea"/>
              </a:rPr>
              <a:t>으로 </a:t>
            </a:r>
            <a:r>
              <a:rPr kumimoji="0" lang="en-US" altLang="ko-KR" sz="1600" dirty="0" smtClean="0">
                <a:latin typeface="+mn-ea"/>
                <a:ea typeface="+mn-ea"/>
              </a:rPr>
              <a:t>1.5 </a:t>
            </a:r>
            <a:r>
              <a:rPr kumimoji="0" lang="ko-KR" altLang="en-US" sz="1600" dirty="0" smtClean="0">
                <a:latin typeface="+mn-ea"/>
                <a:ea typeface="+mn-ea"/>
              </a:rPr>
              <a:t>배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증가한다</a:t>
            </a:r>
            <a:r>
              <a:rPr kumimoji="0" lang="en-US" altLang="ko-KR" sz="1600" dirty="0" smtClean="0">
                <a:latin typeface="+mn-ea"/>
                <a:ea typeface="+mn-ea"/>
              </a:rPr>
              <a:t>.(</a:t>
            </a:r>
            <a:r>
              <a:rPr kumimoji="0" lang="en-US" altLang="ko-KR" sz="1600" dirty="0" err="1" smtClean="0">
                <a:latin typeface="+mn-ea"/>
                <a:ea typeface="+mn-ea"/>
              </a:rPr>
              <a:t>1dp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가 </a:t>
            </a:r>
            <a:r>
              <a:rPr kumimoji="0" lang="en-US" altLang="ko-KR" sz="1600" dirty="0" err="1" smtClean="0">
                <a:latin typeface="+mn-ea"/>
                <a:ea typeface="+mn-ea"/>
              </a:rPr>
              <a:t>1.5px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차지</a:t>
            </a:r>
            <a:r>
              <a:rPr kumimoji="0" lang="en-US" altLang="ko-KR" sz="1600" dirty="0" smtClean="0">
                <a:latin typeface="+mn-ea"/>
                <a:ea typeface="+mn-ea"/>
              </a:rPr>
              <a:t>)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    - 120 </a:t>
            </a:r>
            <a:r>
              <a:rPr kumimoji="0" lang="ko-KR" altLang="en-US" sz="1600" dirty="0" smtClean="0">
                <a:latin typeface="+mn-ea"/>
                <a:ea typeface="+mn-ea"/>
              </a:rPr>
              <a:t>밀도에서는 </a:t>
            </a:r>
            <a:r>
              <a:rPr kumimoji="0" lang="en-US" altLang="ko-KR" sz="1600" dirty="0" smtClean="0">
                <a:latin typeface="+mn-ea"/>
                <a:ea typeface="+mn-ea"/>
              </a:rPr>
              <a:t>120/160 </a:t>
            </a:r>
            <a:r>
              <a:rPr kumimoji="0" lang="ko-KR" altLang="en-US" sz="1600" dirty="0" smtClean="0">
                <a:latin typeface="+mn-ea"/>
                <a:ea typeface="+mn-ea"/>
              </a:rPr>
              <a:t>으로</a:t>
            </a:r>
            <a:r>
              <a:rPr kumimoji="0" lang="en-US" altLang="ko-KR" sz="1600" dirty="0" smtClean="0">
                <a:latin typeface="+mn-ea"/>
                <a:ea typeface="+mn-ea"/>
              </a:rPr>
              <a:t> 0.75</a:t>
            </a:r>
            <a:r>
              <a:rPr kumimoji="0" lang="ko-KR" altLang="en-US" sz="1600" dirty="0" smtClean="0">
                <a:latin typeface="+mn-ea"/>
                <a:ea typeface="+mn-ea"/>
              </a:rPr>
              <a:t> 감소한다</a:t>
            </a:r>
            <a:r>
              <a:rPr kumimoji="0" lang="en-US" altLang="ko-KR" sz="1600" dirty="0" smtClean="0">
                <a:latin typeface="+mn-ea"/>
                <a:ea typeface="+mn-ea"/>
              </a:rPr>
              <a:t>.(</a:t>
            </a:r>
            <a:r>
              <a:rPr kumimoji="0" lang="en-US" altLang="ko-KR" sz="1600" dirty="0" err="1" smtClean="0">
                <a:latin typeface="+mn-ea"/>
                <a:ea typeface="+mn-ea"/>
              </a:rPr>
              <a:t>1dp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가 </a:t>
            </a:r>
            <a:r>
              <a:rPr kumimoji="0" lang="en-US" altLang="ko-KR" sz="1600" dirty="0" err="1" smtClean="0">
                <a:latin typeface="+mn-ea"/>
                <a:ea typeface="+mn-ea"/>
              </a:rPr>
              <a:t>0.75px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차지</a:t>
            </a:r>
            <a:r>
              <a:rPr kumimoji="0" lang="en-US" altLang="ko-KR" sz="1600" dirty="0" smtClean="0">
                <a:latin typeface="+mn-ea"/>
                <a:ea typeface="+mn-ea"/>
              </a:rPr>
              <a:t>)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500034" y="4071942"/>
            <a:ext cx="7786742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</a:rPr>
              <a:t>밀리미터나 인치도 논리적인 단위이다</a:t>
            </a:r>
            <a:r>
              <a:rPr kumimoji="0" lang="en-US" altLang="ko-KR" sz="1600" dirty="0" smtClean="0">
                <a:latin typeface="+mn-ea"/>
                <a:ea typeface="+mn-ea"/>
              </a:rPr>
              <a:t>. </a:t>
            </a:r>
            <a:r>
              <a:rPr kumimoji="0" lang="ko-KR" altLang="en-US" sz="1600" dirty="0" smtClean="0">
                <a:latin typeface="+mn-ea"/>
                <a:ea typeface="+mn-ea"/>
              </a:rPr>
              <a:t>모든 해상도에서 동일 비율을 목적으로 하지 않고 정확하게 동일한 크기</a:t>
            </a:r>
            <a:r>
              <a:rPr kumimoji="0" lang="en-US" altLang="ko-KR" sz="1600" dirty="0" smtClean="0">
                <a:latin typeface="+mn-ea"/>
                <a:ea typeface="+mn-ea"/>
              </a:rPr>
              <a:t>(</a:t>
            </a:r>
            <a:r>
              <a:rPr kumimoji="0" lang="ko-KR" altLang="en-US" sz="1600" dirty="0" smtClean="0">
                <a:latin typeface="+mn-ea"/>
                <a:ea typeface="+mn-ea"/>
              </a:rPr>
              <a:t>자로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측정했을경우</a:t>
            </a:r>
            <a:r>
              <a:rPr kumimoji="0" lang="en-US" altLang="ko-KR" sz="1600" dirty="0" smtClean="0">
                <a:latin typeface="+mn-ea"/>
                <a:ea typeface="+mn-ea"/>
              </a:rPr>
              <a:t>) </a:t>
            </a:r>
            <a:r>
              <a:rPr kumimoji="0" lang="ko-KR" altLang="en-US" sz="1600" dirty="0" smtClean="0">
                <a:latin typeface="+mn-ea"/>
                <a:ea typeface="+mn-ea"/>
              </a:rPr>
              <a:t>를 목적으로 한다</a:t>
            </a:r>
            <a:r>
              <a:rPr kumimoji="0" lang="en-US" altLang="ko-KR" sz="1600" dirty="0" smtClean="0">
                <a:latin typeface="+mn-ea"/>
                <a:ea typeface="+mn-ea"/>
              </a:rPr>
              <a:t>..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lang="ko-KR" altLang="en-US" sz="1600" dirty="0" smtClean="0"/>
              <a:t>문자열의 경우도 픽셀 단위는 장비에 상관없이 똑같은 크기여서 호환성에 불리하지만 포인트나 </a:t>
            </a:r>
            <a:r>
              <a:rPr lang="en-US" altLang="ko-KR" sz="1600" dirty="0" smtClean="0"/>
              <a:t>sp </a:t>
            </a:r>
            <a:r>
              <a:rPr lang="ko-KR" altLang="en-US" sz="1600" dirty="0" smtClean="0"/>
              <a:t>단위는 밀도를 참조하여 늘어나거나 줄어들어 비율이 정확하게 계산된다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논리단위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 descr="C:\Users\kkang\Desktop\PT_20150507\img\강의교안용_3판_1권이미지\image10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214422"/>
            <a:ext cx="2530946" cy="2214578"/>
          </a:xfrm>
          <a:prstGeom prst="rect">
            <a:avLst/>
          </a:prstGeom>
          <a:noFill/>
        </p:spPr>
      </p:pic>
      <p:pic>
        <p:nvPicPr>
          <p:cNvPr id="16387" name="Picture 3" descr="C:\Users\kkang\Desktop\PT_20150507\img\강의교안용_3판_1권이미지\image106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2286016" cy="2221491"/>
          </a:xfrm>
          <a:prstGeom prst="rect">
            <a:avLst/>
          </a:prstGeom>
          <a:noFill/>
        </p:spPr>
      </p:pic>
      <p:pic>
        <p:nvPicPr>
          <p:cNvPr id="16388" name="Picture 4" descr="C:\Users\kkang\Desktop\PT_20150507\img\강의교안용_3판_1권이미지\image107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214422"/>
            <a:ext cx="2772195" cy="2209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이미지 리소스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p748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928670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운영체제는</a:t>
            </a:r>
            <a:r>
              <a:rPr lang="ko-KR" altLang="en-US" sz="1600" dirty="0" smtClean="0"/>
              <a:t> 이미지 리소스에 대해 특별히 관리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밀도별로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드로블을</a:t>
            </a:r>
            <a:r>
              <a:rPr lang="ko-KR" altLang="en-US" sz="1600" dirty="0" smtClean="0"/>
              <a:t> 저장하는 리소스 폴더를 따로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리소스를 </a:t>
            </a:r>
            <a:r>
              <a:rPr lang="ko-KR" altLang="en-US" sz="1600" dirty="0" err="1" smtClean="0"/>
              <a:t>밀도별로</a:t>
            </a:r>
            <a:r>
              <a:rPr lang="ko-KR" altLang="en-US" sz="1600" dirty="0" smtClean="0"/>
              <a:t> 따로 작성할 수 </a:t>
            </a:r>
            <a:r>
              <a:rPr lang="ko-KR" altLang="en-US" sz="1600" dirty="0" err="1" smtClean="0"/>
              <a:t>있되</a:t>
            </a:r>
            <a:r>
              <a:rPr lang="ko-KR" altLang="en-US" sz="1600" dirty="0" smtClean="0"/>
              <a:t> 텍스트나 메뉴는 밀도와 직접적인 연관이 없으므로 보통 </a:t>
            </a:r>
            <a:r>
              <a:rPr lang="ko-KR" altLang="en-US" sz="1600" dirty="0" err="1" smtClean="0"/>
              <a:t>드로블에</a:t>
            </a:r>
            <a:r>
              <a:rPr lang="ko-KR" altLang="en-US" sz="1600" dirty="0" smtClean="0"/>
              <a:t> 대해서만 </a:t>
            </a:r>
            <a:r>
              <a:rPr lang="ko-KR" altLang="en-US" sz="1600" dirty="0" err="1" smtClean="0"/>
              <a:t>밀도별</a:t>
            </a:r>
            <a:r>
              <a:rPr lang="ko-KR" altLang="en-US" sz="1600" dirty="0" smtClean="0"/>
              <a:t> 리소스를 작성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밀도별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드로블</a:t>
            </a:r>
            <a:r>
              <a:rPr lang="ko-KR" altLang="en-US" sz="1600" dirty="0" smtClean="0"/>
              <a:t> 폴더는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개가 존재함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7868" t="27019" r="21606" b="35727"/>
          <a:stretch>
            <a:fillRect/>
          </a:stretch>
        </p:blipFill>
        <p:spPr bwMode="auto">
          <a:xfrm>
            <a:off x="1000100" y="2285992"/>
            <a:ext cx="6983413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마법사는 프로젝트 생성 시 </a:t>
            </a:r>
            <a:r>
              <a:rPr lang="ko-KR" altLang="en-US" sz="1600" dirty="0" err="1" smtClean="0"/>
              <a:t>밀도별</a:t>
            </a:r>
            <a:r>
              <a:rPr lang="ko-KR" altLang="en-US" sz="1600" dirty="0" smtClean="0"/>
              <a:t> 이미지를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기본 아이콘이 대표적인 예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en-US" altLang="ko-KR" sz="1600" b="1" dirty="0" err="1" smtClean="0"/>
              <a:t>drawable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</a:t>
            </a:r>
            <a:r>
              <a:rPr lang="en-US" altLang="ko-KR" sz="1600" b="1" dirty="0" err="1" smtClean="0"/>
              <a:t>icon.png</a:t>
            </a:r>
            <a:r>
              <a:rPr lang="ko-KR" altLang="en-US" sz="1600" dirty="0" smtClean="0"/>
              <a:t>가 존재함</a:t>
            </a:r>
            <a:endParaRPr lang="ko-KR" altLang="en-US" sz="1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이미지 리소스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p754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 descr="C:\Users\kkang\Desktop\PT_20150507\img\강의교안용_3판_1권이미지\image11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5336720" cy="1714512"/>
          </a:xfrm>
          <a:prstGeom prst="rect">
            <a:avLst/>
          </a:prstGeom>
          <a:noFill/>
        </p:spPr>
      </p:pic>
      <p:pic>
        <p:nvPicPr>
          <p:cNvPr id="17411" name="Picture 3" descr="C:\Users\kkang\Desktop\PT_20150507\img\강의교안용_3판_1권이미지\image11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4214818"/>
            <a:ext cx="781050" cy="1257300"/>
          </a:xfrm>
          <a:prstGeom prst="rect">
            <a:avLst/>
          </a:prstGeom>
          <a:noFill/>
        </p:spPr>
      </p:pic>
      <p:pic>
        <p:nvPicPr>
          <p:cNvPr id="17412" name="Picture 4" descr="C:\Users\kkang\Desktop\PT_20150507\img\강의교안용_3판_1권이미지\image11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857760"/>
            <a:ext cx="419100" cy="628650"/>
          </a:xfrm>
          <a:prstGeom prst="rect">
            <a:avLst/>
          </a:prstGeom>
          <a:noFill/>
        </p:spPr>
      </p:pic>
      <p:pic>
        <p:nvPicPr>
          <p:cNvPr id="17413" name="Picture 5" descr="C:\Users\kkang\Desktop\PT_20150507\img\강의교안용_3판_1권이미지\image110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4643446"/>
            <a:ext cx="533400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활용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928670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논리 단위는 배치에는 완벽하지 못함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사이즈는 </a:t>
            </a:r>
            <a:r>
              <a:rPr lang="ko-KR" altLang="en-US" sz="1600" dirty="0" err="1" smtClean="0"/>
              <a:t>어느정도</a:t>
            </a:r>
            <a:r>
              <a:rPr lang="ko-KR" altLang="en-US" sz="1600" dirty="0" smtClean="0"/>
              <a:t> 맞추어 주지만</a:t>
            </a:r>
            <a:r>
              <a:rPr lang="en-US" altLang="ko-KR" sz="1600" dirty="0" smtClean="0"/>
              <a:t>..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357298"/>
          <a:ext cx="8286808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808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="240dip"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텍스트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뷰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="80dip"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버튼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RelativeLayout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android:layout_centerVertical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="true“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텍스트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뷰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="80dip"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android:layout_alignParentRight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="true“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버튼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RelativeLayout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49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1146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7298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928934"/>
            <a:ext cx="46291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활용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p757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20" y="471488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위에거는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LinearLayout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아래거는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RelativeLayout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정렬까지 </a:t>
            </a:r>
            <a:r>
              <a:rPr lang="ko-KR" altLang="en-US" sz="1600" dirty="0" err="1" smtClean="0"/>
              <a:t>맞출려면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RelativeLayout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이용하거나 </a:t>
            </a:r>
            <a:r>
              <a:rPr lang="en-US" altLang="ko-KR" sz="1600" dirty="0" smtClean="0"/>
              <a:t>Linear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weight </a:t>
            </a:r>
            <a:r>
              <a:rPr lang="ko-KR" altLang="en-US" sz="1600" dirty="0" smtClean="0"/>
              <a:t>를 적절히 활용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바는 </a:t>
            </a:r>
            <a:r>
              <a:rPr lang="ko-KR" altLang="en-US" sz="1600" dirty="0" err="1" smtClean="0">
                <a:latin typeface="Times New Roman" charset="0"/>
              </a:rPr>
              <a:t>작업중일때만</a:t>
            </a:r>
            <a:r>
              <a:rPr lang="ko-KR" altLang="en-US" sz="1600" dirty="0" smtClean="0">
                <a:latin typeface="Times New Roman" charset="0"/>
              </a:rPr>
              <a:t> 보이면 됨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뷰에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영역을 따로 확보해 놓는 것은 공간 낭비이며 미관상 좋지 않음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레이아웃에 배치하지 않고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필요 시 타이틀 바에 </a:t>
            </a:r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바를 표시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가능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이 기능을 사용하려면 윈도우에 기능을 요청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472" y="2214554"/>
            <a:ext cx="79296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Activity.requestWindowFeature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featureId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2714620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윈도우의 전체적인 모양과 기능에 영향을 미치므로 반드시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setContentView</a:t>
            </a:r>
            <a:r>
              <a:rPr lang="ko-KR" altLang="en-US" sz="1600" dirty="0" smtClean="0">
                <a:latin typeface="Times New Roman" charset="0"/>
              </a:rPr>
              <a:t>를 호출하기 전에 먼저 호출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4000504"/>
          <a:ext cx="7929618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008"/>
                <a:gridCol w="4212610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FEATURE_INDETERMINATE_PROGRESS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바에 원형의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프로그래스를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표시한다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FEATURE_PROGRESS</a:t>
                      </a:r>
                      <a:endParaRPr lang="ko-KR" altLang="en-US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바에 막대 모양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프로그래스를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표시한다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프로그래스바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p610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논리 단위 구하기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직접 그릴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시스템의 도움을 받을 수 없어 직접 변환해야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그리기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효율상의 문제로 논리 단위를 받지 않으며 오로지 픽셀 단위만 받아 들임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화면 좌표를 전달하는 이벤트도 픽셀 단위만 전달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그리고자 하는 크기의 논리 단위를 장비의 밀도에 맞게 픽셀 단위로 직접 변환하여  </a:t>
            </a:r>
            <a:r>
              <a:rPr lang="en-US" altLang="ko-KR" sz="1600" b="1" dirty="0" err="1" smtClean="0"/>
              <a:t>drawRect</a:t>
            </a:r>
            <a:r>
              <a:rPr lang="ko-KR" altLang="en-US" sz="1600" dirty="0" smtClean="0"/>
              <a:t>로 전달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3143248"/>
            <a:ext cx="8286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원론적인 방법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방법</a:t>
            </a:r>
            <a:r>
              <a:rPr lang="en-US" altLang="ko-KR" sz="1600" dirty="0" smtClean="0"/>
              <a:t>1)</a:t>
            </a:r>
          </a:p>
          <a:p>
            <a:pPr lvl="1"/>
            <a:r>
              <a:rPr lang="ko-KR" altLang="en-US" sz="1600" dirty="0" smtClean="0"/>
              <a:t>장비의 밀도 비율을 구한 후 </a:t>
            </a:r>
            <a:r>
              <a:rPr lang="en-US" altLang="ko-KR" sz="1600" b="1" dirty="0" smtClean="0"/>
              <a:t>dip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단위를 곱해 픽셀 단위로 계산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밀도 비율은 </a:t>
            </a:r>
            <a:r>
              <a:rPr lang="en-US" altLang="ko-KR" sz="1600" b="1" dirty="0" err="1" smtClean="0"/>
              <a:t>DisplayMetrics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b="1" dirty="0" smtClean="0"/>
              <a:t>density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필드로 구함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</a:t>
            </a:r>
          </a:p>
          <a:p>
            <a:pPr lvl="1"/>
            <a:r>
              <a:rPr lang="ko-KR" altLang="en-US" sz="1600" dirty="0" smtClean="0"/>
              <a:t>단점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직관적이나 직접 수식을 구현해야 하며 값 변환 시 동일한 과정을 반복해야 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계산된 논리 단위는 </a:t>
            </a:r>
            <a:r>
              <a:rPr lang="en-US" altLang="ko-KR" sz="1600" dirty="0" smtClean="0"/>
              <a:t>float </a:t>
            </a:r>
            <a:r>
              <a:rPr lang="ko-KR" altLang="en-US" sz="1600" dirty="0" smtClean="0"/>
              <a:t>타입이나 픽셀은 </a:t>
            </a:r>
            <a:r>
              <a:rPr lang="ko-KR" altLang="en-US" sz="1600" dirty="0" err="1" smtClean="0"/>
              <a:t>정수형이므로</a:t>
            </a:r>
            <a:r>
              <a:rPr lang="ko-KR" altLang="en-US" sz="1600" dirty="0" smtClean="0"/>
              <a:t> 실수 </a:t>
            </a:r>
            <a:r>
              <a:rPr lang="ko-KR" altLang="en-US" sz="1600" dirty="0" err="1" smtClean="0"/>
              <a:t>절사의</a:t>
            </a:r>
            <a:r>
              <a:rPr lang="ko-KR" altLang="en-US" sz="1600" dirty="0" smtClean="0"/>
              <a:t> 문제를 가짐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71546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dimen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리소스 사용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방법</a:t>
            </a:r>
            <a:r>
              <a:rPr lang="en-US" altLang="ko-KR" sz="1600" dirty="0" smtClean="0"/>
              <a:t>2)</a:t>
            </a:r>
          </a:p>
          <a:p>
            <a:pPr lvl="1"/>
            <a:r>
              <a:rPr lang="en-US" altLang="ko-KR" sz="1600" b="1" dirty="0" err="1" smtClean="0"/>
              <a:t>dimen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리소스로 크기를 정의한 후 리소스로부터 크기를 읽음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이름을 주고 </a:t>
            </a:r>
            <a:r>
              <a:rPr lang="ko-KR" altLang="en-US" sz="1600" dirty="0" err="1" smtClean="0"/>
              <a:t>크기값을</a:t>
            </a:r>
            <a:r>
              <a:rPr lang="ko-KR" altLang="en-US" sz="1600" dirty="0" smtClean="0"/>
              <a:t> 적되 </a:t>
            </a:r>
            <a:r>
              <a:rPr lang="en-US" altLang="ko-KR" sz="1600" b="1" dirty="0" smtClean="0"/>
              <a:t>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정의하므로 레이아웃에 배치할 때와 마찬가지로 모든 논리 단위를 사용할 수 있음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en-US" altLang="ko-KR" sz="1600" b="1" dirty="0" err="1" smtClean="0"/>
              <a:t>dimens.xml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버튼의 폭과 높이를 논리 단위로 기록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1472" y="2500306"/>
            <a:ext cx="807249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drawunit_width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"&gt;160dip&lt;/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name="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drawunit_height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"&gt;60dip&lt;/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3286124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dimen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리소스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그리기 코드에서 아래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읽어들이면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픽셀 단위로 변환된 값이 </a:t>
            </a:r>
            <a:r>
              <a:rPr lang="ko-KR" altLang="en-US" sz="1600" b="1" dirty="0" err="1" smtClean="0"/>
              <a:t>읽어짐</a:t>
            </a:r>
            <a:endParaRPr lang="en-US" altLang="ko-KR" sz="1600" b="1" dirty="0" smtClean="0"/>
          </a:p>
          <a:p>
            <a:pPr lvl="1"/>
            <a:r>
              <a:rPr lang="en-US" altLang="ko-KR" sz="1600" dirty="0" smtClean="0"/>
              <a:t>    - </a:t>
            </a:r>
            <a:r>
              <a:rPr lang="ko-KR" altLang="en-US" sz="1600" dirty="0" smtClean="0"/>
              <a:t>변환 방법에 따라 세 가지 비슷한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4357694"/>
            <a:ext cx="8143932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getDimension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//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실수값을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그대로 리턴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getDimensionPixelOffset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//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소수점을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버려버린다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getDimensionPixelSize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)//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반올림해서 전달한다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논리 단위 구하기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p762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034" y="535782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직접 계산이 </a:t>
            </a:r>
            <a:r>
              <a:rPr lang="ko-KR" altLang="en-US" sz="1600" b="1" dirty="0" err="1" smtClean="0"/>
              <a:t>귀찮을때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Float </a:t>
            </a:r>
            <a:r>
              <a:rPr lang="en-US" altLang="ko-KR" sz="1600" dirty="0" err="1" smtClean="0"/>
              <a:t>applyDimension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unit, float value, </a:t>
            </a:r>
            <a:r>
              <a:rPr lang="en-US" altLang="ko-KR" sz="1600" dirty="0" err="1" smtClean="0"/>
              <a:t>DisplayMetrics</a:t>
            </a:r>
            <a:r>
              <a:rPr lang="en-US" altLang="ko-KR" sz="1600" dirty="0" smtClean="0"/>
              <a:t> metrics)</a:t>
            </a:r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대화상자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AlertDialog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p787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158" y="1071546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사용자에게 전달 사항을 알리고 질문을 통해 사용자의 선택을 받아들이는 가장 기본적인 통신 수단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배경에 </a:t>
            </a:r>
            <a:r>
              <a:rPr lang="ko-KR" altLang="en-US" sz="1600" dirty="0" err="1" smtClean="0"/>
              <a:t>액티비티를</a:t>
            </a:r>
            <a:r>
              <a:rPr lang="ko-KR" altLang="en-US" sz="1600" dirty="0" smtClean="0"/>
              <a:t> 그대로 유지한 채 중앙에 열리므로 메시지를 </a:t>
            </a:r>
            <a:r>
              <a:rPr lang="ko-KR" altLang="en-US" sz="1600" dirty="0" err="1" smtClean="0"/>
              <a:t>보여주거나</a:t>
            </a:r>
            <a:r>
              <a:rPr lang="ko-KR" altLang="en-US" sz="1600" dirty="0" smtClean="0"/>
              <a:t> 간단한 질문용으로 적합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Toast</a:t>
            </a:r>
            <a:r>
              <a:rPr lang="ko-KR" altLang="en-US" sz="1600" dirty="0" smtClean="0"/>
              <a:t>도 사용자에게 보고하는 간편한 방법을 제공하나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단순히 사실을 알리기만 할 뿐 질문을 할 수 없어 </a:t>
            </a:r>
            <a:r>
              <a:rPr lang="ko-KR" altLang="en-US" sz="1600" dirty="0" err="1" smtClean="0"/>
              <a:t>범용성이</a:t>
            </a:r>
            <a:r>
              <a:rPr lang="ko-KR" altLang="en-US" sz="1600" dirty="0" smtClean="0"/>
              <a:t> 떨어짐</a:t>
            </a:r>
            <a:endParaRPr lang="en-US" altLang="ko-KR" sz="1600" dirty="0" smtClean="0"/>
          </a:p>
          <a:p>
            <a:r>
              <a:rPr lang="ko-KR" altLang="en-US" sz="1600" dirty="0" smtClean="0"/>
              <a:t>기본 클래스는 </a:t>
            </a:r>
            <a:r>
              <a:rPr lang="en-US" altLang="ko-KR" sz="1600" b="1" dirty="0" smtClean="0"/>
              <a:t>Dialog</a:t>
            </a:r>
            <a:r>
              <a:rPr lang="ko-KR" altLang="en-US" sz="1600" dirty="0" smtClean="0"/>
              <a:t>이되 사용 방법이 복잡해 실제로 잘 사용되지 않음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29543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AlertDialog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Dialog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클래스를 좀 더 쓰기 편하게 고수준으로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랩핑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문자열 메시지 뿐만 아니라 타이틀 바나 아이콘으로 출력 가능하며 버튼을 통해 사용자의 입력을 받아들일 수 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생성자가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protected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숨겨져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있어 직접적으로 생성할 수 없으며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내부 클래스인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Builder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를 통해 생성해야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28600" y="3311521"/>
            <a:ext cx="86868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err="1">
                <a:latin typeface="+mn-ea"/>
                <a:ea typeface="+mn-ea"/>
              </a:rPr>
              <a:t>대화상자의</a:t>
            </a:r>
            <a:r>
              <a:rPr kumimoji="0" lang="ko-KR" altLang="en-US" sz="1600" dirty="0">
                <a:latin typeface="+mn-ea"/>
                <a:ea typeface="+mn-ea"/>
              </a:rPr>
              <a:t> 메시지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타이틀 바의 문자열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아이콘 지정 </a:t>
            </a:r>
            <a:r>
              <a:rPr kumimoji="0" lang="ko-KR" altLang="en-US" sz="1600" dirty="0" err="1">
                <a:latin typeface="+mn-ea"/>
                <a:ea typeface="+mn-ea"/>
              </a:rPr>
              <a:t>메서드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4403721"/>
            <a:ext cx="86868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err="1">
                <a:latin typeface="+mn-ea"/>
                <a:ea typeface="+mn-ea"/>
              </a:rPr>
              <a:t>대화상자를</a:t>
            </a:r>
            <a:r>
              <a:rPr kumimoji="0" lang="ko-KR" altLang="en-US" sz="1600" dirty="0">
                <a:latin typeface="+mn-ea"/>
                <a:ea typeface="+mn-ea"/>
              </a:rPr>
              <a:t> 보이고 생성하는 </a:t>
            </a:r>
            <a:r>
              <a:rPr kumimoji="0" lang="ko-KR" altLang="en-US" sz="1600" dirty="0" err="1">
                <a:latin typeface="+mn-ea"/>
                <a:ea typeface="+mn-ea"/>
              </a:rPr>
              <a:t>메서드</a:t>
            </a:r>
            <a:endParaRPr kumimoji="0" lang="ko-KR" altLang="en-US" sz="1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786058"/>
            <a:ext cx="807249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(Context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910" y="3660780"/>
            <a:ext cx="8001056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setMessage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message)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title)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setIcon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iconId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4803788"/>
            <a:ext cx="8001056" cy="5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show ()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altLang="ko-KR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create ()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p789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55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1714488"/>
          <a:ext cx="821537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1500198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AlertDialog.Builder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AlertDialog.Builder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C13_AlertDialog.this);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bld.setTitle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알립니다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bld.setMessage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대화상자를 열었습니다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bld.setIcon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bld.show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AlertDialog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p790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 descr="C:\Users\kkang\Desktop\PT_20150507\img\강의교안용_3판_1권이미지\image1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857496"/>
            <a:ext cx="2684242" cy="2662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21288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버튼 배치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가급적이면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자체에 닫기 버튼을 두는 것이 보기 좋고 사용하기도 편리함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긍정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Positive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부정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Negative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중립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Neutral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 이름이 붙어 있으며 모두 배치 시 왼쪽에서 순서대로 배치됨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2214554"/>
            <a:ext cx="8072494" cy="124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setPositiveButton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text,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setNeutralButton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text,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setNegativeButton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text,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3941763"/>
            <a:ext cx="86868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인수는 버튼에 표시할 텍스트와 클릭 </a:t>
            </a:r>
            <a:r>
              <a:rPr kumimoji="0" lang="ko-KR" altLang="en-US" sz="1600" dirty="0" err="1">
                <a:latin typeface="+mn-ea"/>
                <a:ea typeface="+mn-ea"/>
              </a:rPr>
              <a:t>리스너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텍스트 </a:t>
            </a:r>
            <a:r>
              <a:rPr kumimoji="0" lang="en-US" altLang="ko-KR" sz="1600" dirty="0">
                <a:latin typeface="+mn-ea"/>
                <a:ea typeface="+mn-ea"/>
              </a:rPr>
              <a:t>: </a:t>
            </a:r>
            <a:r>
              <a:rPr kumimoji="0" lang="ko-KR" altLang="en-US" sz="1600" dirty="0">
                <a:latin typeface="+mn-ea"/>
                <a:ea typeface="+mn-ea"/>
              </a:rPr>
              <a:t>문자열 상수를 바로 지정 또는 리소스의 문자열 </a:t>
            </a:r>
            <a:r>
              <a:rPr kumimoji="0" lang="en-US" altLang="ko-KR" sz="1600" b="1" dirty="0">
                <a:latin typeface="+mn-ea"/>
                <a:ea typeface="+mn-ea"/>
              </a:rPr>
              <a:t>ID</a:t>
            </a:r>
            <a:r>
              <a:rPr kumimoji="0" lang="ko-KR" altLang="en-US" sz="1600" dirty="0">
                <a:latin typeface="+mn-ea"/>
                <a:ea typeface="+mn-ea"/>
              </a:rPr>
              <a:t>를 지정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클릭 </a:t>
            </a:r>
            <a:r>
              <a:rPr kumimoji="0" lang="ko-KR" altLang="en-US" sz="1600" dirty="0" err="1">
                <a:latin typeface="+mn-ea"/>
                <a:ea typeface="+mn-ea"/>
              </a:rPr>
              <a:t>리스너</a:t>
            </a:r>
            <a:r>
              <a:rPr kumimoji="0" lang="ko-KR" altLang="en-US" sz="1600" dirty="0">
                <a:latin typeface="+mn-ea"/>
                <a:ea typeface="+mn-ea"/>
              </a:rPr>
              <a:t> </a:t>
            </a:r>
            <a:r>
              <a:rPr kumimoji="0" lang="en-US" altLang="ko-KR" sz="1600" dirty="0">
                <a:latin typeface="+mn-ea"/>
                <a:ea typeface="+mn-ea"/>
              </a:rPr>
              <a:t>: </a:t>
            </a:r>
            <a:r>
              <a:rPr kumimoji="0" lang="ko-KR" altLang="en-US" sz="1600" dirty="0">
                <a:latin typeface="+mn-ea"/>
                <a:ea typeface="+mn-ea"/>
              </a:rPr>
              <a:t>사용자가 버튼을 클릭할 경우의 동작을 처리하며 특별히 처리할 내용이 없으면 </a:t>
            </a:r>
            <a:r>
              <a:rPr kumimoji="0" lang="en-US" altLang="ko-KR" sz="1600" b="1" dirty="0" err="1">
                <a:latin typeface="+mn-ea"/>
                <a:ea typeface="+mn-ea"/>
              </a:rPr>
              <a:t>onClick</a:t>
            </a:r>
            <a:r>
              <a:rPr kumimoji="0" lang="en-US" altLang="ko-KR" sz="1600" b="1" dirty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  </a:t>
            </a:r>
            <a:r>
              <a:rPr kumimoji="0" lang="ko-KR" altLang="en-US" sz="1600" dirty="0" err="1">
                <a:latin typeface="+mn-ea"/>
                <a:ea typeface="+mn-ea"/>
              </a:rPr>
              <a:t>메서드를</a:t>
            </a:r>
            <a:r>
              <a:rPr kumimoji="0" lang="ko-KR" altLang="en-US" sz="1600" dirty="0">
                <a:latin typeface="+mn-ea"/>
                <a:ea typeface="+mn-ea"/>
              </a:rPr>
              <a:t> 정의만 해 두고 본체는 </a:t>
            </a:r>
            <a:r>
              <a:rPr kumimoji="0" lang="ko-KR" altLang="en-US" sz="1600" dirty="0" err="1">
                <a:latin typeface="+mn-ea"/>
                <a:ea typeface="+mn-ea"/>
              </a:rPr>
              <a:t>비워둬도</a:t>
            </a:r>
            <a:r>
              <a:rPr kumimoji="0" lang="ko-KR" altLang="en-US" sz="1600" dirty="0">
                <a:latin typeface="+mn-ea"/>
                <a:ea typeface="+mn-ea"/>
              </a:rPr>
              <a:t> 상관없음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57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142984"/>
          <a:ext cx="82153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AlertDialog.Builder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(C13_DialogButton.this)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setTitle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알립니다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setMessage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대화상자를 열었습니다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setPositiveButton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닫기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dialog,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whichButton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.show();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p793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 descr="C:\Users\kkang\Desktop\PT_20150507\img\강의교안용_3판_1권이미지\image1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000372"/>
            <a:ext cx="2996435" cy="1704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8875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Back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버튼 사용 금지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기본적으로 장비의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Back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버튼에 의해 닫히도록 되어 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자체적으로 닫기 버튼을 제공할 경우 사용 자는 두 가지 방법으로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닫을 수 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Back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버튼으로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닫지 못하도록 할 경우 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호출하여 사용 금지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2571744"/>
            <a:ext cx="8143932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AlertDialog.Builder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setCancelable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cancelable)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14282" y="3071810"/>
            <a:ext cx="86868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 smtClean="0">
                <a:latin typeface="+mn-ea"/>
                <a:ea typeface="+mn-ea"/>
              </a:rPr>
              <a:t>Back </a:t>
            </a:r>
            <a:r>
              <a:rPr kumimoji="0" lang="ko-KR" altLang="en-US" sz="1600" dirty="0" smtClean="0">
                <a:latin typeface="+mn-ea"/>
                <a:ea typeface="+mn-ea"/>
              </a:rPr>
              <a:t>버튼이나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대화상자의</a:t>
            </a:r>
            <a:r>
              <a:rPr kumimoji="0" lang="ko-KR" altLang="en-US" sz="1600" dirty="0" smtClean="0">
                <a:latin typeface="+mn-ea"/>
                <a:ea typeface="+mn-ea"/>
              </a:rPr>
              <a:t> 닫기 버튼을 명시적으로 누르는 대신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대화상자</a:t>
            </a:r>
            <a:r>
              <a:rPr kumimoji="0" lang="ko-KR" altLang="en-US" sz="1600" dirty="0" smtClean="0">
                <a:latin typeface="+mn-ea"/>
                <a:ea typeface="+mn-ea"/>
              </a:rPr>
              <a:t> 바깥을 눌러 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ko-KR" altLang="en-US" sz="1600" dirty="0" smtClean="0">
                <a:latin typeface="+mn-ea"/>
                <a:ea typeface="+mn-ea"/>
              </a:rPr>
              <a:t>닫을 수도 있다</a:t>
            </a:r>
            <a:r>
              <a:rPr kumimoji="0" lang="en-US" altLang="ko-KR" sz="1600" dirty="0" smtClean="0">
                <a:latin typeface="+mn-ea"/>
                <a:ea typeface="+mn-ea"/>
              </a:rPr>
              <a:t>. 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ko-KR" altLang="en-US" sz="1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4000504"/>
            <a:ext cx="8143932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Dialog.setCanceledOnTouchOutside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 cancel)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닫기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p795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목록선택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p814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963737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목록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이용하여 입력 추가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공간상의 제약으로 인해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버튼을 최대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개까지만 배치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더 많은 선택 사항 중 하나를 입력 받으려면 목록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메시지 대신 선택 가능한 항목을 목록으로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보여주고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선택 받는 방식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목록 대화 상자 생성을 위해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빌더의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아래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선택 가능한 목록을 전달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2500306"/>
            <a:ext cx="8215370" cy="522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[] items,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itemsId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85720" y="3214686"/>
            <a:ext cx="8686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첫 번째 인수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사용자에게 </a:t>
            </a:r>
            <a:r>
              <a:rPr kumimoji="0" lang="ko-KR" altLang="en-US" sz="1600" dirty="0" err="1">
                <a:latin typeface="+mn-ea"/>
                <a:ea typeface="+mn-ea"/>
              </a:rPr>
              <a:t>보여줄</a:t>
            </a:r>
            <a:r>
              <a:rPr kumimoji="0" lang="ko-KR" altLang="en-US" sz="1600" dirty="0">
                <a:latin typeface="+mn-ea"/>
                <a:ea typeface="+mn-ea"/>
              </a:rPr>
              <a:t> 목록으로 문자열 배열 또는 배열 리소스의 </a:t>
            </a:r>
            <a:r>
              <a:rPr kumimoji="0" lang="en-US" altLang="ko-KR" sz="1600" b="1" dirty="0">
                <a:latin typeface="+mn-ea"/>
                <a:ea typeface="+mn-ea"/>
              </a:rPr>
              <a:t>ID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지정 가능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두 번째 인수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사용자가 목록의 항목 중 하나를 클릭할 때의 동작을 지정하는 클릭 </a:t>
            </a:r>
            <a:r>
              <a:rPr kumimoji="0" lang="ko-KR" altLang="en-US" sz="1600" dirty="0" err="1">
                <a:latin typeface="+mn-ea"/>
                <a:ea typeface="+mn-ea"/>
              </a:rPr>
              <a:t>리스너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r>
              <a:rPr kumimoji="0" lang="en-US" altLang="ko-KR" sz="1600" dirty="0">
                <a:latin typeface="+mn-ea"/>
                <a:ea typeface="+mn-ea"/>
              </a:rPr>
              <a:t>    - </a:t>
            </a:r>
            <a:r>
              <a:rPr kumimoji="0" lang="ko-KR" altLang="en-US" sz="1600" dirty="0">
                <a:latin typeface="+mn-ea"/>
                <a:ea typeface="+mn-ea"/>
              </a:rPr>
              <a:t>클릭 시 아래의 </a:t>
            </a:r>
            <a:r>
              <a:rPr kumimoji="0" lang="ko-KR" altLang="en-US" sz="1600" dirty="0" err="1">
                <a:latin typeface="+mn-ea"/>
                <a:ea typeface="+mn-ea"/>
              </a:rPr>
              <a:t>메서드</a:t>
            </a:r>
            <a:r>
              <a:rPr kumimoji="0" lang="ko-KR" altLang="en-US" sz="1600" dirty="0">
                <a:latin typeface="+mn-ea"/>
                <a:ea typeface="+mn-ea"/>
              </a:rPr>
              <a:t> 호출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5072074"/>
            <a:ext cx="8143932" cy="369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onClick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dialog,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which)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타이틀 바의 </a:t>
            </a:r>
            <a:r>
              <a:rPr lang="ko-KR" altLang="en-US" sz="1600" dirty="0" err="1" smtClean="0">
                <a:latin typeface="Times New Roman" charset="0"/>
              </a:rPr>
              <a:t>프로그래스는</a:t>
            </a:r>
            <a:r>
              <a:rPr lang="ko-KR" altLang="en-US" sz="1600" dirty="0" smtClean="0">
                <a:latin typeface="Times New Roman" charset="0"/>
              </a:rPr>
              <a:t> 범위를 따로 지정할 수 없으며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디폴트로 </a:t>
            </a:r>
            <a:r>
              <a:rPr lang="en-US" altLang="ko-KR" sz="1600" dirty="0" smtClean="0">
                <a:latin typeface="Times New Roman" charset="0"/>
              </a:rPr>
              <a:t>0~10000</a:t>
            </a:r>
            <a:r>
              <a:rPr lang="ko-KR" altLang="en-US" sz="1600" dirty="0" smtClean="0">
                <a:latin typeface="Times New Roman" charset="0"/>
              </a:rPr>
              <a:t>의 범위를 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가짐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472" y="1928802"/>
            <a:ext cx="79296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반투명 표시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2428868"/>
            <a:ext cx="7929618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requestWindowFeature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Window.FEATURE_PROGRESS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);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3000372"/>
            <a:ext cx="8001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프로그래스의</a:t>
            </a:r>
            <a:r>
              <a:rPr lang="ko-KR" altLang="en-US" sz="1600" dirty="0" smtClean="0">
                <a:latin typeface="Times New Roman" charset="0"/>
              </a:rPr>
              <a:t> 보이기 상태나 </a:t>
            </a:r>
            <a:r>
              <a:rPr lang="ko-KR" altLang="en-US" sz="1600" dirty="0" err="1" smtClean="0">
                <a:latin typeface="Times New Roman" charset="0"/>
              </a:rPr>
              <a:t>위치값</a:t>
            </a:r>
            <a:r>
              <a:rPr lang="ko-KR" altLang="en-US" sz="1600" dirty="0" smtClean="0">
                <a:latin typeface="Times New Roman" charset="0"/>
              </a:rPr>
              <a:t> 변경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3571876"/>
            <a:ext cx="8001056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2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setProgressBarVisibility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visible)</a:t>
            </a:r>
          </a:p>
          <a:p>
            <a:pPr lvl="2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Activity.setProgress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progress)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프로그래스바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p612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kkang\Desktop\PT_20150507\img\강의교안용_3판_1권이미지\image9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3114675" cy="981075"/>
          </a:xfrm>
          <a:prstGeom prst="rect">
            <a:avLst/>
          </a:prstGeom>
          <a:noFill/>
        </p:spPr>
      </p:pic>
      <p:pic>
        <p:nvPicPr>
          <p:cNvPr id="2051" name="Picture 3" descr="C:\Users\kkang\Desktop\PT_20150507\img\강의교안용_3판_1권이미지\image9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500570"/>
            <a:ext cx="2824166" cy="1111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142984"/>
          <a:ext cx="79296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AlertDialog.Builder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setTitle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음식을 선택하시오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setIcon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setItems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R.array.foods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// 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setItems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String[] {"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짜장면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우동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짬뽕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탕수육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},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dialog,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which)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String[] foods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getResources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getStringArray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R.array.foods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선택한 음식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 " + foods[which]);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setNegativeButton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취소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null)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.show();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목록선택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p814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C:\Users\kkang\Desktop\PT_20150507\img\강의교안용_3판_1권이미지\image118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071810"/>
            <a:ext cx="2717067" cy="34575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1211262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단일 항목 선택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배열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배열 리소스 외 </a:t>
            </a:r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ListAdapter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Cursor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등을 인수로 받아 어댑터가 제공하는 목록이나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 목록을 보여줄 수 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34" y="1928802"/>
            <a:ext cx="8215370" cy="1881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setSingleChoiceItems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[] items,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                   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setSingleChoiceItems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itemsId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                   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setSingleChoiceItems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ListAdapter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adapter,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                   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setSingleChoiceItems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(Cursor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cursor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String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labelColumn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                   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DialogInterface.OnClickListener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386397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600" dirty="0">
                <a:latin typeface="+mn-ea"/>
                <a:ea typeface="+mn-ea"/>
              </a:rPr>
              <a:t>복수 개의 항목 선택 </a:t>
            </a:r>
            <a:r>
              <a:rPr kumimoji="0" lang="ko-KR" altLang="en-US" sz="1600" dirty="0" err="1">
                <a:latin typeface="+mn-ea"/>
                <a:ea typeface="+mn-ea"/>
              </a:rPr>
              <a:t>메서드</a:t>
            </a:r>
            <a:endParaRPr kumimoji="0" lang="ko-KR" altLang="en-US" sz="1600" dirty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>
                <a:latin typeface="+mn-ea"/>
                <a:ea typeface="+mn-ea"/>
              </a:rPr>
              <a:t>배열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배열 리소스</a:t>
            </a:r>
            <a:r>
              <a:rPr kumimoji="0" lang="en-US" altLang="ko-KR" sz="1600" dirty="0">
                <a:latin typeface="+mn-ea"/>
                <a:ea typeface="+mn-ea"/>
              </a:rPr>
              <a:t>, </a:t>
            </a:r>
            <a:r>
              <a:rPr kumimoji="0" lang="ko-KR" altLang="en-US" sz="1600" dirty="0">
                <a:latin typeface="+mn-ea"/>
                <a:ea typeface="+mn-ea"/>
              </a:rPr>
              <a:t>커서 등의 목록을 지원하며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단일 선택에 비해 어댑터는 지원하지 않음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4572000"/>
            <a:ext cx="8358246" cy="164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setMultiChoiceItems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CharSequence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[] items,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[]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DialogInterface.OnMultiChoiceClickListener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setMultiChoiceItems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itemsId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boolean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[]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checkedItems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OnMultiChoiceClickListener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</a:p>
          <a:p>
            <a:pPr lvl="1">
              <a:defRPr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setMultiChoiceItems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(Cursor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cursor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String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isCheckedColumn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</a:t>
            </a:r>
          </a:p>
          <a:p>
            <a:pPr lvl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String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labelColumn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DialogInterface.OnMultiChoiceClickListener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listener)</a:t>
            </a:r>
            <a:endParaRPr lang="ko-KR" altLang="en-US" sz="16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목록선택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p816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62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214422"/>
          <a:ext cx="814393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AlertDialog.Builder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setTitle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음식을 선택하시오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setSingleChoiceItems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R.array.foods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mSelect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dialog,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which)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mSelect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which;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setPositiveButton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확인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DialogInterface.OnClickListener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DialogInterface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dialog,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whichButton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String[] foods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getResources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getStringArray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R.array.foods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선택한 음식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 " + foods[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mSelect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]);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setNegativeButton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취소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", null)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.show();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목록선택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p816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06" name="Picture 2" descr="C:\Users\kkang\Desktop\PT_20150507\img\강의교안용_3판_1권이미지\image118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2612" y="3500438"/>
            <a:ext cx="2217077" cy="2833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고급 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대화상자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p820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552575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커스텀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문자열이 아닌 이미지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또는 여러 가지 정보를 한꺼번에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입력받아야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할 경우 이미지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에디트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등의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위젯이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필요하며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위젯을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프로그래밍해야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커스텀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원하는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위젯을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배치한 후 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커스텀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뷰를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대화상자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안에 배치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357430"/>
            <a:ext cx="8001056" cy="369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setView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(View </a:t>
            </a:r>
            <a:r>
              <a:rPr lang="en-US" altLang="ko-KR" sz="1400" b="1" dirty="0" err="1">
                <a:solidFill>
                  <a:schemeClr val="tx1"/>
                </a:solidFill>
                <a:latin typeface="+mn-ea"/>
                <a:cs typeface="Times New Roman" pitchFamily="18" charset="0"/>
              </a:rPr>
              <a:t>view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시크바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p614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00108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위젯을</a:t>
            </a:r>
            <a:r>
              <a:rPr lang="ko-KR" altLang="en-US" sz="1600" dirty="0" smtClean="0">
                <a:latin typeface="Times New Roman" charset="0"/>
              </a:rPr>
              <a:t> 확장한 서브 클래스로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사용자가 값을 직접 조정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가능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err="1" smtClean="0">
                <a:latin typeface="Times New Roman" charset="0"/>
              </a:rPr>
              <a:t>프로그래스</a:t>
            </a:r>
            <a:r>
              <a:rPr lang="ko-KR" altLang="en-US" sz="1600" dirty="0" smtClean="0">
                <a:latin typeface="Times New Roman" charset="0"/>
              </a:rPr>
              <a:t> 바의 파생 </a:t>
            </a:r>
            <a:r>
              <a:rPr lang="ko-KR" altLang="en-US" sz="1600" dirty="0" err="1" smtClean="0">
                <a:latin typeface="Times New Roman" charset="0"/>
              </a:rPr>
              <a:t>위젯이므로</a:t>
            </a:r>
            <a:r>
              <a:rPr lang="ko-KR" altLang="en-US" sz="1600" dirty="0" smtClean="0">
                <a:latin typeface="Times New Roman" charset="0"/>
              </a:rPr>
              <a:t> 속성도 그대로 물려받음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max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smtClean="0">
                <a:latin typeface="Times New Roman" charset="0"/>
              </a:rPr>
              <a:t>범위의 최대값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progress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smtClean="0">
                <a:latin typeface="Times New Roman" charset="0"/>
              </a:rPr>
              <a:t>현재 위치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secondaryProgress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smtClean="0">
                <a:latin typeface="Times New Roman" charset="0"/>
              </a:rPr>
              <a:t>두 번째 위치를 지정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ko-KR" altLang="en-US" sz="1600" dirty="0" smtClean="0">
                <a:latin typeface="Times New Roman" charset="0"/>
              </a:rPr>
              <a:t>사용자가 조작 불가능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err="1" smtClean="0">
                <a:latin typeface="Times New Roman" charset="0"/>
              </a:rPr>
              <a:t>시크</a:t>
            </a:r>
            <a:r>
              <a:rPr lang="ko-KR" altLang="en-US" sz="1600" dirty="0" smtClean="0">
                <a:latin typeface="Times New Roman" charset="0"/>
              </a:rPr>
              <a:t> 바만의 고유 속성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thumb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썸</a:t>
            </a:r>
            <a:r>
              <a:rPr lang="ko-KR" altLang="en-US" sz="1600" dirty="0" smtClean="0">
                <a:latin typeface="Times New Roman" charset="0"/>
              </a:rPr>
              <a:t> 모양을 별도의 이미지로 장식 가능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ko-KR" altLang="en-US" sz="1600" dirty="0" smtClean="0">
                <a:latin typeface="Times New Roman" charset="0"/>
              </a:rPr>
              <a:t>디폴트가 무난함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사용자가 </a:t>
            </a:r>
            <a:r>
              <a:rPr lang="ko-KR" altLang="en-US" sz="1600" dirty="0" err="1" smtClean="0">
                <a:latin typeface="Times New Roman" charset="0"/>
              </a:rPr>
              <a:t>시크</a:t>
            </a:r>
            <a:r>
              <a:rPr lang="ko-KR" altLang="en-US" sz="1600" dirty="0" smtClean="0">
                <a:latin typeface="Times New Roman" charset="0"/>
              </a:rPr>
              <a:t> 바를 조작하면 값이 변하고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OnSeekBarChangeListener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인터페이스의 </a:t>
            </a:r>
            <a:r>
              <a:rPr lang="ko-KR" altLang="en-US" sz="1600" dirty="0" err="1" smtClean="0">
                <a:latin typeface="Times New Roman" charset="0"/>
              </a:rPr>
              <a:t>리스너들이</a:t>
            </a:r>
            <a:r>
              <a:rPr lang="ko-KR" altLang="en-US" sz="1600" dirty="0" smtClean="0">
                <a:latin typeface="Times New Roman" charset="0"/>
              </a:rPr>
              <a:t> 호출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4214818"/>
            <a:ext cx="8072494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onStartTrackingTouch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onStoptrackingTouch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onProgressChanged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seekBar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progress,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boolean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fromUser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kkang\Desktop\PT_20150507\img\강의교안용_3판_1권이미지\image9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072074"/>
            <a:ext cx="2967042" cy="1252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래이팅바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p616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별점을</a:t>
            </a:r>
            <a:r>
              <a:rPr lang="ko-KR" altLang="en-US" sz="1600" dirty="0" smtClean="0">
                <a:latin typeface="Times New Roman" charset="0"/>
              </a:rPr>
              <a:t> 표시하거나 입력 받는 </a:t>
            </a:r>
            <a:r>
              <a:rPr lang="ko-KR" altLang="en-US" sz="1600" dirty="0" err="1" smtClean="0">
                <a:latin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만점을 기준으로 얼마만큼 점수를 받았는가를 표시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값을 조정할 수 있으며 읽기 전용 속성을 지원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571744"/>
            <a:ext cx="8286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numStar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smtClean="0">
                <a:latin typeface="Times New Roman" charset="0"/>
              </a:rPr>
              <a:t>만점이 되는 별의 개수</a:t>
            </a: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임의의 개수 지정 가능</a:t>
            </a:r>
            <a:r>
              <a:rPr lang="en-US" altLang="ko-KR" sz="1600" dirty="0" smtClean="0">
                <a:latin typeface="Times New Roman" charset="0"/>
              </a:rPr>
              <a:t>.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ko-KR" altLang="en-US" sz="1600" dirty="0" smtClean="0">
                <a:latin typeface="Times New Roman" charset="0"/>
              </a:rPr>
              <a:t>디폴트 </a:t>
            </a:r>
            <a:r>
              <a:rPr lang="en-US" altLang="ko-KR" sz="1600" dirty="0" smtClean="0">
                <a:latin typeface="Times New Roman" charset="0"/>
              </a:rPr>
              <a:t>5)</a:t>
            </a:r>
          </a:p>
          <a:p>
            <a:pPr>
              <a:defRPr/>
            </a:pPr>
            <a:r>
              <a:rPr lang="en-US" altLang="ko-KR" sz="1600" dirty="0" smtClean="0">
                <a:latin typeface="Times New Roman" charset="0"/>
              </a:rPr>
              <a:t>   </a:t>
            </a:r>
          </a:p>
          <a:p>
            <a:pPr>
              <a:defRPr/>
            </a:pP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stepSize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별점의</a:t>
            </a:r>
            <a:r>
              <a:rPr lang="ko-KR" altLang="en-US" sz="1600" dirty="0" smtClean="0">
                <a:latin typeface="Times New Roman" charset="0"/>
              </a:rPr>
              <a:t> 조정 단위</a:t>
            </a: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dirty="0" smtClean="0">
                <a:latin typeface="Times New Roman" charset="0"/>
              </a:rPr>
              <a:t>    - 1 : </a:t>
            </a:r>
            <a:r>
              <a:rPr lang="ko-KR" altLang="en-US" sz="1600" dirty="0" smtClean="0">
                <a:latin typeface="Times New Roman" charset="0"/>
              </a:rPr>
              <a:t>별 </a:t>
            </a:r>
            <a:r>
              <a:rPr lang="en-US" altLang="ko-KR" sz="1600" dirty="0" smtClean="0">
                <a:latin typeface="Times New Roman" charset="0"/>
              </a:rPr>
              <a:t>1</a:t>
            </a:r>
            <a:r>
              <a:rPr lang="ko-KR" altLang="en-US" sz="1600" dirty="0" smtClean="0">
                <a:latin typeface="Times New Roman" charset="0"/>
              </a:rPr>
              <a:t>개 단위로 점수를 매김</a:t>
            </a: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dirty="0" smtClean="0">
                <a:latin typeface="Times New Roman" charset="0"/>
              </a:rPr>
              <a:t>    - 0.5 : </a:t>
            </a:r>
            <a:r>
              <a:rPr lang="ko-KR" altLang="en-US" sz="1600" dirty="0" smtClean="0">
                <a:latin typeface="Times New Roman" charset="0"/>
              </a:rPr>
              <a:t>별 </a:t>
            </a:r>
            <a:r>
              <a:rPr lang="ko-KR" altLang="en-US" sz="1600" dirty="0" err="1" smtClean="0">
                <a:latin typeface="Times New Roman" charset="0"/>
              </a:rPr>
              <a:t>반개</a:t>
            </a:r>
            <a:r>
              <a:rPr lang="ko-KR" altLang="en-US" sz="1600" dirty="0" smtClean="0">
                <a:latin typeface="Times New Roman" charset="0"/>
              </a:rPr>
              <a:t> 단위로 점수를 매김</a:t>
            </a: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dirty="0" smtClean="0">
                <a:latin typeface="Times New Roman" charset="0"/>
              </a:rPr>
              <a:t>    - 0.1 : </a:t>
            </a:r>
            <a:r>
              <a:rPr lang="ko-KR" altLang="en-US" sz="1600" dirty="0" smtClean="0">
                <a:latin typeface="Times New Roman" charset="0"/>
              </a:rPr>
              <a:t>정밀히 점수 매김 가능</a:t>
            </a:r>
            <a:r>
              <a:rPr lang="en-US" altLang="ko-KR" sz="1600" dirty="0" smtClean="0">
                <a:latin typeface="Times New Roman" charset="0"/>
              </a:rPr>
              <a:t/>
            </a:r>
            <a:br>
              <a:rPr lang="en-US" altLang="ko-KR" sz="1600" dirty="0" smtClean="0">
                <a:latin typeface="Times New Roman" charset="0"/>
              </a:rPr>
            </a:br>
            <a:r>
              <a:rPr lang="en-US" altLang="ko-KR" sz="1600" dirty="0" smtClean="0">
                <a:latin typeface="Times New Roman" charset="0"/>
              </a:rPr>
              <a:t>  </a:t>
            </a:r>
            <a:r>
              <a:rPr lang="ko-KR" altLang="en-US" sz="1600" dirty="0" smtClean="0">
                <a:latin typeface="Times New Roman" charset="0"/>
              </a:rPr>
              <a:t> 단위가 많으며 디폴트는 </a:t>
            </a:r>
            <a:r>
              <a:rPr lang="en-US" altLang="ko-KR" sz="1600" dirty="0" smtClean="0">
                <a:latin typeface="Times New Roman" charset="0"/>
              </a:rPr>
              <a:t>0.5</a:t>
            </a:r>
          </a:p>
          <a:p>
            <a:pPr>
              <a:defRPr/>
            </a:pPr>
            <a:endParaRPr lang="en-US" altLang="ko-KR" sz="16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rating :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초기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별점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(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디폴트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0)</a:t>
            </a:r>
          </a:p>
          <a:p>
            <a:pPr>
              <a:defRPr/>
            </a:pPr>
            <a:endParaRPr lang="en-US" altLang="ko-KR" sz="1600" dirty="0" smtClean="0">
              <a:latin typeface="Times New Roman" charset="0"/>
              <a:cs typeface="Times New Roman" charset="0"/>
            </a:endParaRPr>
          </a:p>
        </p:txBody>
      </p:sp>
      <p:pic>
        <p:nvPicPr>
          <p:cNvPr id="4098" name="Picture 2" descr="C:\Users\kkang\Desktop\PT_20150507\img\강의교안용_3판_1권이미지\image9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786058"/>
            <a:ext cx="3353644" cy="2547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시계위젯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p626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</a:rPr>
              <a:t>DigitalClock</a:t>
            </a:r>
            <a:endParaRPr lang="en-US" altLang="ko-KR" sz="1600" b="1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숫자 형태로 시간을 표시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초단위까지</a:t>
            </a:r>
            <a:r>
              <a:rPr lang="ko-KR" altLang="en-US" sz="1600" dirty="0" smtClean="0">
                <a:latin typeface="Times New Roman" charset="0"/>
              </a:rPr>
              <a:t> 표기되며 매초마다 자동으로 갱신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b="1" dirty="0" err="1" smtClean="0">
                <a:latin typeface="Times New Roman" charset="0"/>
              </a:rPr>
              <a:t>TextView</a:t>
            </a:r>
            <a:r>
              <a:rPr lang="ko-KR" altLang="en-US" sz="1600" dirty="0" smtClean="0">
                <a:latin typeface="Times New Roman" charset="0"/>
              </a:rPr>
              <a:t>의  서브 클래스이므로 글꼴 크기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색상 등은 변경 가능하나 텍스트의 내용 자체는 변경할 수 없음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3000372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</a:rPr>
              <a:t>AnalogClock</a:t>
            </a:r>
            <a:endParaRPr lang="en-US" altLang="ko-KR" sz="1600" b="1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시침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분침이 있는 바늘 시계를 </a:t>
            </a:r>
            <a:r>
              <a:rPr lang="ko-KR" altLang="en-US" sz="1600" dirty="0" err="1" smtClean="0">
                <a:latin typeface="Times New Roman" charset="0"/>
              </a:rPr>
              <a:t>보여주며</a:t>
            </a:r>
            <a:r>
              <a:rPr lang="ko-KR" altLang="en-US" sz="1600" dirty="0" smtClean="0">
                <a:latin typeface="Times New Roman" charset="0"/>
              </a:rPr>
              <a:t> 초침은 표시되지 않음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시간 갱신은 </a:t>
            </a:r>
            <a:r>
              <a:rPr lang="ko-KR" altLang="en-US" sz="1600" dirty="0" err="1" smtClean="0">
                <a:latin typeface="Times New Roman" charset="0"/>
              </a:rPr>
              <a:t>분단위로</a:t>
            </a:r>
            <a:r>
              <a:rPr lang="ko-KR" altLang="en-US" sz="1600" dirty="0" smtClean="0">
                <a:latin typeface="Times New Roman" charset="0"/>
              </a:rPr>
              <a:t> 이루어지며 초 단위의 변화에 대해서는 반응 없음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5122" name="Picture 2" descr="C:\Users\kkang\Desktop\PT_20150507\img\강의교안용_3판_1권이미지\image9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000504"/>
            <a:ext cx="2819404" cy="2165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6877</TotalTime>
  <Words>4791</Words>
  <Application>Microsoft Office PowerPoint</Application>
  <PresentationFormat>화면 슬라이드 쇼(4:3)</PresentationFormat>
  <Paragraphs>849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636</cp:revision>
  <dcterms:created xsi:type="dcterms:W3CDTF">2010-05-17T01:53:54Z</dcterms:created>
  <dcterms:modified xsi:type="dcterms:W3CDTF">2016-03-10T23:25:38Z</dcterms:modified>
</cp:coreProperties>
</file>