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524" r:id="rId2"/>
    <p:sldId id="822" r:id="rId3"/>
    <p:sldId id="821" r:id="rId4"/>
    <p:sldId id="823" r:id="rId5"/>
    <p:sldId id="824" r:id="rId6"/>
    <p:sldId id="825" r:id="rId7"/>
    <p:sldId id="826" r:id="rId8"/>
    <p:sldId id="827" r:id="rId9"/>
    <p:sldId id="828" r:id="rId10"/>
    <p:sldId id="829" r:id="rId11"/>
    <p:sldId id="830" r:id="rId12"/>
    <p:sldId id="831" r:id="rId13"/>
    <p:sldId id="832" r:id="rId14"/>
    <p:sldId id="833" r:id="rId15"/>
    <p:sldId id="834" r:id="rId16"/>
    <p:sldId id="836" r:id="rId17"/>
    <p:sldId id="837" r:id="rId18"/>
    <p:sldId id="838" r:id="rId19"/>
    <p:sldId id="840" r:id="rId20"/>
    <p:sldId id="841" r:id="rId21"/>
    <p:sldId id="842" r:id="rId22"/>
    <p:sldId id="843" r:id="rId23"/>
    <p:sldId id="848" r:id="rId24"/>
    <p:sldId id="850" r:id="rId25"/>
    <p:sldId id="851" r:id="rId26"/>
    <p:sldId id="852" r:id="rId27"/>
    <p:sldId id="853" r:id="rId28"/>
    <p:sldId id="854" r:id="rId29"/>
    <p:sldId id="855" r:id="rId30"/>
    <p:sldId id="856" r:id="rId31"/>
    <p:sldId id="857" r:id="rId32"/>
    <p:sldId id="858" r:id="rId33"/>
    <p:sldId id="859" r:id="rId34"/>
    <p:sldId id="860" r:id="rId35"/>
    <p:sldId id="861" r:id="rId36"/>
    <p:sldId id="862" r:id="rId37"/>
    <p:sldId id="883" r:id="rId38"/>
    <p:sldId id="884" r:id="rId39"/>
    <p:sldId id="885" r:id="rId40"/>
    <p:sldId id="886" r:id="rId41"/>
    <p:sldId id="887" r:id="rId42"/>
    <p:sldId id="888" r:id="rId43"/>
    <p:sldId id="889" r:id="rId44"/>
    <p:sldId id="892" r:id="rId45"/>
  </p:sldIdLst>
  <p:sldSz cx="9144000" cy="6858000" type="screen4x3"/>
  <p:notesSz cx="6646863" cy="97774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33" autoAdjust="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019" y="1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pPr>
              <a:defRPr/>
            </a:pPr>
            <a:fld id="{D6B17456-CDB9-48E8-AAB9-4580FBB63782}" type="datetimeFigureOut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7913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687" y="4644271"/>
            <a:ext cx="5317490" cy="4399836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6846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019" y="9286846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pPr>
              <a:defRPr/>
            </a:pPr>
            <a:fld id="{30BB0633-F378-4788-AC97-14C2D8762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46FE-D8D2-4A35-BBA9-1CE85BCE5C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85794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56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FBDFFEB9-F6E7-4216-AE0C-7E3D994734F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22DD2-AAEB-4A76-A3F7-0CF52BAA54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A812F-09B5-4F5F-A96D-B0BFEBAFE0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B6A9F-6A2F-42B0-878F-6DDD47E49A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D14D9-8757-4D36-8AAD-233F6516FD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995A2-C4F0-451F-A813-1CDF694335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67475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0438" y="65246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1BE46924-70D3-40F5-BB75-938261587B5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</a:t>
            </a:fld>
            <a:r>
              <a:rPr lang="en-US" altLang="ko-KR" smtClean="0"/>
              <a:t> -</a:t>
            </a:r>
            <a:endParaRPr lang="en-US" altLang="ko-KR"/>
          </a:p>
        </p:txBody>
      </p:sp>
      <p:pic>
        <p:nvPicPr>
          <p:cNvPr id="3" name="Picture 12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25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 txBox="1">
            <a:spLocks/>
          </p:cNvSpPr>
          <p:nvPr/>
        </p:nvSpPr>
        <p:spPr bwMode="auto">
          <a:xfrm>
            <a:off x="1711293" y="1357298"/>
            <a:ext cx="59293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fr-CA" sz="4000" b="1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Android App </a:t>
            </a:r>
            <a:r>
              <a:rPr kumimoji="0" lang="ko-KR" altLang="en-US" sz="40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기본 개발</a:t>
            </a:r>
            <a:endParaRPr kumimoji="0" lang="en-US" sz="2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kumimoji="0" lang="en-US" sz="2400" b="1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- </a:t>
            </a:r>
            <a:r>
              <a:rPr kumimoji="0" lang="en-US" sz="2400" b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Ch17 </a:t>
            </a:r>
            <a:r>
              <a:rPr kumimoji="0" lang="en-US" sz="24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– </a:t>
            </a:r>
            <a:r>
              <a:rPr kumimoji="0" lang="en-US" sz="2400" b="1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Ch19</a:t>
            </a:r>
            <a:endParaRPr kumimoji="0" lang="fr-FR" sz="2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1954181" y="4462482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0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ko-KR" altLang="en-US" sz="28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강성윤</a:t>
            </a:r>
            <a:endParaRPr kumimoji="0" lang="en-US" altLang="ko-KR" sz="28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fr-FR" sz="28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kkang104@gmail.com</a:t>
            </a:r>
            <a:endParaRPr kumimoji="0" lang="fr-FR" sz="28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 descr="http://o3d.googlecode.com/svn/trunk/samples/assets/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2043" y="5572150"/>
            <a:ext cx="88582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/>
          <p:cNvSpPr txBox="1">
            <a:spLocks/>
          </p:cNvSpPr>
          <p:nvPr/>
        </p:nvSpPr>
        <p:spPr bwMode="auto">
          <a:xfrm>
            <a:off x="3497231" y="65246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- </a:t>
            </a:r>
            <a:fld id="{670ABE65-1ECA-490E-97E3-428E952E049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-</a:t>
            </a:r>
          </a:p>
        </p:txBody>
      </p:sp>
      <p:pic>
        <p:nvPicPr>
          <p:cNvPr id="12" name="그림 11" descr="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3286124"/>
            <a:ext cx="3709416" cy="20756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액티비티간의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통신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p840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31863"/>
            <a:ext cx="8686800" cy="1963737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인텐트는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액티비티간에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인수와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리턴값을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전달하는 도구로도 이용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charset="0"/>
              </a:rPr>
              <a:t>Bundle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타입의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charset="0"/>
              </a:rPr>
              <a:t>Extras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를 활용하며 이름과 값의 쌍으로 된 임의 타입의 정보를 원하는 개수만큼 전달 가능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472" y="2143116"/>
            <a:ext cx="8072494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Intent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putExtra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(String name,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value)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Intent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putExtra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(String name, String value)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Intent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putExtra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(String name,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value)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71472" y="3571876"/>
            <a:ext cx="8072494" cy="676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getIntExtra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(String name,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defaultValue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String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getStringExtra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(String name)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Boolean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getBooleanExtra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(String name,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defaultValue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500034" y="1142984"/>
            <a:ext cx="8215370" cy="37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public void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startActivityForResult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(Intent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intent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requestCode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2910" y="3438517"/>
            <a:ext cx="8072494" cy="37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protected void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onActivityResult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requestCode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resultCode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Intent data)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28600" y="1609709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두 번째 인수 </a:t>
            </a:r>
            <a:r>
              <a:rPr kumimoji="0" lang="en-US" altLang="ko-KR" sz="1600" dirty="0">
                <a:latin typeface="+mn-ea"/>
                <a:ea typeface="+mn-ea"/>
              </a:rPr>
              <a:t>: </a:t>
            </a:r>
            <a:r>
              <a:rPr kumimoji="0" lang="ko-KR" altLang="en-US" sz="1600" dirty="0">
                <a:latin typeface="+mn-ea"/>
                <a:ea typeface="+mn-ea"/>
              </a:rPr>
              <a:t>호출한 대상을 나타내는 </a:t>
            </a:r>
            <a:r>
              <a:rPr kumimoji="0" lang="ko-KR" altLang="en-US" sz="1600" dirty="0" err="1">
                <a:latin typeface="+mn-ea"/>
                <a:ea typeface="+mn-ea"/>
              </a:rPr>
              <a:t>식별자</a:t>
            </a:r>
            <a:r>
              <a:rPr kumimoji="0" lang="en-US" altLang="ko-KR" sz="1600" dirty="0">
                <a:latin typeface="+mn-ea"/>
                <a:ea typeface="+mn-ea"/>
              </a:rPr>
              <a:t>, </a:t>
            </a:r>
            <a:r>
              <a:rPr kumimoji="0" lang="ko-KR" altLang="en-US" sz="1600" dirty="0" err="1">
                <a:latin typeface="+mn-ea"/>
                <a:ea typeface="+mn-ea"/>
              </a:rPr>
              <a:t>리턴시에</a:t>
            </a:r>
            <a:r>
              <a:rPr kumimoji="0" lang="ko-KR" altLang="en-US" sz="1600" dirty="0">
                <a:latin typeface="+mn-ea"/>
                <a:ea typeface="+mn-ea"/>
              </a:rPr>
              <a:t> 누구에 대한 </a:t>
            </a:r>
            <a:r>
              <a:rPr kumimoji="0" lang="ko-KR" altLang="en-US" sz="1600" dirty="0" err="1">
                <a:latin typeface="+mn-ea"/>
                <a:ea typeface="+mn-ea"/>
              </a:rPr>
              <a:t>리턴인가를</a:t>
            </a:r>
            <a:r>
              <a:rPr kumimoji="0" lang="ko-KR" altLang="en-US" sz="1600" dirty="0">
                <a:latin typeface="+mn-ea"/>
                <a:ea typeface="+mn-ea"/>
              </a:rPr>
              <a:t> 구분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호출되는 </a:t>
            </a:r>
            <a:r>
              <a:rPr kumimoji="0" lang="ko-KR" altLang="en-US" sz="1600" dirty="0" err="1">
                <a:latin typeface="+mn-ea"/>
                <a:ea typeface="+mn-ea"/>
              </a:rPr>
              <a:t>액티비티별로</a:t>
            </a:r>
            <a:r>
              <a:rPr kumimoji="0" lang="ko-KR" altLang="en-US" sz="1600" dirty="0">
                <a:latin typeface="+mn-ea"/>
                <a:ea typeface="+mn-ea"/>
              </a:rPr>
              <a:t> 고유의 번호를 붙여야 하며</a:t>
            </a:r>
            <a:r>
              <a:rPr kumimoji="0" lang="en-US" altLang="ko-KR" sz="1600" dirty="0">
                <a:latin typeface="+mn-ea"/>
                <a:ea typeface="+mn-ea"/>
              </a:rPr>
              <a:t>, 0 </a:t>
            </a:r>
            <a:r>
              <a:rPr kumimoji="0" lang="ko-KR" altLang="en-US" sz="1600" dirty="0">
                <a:latin typeface="+mn-ea"/>
                <a:ea typeface="+mn-ea"/>
              </a:rPr>
              <a:t>이상의 중복되지 않는 정수를 넘기며</a:t>
            </a:r>
            <a:r>
              <a:rPr kumimoji="0" lang="en-US" altLang="ko-KR" sz="1600" dirty="0">
                <a:latin typeface="+mn-ea"/>
                <a:ea typeface="+mn-ea"/>
              </a:rPr>
              <a:t>, </a:t>
            </a:r>
            <a:r>
              <a:rPr kumimoji="0" lang="ko-KR" altLang="en-US" sz="1600" dirty="0">
                <a:latin typeface="+mn-ea"/>
                <a:ea typeface="+mn-ea"/>
              </a:rPr>
              <a:t>음수일 경우 </a:t>
            </a:r>
            <a:r>
              <a:rPr kumimoji="0" lang="en-US" altLang="ko-KR" sz="1600" dirty="0" smtClean="0">
                <a:latin typeface="+mn-ea"/>
                <a:ea typeface="+mn-ea"/>
              </a:rPr>
              <a:t>   </a:t>
            </a:r>
            <a:r>
              <a:rPr kumimoji="0" lang="ko-KR" altLang="en-US" sz="1600" dirty="0" err="1">
                <a:latin typeface="+mn-ea"/>
                <a:ea typeface="+mn-ea"/>
              </a:rPr>
              <a:t>리턴받지</a:t>
            </a:r>
            <a:r>
              <a:rPr kumimoji="0" lang="ko-KR" altLang="en-US" sz="1600" dirty="0">
                <a:latin typeface="+mn-ea"/>
                <a:ea typeface="+mn-ea"/>
              </a:rPr>
              <a:t> 않음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>
                <a:latin typeface="+mn-ea"/>
                <a:ea typeface="+mn-ea"/>
              </a:rPr>
              <a:t>호출된 </a:t>
            </a:r>
            <a:r>
              <a:rPr kumimoji="0" lang="ko-KR" altLang="en-US" sz="1600" dirty="0" err="1">
                <a:latin typeface="+mn-ea"/>
                <a:ea typeface="+mn-ea"/>
              </a:rPr>
              <a:t>액티비티가</a:t>
            </a:r>
            <a:r>
              <a:rPr kumimoji="0" lang="ko-KR" altLang="en-US" sz="1600" dirty="0">
                <a:latin typeface="+mn-ea"/>
                <a:ea typeface="+mn-ea"/>
              </a:rPr>
              <a:t> 종료 후 아래의 </a:t>
            </a:r>
            <a:r>
              <a:rPr kumimoji="0" lang="ko-KR" altLang="en-US" sz="1600" dirty="0" err="1">
                <a:latin typeface="+mn-ea"/>
                <a:ea typeface="+mn-ea"/>
              </a:rPr>
              <a:t>메서드가</a:t>
            </a:r>
            <a:r>
              <a:rPr kumimoji="0" lang="ko-KR" altLang="en-US" sz="1600" dirty="0">
                <a:latin typeface="+mn-ea"/>
                <a:ea typeface="+mn-ea"/>
              </a:rPr>
              <a:t> 호출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85720" y="4081459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 err="1">
                <a:latin typeface="+mn-ea"/>
                <a:ea typeface="+mn-ea"/>
              </a:rPr>
              <a:t>리턴값을</a:t>
            </a:r>
            <a:r>
              <a:rPr kumimoji="0" lang="ko-KR" altLang="en-US" sz="1600" dirty="0">
                <a:latin typeface="+mn-ea"/>
                <a:ea typeface="+mn-ea"/>
              </a:rPr>
              <a:t> 받으려면 </a:t>
            </a:r>
            <a:r>
              <a:rPr kumimoji="0" lang="ko-KR" altLang="en-US" sz="1600" dirty="0" err="1">
                <a:latin typeface="+mn-ea"/>
                <a:ea typeface="+mn-ea"/>
              </a:rPr>
              <a:t>메서드를</a:t>
            </a:r>
            <a:r>
              <a:rPr kumimoji="0" lang="ko-KR" altLang="en-US" sz="1600" dirty="0">
                <a:latin typeface="+mn-ea"/>
                <a:ea typeface="+mn-ea"/>
              </a:rPr>
              <a:t> 재정의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en-US" altLang="ko-KR" sz="1600" b="1" dirty="0" err="1">
                <a:latin typeface="+mn-ea"/>
                <a:ea typeface="+mn-ea"/>
                <a:cs typeface="Times New Roman" charset="0"/>
              </a:rPr>
              <a:t>requestCode</a:t>
            </a:r>
            <a:r>
              <a:rPr kumimoji="0" lang="en-US" altLang="ko-KR" sz="1600" dirty="0">
                <a:latin typeface="+mn-ea"/>
                <a:ea typeface="+mn-ea"/>
              </a:rPr>
              <a:t> : </a:t>
            </a:r>
            <a:r>
              <a:rPr kumimoji="0" lang="ko-KR" altLang="en-US" sz="1600" dirty="0" err="1">
                <a:latin typeface="+mn-ea"/>
                <a:ea typeface="+mn-ea"/>
              </a:rPr>
              <a:t>액티비티를</a:t>
            </a:r>
            <a:r>
              <a:rPr kumimoji="0" lang="ko-KR" altLang="en-US" sz="1600" dirty="0">
                <a:latin typeface="+mn-ea"/>
                <a:ea typeface="+mn-ea"/>
              </a:rPr>
              <a:t> 호출할 때 전달한 요청 코드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en-US" altLang="ko-KR" sz="1600" b="1" dirty="0" err="1">
                <a:latin typeface="+mn-ea"/>
                <a:ea typeface="+mn-ea"/>
              </a:rPr>
              <a:t>resultCode</a:t>
            </a:r>
            <a:r>
              <a:rPr kumimoji="0" lang="en-US" altLang="ko-KR" sz="1600" dirty="0">
                <a:latin typeface="+mn-ea"/>
                <a:ea typeface="+mn-ea"/>
              </a:rPr>
              <a:t> : </a:t>
            </a:r>
            <a:r>
              <a:rPr kumimoji="0" lang="ko-KR" altLang="en-US" sz="1600" dirty="0" err="1">
                <a:latin typeface="+mn-ea"/>
                <a:ea typeface="+mn-ea"/>
              </a:rPr>
              <a:t>액티비티의</a:t>
            </a:r>
            <a:r>
              <a:rPr kumimoji="0" lang="ko-KR" altLang="en-US" sz="1600" dirty="0">
                <a:latin typeface="+mn-ea"/>
                <a:ea typeface="+mn-ea"/>
              </a:rPr>
              <a:t> 실행 결과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err="1">
                <a:latin typeface="+mn-ea"/>
                <a:ea typeface="+mn-ea"/>
              </a:rPr>
              <a:t>리턴값은</a:t>
            </a:r>
            <a:r>
              <a:rPr kumimoji="0" lang="ko-KR" altLang="en-US" sz="1600" dirty="0">
                <a:latin typeface="+mn-ea"/>
                <a:ea typeface="+mn-ea"/>
              </a:rPr>
              <a:t> </a:t>
            </a:r>
            <a:r>
              <a:rPr kumimoji="0" lang="en-US" altLang="ko-KR" sz="1600" b="1" dirty="0">
                <a:latin typeface="+mn-ea"/>
                <a:ea typeface="+mn-ea"/>
              </a:rPr>
              <a:t>data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 err="1">
                <a:latin typeface="+mn-ea"/>
                <a:ea typeface="+mn-ea"/>
              </a:rPr>
              <a:t>인텐트</a:t>
            </a:r>
            <a:r>
              <a:rPr kumimoji="0" lang="ko-KR" altLang="en-US" sz="1600" dirty="0">
                <a:latin typeface="+mn-ea"/>
                <a:ea typeface="+mn-ea"/>
              </a:rPr>
              <a:t> 안에 포함되어 있으므로 </a:t>
            </a:r>
            <a:r>
              <a:rPr kumimoji="0" lang="en-US" altLang="ko-KR" sz="1600" b="1" dirty="0">
                <a:latin typeface="+mn-ea"/>
                <a:ea typeface="+mn-ea"/>
              </a:rPr>
              <a:t>data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>
                <a:latin typeface="+mn-ea"/>
                <a:ea typeface="+mn-ea"/>
              </a:rPr>
              <a:t>안에 </a:t>
            </a:r>
            <a:r>
              <a:rPr kumimoji="0" lang="en-US" altLang="ko-KR" sz="1600" b="1" dirty="0">
                <a:latin typeface="+mn-ea"/>
                <a:ea typeface="+mn-ea"/>
              </a:rPr>
              <a:t>Extras</a:t>
            </a:r>
            <a:r>
              <a:rPr kumimoji="0" lang="ko-KR" altLang="en-US" sz="1600" dirty="0">
                <a:latin typeface="+mn-ea"/>
                <a:ea typeface="+mn-ea"/>
              </a:rPr>
              <a:t>를 읽어 구할 수 있음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액티비티간의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통신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p841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0034" y="1500174"/>
          <a:ext cx="814393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 intent = new Intent(this,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ActEdit.class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intent.putExtra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TextIn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mText.getText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().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toString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startActivityForResult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intent,ACT_EDIT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break;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protected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onActivityResult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requestCode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resultCode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Intent data)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switch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requestCode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case ACT_EDIT: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if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resultCode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== RESULT_OK)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mText.setText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data.getStringExtra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TextOut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break;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액티비티간의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통신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p842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85720" y="92867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ko-KR" altLang="en-US" sz="1600" dirty="0" err="1" smtClean="0">
                <a:latin typeface="+mn-ea"/>
                <a:ea typeface="+mn-ea"/>
              </a:rPr>
              <a:t>호출자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71472" y="1643050"/>
          <a:ext cx="792961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18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 intent =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getIntent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String text =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intent.getStringExtra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TextIn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if (text != null)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mEdit.setText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(text);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mOnClick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switch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v.getId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case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R.id.btnok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Intent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Intent();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intent.putExtra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TextOut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mEdit.getText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().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toString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setResult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RESULT_OK,intent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finish();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break;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case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R.id.btncancel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setResult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(RESULT_CANCELED);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finish();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break;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액티비티간의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통신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p844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85720" y="92867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ko-KR" altLang="en-US" sz="1600" dirty="0" smtClean="0">
                <a:latin typeface="+mn-ea"/>
                <a:ea typeface="+mn-ea"/>
              </a:rPr>
              <a:t>호출을 되돌리는 </a:t>
            </a:r>
            <a:r>
              <a:rPr kumimoji="0" lang="en-US" altLang="ko-KR" sz="1600" dirty="0" smtClean="0">
                <a:latin typeface="+mn-ea"/>
                <a:ea typeface="+mn-ea"/>
              </a:rPr>
              <a:t>Component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암묵적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p847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153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다른 패키지에 속한 임의의 </a:t>
            </a:r>
            <a:r>
              <a:rPr lang="ko-KR" altLang="en-US" sz="1600" dirty="0" err="1" smtClean="0">
                <a:latin typeface="Times New Roman" charset="0"/>
              </a:rPr>
              <a:t>액티비티나</a:t>
            </a:r>
            <a:r>
              <a:rPr lang="ko-KR" altLang="en-US" sz="1600" dirty="0" smtClean="0">
                <a:latin typeface="Times New Roman" charset="0"/>
              </a:rPr>
              <a:t> 서비스를 호출할 수 있으며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권한이 있을 시에 특정 패키지의 </a:t>
            </a:r>
            <a:r>
              <a:rPr lang="ko-KR" altLang="en-US" sz="1600" dirty="0" err="1" smtClean="0">
                <a:latin typeface="Times New Roman" charset="0"/>
              </a:rPr>
              <a:t>액티비티를</a:t>
            </a:r>
            <a:r>
              <a:rPr lang="ko-KR" altLang="en-US" sz="1600" dirty="0" smtClean="0">
                <a:latin typeface="Times New Roman" charset="0"/>
              </a:rPr>
              <a:t> 호출 가능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응용 프로그램끼리 철저히 격리되는 </a:t>
            </a:r>
            <a:r>
              <a:rPr lang="ko-KR" altLang="en-US" sz="1600" dirty="0" err="1" smtClean="0">
                <a:latin typeface="Times New Roman" charset="0"/>
              </a:rPr>
              <a:t>안드로이드에서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인텐트를</a:t>
            </a:r>
            <a:r>
              <a:rPr lang="ko-KR" altLang="en-US" sz="1600" dirty="0" smtClean="0">
                <a:latin typeface="Times New Roman" charset="0"/>
              </a:rPr>
              <a:t> 사용하여 경계를 넘나들 수 있음</a:t>
            </a:r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0" y="2714620"/>
          <a:ext cx="792961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18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case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R.id.web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intent = new Intent(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Intent.ACTION_VIEW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Uri.parse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("http://www.google.com"));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startActivity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(intent);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break;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case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R.id.dial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intent = new Intent(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Intent.ACTION_DIAL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Uri.parse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("tel:015-123-4567"));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startActivity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(intent);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break;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endParaRPr lang="en-US" altLang="ko-KR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00108"/>
            <a:ext cx="807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인텐트</a:t>
            </a:r>
            <a:r>
              <a:rPr lang="ko-KR" altLang="en-US" sz="1600" dirty="0" smtClean="0">
                <a:latin typeface="Times New Roman" charset="0"/>
              </a:rPr>
              <a:t> 필터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Intent Filter</a:t>
            </a:r>
            <a:r>
              <a:rPr lang="en-US" altLang="ko-KR" sz="1600" dirty="0" smtClean="0">
                <a:latin typeface="Times New Roman" charset="0"/>
              </a:rPr>
              <a:t>)</a:t>
            </a:r>
          </a:p>
          <a:p>
            <a:pPr lvl="1"/>
            <a:r>
              <a:rPr lang="ko-KR" altLang="en-US" sz="1600" dirty="0" smtClean="0">
                <a:latin typeface="Times New Roman" charset="0"/>
              </a:rPr>
              <a:t>컴포넌트에 대한 </a:t>
            </a:r>
            <a:r>
              <a:rPr lang="ko-KR" altLang="en-US" sz="1600" dirty="0" err="1" smtClean="0">
                <a:latin typeface="Times New Roman" charset="0"/>
              </a:rPr>
              <a:t>인텐트</a:t>
            </a:r>
            <a:r>
              <a:rPr lang="ko-KR" altLang="en-US" sz="1600" dirty="0" smtClean="0">
                <a:latin typeface="Times New Roman" charset="0"/>
              </a:rPr>
              <a:t> 정보를 말하며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컴포넌트가 어떤 액션과 데이터를 처리할 수 있는지에 대한 </a:t>
            </a:r>
            <a:r>
              <a:rPr lang="ko-KR" altLang="en-US" sz="1600" smtClean="0">
                <a:latin typeface="Times New Roman" charset="0"/>
              </a:rPr>
              <a:t>정보가 기술</a:t>
            </a:r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2214554"/>
          <a:ext cx="80010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5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&lt;activity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="Add"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android:label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="Add"&gt;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&lt;intent-filter&gt;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&lt;action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exam.andexam.ADD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&lt;category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android.intent.category.DEFAULT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&lt;/intent-filter&gt;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&lt;/activity&gt;</a:t>
                      </a:r>
                      <a:endParaRPr lang="en-US" altLang="ko-KR" sz="1400" b="1" baseline="0" dirty="0" smtClean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3786190"/>
          <a:ext cx="800105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5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 intent = new Intent("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exam.andexam.ADD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intent.putExtra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("left", 3);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intent.putExtra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("right", 4);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startActivity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(intent);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암묵적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p852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71546"/>
            <a:ext cx="82153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스택상의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액티비티는</a:t>
            </a:r>
            <a:r>
              <a:rPr lang="ko-KR" altLang="en-US" sz="1600" dirty="0" smtClean="0">
                <a:latin typeface="Times New Roman" charset="0"/>
              </a:rPr>
              <a:t> 아래 세 가지 </a:t>
            </a:r>
            <a:r>
              <a:rPr lang="ko-KR" altLang="en-US" sz="1600" dirty="0" err="1" smtClean="0">
                <a:latin typeface="Times New Roman" charset="0"/>
              </a:rPr>
              <a:t>상태중의</a:t>
            </a:r>
            <a:r>
              <a:rPr lang="ko-KR" altLang="en-US" sz="1600" dirty="0" smtClean="0">
                <a:latin typeface="Times New Roman" charset="0"/>
              </a:rPr>
              <a:t> 하나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실행 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active, running</a:t>
            </a:r>
            <a:r>
              <a:rPr lang="en-US" altLang="ko-KR" sz="1600" dirty="0" smtClean="0">
                <a:latin typeface="Times New Roman" charset="0"/>
              </a:rPr>
              <a:t>)</a:t>
            </a:r>
            <a:br>
              <a:rPr lang="en-US" altLang="ko-KR" sz="1600" dirty="0" smtClean="0">
                <a:latin typeface="Times New Roman" charset="0"/>
              </a:rPr>
            </a:br>
            <a:r>
              <a:rPr lang="en-US" altLang="ko-KR" sz="1600" dirty="0" smtClean="0">
                <a:latin typeface="Times New Roman" charset="0"/>
              </a:rPr>
              <a:t>    : </a:t>
            </a:r>
            <a:r>
              <a:rPr lang="ko-KR" altLang="en-US" sz="1600" dirty="0" smtClean="0">
                <a:latin typeface="Times New Roman" charset="0"/>
              </a:rPr>
              <a:t>사용자가 직접 사용하는 상태</a:t>
            </a:r>
            <a:r>
              <a:rPr lang="en-US" altLang="ko-KR" sz="1600" dirty="0" smtClean="0">
                <a:latin typeface="Times New Roman" charset="0"/>
              </a:rPr>
              <a:t>. </a:t>
            </a:r>
            <a:r>
              <a:rPr lang="ko-KR" altLang="en-US" sz="1600" dirty="0" err="1" smtClean="0">
                <a:latin typeface="Times New Roman" charset="0"/>
              </a:rPr>
              <a:t>스택의</a:t>
            </a:r>
            <a:r>
              <a:rPr lang="ko-KR" altLang="en-US" sz="1600" dirty="0" smtClean="0">
                <a:latin typeface="Times New Roman" charset="0"/>
              </a:rPr>
              <a:t> 제일 위에 위치하며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화면상에도 가장 위에 위치하여 입력 포커스를 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가지고 사용자의 입력을 직접 처리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일시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정지 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pause</a:t>
            </a:r>
            <a:r>
              <a:rPr lang="en-US" altLang="ko-KR" sz="1600" dirty="0" smtClean="0">
                <a:latin typeface="Times New Roman" charset="0"/>
              </a:rPr>
              <a:t>)</a:t>
            </a:r>
            <a:br>
              <a:rPr lang="en-US" altLang="ko-KR" sz="1600" dirty="0" smtClean="0">
                <a:latin typeface="Times New Roman" charset="0"/>
              </a:rPr>
            </a:br>
            <a:r>
              <a:rPr lang="en-US" altLang="ko-KR" sz="1600" dirty="0" smtClean="0">
                <a:latin typeface="Times New Roman" charset="0"/>
              </a:rPr>
              <a:t>    : </a:t>
            </a:r>
            <a:r>
              <a:rPr lang="ko-KR" altLang="en-US" sz="1600" dirty="0" smtClean="0">
                <a:latin typeface="Times New Roman" charset="0"/>
              </a:rPr>
              <a:t>포커스는 잃었지만 사용자에게는 보이는 상태</a:t>
            </a:r>
            <a:r>
              <a:rPr lang="en-US" altLang="ko-KR" sz="1600" dirty="0" smtClean="0">
                <a:latin typeface="Times New Roman" charset="0"/>
              </a:rPr>
              <a:t>. </a:t>
            </a:r>
            <a:r>
              <a:rPr lang="ko-KR" altLang="en-US" sz="1600" dirty="0" smtClean="0">
                <a:latin typeface="Times New Roman" charset="0"/>
              </a:rPr>
              <a:t>위쪽에 다른 </a:t>
            </a:r>
            <a:r>
              <a:rPr lang="ko-KR" altLang="en-US" sz="1600" dirty="0" err="1" smtClean="0">
                <a:latin typeface="Times New Roman" charset="0"/>
              </a:rPr>
              <a:t>액티비티가</a:t>
            </a:r>
            <a:r>
              <a:rPr lang="ko-KR" altLang="en-US" sz="1600" dirty="0" smtClean="0">
                <a:latin typeface="Times New Roman" charset="0"/>
              </a:rPr>
              <a:t> 있지만 화면 전체를 다 가리지 않았거나 반투명한 경우에 해당한다</a:t>
            </a:r>
            <a:r>
              <a:rPr lang="en-US" altLang="ko-KR" sz="1600" dirty="0" smtClean="0">
                <a:latin typeface="Times New Roman" charset="0"/>
              </a:rPr>
              <a:t>. </a:t>
            </a:r>
            <a:r>
              <a:rPr lang="ko-KR" altLang="en-US" sz="1600" dirty="0" err="1" smtClean="0">
                <a:latin typeface="Times New Roman" charset="0"/>
              </a:rPr>
              <a:t>살아있는</a:t>
            </a:r>
            <a:r>
              <a:rPr lang="ko-KR" altLang="en-US" sz="1600" dirty="0" smtClean="0">
                <a:latin typeface="Times New Roman" charset="0"/>
              </a:rPr>
              <a:t> 상태와 같지만 시스템에 의해 강제 종료될 수 있음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정지 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stopped</a:t>
            </a:r>
            <a:r>
              <a:rPr lang="en-US" altLang="ko-KR" sz="1600" dirty="0" smtClean="0">
                <a:latin typeface="Times New Roman" charset="0"/>
              </a:rPr>
              <a:t>)</a:t>
            </a:r>
            <a:br>
              <a:rPr lang="en-US" altLang="ko-KR" sz="1600" dirty="0" smtClean="0">
                <a:latin typeface="Times New Roman" charset="0"/>
              </a:rPr>
            </a:br>
            <a:r>
              <a:rPr lang="en-US" altLang="ko-KR" sz="1600" dirty="0" smtClean="0">
                <a:latin typeface="Times New Roman" charset="0"/>
              </a:rPr>
              <a:t>    : </a:t>
            </a:r>
            <a:r>
              <a:rPr lang="ko-KR" altLang="en-US" sz="1600" dirty="0" smtClean="0">
                <a:latin typeface="Times New Roman" charset="0"/>
              </a:rPr>
              <a:t>다른 </a:t>
            </a:r>
            <a:r>
              <a:rPr lang="ko-KR" altLang="en-US" sz="1600" dirty="0" err="1" smtClean="0">
                <a:latin typeface="Times New Roman" charset="0"/>
              </a:rPr>
              <a:t>액티비티에</a:t>
            </a:r>
            <a:r>
              <a:rPr lang="ko-KR" altLang="en-US" sz="1600" dirty="0" smtClean="0">
                <a:latin typeface="Times New Roman" charset="0"/>
              </a:rPr>
              <a:t> 의해 완전히 가려진 상태</a:t>
            </a:r>
            <a:r>
              <a:rPr lang="en-US" altLang="ko-KR" sz="1600" dirty="0" smtClean="0">
                <a:latin typeface="Times New Roman" charset="0"/>
              </a:rPr>
              <a:t>. </a:t>
            </a:r>
            <a:r>
              <a:rPr lang="ko-KR" altLang="en-US" sz="1600" dirty="0" smtClean="0">
                <a:latin typeface="Times New Roman" charset="0"/>
              </a:rPr>
              <a:t>사용자의 눈에 보이지는 않지만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모든 정보를 다 유지하고 있어 </a:t>
            </a:r>
            <a:r>
              <a:rPr lang="ko-KR" altLang="en-US" sz="1600" dirty="0" err="1" smtClean="0">
                <a:latin typeface="Times New Roman" charset="0"/>
              </a:rPr>
              <a:t>재활성화가</a:t>
            </a:r>
            <a:r>
              <a:rPr lang="ko-KR" altLang="en-US" sz="1600" dirty="0" smtClean="0">
                <a:latin typeface="Times New Roman" charset="0"/>
              </a:rPr>
              <a:t> 가능하다</a:t>
            </a:r>
            <a:r>
              <a:rPr lang="en-US" altLang="ko-KR" sz="1600" dirty="0" smtClean="0">
                <a:latin typeface="Times New Roman" charset="0"/>
              </a:rPr>
              <a:t>. </a:t>
            </a:r>
            <a:r>
              <a:rPr lang="ko-KR" altLang="en-US" sz="1600" dirty="0" smtClean="0">
                <a:latin typeface="Times New Roman" charset="0"/>
              </a:rPr>
              <a:t>시스템은 메모리 부족 시 정지 상태의 </a:t>
            </a:r>
            <a:r>
              <a:rPr lang="ko-KR" altLang="en-US" sz="1600" dirty="0" err="1" smtClean="0">
                <a:latin typeface="Times New Roman" charset="0"/>
              </a:rPr>
              <a:t>액티비티를</a:t>
            </a:r>
            <a:r>
              <a:rPr lang="ko-KR" altLang="en-US" sz="1600" dirty="0" smtClean="0">
                <a:latin typeface="Times New Roman" charset="0"/>
              </a:rPr>
              <a:t> 언제든지 강제 종료할 수 있음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생명주기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액티비티의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일생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p854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17</a:t>
            </a:fld>
            <a:r>
              <a:rPr lang="en-US" altLang="ko-KR" smtClean="0"/>
              <a:t> -</a:t>
            </a:r>
            <a:endParaRPr lang="en-US" altLang="ko-KR"/>
          </a:p>
        </p:txBody>
      </p:sp>
      <p:grpSp>
        <p:nvGrpSpPr>
          <p:cNvPr id="3" name="그룹 37"/>
          <p:cNvGrpSpPr>
            <a:grpSpLocks/>
          </p:cNvGrpSpPr>
          <p:nvPr/>
        </p:nvGrpSpPr>
        <p:grpSpPr bwMode="auto">
          <a:xfrm>
            <a:off x="1071538" y="1214422"/>
            <a:ext cx="6538913" cy="4191000"/>
            <a:chOff x="569545" y="1524000"/>
            <a:chExt cx="7473323" cy="525780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093894" y="1524000"/>
              <a:ext cx="1447854" cy="30471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200">
                  <a:latin typeface="+mn-lt"/>
                  <a:ea typeface="HY견고딕" pitchFamily="18" charset="-127"/>
                </a:rPr>
                <a:t>시작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84587" y="1524000"/>
              <a:ext cx="1447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ea typeface="HY견고딕" pitchFamily="18" charset="-127"/>
                  <a:cs typeface="Times New Roman" charset="0"/>
                </a:rPr>
                <a:t>onCreate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684587" y="2286000"/>
              <a:ext cx="1447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ea typeface="HY견고딕" pitchFamily="18" charset="-127"/>
                  <a:cs typeface="Times New Roman" charset="0"/>
                </a:rPr>
                <a:t>onStart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370387" y="1828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684587" y="3048000"/>
              <a:ext cx="1447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ea typeface="HY견고딕" pitchFamily="18" charset="-127"/>
                  <a:cs typeface="Times New Roman" charset="0"/>
                </a:rPr>
                <a:t>onResume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684791" y="3810346"/>
              <a:ext cx="1447854" cy="38039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200">
                  <a:latin typeface="+mn-lt"/>
                  <a:ea typeface="HY견고딕" pitchFamily="18" charset="-127"/>
                </a:rPr>
                <a:t>실행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684587" y="4953000"/>
              <a:ext cx="1447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ea typeface="HY견고딕" pitchFamily="18" charset="-127"/>
                  <a:cs typeface="Times New Roman" charset="0"/>
                </a:rPr>
                <a:t>onPause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684587" y="5715000"/>
              <a:ext cx="1447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ea typeface="HY견고딕" pitchFamily="18" charset="-127"/>
                  <a:cs typeface="Times New Roman" charset="0"/>
                </a:rPr>
                <a:t>onStop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684587" y="6477000"/>
              <a:ext cx="1447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ea typeface="HY견고딕" pitchFamily="18" charset="-127"/>
                  <a:cs typeface="Times New Roman" charset="0"/>
                </a:rPr>
                <a:t>onDestroy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541587" y="1676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370387" y="2590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370387" y="5257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370387" y="6019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5132387" y="66294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6428093" y="6477087"/>
              <a:ext cx="1447854" cy="3047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200">
                  <a:latin typeface="+mn-lt"/>
                  <a:ea typeface="HY견고딕" pitchFamily="18" charset="-127"/>
                </a:rPr>
                <a:t>종료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370387" y="3352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370387" y="41910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93787" y="2286000"/>
              <a:ext cx="1447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ea typeface="HY견고딕" pitchFamily="18" charset="-127"/>
                  <a:cs typeface="Times New Roman" charset="0"/>
                </a:rPr>
                <a:t>onRestart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541587" y="2438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1779587" y="58674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1779587" y="2590800"/>
              <a:ext cx="0" cy="3276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5132387" y="5105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5132387" y="5867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6884987" y="31242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5132387" y="1676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Arc 29"/>
            <p:cNvSpPr>
              <a:spLocks/>
            </p:cNvSpPr>
            <p:nvPr/>
          </p:nvSpPr>
          <p:spPr bwMode="auto">
            <a:xfrm flipH="1">
              <a:off x="3303587" y="3200400"/>
              <a:ext cx="381000" cy="1905000"/>
            </a:xfrm>
            <a:custGeom>
              <a:avLst/>
              <a:gdLst>
                <a:gd name="T0" fmla="*/ 12024254 w 21600"/>
                <a:gd name="T1" fmla="*/ 0 h 43088"/>
                <a:gd name="T2" fmla="*/ 998731 w 21600"/>
                <a:gd name="T3" fmla="*/ 2147483647 h 43088"/>
                <a:gd name="T4" fmla="*/ 0 w 21600"/>
                <a:gd name="T5" fmla="*/ 1857084297 h 430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88"/>
                <a:gd name="T11" fmla="*/ 21600 w 21600"/>
                <a:gd name="T12" fmla="*/ 43088 h 430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88" fill="none" extrusionOk="0">
                  <a:moveTo>
                    <a:pt x="2190" y="0"/>
                  </a:moveTo>
                  <a:cubicBezTo>
                    <a:pt x="13214" y="1124"/>
                    <a:pt x="21600" y="10408"/>
                    <a:pt x="21600" y="21489"/>
                  </a:cubicBezTo>
                  <a:cubicBezTo>
                    <a:pt x="21600" y="33347"/>
                    <a:pt x="12039" y="42988"/>
                    <a:pt x="182" y="43088"/>
                  </a:cubicBezTo>
                </a:path>
                <a:path w="21600" h="43088" stroke="0" extrusionOk="0">
                  <a:moveTo>
                    <a:pt x="2190" y="0"/>
                  </a:moveTo>
                  <a:cubicBezTo>
                    <a:pt x="13214" y="1124"/>
                    <a:pt x="21600" y="10408"/>
                    <a:pt x="21600" y="21489"/>
                  </a:cubicBezTo>
                  <a:cubicBezTo>
                    <a:pt x="21600" y="33347"/>
                    <a:pt x="12039" y="42988"/>
                    <a:pt x="182" y="43088"/>
                  </a:cubicBezTo>
                  <a:lnTo>
                    <a:pt x="0" y="2148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6890753" y="4344093"/>
              <a:ext cx="976122" cy="577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200" dirty="0">
                  <a:latin typeface="+mn-lt"/>
                  <a:ea typeface="HY견고딕" pitchFamily="18" charset="-127"/>
                </a:rPr>
                <a:t>메모리가</a:t>
              </a:r>
            </a:p>
            <a:p>
              <a:pPr>
                <a:defRPr/>
              </a:pPr>
              <a:r>
                <a:rPr lang="ko-KR" altLang="en-US" sz="1200" dirty="0">
                  <a:latin typeface="+mn-lt"/>
                  <a:ea typeface="HY견고딕" pitchFamily="18" charset="-127"/>
                </a:rPr>
                <a:t>부족할 때</a:t>
              </a: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6199485" y="2818534"/>
              <a:ext cx="1447854" cy="30471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200">
                  <a:latin typeface="+mn-lt"/>
                  <a:ea typeface="HY견고딕" pitchFamily="18" charset="-127"/>
                </a:rPr>
                <a:t>강제종료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6884987" y="16764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6890753" y="1685319"/>
              <a:ext cx="1152115" cy="810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Back</a:t>
              </a:r>
              <a:r>
                <a:rPr lang="ko-KR" altLang="en-US" sz="1200" dirty="0">
                  <a:latin typeface="+mn-lt"/>
                  <a:ea typeface="HY견고딕" pitchFamily="18" charset="-127"/>
                </a:rPr>
                <a:t>키로</a:t>
              </a:r>
            </a:p>
            <a:p>
              <a:pPr>
                <a:defRPr/>
              </a:pPr>
              <a:r>
                <a:rPr lang="ko-KR" altLang="en-US" sz="1200" dirty="0" err="1">
                  <a:latin typeface="+mn-lt"/>
                  <a:ea typeface="HY견고딕" pitchFamily="18" charset="-127"/>
                </a:rPr>
                <a:t>액티비티로</a:t>
              </a:r>
              <a:r>
                <a:rPr lang="ko-KR" altLang="en-US" sz="1200" dirty="0">
                  <a:latin typeface="+mn-lt"/>
                  <a:ea typeface="HY견고딕" pitchFamily="18" charset="-127"/>
                </a:rPr>
                <a:t> </a:t>
              </a:r>
            </a:p>
            <a:p>
              <a:pPr>
                <a:defRPr/>
              </a:pPr>
              <a:r>
                <a:rPr lang="ko-KR" altLang="en-US" sz="1200" dirty="0">
                  <a:latin typeface="+mn-lt"/>
                  <a:ea typeface="HY견고딕" pitchFamily="18" charset="-127"/>
                </a:rPr>
                <a:t>돌아왔을 때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465545" y="5300056"/>
              <a:ext cx="1629290" cy="348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200" dirty="0">
                  <a:latin typeface="+mn-lt"/>
                  <a:ea typeface="HY견고딕" pitchFamily="18" charset="-127"/>
                </a:rPr>
                <a:t>보이지 않게 될 때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4370616" y="4266421"/>
              <a:ext cx="1504099" cy="579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200" dirty="0">
                  <a:latin typeface="+mn-lt"/>
                  <a:ea typeface="HY견고딕" pitchFamily="18" charset="-127"/>
                </a:rPr>
                <a:t>다른 </a:t>
              </a:r>
              <a:r>
                <a:rPr lang="ko-KR" altLang="en-US" sz="1200" dirty="0" err="1">
                  <a:latin typeface="+mn-lt"/>
                  <a:ea typeface="HY견고딕" pitchFamily="18" charset="-127"/>
                </a:rPr>
                <a:t>액티비티가</a:t>
              </a:r>
              <a:endParaRPr lang="ko-KR" altLang="en-US" sz="1200" dirty="0">
                <a:latin typeface="+mn-lt"/>
                <a:ea typeface="HY견고딕" pitchFamily="18" charset="-127"/>
              </a:endParaRPr>
            </a:p>
            <a:p>
              <a:pPr>
                <a:defRPr/>
              </a:pPr>
              <a:r>
                <a:rPr lang="ko-KR" altLang="en-US" sz="1200" dirty="0">
                  <a:latin typeface="+mn-lt"/>
                  <a:ea typeface="HY견고딕" pitchFamily="18" charset="-127"/>
                </a:rPr>
                <a:t>앞에 올 때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097231" y="3734666"/>
              <a:ext cx="1266419" cy="577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200" dirty="0" err="1">
                  <a:latin typeface="+mn-lt"/>
                  <a:ea typeface="HY견고딕" pitchFamily="18" charset="-127"/>
                </a:rPr>
                <a:t>포그라운드가</a:t>
              </a:r>
              <a:r>
                <a:rPr lang="en-US" altLang="ko-KR" sz="1200" dirty="0">
                  <a:latin typeface="+mn-lt"/>
                  <a:ea typeface="HY견고딕" pitchFamily="18" charset="-127"/>
                </a:rPr>
                <a:t/>
              </a:r>
              <a:br>
                <a:rPr lang="en-US" altLang="ko-KR" sz="1200" dirty="0">
                  <a:latin typeface="+mn-lt"/>
                  <a:ea typeface="HY견고딕" pitchFamily="18" charset="-127"/>
                </a:rPr>
              </a:br>
              <a:r>
                <a:rPr lang="ko-KR" altLang="en-US" sz="1200" dirty="0">
                  <a:latin typeface="+mn-lt"/>
                  <a:ea typeface="HY견고딕" pitchFamily="18" charset="-127"/>
                </a:rPr>
                <a:t>될 때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569545" y="3734666"/>
              <a:ext cx="1266419" cy="577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200" dirty="0" err="1">
                  <a:latin typeface="+mn-lt"/>
                  <a:ea typeface="HY견고딕" pitchFamily="18" charset="-127"/>
                </a:rPr>
                <a:t>포그라운드가</a:t>
              </a:r>
              <a:r>
                <a:rPr lang="en-US" altLang="ko-KR" sz="1200" dirty="0">
                  <a:latin typeface="+mn-lt"/>
                  <a:ea typeface="HY견고딕" pitchFamily="18" charset="-127"/>
                </a:rPr>
                <a:t/>
              </a:r>
              <a:br>
                <a:rPr lang="en-US" altLang="ko-KR" sz="1200" dirty="0">
                  <a:latin typeface="+mn-lt"/>
                  <a:ea typeface="HY견고딕" pitchFamily="18" charset="-127"/>
                </a:rPr>
              </a:br>
              <a:r>
                <a:rPr lang="ko-KR" altLang="en-US" sz="1200" dirty="0">
                  <a:latin typeface="+mn-lt"/>
                  <a:ea typeface="HY견고딕" pitchFamily="18" charset="-127"/>
                </a:rPr>
                <a:t>될 때</a:t>
              </a:r>
            </a:p>
          </p:txBody>
        </p:sp>
      </p:grp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생명주기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액티비티의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일생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p855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18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66800" y="1447800"/>
          <a:ext cx="7315200" cy="437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5943600"/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메서드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해야 할 일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onCreate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액티비티를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초기화하며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중지 후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재시작하는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경우엔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액티비티의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이전 상태 정보인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Bundle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 전달되며 이 정보대로 재초기화한다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onRestart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재시작될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때 호출된다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onStart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액티비티가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사용자에게 보이기 직전에 호출된다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onResume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사용자와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상호작용을 하기 직전에 호출되며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이 단계에서 스택의 제일 위로 올라온다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onPause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다른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액티비티가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실행될 때 호출되며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 단계에서 미저장한 데이터가 있으면 저장하고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애니메이션은 중지해야 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 메서드가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리턴되어야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새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액티비티가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활성화된다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onStop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액티비티가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사용자에게 보이지 않게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될 때 호출된다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onDestroy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액티비티가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파괴될 때 호출된다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시스템에 의한 강제 종료인지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finish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메서드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호출에 의해 스스로 종료하는 것인지는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isFinishing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메서드로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조사 가능하다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생명주기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액티비티의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일생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p856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19</a:t>
            </a:fld>
            <a:r>
              <a:rPr lang="en-US" altLang="ko-KR" smtClean="0"/>
              <a:t> -</a:t>
            </a:r>
            <a:endParaRPr lang="en-US" altLang="ko-K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17775" t="14874" r="32722" b="18475"/>
          <a:stretch>
            <a:fillRect/>
          </a:stretch>
        </p:blipFill>
        <p:spPr bwMode="auto">
          <a:xfrm>
            <a:off x="1643042" y="1285860"/>
            <a:ext cx="5367338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생명주기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액티비티의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일생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p859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357554" y="4857760"/>
            <a:ext cx="2855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</a:t>
            </a: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액티비티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상태저장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p860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00108"/>
            <a:ext cx="82153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메모리 부족 등 여러 가지 이유로 프로그램이 강제 종료되는 상황은 흔하지 않으나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낮은 확률로 강제 종료될 가능성이 존재하므로 모든 프로그램은 이에 대한 대비가 필요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화면의 방향 전환 시 </a:t>
            </a:r>
            <a:r>
              <a:rPr lang="ko-KR" altLang="en-US" sz="1600" dirty="0" err="1" smtClean="0">
                <a:latin typeface="Times New Roman" charset="0"/>
              </a:rPr>
              <a:t>액티비티가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재생성되며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언어나 입력 장치 등이 변경될 때도 비슷한 상황이 발생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환경 변화에 대해 </a:t>
            </a:r>
            <a:r>
              <a:rPr lang="ko-KR" altLang="en-US" sz="1600" dirty="0" err="1" smtClean="0">
                <a:latin typeface="Times New Roman" charset="0"/>
              </a:rPr>
              <a:t>액티비티를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재생성하는</a:t>
            </a:r>
            <a:r>
              <a:rPr lang="ko-KR" altLang="en-US" sz="1600" dirty="0" smtClean="0">
                <a:latin typeface="Times New Roman" charset="0"/>
              </a:rPr>
              <a:t> 이유는 조건에 따라 사용할 리소스가 완전히 달라질 수 있기 때문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레이아웃이 판이하게 다를 경우 실행 상태에서 전환하는 것보다 </a:t>
            </a:r>
            <a:r>
              <a:rPr lang="ko-KR" altLang="en-US" sz="1600" dirty="0" err="1" smtClean="0">
                <a:latin typeface="Times New Roman" charset="0"/>
              </a:rPr>
              <a:t>재생성하는</a:t>
            </a:r>
            <a:r>
              <a:rPr lang="ko-KR" altLang="en-US" sz="1600" dirty="0" smtClean="0">
                <a:latin typeface="Times New Roman" charset="0"/>
              </a:rPr>
              <a:t> 것이 가장 안전하고 깔끔함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레이아웃은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onCreate</a:t>
            </a:r>
            <a:r>
              <a:rPr lang="ko-KR" altLang="en-US" sz="1600" dirty="0" smtClean="0">
                <a:latin typeface="Times New Roman" charset="0"/>
              </a:rPr>
              <a:t>에서 전개되어 액티비티 내부에 </a:t>
            </a:r>
            <a:r>
              <a:rPr lang="ko-KR" altLang="en-US" sz="1600" dirty="0" err="1" smtClean="0">
                <a:latin typeface="Times New Roman" charset="0"/>
              </a:rPr>
              <a:t>채워지므로</a:t>
            </a:r>
            <a:r>
              <a:rPr lang="ko-KR" altLang="en-US" sz="1600" dirty="0" smtClean="0">
                <a:latin typeface="Times New Roman" charset="0"/>
              </a:rPr>
              <a:t> 리소스가 바뀌면 생명 주기를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onCreate</a:t>
            </a:r>
            <a:r>
              <a:rPr lang="ko-KR" altLang="en-US" sz="1600" dirty="0" smtClean="0">
                <a:latin typeface="Times New Roman" charset="0"/>
              </a:rPr>
              <a:t>부터 다시 시작해야 변경된 리소스 적용 가능</a:t>
            </a:r>
            <a:endParaRPr lang="en-US" altLang="ko-KR" sz="1600" dirty="0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71546"/>
            <a:ext cx="8358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액티비티가</a:t>
            </a:r>
            <a:r>
              <a:rPr lang="ko-KR" altLang="en-US" sz="1600" dirty="0" smtClean="0">
                <a:latin typeface="Times New Roman" charset="0"/>
              </a:rPr>
              <a:t> 종료되기 전 값을 저장한 뒤 재실행될 때 원래대로 복구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시스템은 </a:t>
            </a:r>
            <a:r>
              <a:rPr lang="ko-KR" altLang="en-US" sz="1600" dirty="0" err="1" smtClean="0">
                <a:latin typeface="Times New Roman" charset="0"/>
              </a:rPr>
              <a:t>액티비티가</a:t>
            </a:r>
            <a:r>
              <a:rPr lang="ko-KR" altLang="en-US" sz="1600" dirty="0" smtClean="0">
                <a:latin typeface="Times New Roman" charset="0"/>
              </a:rPr>
              <a:t> 종료하기 직전에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onSaveInstanceState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메서드를</a:t>
            </a:r>
            <a:r>
              <a:rPr lang="ko-KR" altLang="en-US" sz="1600" dirty="0" smtClean="0">
                <a:latin typeface="Times New Roman" charset="0"/>
              </a:rPr>
              <a:t> 호출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정보를 저장할 기회를 제공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문자열로 된 이름과 임의 타입의 값을 저장하는 일종의 </a:t>
            </a:r>
            <a:r>
              <a:rPr lang="ko-KR" altLang="en-US" sz="1600" dirty="0" err="1" smtClean="0">
                <a:latin typeface="Times New Roman" charset="0"/>
              </a:rPr>
              <a:t>맵인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Bundle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객체를 인수로 전달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err="1" smtClean="0">
                <a:latin typeface="Times New Roman" charset="0"/>
              </a:rPr>
              <a:t>인텐트의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Extras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멤버가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Bundle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타입이며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임의의 정보들을 원하는 만큼 저장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이 메서드를 재정의하여 저장하고자 하는 값을 번들에 </a:t>
            </a:r>
            <a:r>
              <a:rPr lang="ko-KR" altLang="en-US" sz="1600" dirty="0" err="1" smtClean="0">
                <a:latin typeface="Times New Roman" charset="0"/>
              </a:rPr>
              <a:t>저장해두고</a:t>
            </a:r>
            <a:r>
              <a:rPr lang="ko-KR" altLang="en-US" sz="1600" dirty="0" smtClean="0">
                <a:latin typeface="Times New Roman" charset="0"/>
              </a:rPr>
              <a:t> 종료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8596" y="2714620"/>
            <a:ext cx="8215370" cy="1832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smtClean="0">
                <a:latin typeface="+mn-ea"/>
                <a:ea typeface="+mn-ea"/>
              </a:rPr>
              <a:t>저장된 정보는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재실행시</a:t>
            </a:r>
            <a:r>
              <a:rPr kumimoji="0" lang="ko-KR" altLang="en-US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charset="0"/>
              </a:rPr>
              <a:t>onCreate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메서드로</a:t>
            </a:r>
            <a:r>
              <a:rPr kumimoji="0" lang="ko-KR" altLang="en-US" sz="1600" dirty="0" smtClean="0">
                <a:latin typeface="+mn-ea"/>
                <a:ea typeface="+mn-ea"/>
              </a:rPr>
              <a:t> 전달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 smtClean="0">
                <a:latin typeface="+mn-ea"/>
                <a:ea typeface="+mn-ea"/>
              </a:rPr>
              <a:t>    - </a:t>
            </a:r>
            <a:r>
              <a:rPr kumimoji="0" lang="ko-KR" altLang="en-US" sz="1600" dirty="0" smtClean="0">
                <a:latin typeface="+mn-ea"/>
                <a:ea typeface="+mn-ea"/>
              </a:rPr>
              <a:t>인수로 받은 번들 객체가 </a:t>
            </a:r>
            <a:r>
              <a:rPr kumimoji="0" lang="en-US" altLang="ko-KR" sz="1600" b="1" dirty="0" smtClean="0">
                <a:latin typeface="+mn-ea"/>
                <a:ea typeface="+mn-ea"/>
              </a:rPr>
              <a:t>null</a:t>
            </a:r>
            <a:r>
              <a:rPr kumimoji="0" lang="ko-KR" altLang="en-US" sz="1600" dirty="0" smtClean="0">
                <a:latin typeface="+mn-ea"/>
                <a:ea typeface="+mn-ea"/>
              </a:rPr>
              <a:t>이면 처음 </a:t>
            </a:r>
            <a:r>
              <a:rPr kumimoji="0" lang="en-US" altLang="ko-KR" sz="1600" dirty="0" smtClean="0">
                <a:latin typeface="+mn-ea"/>
                <a:ea typeface="+mn-ea"/>
              </a:rPr>
              <a:t/>
            </a:r>
            <a:br>
              <a:rPr kumimoji="0" lang="en-US" altLang="ko-KR" sz="1600" dirty="0" smtClean="0">
                <a:latin typeface="+mn-ea"/>
                <a:ea typeface="+mn-ea"/>
              </a:rPr>
            </a:br>
            <a:r>
              <a:rPr kumimoji="0" lang="en-US" altLang="ko-KR" sz="1600" dirty="0" smtClean="0">
                <a:latin typeface="+mn-ea"/>
                <a:ea typeface="+mn-ea"/>
              </a:rPr>
              <a:t>   </a:t>
            </a:r>
            <a:r>
              <a:rPr kumimoji="0" lang="ko-KR" altLang="en-US" sz="1600" dirty="0" smtClean="0">
                <a:latin typeface="+mn-ea"/>
                <a:ea typeface="+mn-ea"/>
              </a:rPr>
              <a:t>시작하는 것이므로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최초값으로</a:t>
            </a:r>
            <a:r>
              <a:rPr kumimoji="0" lang="ko-KR" altLang="en-US" sz="1600" dirty="0" smtClean="0">
                <a:latin typeface="+mn-ea"/>
                <a:ea typeface="+mn-ea"/>
              </a:rPr>
              <a:t> 초기화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 smtClean="0">
                <a:latin typeface="+mn-ea"/>
                <a:ea typeface="+mn-ea"/>
              </a:rPr>
              <a:t>    - </a:t>
            </a:r>
            <a:r>
              <a:rPr kumimoji="0" lang="en-US" altLang="ko-KR" sz="1600" b="1" dirty="0" smtClean="0">
                <a:latin typeface="+mn-ea"/>
                <a:ea typeface="+mn-ea"/>
              </a:rPr>
              <a:t>null</a:t>
            </a:r>
            <a:r>
              <a:rPr kumimoji="0" lang="ko-KR" altLang="en-US" sz="1600" dirty="0" smtClean="0">
                <a:latin typeface="+mn-ea"/>
                <a:ea typeface="+mn-ea"/>
              </a:rPr>
              <a:t>이 아니면 재시작되는 것이므로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이전값을</a:t>
            </a:r>
            <a:r>
              <a:rPr kumimoji="0" lang="ko-KR" altLang="en-US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/>
            </a:r>
            <a:br>
              <a:rPr kumimoji="0" lang="en-US" altLang="ko-KR" sz="1600" dirty="0" smtClean="0">
                <a:latin typeface="+mn-ea"/>
                <a:ea typeface="+mn-ea"/>
              </a:rPr>
            </a:br>
            <a:r>
              <a:rPr kumimoji="0" lang="en-US" altLang="ko-KR" sz="1600" dirty="0" smtClean="0">
                <a:latin typeface="+mn-ea"/>
                <a:ea typeface="+mn-ea"/>
              </a:rPr>
              <a:t>   </a:t>
            </a:r>
            <a:r>
              <a:rPr kumimoji="0" lang="ko-KR" altLang="en-US" sz="1600" dirty="0" smtClean="0">
                <a:latin typeface="+mn-ea"/>
                <a:ea typeface="+mn-ea"/>
              </a:rPr>
              <a:t>복구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onCreate</a:t>
            </a:r>
            <a:r>
              <a:rPr kumimoji="0" lang="ko-KR" altLang="en-US" sz="1600" dirty="0" smtClean="0">
                <a:latin typeface="+mn-ea"/>
                <a:ea typeface="+mn-ea"/>
              </a:rPr>
              <a:t>의 복구 코드 대신 아래의 매서드를 재정의해도 효과는 동일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42910" y="4714884"/>
          <a:ext cx="814393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3932"/>
              </a:tblGrid>
              <a:tr h="701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onRestoreInstanceState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(Bundle 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outState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 {</a:t>
                      </a:r>
                    </a:p>
                    <a:p>
                      <a:pPr algn="l" latinLnBrk="1"/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x = 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outState.getInt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(“x”);</a:t>
                      </a:r>
                    </a:p>
                    <a:p>
                      <a:pPr algn="l" latinLnBrk="1"/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상태저장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p864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22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71472" y="1142984"/>
          <a:ext cx="821537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SaveState2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private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x;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y;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if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== null)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x = 50;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} else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x =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savedInstanceState.getInt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("x");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y = 50;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(this);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vw.setFocusable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(true);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onSaveInstanceState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outState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outState.putInt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("x", x);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상태저장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p866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357554" y="4857760"/>
            <a:ext cx="2855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프로세스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28600" y="931863"/>
            <a:ext cx="8686800" cy="1887537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부동산 정보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앱의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예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부동산 정보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앱에서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매물보기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아파트나 상가의 정보를 표시하며 부동산의 위치를 지도로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보여줌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   -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지도 기능을 직접 구현할 필요 없이 지도 액티비티를 호출하여 좌표를 넘겨줌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   -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지도 액티비티는 다른 프로그램 속이어도 상관 없음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2935" t="27682" r="40160" b="49586"/>
          <a:stretch>
            <a:fillRect/>
          </a:stretch>
        </p:blipFill>
        <p:spPr bwMode="auto">
          <a:xfrm>
            <a:off x="1600200" y="2819400"/>
            <a:ext cx="590550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태스크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p890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785918" y="5286388"/>
            <a:ext cx="1285884" cy="458801"/>
          </a:xfrm>
          <a:prstGeom prst="rect">
            <a:avLst/>
          </a:prstGeom>
        </p:spPr>
        <p:txBody>
          <a:bodyPr/>
          <a:lstStyle/>
          <a:p>
            <a:r>
              <a:rPr lang="ko-KR" altLang="en-US" sz="1600" dirty="0" smtClean="0"/>
              <a:t>부동산 </a:t>
            </a:r>
            <a:r>
              <a:rPr lang="en-US" altLang="ko-KR" sz="1600" dirty="0" smtClean="0"/>
              <a:t>App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6000760" y="5357826"/>
            <a:ext cx="1285884" cy="458801"/>
          </a:xfrm>
          <a:prstGeom prst="rect">
            <a:avLst/>
          </a:prstGeom>
        </p:spPr>
        <p:txBody>
          <a:bodyPr/>
          <a:lstStyle/>
          <a:p>
            <a:r>
              <a:rPr lang="ko-KR" altLang="en-US" sz="1600" dirty="0" smtClean="0"/>
              <a:t>지도 </a:t>
            </a:r>
            <a:r>
              <a:rPr lang="en-US" altLang="ko-KR" sz="1600" dirty="0" smtClean="0"/>
              <a:t>App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00108"/>
            <a:ext cx="81439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태스크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Task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다른 패키지의 컴포넌트까지 포함하여 같은 목적으로 실행되는 컴포넌트의 그룹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교차 생성된 경우만 제외하면 태스크는 프로세스와 동일한 대상을 칭하는 개념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프로세스는 가상 </a:t>
            </a:r>
            <a:r>
              <a:rPr lang="ko-KR" altLang="en-US" sz="1600" dirty="0" err="1" smtClean="0"/>
              <a:t>머신으로</a:t>
            </a:r>
            <a:r>
              <a:rPr lang="ko-KR" altLang="en-US" sz="1600" dirty="0" smtClean="0"/>
              <a:t> 분리된 물리적인 실행 단위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태스크는 같은 작업을 실행하는 논리적인 실행 단위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동일 목적을 위한 </a:t>
            </a:r>
            <a:r>
              <a:rPr lang="ko-KR" altLang="en-US" sz="1600" dirty="0" err="1" smtClean="0"/>
              <a:t>액티비티를</a:t>
            </a:r>
            <a:r>
              <a:rPr lang="ko-KR" altLang="en-US" sz="1600" dirty="0" smtClean="0"/>
              <a:t> 하나의 작업으로 묶음으로써 사용자에게 통합된 경험을 제공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내의 </a:t>
            </a:r>
            <a:r>
              <a:rPr lang="ko-KR" altLang="en-US" sz="1600" dirty="0" err="1" smtClean="0"/>
              <a:t>액티비티</a:t>
            </a:r>
            <a:r>
              <a:rPr lang="ko-KR" altLang="en-US" sz="1600" dirty="0" smtClean="0"/>
              <a:t> 집합은 하나의 태스크로서 같이 움직임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태스크 비활성화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전체가 백그라운드로 전환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태스크 활성화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현 상태가 그대로 복구</a:t>
            </a:r>
            <a:endParaRPr lang="en-US" altLang="ko-KR" sz="16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태스크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p890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00108"/>
            <a:ext cx="821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ko-KR" sz="1600" dirty="0" smtClean="0"/>
          </a:p>
          <a:p>
            <a:r>
              <a:rPr lang="ko-KR" altLang="en-US" sz="1600" dirty="0" smtClean="0"/>
              <a:t>동작 확인 </a:t>
            </a:r>
            <a:r>
              <a:rPr lang="en-US" altLang="ko-KR" sz="1600" dirty="0" smtClean="0"/>
              <a:t>- </a:t>
            </a:r>
            <a:r>
              <a:rPr lang="en-US" altLang="ko-KR" sz="1600" b="1" dirty="0" err="1" smtClean="0"/>
              <a:t>AndExam_Memo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/>
              <a:t>AndExam_Camera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예제</a:t>
            </a:r>
            <a:endParaRPr lang="en-US" altLang="ko-KR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8095" t="27429" r="27142" b="44382"/>
          <a:stretch>
            <a:fillRect/>
          </a:stretch>
        </p:blipFill>
        <p:spPr bwMode="auto">
          <a:xfrm>
            <a:off x="1214414" y="2500306"/>
            <a:ext cx="6867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태스크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p892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28600" y="931863"/>
            <a:ext cx="8686800" cy="1608137"/>
          </a:xfrm>
          <a:prstGeom prst="rect">
            <a:avLst/>
          </a:prstGeom>
        </p:spPr>
        <p:txBody>
          <a:bodyPr/>
          <a:lstStyle/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메모 태스크의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스택은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아래와 같이 변함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7857" t="37460" r="35556" b="40953"/>
          <a:stretch>
            <a:fillRect/>
          </a:stretch>
        </p:blipFill>
        <p:spPr bwMode="auto">
          <a:xfrm>
            <a:off x="1785918" y="1714488"/>
            <a:ext cx="54356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14752"/>
            <a:ext cx="23749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태스크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p894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000628" y="4000505"/>
            <a:ext cx="2428892" cy="500066"/>
          </a:xfrm>
          <a:prstGeom prst="rect">
            <a:avLst/>
          </a:prstGeom>
        </p:spPr>
        <p:txBody>
          <a:bodyPr/>
          <a:lstStyle/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프로세스는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개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14282" y="1071546"/>
            <a:ext cx="8686800" cy="1925637"/>
          </a:xfrm>
          <a:prstGeom prst="rect">
            <a:avLst/>
          </a:prstGeom>
        </p:spPr>
        <p:txBody>
          <a:bodyPr/>
          <a:lstStyle/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메모장에서 편집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촬영까지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눌러놓은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상태에서 홈 버튼을 눌러 홈 화면으로 돌아감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메모 태스크는 통째로 비활성화되어 백그라운드로 전환되며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스택은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그대로 유지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홈에서 카메라 프로그램을 별도로 다시 실행하고 리뷰 버튼을 누름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두 태스크의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스택은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아래와 같음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2858" t="47620" r="47937" b="29906"/>
          <a:stretch>
            <a:fillRect/>
          </a:stretch>
        </p:blipFill>
        <p:spPr bwMode="auto">
          <a:xfrm>
            <a:off x="2928926" y="2714620"/>
            <a:ext cx="2743200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태스크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p895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428728" y="4429132"/>
            <a:ext cx="5786478" cy="500066"/>
          </a:xfrm>
          <a:prstGeom prst="rect">
            <a:avLst/>
          </a:prstGeom>
        </p:spPr>
        <p:txBody>
          <a:bodyPr/>
          <a:lstStyle/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촬영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Activity</a:t>
            </a:r>
            <a:r>
              <a:rPr kumimoji="1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는 </a:t>
            </a:r>
            <a:r>
              <a:rPr kumimoji="1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2</a:t>
            </a:r>
            <a:r>
              <a:rPr kumimoji="1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개의 </a:t>
            </a:r>
            <a:r>
              <a:rPr kumimoji="1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Process </a:t>
            </a:r>
            <a:r>
              <a:rPr kumimoji="1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내에 모두 존재</a:t>
            </a: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론치모드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p896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31863"/>
            <a:ext cx="8686800" cy="1023937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호출 시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스택상의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생성 위치나 회수를 지정하는 속성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매니페스트의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activity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태그에 </a:t>
            </a:r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launchMode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속성으로 지정하며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4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가지 모드가 존재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7778" t="14349" r="21429" b="52380"/>
          <a:stretch>
            <a:fillRect/>
          </a:stretch>
        </p:blipFill>
        <p:spPr bwMode="auto">
          <a:xfrm>
            <a:off x="1500166" y="1714488"/>
            <a:ext cx="57531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 l="17937" t="19682" r="36189" b="44382"/>
          <a:stretch>
            <a:fillRect/>
          </a:stretch>
        </p:blipFill>
        <p:spPr bwMode="auto">
          <a:xfrm>
            <a:off x="2143108" y="3714752"/>
            <a:ext cx="4876800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571472" y="4143380"/>
            <a:ext cx="5786478" cy="500066"/>
          </a:xfrm>
          <a:prstGeom prst="rect">
            <a:avLst/>
          </a:prstGeom>
        </p:spPr>
        <p:txBody>
          <a:bodyPr/>
          <a:lstStyle/>
          <a:p>
            <a:pPr lvl="1"/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standard</a:t>
            </a: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추가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p835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6"/>
          <p:cNvSpPr txBox="1">
            <a:spLocks/>
          </p:cNvSpPr>
          <p:nvPr/>
        </p:nvSpPr>
        <p:spPr>
          <a:xfrm>
            <a:off x="228600" y="931863"/>
            <a:ext cx="8686800" cy="1711319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액티비티는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안드로이드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응용 프로그램을 구성하는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가지 컴포넌트 중 하나로 가장 빈번히 사용되며 사용자를 대면한다는 면에서 실질적으로 가장 중요한 요소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charset="0"/>
              </a:rPr>
              <a:t>setContentView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액티비티가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생성될 때마다 호출되며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액티비티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안에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뷰를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배치하는 명령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액티비티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하나는 독립된 기능을 수행하며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서로 중첩되지 않음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14282" y="3286124"/>
          <a:ext cx="4267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CallActivity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R.layout.callactivity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Intent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new Intent(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CallActivity.this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C14_SubActivity.class);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startActivity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(intent);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572000" y="3357562"/>
          <a:ext cx="426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SubActivity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R.layout.ubactivity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        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finish();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28600" y="931863"/>
            <a:ext cx="8686800" cy="27384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singleTop</a:t>
            </a: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최상위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Top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에 이미 떠 있는 상황일 때는 또 만들지 말고 하나만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single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유지하라는 지시 사항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2000240"/>
          <a:ext cx="792961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9618"/>
              </a:tblGrid>
              <a:tr h="1120140">
                <a:tc>
                  <a:txBody>
                    <a:bodyPr/>
                    <a:lstStyle/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&lt;activity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=".Review"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android:label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="Review"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android:launchMode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singleTop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&gt;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&lt;/activity&gt;</a:t>
                      </a:r>
                      <a:endParaRPr lang="en-US" altLang="ko-KR" sz="1400" b="1" baseline="0" dirty="0" smtClean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론치모드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p897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28600" y="931863"/>
            <a:ext cx="8686800" cy="10239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singleTop</a:t>
            </a: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최상위가 아닌 경우 새로운 리뷰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생성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3016" t="26921" r="16747" b="40063"/>
          <a:stretch>
            <a:fillRect/>
          </a:stretch>
        </p:blipFill>
        <p:spPr bwMode="auto">
          <a:xfrm>
            <a:off x="1371600" y="1981200"/>
            <a:ext cx="65151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28600" y="4241800"/>
            <a:ext cx="868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>
                <a:latin typeface="+mn-ea"/>
                <a:ea typeface="+mn-ea"/>
              </a:rPr>
              <a:t>최상위 </a:t>
            </a:r>
            <a:r>
              <a:rPr kumimoji="0" lang="ko-KR" altLang="en-US" sz="1600" dirty="0" err="1">
                <a:latin typeface="+mn-ea"/>
                <a:ea typeface="+mn-ea"/>
              </a:rPr>
              <a:t>액티비티가</a:t>
            </a:r>
            <a:r>
              <a:rPr kumimoji="0" lang="ko-KR" altLang="en-US" sz="1600" dirty="0">
                <a:latin typeface="+mn-ea"/>
                <a:ea typeface="+mn-ea"/>
              </a:rPr>
              <a:t> 재활용될 때 새로운 </a:t>
            </a:r>
            <a:r>
              <a:rPr kumimoji="0" lang="ko-KR" altLang="en-US" sz="1600" dirty="0" err="1">
                <a:latin typeface="+mn-ea"/>
                <a:ea typeface="+mn-ea"/>
              </a:rPr>
              <a:t>인텐트는</a:t>
            </a:r>
            <a:r>
              <a:rPr kumimoji="0" lang="ko-KR" altLang="en-US" sz="1600" dirty="0">
                <a:latin typeface="+mn-ea"/>
                <a:ea typeface="+mn-ea"/>
              </a:rPr>
              <a:t> </a:t>
            </a:r>
            <a:r>
              <a:rPr kumimoji="0" lang="ko-KR" altLang="en-US" sz="1600" dirty="0" err="1">
                <a:latin typeface="+mn-ea"/>
                <a:ea typeface="+mn-ea"/>
              </a:rPr>
              <a:t>액티비티의</a:t>
            </a:r>
            <a:r>
              <a:rPr kumimoji="0" lang="ko-KR" altLang="en-US" sz="1600" dirty="0">
                <a:latin typeface="+mn-ea"/>
                <a:ea typeface="+mn-ea"/>
              </a:rPr>
              <a:t> </a:t>
            </a:r>
            <a:r>
              <a:rPr kumimoji="0" lang="en-US" altLang="ko-KR" sz="1600" b="1" dirty="0" err="1">
                <a:latin typeface="+mn-ea"/>
                <a:ea typeface="+mn-ea"/>
              </a:rPr>
              <a:t>onNewIntent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 err="1">
                <a:latin typeface="+mn-ea"/>
                <a:ea typeface="+mn-ea"/>
              </a:rPr>
              <a:t>메서드로</a:t>
            </a:r>
            <a:r>
              <a:rPr kumimoji="0" lang="ko-KR" altLang="en-US" sz="1600" dirty="0">
                <a:latin typeface="+mn-ea"/>
                <a:ea typeface="+mn-ea"/>
              </a:rPr>
              <a:t> 전달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 err="1">
                <a:latin typeface="+mn-ea"/>
                <a:ea typeface="+mn-ea"/>
              </a:rPr>
              <a:t>인텐트로</a:t>
            </a:r>
            <a:r>
              <a:rPr kumimoji="0" lang="ko-KR" altLang="en-US" sz="1600" dirty="0">
                <a:latin typeface="+mn-ea"/>
                <a:ea typeface="+mn-ea"/>
              </a:rPr>
              <a:t> 전달된 이미지를 새롭게 출력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809625" lvl="2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ko-KR" altLang="en-US" sz="1500" dirty="0">
              <a:latin typeface="Times New Roman" pitchFamily="18" charset="0"/>
              <a:ea typeface="HY견고딕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5072074"/>
          <a:ext cx="8286808" cy="75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08"/>
              </a:tblGrid>
              <a:tr h="751840">
                <a:tc>
                  <a:txBody>
                    <a:bodyPr/>
                    <a:lstStyle/>
                    <a:p>
                      <a:pPr lvl="1"/>
                      <a:r>
                        <a:rPr lang="fr-FR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onNewIntent (Intent intent) {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txtReview.setText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intent.getData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().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toString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());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400" b="1" baseline="0" dirty="0" smtClean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론치모드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p898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0" y="2071678"/>
            <a:ext cx="5786478" cy="500066"/>
          </a:xfrm>
          <a:prstGeom prst="rect">
            <a:avLst/>
          </a:prstGeom>
        </p:spPr>
        <p:txBody>
          <a:bodyPr/>
          <a:lstStyle/>
          <a:p>
            <a:pPr lvl="1"/>
            <a:r>
              <a:rPr kumimoji="1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리뷰를 한번 더 실행하면</a:t>
            </a: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28600" y="931863"/>
            <a:ext cx="8686800" cy="21415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singleTask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복수 개의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인스턴스를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생성하지 않으며 기존 인스턴트를 재활용하므로 변경된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인텐트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전달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singleTask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테스트</a:t>
            </a: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촬영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액티비티는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메모장 태스크의 일부로 교차 실행됨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다른 태스크의 일부가 아닌 항상 독립된 태스크를 구성하고 싶은 경우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론치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모드를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7778" t="20570" r="51666" b="63174"/>
          <a:stretch>
            <a:fillRect/>
          </a:stretch>
        </p:blipFill>
        <p:spPr bwMode="auto">
          <a:xfrm>
            <a:off x="2667000" y="3111500"/>
            <a:ext cx="3657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28600" y="4343400"/>
            <a:ext cx="868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>
                <a:latin typeface="+mn-ea"/>
                <a:ea typeface="+mn-ea"/>
              </a:rPr>
              <a:t>메모와 카메라가 별개의 태스크이므로 카메라를 그대로 둔 채로 메모의 편집으로 이동 가능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>
                <a:latin typeface="+mn-ea"/>
                <a:ea typeface="+mn-ea"/>
              </a:rPr>
              <a:t>다시 카메라 호출 시 카메라의 </a:t>
            </a:r>
            <a:r>
              <a:rPr kumimoji="0" lang="en-US" altLang="ko-KR" sz="1600" b="1" dirty="0" err="1">
                <a:latin typeface="+mn-ea"/>
                <a:ea typeface="+mn-ea"/>
              </a:rPr>
              <a:t>onNewIntent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 err="1">
                <a:latin typeface="+mn-ea"/>
                <a:ea typeface="+mn-ea"/>
              </a:rPr>
              <a:t>메서드가</a:t>
            </a:r>
            <a:r>
              <a:rPr kumimoji="0" lang="ko-KR" altLang="en-US" sz="1600" dirty="0">
                <a:latin typeface="+mn-ea"/>
                <a:ea typeface="+mn-ea"/>
              </a:rPr>
              <a:t> 호출되고 새로운 </a:t>
            </a:r>
            <a:r>
              <a:rPr kumimoji="0" lang="ko-KR" altLang="en-US" sz="1600" dirty="0" err="1">
                <a:latin typeface="+mn-ea"/>
                <a:ea typeface="+mn-ea"/>
              </a:rPr>
              <a:t>인텐트가</a:t>
            </a:r>
            <a:r>
              <a:rPr kumimoji="0" lang="ko-KR" altLang="en-US" sz="1600" dirty="0">
                <a:latin typeface="+mn-ea"/>
                <a:ea typeface="+mn-ea"/>
              </a:rPr>
              <a:t> 전달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론치모드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p899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28600" y="931863"/>
            <a:ext cx="8686800" cy="26749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singleInstance</a:t>
            </a: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이 속성을 가지는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항상 루트에 놓이는 하나의 온전한 태스크이므로 스스로 기동 가능함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다른 태스크의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스택에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쌓이지 않고 항상 새 태스크의 루트에 배치된다는 점에서 </a:t>
            </a:r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singleTask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와 동일함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singleInstance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테스트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   -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촬영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액티비티에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론치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모드 적용 시 그 위에 다른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쌓지 않으며 태스크를 완전히 혼자 독점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   -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리뷰를 띄우면 별도의 태스크가 새로 실행되며 태스크 목록에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Review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가 나타남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3016" t="41650" r="30556" b="42603"/>
          <a:stretch>
            <a:fillRect/>
          </a:stretch>
        </p:blipFill>
        <p:spPr bwMode="auto">
          <a:xfrm>
            <a:off x="2057400" y="3581400"/>
            <a:ext cx="5334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론치모드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p899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28600" y="931863"/>
            <a:ext cx="8686800" cy="2052637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스택에서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제거되는 시점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finish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를 호출해야 제거되며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Back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키를 누르면 디폴트로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finish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가 호출되므로 이때도 제거됨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명시적 제거 외에 시스템이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재량껏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제거 가능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   -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오랫동안 백그라운드에서 사용자의 관심을 받지 못하면 시스템이 메모리 확보를 이해 메인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액티비티만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 </a:t>
            </a:r>
            <a:r>
              <a:rPr lang="ko-KR" altLang="en-US" sz="1600" dirty="0" smtClean="0"/>
              <a:t>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고 나머지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자동으로 제거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7778" t="39238" r="21349" b="37270"/>
          <a:stretch>
            <a:fillRect/>
          </a:stretch>
        </p:blipFill>
        <p:spPr bwMode="auto">
          <a:xfrm>
            <a:off x="1643042" y="2857496"/>
            <a:ext cx="64008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론치모드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p900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 bwMode="auto">
          <a:xfrm>
            <a:off x="285720" y="1071546"/>
            <a:ext cx="868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>
                <a:latin typeface="+mn-ea"/>
                <a:ea typeface="+mn-ea"/>
              </a:rPr>
              <a:t>카메라의 메인 </a:t>
            </a:r>
            <a:r>
              <a:rPr kumimoji="0" lang="ko-KR" altLang="en-US" sz="1600" dirty="0" err="1">
                <a:latin typeface="+mn-ea"/>
                <a:ea typeface="+mn-ea"/>
              </a:rPr>
              <a:t>액티비티에</a:t>
            </a:r>
            <a:r>
              <a:rPr kumimoji="0" lang="ko-KR" altLang="en-US" sz="1600" dirty="0">
                <a:latin typeface="+mn-ea"/>
                <a:ea typeface="+mn-ea"/>
              </a:rPr>
              <a:t> </a:t>
            </a:r>
            <a:r>
              <a:rPr kumimoji="0" lang="en-US" altLang="ko-KR" sz="1600" b="1" dirty="0" err="1">
                <a:latin typeface="+mn-ea"/>
                <a:ea typeface="+mn-ea"/>
              </a:rPr>
              <a:t>clearTaskOnLaunch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>
                <a:latin typeface="+mn-ea"/>
                <a:ea typeface="+mn-ea"/>
              </a:rPr>
              <a:t>속성 지정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리뷰를 </a:t>
            </a:r>
            <a:r>
              <a:rPr kumimoji="0" lang="ko-KR" altLang="en-US" sz="1600" dirty="0" err="1">
                <a:latin typeface="+mn-ea"/>
                <a:ea typeface="+mn-ea"/>
              </a:rPr>
              <a:t>띄워놓고</a:t>
            </a:r>
            <a:r>
              <a:rPr kumimoji="0" lang="ko-KR" altLang="en-US" sz="1600" dirty="0">
                <a:latin typeface="+mn-ea"/>
                <a:ea typeface="+mn-ea"/>
              </a:rPr>
              <a:t> 홈으로 이동한 후 재실행하면 리뷰는 사라지고 메인 </a:t>
            </a:r>
            <a:r>
              <a:rPr kumimoji="0" lang="ko-KR" altLang="en-US" sz="1600" dirty="0" err="1">
                <a:latin typeface="+mn-ea"/>
                <a:ea typeface="+mn-ea"/>
              </a:rPr>
              <a:t>액티비티로</a:t>
            </a:r>
            <a:r>
              <a:rPr kumimoji="0" lang="ko-KR" altLang="en-US" sz="1600" dirty="0">
                <a:latin typeface="+mn-ea"/>
                <a:ea typeface="+mn-ea"/>
              </a:rPr>
              <a:t> </a:t>
            </a:r>
            <a:r>
              <a:rPr kumimoji="0" lang="ko-KR" altLang="en-US" sz="1600" dirty="0" err="1">
                <a:latin typeface="+mn-ea"/>
                <a:ea typeface="+mn-ea"/>
              </a:rPr>
              <a:t>돌아와있음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2143116"/>
          <a:ext cx="8001056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56"/>
              </a:tblGrid>
              <a:tr h="751840">
                <a:tc>
                  <a:txBody>
                    <a:bodyPr/>
                    <a:lstStyle/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&lt;activity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=".Camera"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android:label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="@string/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app_name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android:clearTaskOnLaunch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="true"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&gt;</a:t>
                      </a:r>
                      <a:endParaRPr lang="en-US" altLang="ko-KR" sz="1400" b="1" baseline="0" dirty="0" smtClean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57200" y="3143248"/>
            <a:ext cx="868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>
                <a:latin typeface="+mn-ea"/>
                <a:ea typeface="+mn-ea"/>
              </a:rPr>
              <a:t>리뷰에 대해서만 </a:t>
            </a:r>
            <a:r>
              <a:rPr kumimoji="0" lang="en-US" altLang="ko-KR" sz="1600" b="1" dirty="0" err="1">
                <a:latin typeface="+mn-ea"/>
                <a:ea typeface="+mn-ea"/>
              </a:rPr>
              <a:t>finishOnTaskLaunch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>
                <a:latin typeface="+mn-ea"/>
                <a:ea typeface="+mn-ea"/>
              </a:rPr>
              <a:t>속성 지정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공유를 열어 놓은 채 뒤로 갔다가 재실행하면 공유 </a:t>
            </a:r>
            <a:r>
              <a:rPr kumimoji="0" lang="ko-KR" altLang="en-US" sz="1600" dirty="0" err="1">
                <a:latin typeface="+mn-ea"/>
                <a:ea typeface="+mn-ea"/>
              </a:rPr>
              <a:t>액티비티가</a:t>
            </a:r>
            <a:r>
              <a:rPr kumimoji="0" lang="ko-KR" altLang="en-US" sz="1600" dirty="0">
                <a:latin typeface="+mn-ea"/>
                <a:ea typeface="+mn-ea"/>
              </a:rPr>
              <a:t> 유지되나 리뷰는 그렇지 않음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론치모드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p900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인텐트의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플래그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p901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31863"/>
            <a:ext cx="8686800" cy="998537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실행 중 조건에 따라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액티비티를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다르게 띄워야 할 경우 사용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액티비티와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관련된 주요 플래그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3096" t="22095" r="16270" b="59364"/>
          <a:stretch>
            <a:fillRect/>
          </a:stretch>
        </p:blipFill>
        <p:spPr bwMode="auto">
          <a:xfrm>
            <a:off x="1428728" y="1643050"/>
            <a:ext cx="67945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14282" y="3000372"/>
            <a:ext cx="86868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err="1">
                <a:latin typeface="+mn-ea"/>
                <a:ea typeface="+mn-ea"/>
              </a:rPr>
              <a:t>론치</a:t>
            </a:r>
            <a:r>
              <a:rPr kumimoji="0" lang="ko-KR" altLang="en-US" sz="1600" dirty="0">
                <a:latin typeface="+mn-ea"/>
                <a:ea typeface="+mn-ea"/>
              </a:rPr>
              <a:t> 모드의 런타임 버전에 해당됨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err="1">
                <a:latin typeface="+mn-ea"/>
                <a:ea typeface="+mn-ea"/>
              </a:rPr>
              <a:t>NEW_TASK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>
                <a:latin typeface="+mn-ea"/>
                <a:ea typeface="+mn-ea"/>
              </a:rPr>
              <a:t>플래그 </a:t>
            </a:r>
            <a:r>
              <a:rPr kumimoji="0" lang="en-US" altLang="ko-KR" sz="1600" dirty="0">
                <a:latin typeface="+mn-ea"/>
                <a:ea typeface="+mn-ea"/>
              </a:rPr>
              <a:t>: </a:t>
            </a:r>
            <a:r>
              <a:rPr kumimoji="0" lang="ko-KR" altLang="en-US" sz="1600" dirty="0" err="1">
                <a:latin typeface="+mn-ea"/>
                <a:ea typeface="+mn-ea"/>
              </a:rPr>
              <a:t>액티비티를</a:t>
            </a:r>
            <a:r>
              <a:rPr kumimoji="0" lang="ko-KR" altLang="en-US" sz="1600" dirty="0">
                <a:latin typeface="+mn-ea"/>
                <a:ea typeface="+mn-ea"/>
              </a:rPr>
              <a:t> 새로운 태스크에서 시작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메모의 편집에서 카메라를 띄울 때 아래의 플래그 추가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2910" y="4219575"/>
          <a:ext cx="771530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304"/>
              </a:tblGrid>
              <a:tr h="751840">
                <a:tc>
                  <a:txBody>
                    <a:bodyPr/>
                    <a:lstStyle/>
                    <a:p>
                      <a:pPr lvl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case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R.id.btncamera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pPr lvl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intent = new Intent("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exam.camera.TAKEPICTURE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");</a:t>
                      </a:r>
                    </a:p>
                    <a:p>
                      <a:pPr lvl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intent.putExtra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("caller", "Memo");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intent.addFlags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Intent.FLAG_ACTIVITY_NEW_TASK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 lvl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startActivity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(intent);</a:t>
                      </a:r>
                    </a:p>
                    <a:p>
                      <a:pPr lvl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break;</a:t>
                      </a:r>
                      <a:endParaRPr lang="en-US" altLang="ko-KR" sz="1400" b="0" baseline="0" dirty="0" smtClean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357554" y="485776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</a:t>
            </a: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스레드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스레드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p942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31863"/>
            <a:ext cx="8686800" cy="4313237"/>
          </a:xfrm>
          <a:prstGeom prst="rect">
            <a:avLst/>
          </a:prstGeom>
        </p:spPr>
        <p:txBody>
          <a:bodyPr/>
          <a:lstStyle/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멀티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스레드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Multi Thread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스레드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생성 방법 두 가지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   -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디폴트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생성자로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Thread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객체 생성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   - </a:t>
            </a:r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Runnable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인터페이스 구현 객체를 생성한 후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Thread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의 생성자로 전달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5984" y="2928934"/>
            <a:ext cx="3581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 ()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39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42910" y="1000108"/>
          <a:ext cx="800105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56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BackThread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thread =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BackThread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thread.setDaemon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(true);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thread.start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BackThread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Thread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void run()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while (true)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mBackValue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++;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//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mBackText.setText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BackValue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: " +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mBackValue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try {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Thread.sleep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(1000); } catch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InterruptedException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e) {;}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altLang="ko-KR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스레드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p943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71546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프로그램에 포함된 모든 </a:t>
            </a:r>
            <a:r>
              <a:rPr lang="ko-KR" altLang="en-US" sz="1600" dirty="0" err="1" smtClean="0">
                <a:latin typeface="+mn-ea"/>
                <a:ea typeface="+mn-ea"/>
              </a:rPr>
              <a:t>액티비티는</a:t>
            </a:r>
            <a:r>
              <a:rPr lang="ko-KR" altLang="en-US" sz="1600" dirty="0" smtClean="0">
                <a:latin typeface="+mn-ea"/>
                <a:ea typeface="+mn-ea"/>
              </a:rPr>
              <a:t> 반드시 </a:t>
            </a:r>
            <a:r>
              <a:rPr lang="ko-KR" altLang="en-US" sz="1600" dirty="0" err="1" smtClean="0">
                <a:latin typeface="+mn-ea"/>
                <a:ea typeface="+mn-ea"/>
              </a:rPr>
              <a:t>매니페스트에</a:t>
            </a:r>
            <a:r>
              <a:rPr lang="ko-KR" altLang="en-US" sz="1600" dirty="0" smtClean="0">
                <a:latin typeface="+mn-ea"/>
                <a:ea typeface="+mn-ea"/>
              </a:rPr>
              <a:t> 등록</a:t>
            </a:r>
            <a:r>
              <a:rPr lang="en-US" altLang="ko-KR" sz="1600" dirty="0" smtClean="0">
                <a:latin typeface="+mn-ea"/>
                <a:ea typeface="+mn-ea"/>
              </a:rPr>
              <a:t/>
            </a:r>
            <a:br>
              <a:rPr lang="en-US" altLang="ko-KR" sz="1600" dirty="0" smtClean="0">
                <a:latin typeface="+mn-ea"/>
                <a:ea typeface="+mn-ea"/>
              </a:rPr>
            </a:br>
            <a:r>
              <a:rPr lang="en-US" altLang="ko-KR" sz="1600" dirty="0" smtClean="0">
                <a:latin typeface="+mn-ea"/>
                <a:ea typeface="+mn-ea"/>
              </a:rPr>
              <a:t>( </a:t>
            </a:r>
            <a:r>
              <a:rPr lang="ko-KR" altLang="en-US" sz="1600" dirty="0" err="1" smtClean="0">
                <a:latin typeface="+mn-ea"/>
                <a:ea typeface="+mn-ea"/>
              </a:rPr>
              <a:t>매니페스트에</a:t>
            </a:r>
            <a:r>
              <a:rPr lang="ko-KR" altLang="en-US" sz="1600" dirty="0" smtClean="0">
                <a:latin typeface="+mn-ea"/>
                <a:ea typeface="+mn-ea"/>
              </a:rPr>
              <a:t> 등록되지 않은 </a:t>
            </a:r>
            <a:r>
              <a:rPr lang="ko-KR" altLang="en-US" sz="1600" dirty="0" err="1" smtClean="0">
                <a:latin typeface="+mn-ea"/>
                <a:ea typeface="+mn-ea"/>
              </a:rPr>
              <a:t>액티비티는</a:t>
            </a:r>
            <a:r>
              <a:rPr lang="ko-KR" altLang="en-US" sz="1600" dirty="0" smtClean="0">
                <a:latin typeface="+mn-ea"/>
                <a:ea typeface="+mn-ea"/>
              </a:rPr>
              <a:t> 존재하지 않는 것으로 취급</a:t>
            </a:r>
            <a:r>
              <a:rPr lang="en-US" altLang="ko-KR" sz="1600" dirty="0" smtClean="0">
                <a:latin typeface="+mn-ea"/>
                <a:ea typeface="+mn-ea"/>
              </a:rPr>
              <a:t> 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1928802"/>
          <a:ext cx="8001056" cy="785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56"/>
              </a:tblGrid>
              <a:tr h="7858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&lt;activity 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android:name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CallActivity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" 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android:label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CallActivity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" /&gt;</a:t>
                      </a:r>
                    </a:p>
                    <a:p>
                      <a:pPr algn="l" latinLnBrk="1"/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&lt;activity 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android:name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SubActivity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" 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android:label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SubActivity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" 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내용 개체 틀 6"/>
          <p:cNvSpPr txBox="1">
            <a:spLocks/>
          </p:cNvSpPr>
          <p:nvPr/>
        </p:nvSpPr>
        <p:spPr bwMode="auto">
          <a:xfrm>
            <a:off x="0" y="3286124"/>
            <a:ext cx="86868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 err="1">
                <a:latin typeface="+mn-ea"/>
                <a:ea typeface="+mn-ea"/>
              </a:rPr>
              <a:t>액티비티의</a:t>
            </a:r>
            <a:r>
              <a:rPr kumimoji="0" lang="ko-KR" altLang="en-US" sz="1600" dirty="0">
                <a:latin typeface="+mn-ea"/>
                <a:ea typeface="+mn-ea"/>
              </a:rPr>
              <a:t> 이름과 타이틀 바에 표시할 제목은 최소한 </a:t>
            </a:r>
            <a:r>
              <a:rPr kumimoji="0" lang="ko-KR" altLang="en-US" sz="1600" dirty="0" smtClean="0">
                <a:latin typeface="+mn-ea"/>
                <a:ea typeface="+mn-ea"/>
              </a:rPr>
              <a:t>지정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추가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p835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40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00100" y="928670"/>
          <a:ext cx="7210444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44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BackRunnable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runnable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BackRunnable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Thread thread = new Thread(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runnable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thread.setDaemon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(true);</a:t>
                      </a:r>
                    </a:p>
                    <a:p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thread.start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BackRunnable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implements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Runnable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void run()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while (true)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mBackValue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++;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try {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Thread.sleep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(1000); } catch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InterruptedException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e) {;}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스레드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p945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핸들러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p946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31863"/>
            <a:ext cx="8686800" cy="1543050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작업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스레드의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값 증가 확인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백그라운드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스레드가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증가시키는 값을 메인 버튼 클릭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리스너에서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출력하므로 버튼을 누르기 전에는 화면에 즉시 반영되지 않음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작업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스레드가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값을 증가시킬 때마다 즉시 텍스트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뷰로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출력시키도록 코드 수정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43042" y="2285992"/>
          <a:ext cx="60960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751840">
                <a:tc>
                  <a:txBody>
                    <a:bodyPr/>
                    <a:lstStyle/>
                    <a:p>
                      <a:pPr lvl="1"/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BackThread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Thread {</a:t>
                      </a:r>
                    </a:p>
                    <a:p>
                      <a:pPr lvl="1"/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run() {</a:t>
                      </a:r>
                    </a:p>
                    <a:p>
                      <a:pPr lvl="1"/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while (true) {</a:t>
                      </a:r>
                    </a:p>
                    <a:p>
                      <a:pPr lvl="1"/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mBackValue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++;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mBackText.setText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BackValue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: " +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mBackValue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 lvl="1"/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try {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Thread.sleep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(1000); } catch (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InterruptedException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e) {;}</a:t>
                      </a:r>
                    </a:p>
                    <a:p>
                      <a:pPr lvl="1"/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pPr lvl="1"/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vl="1"/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400" b="0" baseline="0" dirty="0" smtClean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28600" y="4344988"/>
            <a:ext cx="86868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>
                <a:latin typeface="+mn-ea"/>
                <a:ea typeface="+mn-ea"/>
              </a:rPr>
              <a:t>문법적 오류 없이 컴파일도 수행되나</a:t>
            </a:r>
            <a:r>
              <a:rPr kumimoji="0" lang="en-US" altLang="ko-KR" sz="1600" dirty="0">
                <a:latin typeface="+mn-ea"/>
                <a:ea typeface="+mn-ea"/>
              </a:rPr>
              <a:t>, </a:t>
            </a:r>
            <a:r>
              <a:rPr kumimoji="0" lang="ko-KR" altLang="en-US" sz="1600" dirty="0">
                <a:latin typeface="+mn-ea"/>
                <a:ea typeface="+mn-ea"/>
              </a:rPr>
              <a:t>실행 시 다운됨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28600" y="931863"/>
            <a:ext cx="8686800" cy="1879600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핸들러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handler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</a:p>
          <a:p>
            <a:pPr lvl="1"/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스레드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간에 메시지나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러너블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객체를 통해 메시지를 주고 받는 장치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항상 하나의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스레드와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관련을 맺으며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자신을 생성하는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스레드에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부착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그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스레드의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메시지 큐를 통해 다른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스레드와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통신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메시지 도착 시 아래의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호출되며 이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통해 메시지를 수신함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71736" y="2500306"/>
            <a:ext cx="4114800" cy="331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da-DK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handleMessage (Message msg)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14282" y="2928934"/>
            <a:ext cx="86868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인수로 메시지</a:t>
            </a:r>
            <a:r>
              <a:rPr kumimoji="0" lang="en-US" altLang="ko-KR" sz="1600" dirty="0">
                <a:latin typeface="+mn-ea"/>
                <a:ea typeface="+mn-ea"/>
              </a:rPr>
              <a:t>(</a:t>
            </a:r>
            <a:r>
              <a:rPr kumimoji="0" lang="en-US" altLang="ko-KR" sz="1600" b="1" dirty="0">
                <a:latin typeface="+mn-ea"/>
                <a:ea typeface="+mn-ea"/>
              </a:rPr>
              <a:t>Message</a:t>
            </a:r>
            <a:r>
              <a:rPr kumimoji="0" lang="en-US" altLang="ko-KR" sz="1600" dirty="0">
                <a:latin typeface="+mn-ea"/>
                <a:ea typeface="+mn-ea"/>
              </a:rPr>
              <a:t>) </a:t>
            </a:r>
            <a:r>
              <a:rPr kumimoji="0" lang="ko-KR" altLang="en-US" sz="1600" dirty="0">
                <a:latin typeface="+mn-ea"/>
                <a:ea typeface="+mn-ea"/>
              </a:rPr>
              <a:t>객체를 하나 전달 받음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메시지는 </a:t>
            </a:r>
            <a:r>
              <a:rPr kumimoji="0" lang="ko-KR" altLang="en-US" sz="1600" dirty="0" err="1">
                <a:latin typeface="+mn-ea"/>
                <a:ea typeface="+mn-ea"/>
              </a:rPr>
              <a:t>스레드</a:t>
            </a:r>
            <a:r>
              <a:rPr kumimoji="0" lang="ko-KR" altLang="en-US" sz="1600" dirty="0">
                <a:latin typeface="+mn-ea"/>
                <a:ea typeface="+mn-ea"/>
              </a:rPr>
              <a:t> 간의 통신 내용을 저장하는 객체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7732" t="29613" r="21671" b="40094"/>
          <a:stretch>
            <a:fillRect/>
          </a:stretch>
        </p:blipFill>
        <p:spPr bwMode="auto">
          <a:xfrm>
            <a:off x="1214414" y="3929066"/>
            <a:ext cx="6875463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핸들러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p948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28600" y="931863"/>
            <a:ext cx="8686800" cy="1265237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핸들러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handler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메시지를 보내는 쪽에서 전달하고자 하는 내용을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Message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객체에 저장하여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핸들러로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전송 시 아래의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사용함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5984" y="1928802"/>
            <a:ext cx="4953000" cy="671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Handler.sendEmptyMessage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what)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Handler.sendMessage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(Message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sendMessageAtFrontOfQueue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(Message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핸들러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p949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작업 스케줄링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p949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31863"/>
            <a:ext cx="8686800" cy="1320800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핸들러는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작업 스케줄링에도 사용됨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메시지를 큐에 넣을 때 시간을 지정하여 원하는 때에 메시지를 처리하도록 등록 가능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아래의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28728" y="2000240"/>
            <a:ext cx="5905504" cy="51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sendMessageAtTime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(Message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long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uptimeMillis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sendMessageDelayed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(Message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long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delayMillis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p836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6"/>
          <p:cNvSpPr txBox="1">
            <a:spLocks/>
          </p:cNvSpPr>
          <p:nvPr/>
        </p:nvSpPr>
        <p:spPr>
          <a:xfrm>
            <a:off x="228600" y="931863"/>
            <a:ext cx="8686800" cy="2497137"/>
          </a:xfrm>
          <a:prstGeom prst="rect">
            <a:avLst/>
          </a:prstGeom>
        </p:spPr>
        <p:txBody>
          <a:bodyPr/>
          <a:lstStyle/>
          <a:p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인텐트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안드로이드의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컴포넌트끼리 통신하기 위한 메시지 시스템</a:t>
            </a:r>
          </a:p>
          <a:p>
            <a:pPr lvl="1"/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액티비티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및 컴포넌트간 수행할 작업에 대한 정보 및 작업 결과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리턴을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위해서도 사용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액티비티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호출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034" y="3000372"/>
            <a:ext cx="821537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startActivity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(Intent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intent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0034" y="3643314"/>
            <a:ext cx="8358246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Intent ()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Intent (Intent o)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Intent (String action [,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uri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uri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]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Intent (Context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packageContext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Class&lt;?&gt;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cls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Intent (String action, Uri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uri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Context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packageContext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Class&lt;?&gt;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cls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</a:p>
        </p:txBody>
      </p:sp>
      <p:sp>
        <p:nvSpPr>
          <p:cNvPr id="9" name="내용 개체 틀 6"/>
          <p:cNvSpPr txBox="1">
            <a:spLocks/>
          </p:cNvSpPr>
          <p:nvPr/>
        </p:nvSpPr>
        <p:spPr bwMode="auto">
          <a:xfrm>
            <a:off x="228600" y="571500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9625" lvl="2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6" name="내용 개체 틀 6"/>
          <p:cNvSpPr txBox="1">
            <a:spLocks/>
          </p:cNvSpPr>
          <p:nvPr/>
        </p:nvSpPr>
        <p:spPr>
          <a:xfrm>
            <a:off x="228600" y="931863"/>
            <a:ext cx="8686800" cy="592137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실행 중에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액티비티를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생성해야 하므로 클래스 정보가 필요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48" y="1600200"/>
          <a:ext cx="7929618" cy="556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9618"/>
              </a:tblGrid>
              <a:tr h="556260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Intent intent = new Intent(this, </a:t>
                      </a:r>
                      <a:r>
                        <a:rPr lang="en-US" altLang="ko-KR" sz="1400" b="1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SubActivity.class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lvl="1" algn="l" latinLnBrk="1"/>
                      <a:r>
                        <a:rPr lang="en-US" altLang="ko-KR" sz="1400" b="1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startActivity</a:t>
                      </a:r>
                      <a:r>
                        <a:rPr lang="en-US" altLang="ko-KR" sz="14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(intent)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내용 개체 틀 6"/>
          <p:cNvSpPr txBox="1">
            <a:spLocks/>
          </p:cNvSpPr>
          <p:nvPr/>
        </p:nvSpPr>
        <p:spPr bwMode="auto">
          <a:xfrm>
            <a:off x="228600" y="2249488"/>
            <a:ext cx="8839200" cy="397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smtClean="0">
                <a:latin typeface="+mn-ea"/>
                <a:ea typeface="+mn-ea"/>
              </a:rPr>
              <a:t>명시적 </a:t>
            </a:r>
            <a:r>
              <a:rPr kumimoji="0" lang="ko-KR" altLang="en-US" sz="1600" dirty="0" err="1">
                <a:latin typeface="+mn-ea"/>
                <a:ea typeface="+mn-ea"/>
              </a:rPr>
              <a:t>인텐트</a:t>
            </a:r>
            <a:r>
              <a:rPr kumimoji="0" lang="ko-KR" altLang="en-US" sz="1600" dirty="0">
                <a:latin typeface="+mn-ea"/>
                <a:ea typeface="+mn-ea"/>
              </a:rPr>
              <a:t> </a:t>
            </a:r>
            <a:r>
              <a:rPr kumimoji="0" lang="en-US" altLang="ko-KR" sz="1600" dirty="0">
                <a:latin typeface="+mn-ea"/>
                <a:ea typeface="+mn-ea"/>
              </a:rPr>
              <a:t>(</a:t>
            </a:r>
            <a:r>
              <a:rPr kumimoji="0" lang="en-US" altLang="ko-KR" sz="1600" b="1" dirty="0">
                <a:latin typeface="+mn-ea"/>
                <a:ea typeface="+mn-ea"/>
              </a:rPr>
              <a:t>Explicit intent</a:t>
            </a:r>
            <a:r>
              <a:rPr kumimoji="0" lang="en-US" altLang="ko-KR" sz="1600" dirty="0">
                <a:latin typeface="+mn-ea"/>
                <a:ea typeface="+mn-ea"/>
              </a:rPr>
              <a:t>)</a:t>
            </a: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 err="1">
                <a:latin typeface="+mn-ea"/>
                <a:ea typeface="+mn-ea"/>
              </a:rPr>
              <a:t>인텐트에</a:t>
            </a:r>
            <a:r>
              <a:rPr kumimoji="0" lang="ko-KR" altLang="en-US" sz="1600" dirty="0">
                <a:latin typeface="+mn-ea"/>
                <a:ea typeface="+mn-ea"/>
              </a:rPr>
              <a:t> 호출할 대상 컴포넌트가 분명히 명시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주로 같은 응용 </a:t>
            </a:r>
            <a:r>
              <a:rPr kumimoji="0" lang="ko-KR" altLang="en-US" sz="1600" dirty="0" err="1">
                <a:latin typeface="+mn-ea"/>
                <a:ea typeface="+mn-ea"/>
              </a:rPr>
              <a:t>프로그램내의</a:t>
            </a:r>
            <a:r>
              <a:rPr kumimoji="0" lang="ko-KR" altLang="en-US" sz="1600" dirty="0">
                <a:latin typeface="+mn-ea"/>
                <a:ea typeface="+mn-ea"/>
              </a:rPr>
              <a:t> 서브 </a:t>
            </a:r>
            <a:r>
              <a:rPr kumimoji="0" lang="ko-KR" altLang="en-US" sz="1600" dirty="0" err="1">
                <a:latin typeface="+mn-ea"/>
                <a:ea typeface="+mn-ea"/>
              </a:rPr>
              <a:t>액티비티를</a:t>
            </a:r>
            <a:r>
              <a:rPr kumimoji="0" lang="ko-KR" altLang="en-US" sz="1600" dirty="0">
                <a:latin typeface="+mn-ea"/>
                <a:ea typeface="+mn-ea"/>
              </a:rPr>
              <a:t> 호출할 때 사용되며</a:t>
            </a:r>
            <a:r>
              <a:rPr kumimoji="0" lang="en-US" altLang="ko-KR" sz="1600" dirty="0">
                <a:latin typeface="+mn-ea"/>
                <a:ea typeface="+mn-ea"/>
              </a:rPr>
              <a:t>, </a:t>
            </a:r>
            <a:r>
              <a:rPr kumimoji="0" lang="ko-KR" altLang="en-US" sz="1600" dirty="0">
                <a:latin typeface="+mn-ea"/>
                <a:ea typeface="+mn-ea"/>
              </a:rPr>
              <a:t>권한에 따라 외부 응용 프로그램의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액티비티도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>
                <a:latin typeface="+mn-ea"/>
                <a:ea typeface="+mn-ea"/>
              </a:rPr>
              <a:t>호출 </a:t>
            </a:r>
            <a:r>
              <a:rPr kumimoji="0" lang="ko-KR" altLang="en-US" sz="1600" dirty="0" smtClean="0">
                <a:latin typeface="+mn-ea"/>
                <a:ea typeface="+mn-ea"/>
              </a:rPr>
              <a:t>가능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>
                <a:latin typeface="+mn-ea"/>
                <a:ea typeface="+mn-ea"/>
              </a:rPr>
              <a:t>암시적 </a:t>
            </a:r>
            <a:r>
              <a:rPr kumimoji="0" lang="ko-KR" altLang="en-US" sz="1600" dirty="0" err="1">
                <a:latin typeface="+mn-ea"/>
                <a:ea typeface="+mn-ea"/>
              </a:rPr>
              <a:t>인텐트</a:t>
            </a:r>
            <a:r>
              <a:rPr kumimoji="0" lang="ko-KR" altLang="en-US" sz="1600" dirty="0">
                <a:latin typeface="+mn-ea"/>
                <a:ea typeface="+mn-ea"/>
              </a:rPr>
              <a:t> </a:t>
            </a:r>
            <a:r>
              <a:rPr kumimoji="0" lang="en-US" altLang="ko-KR" sz="1600" dirty="0">
                <a:latin typeface="+mn-ea"/>
                <a:ea typeface="+mn-ea"/>
              </a:rPr>
              <a:t>(</a:t>
            </a:r>
            <a:r>
              <a:rPr kumimoji="0" lang="en-US" altLang="ko-KR" sz="1600" b="1" dirty="0">
                <a:latin typeface="+mn-ea"/>
                <a:ea typeface="+mn-ea"/>
              </a:rPr>
              <a:t>Implicit intent</a:t>
            </a:r>
            <a:r>
              <a:rPr kumimoji="0" lang="en-US" altLang="ko-KR" sz="1600" dirty="0">
                <a:latin typeface="+mn-ea"/>
                <a:ea typeface="+mn-ea"/>
              </a:rPr>
              <a:t>)</a:t>
            </a: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호출 대상이 분명히 </a:t>
            </a:r>
            <a:r>
              <a:rPr kumimoji="0" lang="ko-KR" altLang="en-US" sz="1600" dirty="0" err="1">
                <a:latin typeface="+mn-ea"/>
                <a:ea typeface="+mn-ea"/>
              </a:rPr>
              <a:t>정해지지</a:t>
            </a:r>
            <a:r>
              <a:rPr kumimoji="0" lang="ko-KR" altLang="en-US" sz="1600" dirty="0">
                <a:latin typeface="+mn-ea"/>
                <a:ea typeface="+mn-ea"/>
              </a:rPr>
              <a:t> 않은 </a:t>
            </a:r>
            <a:r>
              <a:rPr kumimoji="0" lang="ko-KR" altLang="en-US" sz="1600" dirty="0" err="1">
                <a:latin typeface="+mn-ea"/>
                <a:ea typeface="+mn-ea"/>
              </a:rPr>
              <a:t>인텐트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주로 다른 응용 프로그램의 컴포넌트를 호출할 때 사용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호출할 대상을 정확히 찾을 수 있도록 상세한 정보가 적성되어야 함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6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p837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6"/>
          <p:cNvSpPr txBox="1">
            <a:spLocks/>
          </p:cNvSpPr>
          <p:nvPr/>
        </p:nvSpPr>
        <p:spPr>
          <a:xfrm>
            <a:off x="228600" y="931863"/>
            <a:ext cx="8686800" cy="9731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charset="0"/>
              </a:rPr>
              <a:t>Action</a:t>
            </a: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실행하고자 하는 동작으로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인텐트를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통해 어떤 작업을 수행할 지 지정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933575"/>
          <a:ext cx="8072493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5986"/>
                <a:gridCol w="1788746"/>
                <a:gridCol w="3467761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액션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대상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ACTION_CALL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액티비티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통화 시작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ACTION_EDIT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액티비티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데이터 표시 및 편집한다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ACTION_MAIN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액티비티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메인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액티비티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실행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입출력 데이터 없음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ACTION_VIEW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액티비티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뭔가를 보여줌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ACTION_DIAL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액티비티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전화를 건다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ACTION_BATTERY_LOW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BR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배터리 부족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ACTION_HEADSET_PLUG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BR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헤드셋이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장비에 접속 또는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분리됨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ACTION_SCREEN_ON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BR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화면 켜짐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ACTION_TIMEZONE_CHANGED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BR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타임존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변경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내용 개체 틀 6"/>
          <p:cNvSpPr txBox="1">
            <a:spLocks/>
          </p:cNvSpPr>
          <p:nvPr/>
        </p:nvSpPr>
        <p:spPr bwMode="auto">
          <a:xfrm>
            <a:off x="228600" y="5589588"/>
            <a:ext cx="86868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9625" lvl="2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</a:t>
            </a:r>
            <a:endParaRPr kumimoji="0" lang="en-US" altLang="ko-KR" sz="16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p838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00108"/>
            <a:ext cx="80724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  <a:cs typeface="Times New Roman" charset="0"/>
              </a:rPr>
              <a:t>Data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동작에 필요한 상세 데이터를 제공하며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단독 액션의 경우 별도의 </a:t>
            </a:r>
            <a:r>
              <a:rPr lang="en-US" altLang="ko-KR" sz="1600" b="1" dirty="0" smtClean="0">
                <a:latin typeface="+mn-ea"/>
                <a:ea typeface="+mn-ea"/>
                <a:cs typeface="Times New Roman" charset="0"/>
              </a:rPr>
              <a:t>Data</a:t>
            </a:r>
            <a:r>
              <a:rPr lang="ko-KR" altLang="en-US" sz="1600" dirty="0" smtClean="0">
                <a:latin typeface="+mn-ea"/>
                <a:ea typeface="+mn-ea"/>
              </a:rPr>
              <a:t>가 필요하지 않고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그 외의 액션은 목적어에 해당하는 정보인 데이터가 필요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대상의 종류가 광범위하여 임의의 대상을 가리킬 수 있는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  <a:cs typeface="Times New Roman" charset="0"/>
              </a:rPr>
              <a:t>URI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타입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600" b="1" dirty="0" err="1" smtClean="0">
                <a:latin typeface="+mn-ea"/>
                <a:ea typeface="+mn-ea"/>
                <a:cs typeface="Times New Roman" charset="0"/>
              </a:rPr>
              <a:t>getData</a:t>
            </a:r>
            <a:r>
              <a:rPr lang="en-US" altLang="ko-KR" sz="1600" b="1" dirty="0" smtClean="0">
                <a:latin typeface="+mn-ea"/>
                <a:ea typeface="+mn-ea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+mn-ea"/>
                <a:ea typeface="+mn-ea"/>
                <a:cs typeface="Times New Roman" charset="0"/>
              </a:rPr>
              <a:t>setData</a:t>
            </a:r>
            <a:r>
              <a:rPr lang="en-US" altLang="ko-KR" sz="1600" b="1" dirty="0" smtClean="0">
                <a:latin typeface="+mn-ea"/>
                <a:ea typeface="+mn-ea"/>
                <a:cs typeface="Times New Roman" charset="0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데이터 액세스 시 사용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b="1" dirty="0" smtClean="0">
                <a:latin typeface="+mn-ea"/>
                <a:ea typeface="+mn-ea"/>
                <a:cs typeface="Times New Roman" charset="0"/>
              </a:rPr>
              <a:t>Type</a:t>
            </a:r>
          </a:p>
          <a:p>
            <a:pPr lvl="1"/>
            <a:r>
              <a:rPr lang="en-US" altLang="ko-KR" sz="1600" b="1" dirty="0" err="1" smtClean="0">
                <a:latin typeface="+mn-ea"/>
                <a:ea typeface="+mn-ea"/>
                <a:cs typeface="Times New Roman" charset="0"/>
              </a:rPr>
              <a:t>getType</a:t>
            </a:r>
            <a:r>
              <a:rPr lang="en-US" altLang="ko-KR" sz="1600" b="1" dirty="0" smtClean="0">
                <a:latin typeface="+mn-ea"/>
                <a:ea typeface="+mn-ea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+mn-ea"/>
                <a:ea typeface="+mn-ea"/>
                <a:cs typeface="Times New Roman" charset="0"/>
              </a:rPr>
              <a:t>setType</a:t>
            </a:r>
            <a:r>
              <a:rPr lang="en-US" altLang="ko-KR" sz="1600" b="1" dirty="0" smtClean="0">
                <a:latin typeface="+mn-ea"/>
                <a:ea typeface="+mn-ea"/>
                <a:cs typeface="Times New Roman" charset="0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타입이 애매하거나 자동 판별을 신뢰할 수 없는 경우 데이터의 </a:t>
            </a:r>
            <a:r>
              <a:rPr lang="en-US" altLang="ko-KR" sz="1600" b="1" dirty="0" smtClean="0">
                <a:latin typeface="+mn-ea"/>
                <a:ea typeface="+mn-ea"/>
                <a:cs typeface="Times New Roman" charset="0"/>
              </a:rPr>
              <a:t>MIME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타입 지정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b="1" dirty="0" smtClean="0">
                <a:latin typeface="+mn-ea"/>
                <a:ea typeface="+mn-ea"/>
                <a:cs typeface="Times New Roman" charset="0"/>
              </a:rPr>
              <a:t>Category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실행할 액션에 대한 추가 정보를 제공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p839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71472" y="1071546"/>
            <a:ext cx="82153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Extras</a:t>
            </a:r>
          </a:p>
          <a:p>
            <a:pPr lvl="1"/>
            <a:r>
              <a:rPr lang="ko-KR" altLang="en-US" sz="1600" dirty="0" smtClean="0">
                <a:latin typeface="Times New Roman" charset="0"/>
              </a:rPr>
              <a:t>그 외 컴포넌트로 전달되어야 할 추가적인 정보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putExtra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getIntExtra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getStringExtra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Flags</a:t>
            </a: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액티비티를</a:t>
            </a:r>
            <a:r>
              <a:rPr lang="ko-KR" altLang="en-US" sz="1600" dirty="0" smtClean="0">
                <a:latin typeface="Times New Roman" charset="0"/>
              </a:rPr>
              <a:t> 띄울 방법이나 </a:t>
            </a:r>
            <a:r>
              <a:rPr lang="ko-KR" altLang="en-US" sz="1600" dirty="0" err="1" smtClean="0">
                <a:latin typeface="Times New Roman" charset="0"/>
              </a:rPr>
              <a:t>액티비티</a:t>
            </a:r>
            <a:r>
              <a:rPr lang="ko-KR" altLang="en-US" sz="1600" dirty="0" smtClean="0">
                <a:latin typeface="Times New Roman" charset="0"/>
              </a:rPr>
              <a:t> 관리 방법 등의 옵션 정보들이 저장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setFlag</a:t>
            </a:r>
            <a:r>
              <a:rPr lang="en-US" altLang="ko-KR" sz="1600" dirty="0" smtClean="0">
                <a:latin typeface="Times New Roman" charset="0"/>
              </a:rPr>
              <a:t> – </a:t>
            </a:r>
            <a:r>
              <a:rPr lang="ko-KR" altLang="en-US" sz="1600" dirty="0" smtClean="0">
                <a:latin typeface="Times New Roman" charset="0"/>
              </a:rPr>
              <a:t>플래그 전체 대입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addFlags</a:t>
            </a:r>
            <a:r>
              <a:rPr lang="en-US" altLang="ko-KR" sz="1600" dirty="0" smtClean="0">
                <a:latin typeface="Times New Roman" charset="0"/>
              </a:rPr>
              <a:t> – </a:t>
            </a:r>
            <a:r>
              <a:rPr lang="ko-KR" altLang="en-US" sz="1600" dirty="0" smtClean="0">
                <a:latin typeface="Times New Roman" charset="0"/>
              </a:rPr>
              <a:t>특정 플래그 추가로 지정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p839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7761</TotalTime>
  <Words>2617</Words>
  <Application>Microsoft Office PowerPoint</Application>
  <PresentationFormat>화면 슬라이드 쇼(4:3)</PresentationFormat>
  <Paragraphs>551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giwan</dc:creator>
  <cp:lastModifiedBy>kkang</cp:lastModifiedBy>
  <cp:revision>656</cp:revision>
  <dcterms:created xsi:type="dcterms:W3CDTF">2010-05-17T01:53:54Z</dcterms:created>
  <dcterms:modified xsi:type="dcterms:W3CDTF">2016-03-10T23:35:29Z</dcterms:modified>
</cp:coreProperties>
</file>