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524" r:id="rId2"/>
    <p:sldId id="561" r:id="rId3"/>
    <p:sldId id="640" r:id="rId4"/>
    <p:sldId id="642" r:id="rId5"/>
    <p:sldId id="644" r:id="rId6"/>
    <p:sldId id="645" r:id="rId7"/>
    <p:sldId id="646" r:id="rId8"/>
    <p:sldId id="647" r:id="rId9"/>
    <p:sldId id="745" r:id="rId10"/>
    <p:sldId id="653" r:id="rId11"/>
    <p:sldId id="743" r:id="rId12"/>
    <p:sldId id="746" r:id="rId13"/>
    <p:sldId id="747" r:id="rId14"/>
    <p:sldId id="748" r:id="rId15"/>
    <p:sldId id="749" r:id="rId16"/>
    <p:sldId id="750" r:id="rId17"/>
    <p:sldId id="751" r:id="rId18"/>
    <p:sldId id="752" r:id="rId19"/>
    <p:sldId id="753" r:id="rId20"/>
    <p:sldId id="754" r:id="rId21"/>
    <p:sldId id="755" r:id="rId22"/>
    <p:sldId id="756" r:id="rId23"/>
    <p:sldId id="757" r:id="rId24"/>
    <p:sldId id="758" r:id="rId25"/>
    <p:sldId id="759" r:id="rId26"/>
    <p:sldId id="760" r:id="rId27"/>
    <p:sldId id="761" r:id="rId28"/>
    <p:sldId id="762" r:id="rId29"/>
    <p:sldId id="667" r:id="rId30"/>
    <p:sldId id="673" r:id="rId31"/>
    <p:sldId id="674" r:id="rId32"/>
    <p:sldId id="677" r:id="rId33"/>
    <p:sldId id="678" r:id="rId34"/>
    <p:sldId id="686" r:id="rId35"/>
    <p:sldId id="684" r:id="rId36"/>
    <p:sldId id="688" r:id="rId37"/>
    <p:sldId id="689" r:id="rId38"/>
    <p:sldId id="696" r:id="rId39"/>
    <p:sldId id="697" r:id="rId40"/>
    <p:sldId id="698" r:id="rId41"/>
    <p:sldId id="699" r:id="rId42"/>
    <p:sldId id="700" r:id="rId43"/>
    <p:sldId id="701" r:id="rId44"/>
    <p:sldId id="702" r:id="rId45"/>
    <p:sldId id="703" r:id="rId46"/>
    <p:sldId id="705" r:id="rId47"/>
    <p:sldId id="706" r:id="rId48"/>
    <p:sldId id="708" r:id="rId49"/>
    <p:sldId id="709" r:id="rId50"/>
    <p:sldId id="711" r:id="rId51"/>
    <p:sldId id="713" r:id="rId52"/>
  </p:sldIdLst>
  <p:sldSz cx="9144000" cy="6858000" type="screen4x3"/>
  <p:notesSz cx="6646863" cy="97774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68" autoAdjust="0"/>
    <p:restoredTop sz="94660"/>
  </p:normalViewPr>
  <p:slideViewPr>
    <p:cSldViewPr>
      <p:cViewPr varScale="1">
        <p:scale>
          <a:sx n="73" d="100"/>
          <a:sy n="73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0307" cy="488871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5019" y="1"/>
            <a:ext cx="2880307" cy="488871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r">
              <a:defRPr sz="1200"/>
            </a:lvl1pPr>
          </a:lstStyle>
          <a:p>
            <a:pPr>
              <a:defRPr/>
            </a:pPr>
            <a:fld id="{D6B17456-CDB9-48E8-AAB9-4580FBB63782}" type="datetimeFigureOut">
              <a:rPr lang="en-US"/>
              <a:pPr>
                <a:defRPr/>
              </a:pPr>
              <a:t>3/10/2016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3425"/>
            <a:ext cx="4887913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7" rIns="91435" bIns="4571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687" y="4644271"/>
            <a:ext cx="5317490" cy="4399836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6846"/>
            <a:ext cx="2880307" cy="488871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5019" y="9286846"/>
            <a:ext cx="2880307" cy="488871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r">
              <a:defRPr sz="1200"/>
            </a:lvl1pPr>
          </a:lstStyle>
          <a:p>
            <a:pPr>
              <a:defRPr/>
            </a:pPr>
            <a:fld id="{30BB0633-F378-4788-AC97-14C2D87628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F46FE-D8D2-4A35-BBA9-1CE85BCE5C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785794"/>
            <a:ext cx="9144000" cy="71438"/>
          </a:xfrm>
          <a:prstGeom prst="rect">
            <a:avLst/>
          </a:prstGeom>
          <a:gradFill flip="none" rotWithShape="1">
            <a:gsLst>
              <a:gs pos="0">
                <a:srgbClr val="92D050">
                  <a:alpha val="56000"/>
                </a:srgbClr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35793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en-US" altLang="ko-KR"/>
              <a:t>- </a:t>
            </a:r>
            <a:fld id="{FBDFFEB9-F6E7-4216-AE0C-7E3D994734F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22DD2-AAEB-4A76-A3F7-0CF52BAA54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A812F-09B5-4F5F-A96D-B0BFEBAFE0E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B6A9F-6A2F-42B0-878F-6DDD47E49A7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D14D9-8757-4D36-8AAD-233F6516FDA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995A2-C4F0-451F-A813-1CDF694335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29563" y="6392863"/>
            <a:ext cx="121443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9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467475"/>
            <a:ext cx="12858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0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500438" y="65246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en-US" altLang="ko-KR"/>
              <a:t>- </a:t>
            </a:r>
            <a:fld id="{1BE46924-70D3-40F5-BB75-938261587B5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</a:t>
            </a:fld>
            <a:r>
              <a:rPr lang="en-US" altLang="ko-KR" smtClean="0"/>
              <a:t> -</a:t>
            </a:r>
            <a:endParaRPr lang="en-US" altLang="ko-KR"/>
          </a:p>
        </p:txBody>
      </p:sp>
      <p:pic>
        <p:nvPicPr>
          <p:cNvPr id="3" name="Picture 12" descr="Picture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25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re 1"/>
          <p:cNvSpPr txBox="1">
            <a:spLocks/>
          </p:cNvSpPr>
          <p:nvPr/>
        </p:nvSpPr>
        <p:spPr bwMode="auto">
          <a:xfrm>
            <a:off x="1711293" y="1357298"/>
            <a:ext cx="5929313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kumimoji="0" lang="fr-CA" sz="4000" b="1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Android App </a:t>
            </a:r>
            <a:r>
              <a:rPr kumimoji="0" lang="ko-KR" altLang="en-US" sz="4000" b="1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기본 개발</a:t>
            </a:r>
            <a:endParaRPr kumimoji="0" lang="en-US" sz="2400" b="1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+mj-cs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kumimoji="0" lang="en-US" sz="2400" b="1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- </a:t>
            </a:r>
            <a:r>
              <a:rPr kumimoji="0" lang="en-US" sz="2400" b="1" dirty="0" err="1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Ch1~Ch4</a:t>
            </a:r>
            <a:r>
              <a:rPr kumimoji="0" lang="en-US" sz="2400" b="1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 -</a:t>
            </a:r>
            <a:endParaRPr kumimoji="0" lang="fr-FR" sz="2400" b="1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1954181" y="4462482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latinLnBrk="0">
              <a:spcBef>
                <a:spcPct val="20000"/>
              </a:spcBef>
              <a:buFont typeface="Arial" charset="0"/>
              <a:buNone/>
              <a:defRPr/>
            </a:pPr>
            <a:r>
              <a:rPr kumimoji="0" lang="ko-KR" altLang="en-US" sz="2800" b="1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강성윤</a:t>
            </a:r>
            <a:endParaRPr kumimoji="0" lang="en-US" altLang="ko-KR" sz="2800" b="1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r" latinLnBrk="0">
              <a:spcBef>
                <a:spcPct val="20000"/>
              </a:spcBef>
              <a:buFont typeface="Arial" charset="0"/>
              <a:buNone/>
              <a:defRPr/>
            </a:pPr>
            <a:r>
              <a:rPr kumimoji="0" lang="fr-FR" sz="2800" b="1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kkang104@gmail.com</a:t>
            </a:r>
            <a:endParaRPr kumimoji="0" lang="fr-FR" sz="2800" b="1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2" descr="http://o3d.googlecode.com/svn/trunk/samples/assets/andro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2043" y="5572150"/>
            <a:ext cx="88582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6"/>
          <p:cNvSpPr txBox="1">
            <a:spLocks/>
          </p:cNvSpPr>
          <p:nvPr/>
        </p:nvSpPr>
        <p:spPr bwMode="auto">
          <a:xfrm>
            <a:off x="3497231" y="65246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- </a:t>
            </a:r>
            <a:fld id="{670ABE65-1ECA-490E-97E3-428E952E049D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-</a:t>
            </a:r>
          </a:p>
        </p:txBody>
      </p:sp>
      <p:pic>
        <p:nvPicPr>
          <p:cNvPr id="12" name="그림 11" descr="2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034" y="3286124"/>
            <a:ext cx="3709416" cy="20756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10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2928926" y="4714884"/>
            <a:ext cx="395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장 </a:t>
            </a:r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Android Studio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4546" y="4429132"/>
            <a:ext cx="676656" cy="975360"/>
          </a:xfrm>
          <a:prstGeom prst="rect">
            <a:avLst/>
          </a:prstGeom>
        </p:spPr>
      </p:pic>
      <p:pic>
        <p:nvPicPr>
          <p:cNvPr id="8" name="그림 7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2214554"/>
            <a:ext cx="4795057" cy="17145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11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개발툴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설치</a:t>
            </a:r>
            <a:endParaRPr kumimoji="0" lang="ko-KR" altLang="en-US" sz="2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7158" y="1000108"/>
            <a:ext cx="82153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latin typeface="Times New Roman" pitchFamily="18" charset="0"/>
                <a:cs typeface="Times New Roman" pitchFamily="18" charset="0"/>
              </a:rPr>
              <a:t>JDK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ko-KR" sz="1600" noProof="1" smtClean="0">
                <a:latin typeface="Times New Roman" pitchFamily="18" charset="0"/>
                <a:cs typeface="Times New Roman" pitchFamily="18" charset="0"/>
              </a:rPr>
              <a:t>JDK SE </a:t>
            </a:r>
            <a:r>
              <a:rPr lang="ko-KR" altLang="en-US" sz="1600" noProof="1" smtClean="0">
                <a:latin typeface="Times New Roman" pitchFamily="18" charset="0"/>
                <a:cs typeface="Times New Roman" pitchFamily="18" charset="0"/>
              </a:rPr>
              <a:t>버전 </a:t>
            </a:r>
            <a:r>
              <a:rPr lang="ko-KR" altLang="ko-KR" sz="1600" noProof="1" smtClean="0"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ko-KR" altLang="en-US" sz="1600" noProof="1" smtClean="0">
                <a:latin typeface="Times New Roman" pitchFamily="18" charset="0"/>
                <a:cs typeface="Times New Roman" pitchFamily="18" charset="0"/>
              </a:rPr>
              <a:t>이상을 설치한다</a:t>
            </a:r>
            <a:r>
              <a:rPr lang="ko-KR" altLang="ko-KR" sz="1600" noProof="1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ko-KR" sz="1600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z="1600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안드로이드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스튜디오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초기 버전의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안드로이드는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이클립스를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사용하였다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altLang="ko-KR" sz="1600" dirty="0" err="1" smtClean="0">
                <a:latin typeface="Times New Roman" pitchFamily="18" charset="0"/>
                <a:cs typeface="Times New Roman" pitchFamily="18" charset="0"/>
              </a:rPr>
              <a:t>4.x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이후에는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안드로이드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스튜디오를 공식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개발툴로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채택함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그래들 기반의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빌드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시스템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프로젝트 하나로 여러 장비의 이진 파일 생성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앱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템플릿 제공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그래픽 레이아웃 편집기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그림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3286124"/>
            <a:ext cx="3886200" cy="288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p25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12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개발툴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설치</a:t>
            </a:r>
            <a:endParaRPr kumimoji="0" lang="ko-KR" altLang="en-US" sz="2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7158" y="1000108"/>
            <a:ext cx="82153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안드로이드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스튜디오 설치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개발자 홈 페이지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ko-KR" sz="1600" dirty="0" err="1" smtClean="0"/>
              <a:t>http://developer.android.com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운영체제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버전에 맞는 실행 파일을 다운로드 받는다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초기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셋업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이전 버전이 설치된 경우 설정을 가져올 지 묻는다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릴리즈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후 발생한 업데이트를 수행한다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업데이트 완료 후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웰컴창이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나타나면 설치 완료된 것이다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그림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3" y="1142984"/>
            <a:ext cx="2952711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그림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4857760"/>
            <a:ext cx="1622916" cy="1219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그림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51278" y="4795346"/>
            <a:ext cx="1604199" cy="1381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p31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개발툴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설치</a:t>
            </a:r>
            <a:endParaRPr kumimoji="0" lang="ko-KR" altLang="en-US" sz="2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7158" y="1000108"/>
            <a:ext cx="821537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SDK 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최신으로 업데이트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스튜디오는 최신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SDK 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하나만 같이 배포하며 발표 후의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SDK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는 추가로 업데이트해야 한다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/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웰컴창의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Configure 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버튼을 누르고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SDK 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관리자를 호출한다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업데이트할 항목과 추가 설치할 항목을 보여 주며 여기서 더 필요한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SDK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를 선택 및 설치한다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독립형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SDK 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관리자가 따로 제공된다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286124"/>
            <a:ext cx="39274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2548" y="2519362"/>
            <a:ext cx="2971800" cy="343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p36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14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개발툴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설치</a:t>
            </a:r>
            <a:endParaRPr kumimoji="0" lang="ko-KR" altLang="en-US" sz="2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7158" y="1000108"/>
            <a:ext cx="821537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업그레이드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개발툴은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수시로 업그레이드되며 변경된 부분에 대한 패치만 받아서 설치하면 된다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ko-KR" altLang="ko-KR" sz="1600" dirty="0" smtClean="0"/>
              <a:t>메뉴에서</a:t>
            </a:r>
            <a:r>
              <a:rPr lang="en-US" altLang="ko-KR" sz="1600" dirty="0" smtClean="0"/>
              <a:t> Help/check for update </a:t>
            </a:r>
            <a:r>
              <a:rPr lang="ko-KR" altLang="ko-KR" sz="1600" dirty="0" smtClean="0"/>
              <a:t>항목을 선택하면 현재 버전과 최신 버전을 비교하여 업데이트 여부를 알려 준다</a:t>
            </a:r>
            <a:endParaRPr lang="en-US" altLang="ko-KR" sz="1600" dirty="0" smtClean="0"/>
          </a:p>
          <a:p>
            <a:pPr lvl="1"/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업데이트 후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재시작하고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기존 설정은 유지하는 것이 좋다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SDK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도 주기적으로 업그레이드 되므로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SDK 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관리자로 최신 상태를 유지하는 것이 좋다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000372"/>
            <a:ext cx="51054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p40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15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개발툴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설치</a:t>
            </a:r>
            <a:endParaRPr kumimoji="0" lang="ko-KR" altLang="en-US" sz="2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7158" y="1000108"/>
            <a:ext cx="82153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프로젝트 제작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안드로이드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스튜디오는 프로젝트 기반이므로 프로젝트를 먼저 만들어야 한다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ko-KR" altLang="ko-KR" sz="1600" dirty="0" err="1" smtClean="0"/>
              <a:t>웰컴창</a:t>
            </a:r>
            <a:r>
              <a:rPr lang="ko-KR" altLang="ko-KR" sz="1600" dirty="0" smtClean="0"/>
              <a:t> 제일 위에 있는</a:t>
            </a:r>
            <a:r>
              <a:rPr lang="en-US" altLang="ko-KR" sz="1600" dirty="0" smtClean="0"/>
              <a:t> Start a new Android Studio project </a:t>
            </a:r>
            <a:r>
              <a:rPr lang="ko-KR" altLang="ko-KR" sz="1600" dirty="0" smtClean="0"/>
              <a:t>항목을 선택한다</a:t>
            </a:r>
            <a:endParaRPr lang="en-US" altLang="ko-KR" sz="1600" dirty="0" smtClean="0"/>
          </a:p>
          <a:p>
            <a:pPr lvl="1"/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마법사 형식의 단계별 질문을 한다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프로젝트명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제작사 명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저장 위치 등을 선택한다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각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장비별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사용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SDK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를 선택한다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너무 최신의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SDK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를 쓰는 것은 바람직하지 않다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143248"/>
            <a:ext cx="3365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0775" y="3124198"/>
            <a:ext cx="2649538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p42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16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개발툴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설치</a:t>
            </a:r>
            <a:endParaRPr kumimoji="0" lang="ko-KR" altLang="en-US" sz="2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7158" y="1000108"/>
            <a:ext cx="82153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프로젝트 제작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메인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액티비티의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형태를 선택한다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초기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실습시에는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가장 단순한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Empty Activity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를 선택하는 것이 좋다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액티비티의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이름은 디폴트를 받아 들인다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프로젝트가 생성되고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안드로이드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스튜디오가 열린다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714620"/>
            <a:ext cx="3733800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4524" y="2838445"/>
            <a:ext cx="3394075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p44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17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개발툴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설치</a:t>
            </a:r>
            <a:endParaRPr kumimoji="0" lang="ko-KR" altLang="en-US" sz="2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7158" y="1000108"/>
            <a:ext cx="821537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latin typeface="Times New Roman" pitchFamily="18" charset="0"/>
                <a:cs typeface="Times New Roman" pitchFamily="18" charset="0"/>
              </a:rPr>
              <a:t>AVD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생성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실장비가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없어도 가상 장비인 </a:t>
            </a:r>
            <a:r>
              <a:rPr lang="en-US" altLang="ko-KR" sz="1600" dirty="0" err="1" smtClean="0">
                <a:latin typeface="Times New Roman" pitchFamily="18" charset="0"/>
                <a:cs typeface="Times New Roman" pitchFamily="18" charset="0"/>
              </a:rPr>
              <a:t>AVD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에서 실행해 볼 수 있다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Tools/Android/</a:t>
            </a:r>
            <a:r>
              <a:rPr lang="en-US" altLang="ko-KR" sz="1600" dirty="0" err="1" smtClean="0">
                <a:latin typeface="Times New Roman" pitchFamily="18" charset="0"/>
                <a:cs typeface="Times New Roman" pitchFamily="18" charset="0"/>
              </a:rPr>
              <a:t>AVD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 Manager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를 선택하여 </a:t>
            </a:r>
            <a:r>
              <a:rPr lang="en-US" altLang="ko-KR" sz="1600" dirty="0" err="1" smtClean="0">
                <a:latin typeface="Times New Roman" pitchFamily="18" charset="0"/>
                <a:cs typeface="Times New Roman" pitchFamily="18" charset="0"/>
              </a:rPr>
              <a:t>AVD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관리자를 실행한다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등록된 목록에서 </a:t>
            </a:r>
            <a:r>
              <a:rPr lang="en-US" altLang="ko-KR" sz="1600" dirty="0" err="1" smtClean="0">
                <a:latin typeface="Times New Roman" pitchFamily="18" charset="0"/>
                <a:cs typeface="Times New Roman" pitchFamily="18" charset="0"/>
              </a:rPr>
              <a:t>AVD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를 추가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삭제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편집한다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. Create Virtual Device 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버튼을 눌러 새로운 장비를 선택한다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레퍼런스폰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중 하나를 고르고 시스템 이미지를 선택한다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에뮬레이터의 이름을 입력하고 옵션을 선택한다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571876"/>
            <a:ext cx="25908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62284" y="3417889"/>
            <a:ext cx="2290763" cy="168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24497" y="3279776"/>
            <a:ext cx="24828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p50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18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Project </a:t>
            </a:r>
            <a:r>
              <a:rPr kumimoji="0" lang="ko-KR" altLang="en-US" sz="24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구조</a:t>
            </a:r>
            <a:endParaRPr kumimoji="0" lang="ko-KR" altLang="en-US" sz="2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7158" y="1000108"/>
            <a:ext cx="82153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Project </a:t>
            </a:r>
            <a:r>
              <a:rPr lang="en-US" sz="1600" b="1" dirty="0" err="1" smtClean="0"/>
              <a:t>vs</a:t>
            </a:r>
            <a:r>
              <a:rPr lang="en-US" sz="1600" b="1" dirty="0" smtClean="0"/>
              <a:t> Module</a:t>
            </a:r>
          </a:p>
          <a:p>
            <a:endParaRPr lang="en-US" sz="1600" dirty="0" smtClean="0"/>
          </a:p>
          <a:p>
            <a:r>
              <a:rPr lang="en-US" sz="1400" dirty="0" smtClean="0"/>
              <a:t>Project</a:t>
            </a:r>
            <a:r>
              <a:rPr lang="ko-KR" altLang="en-US" sz="1400" dirty="0" smtClean="0"/>
              <a:t>는</a:t>
            </a:r>
            <a:r>
              <a:rPr lang="en-US" sz="1400" dirty="0" smtClean="0"/>
              <a:t> Module</a:t>
            </a:r>
            <a:r>
              <a:rPr lang="ko-KR" altLang="en-US" sz="1400" dirty="0" smtClean="0"/>
              <a:t>의 상위 개념</a:t>
            </a:r>
            <a:r>
              <a:rPr lang="en-US" sz="1400" dirty="0" smtClean="0"/>
              <a:t>. Project</a:t>
            </a:r>
            <a:r>
              <a:rPr lang="ko-KR" altLang="en-US" sz="1400" dirty="0" smtClean="0"/>
              <a:t>에 여려개의</a:t>
            </a:r>
            <a:r>
              <a:rPr lang="en-US" sz="1400" dirty="0" smtClean="0"/>
              <a:t> Module</a:t>
            </a:r>
            <a:r>
              <a:rPr lang="ko-KR" altLang="en-US" sz="1400" dirty="0" smtClean="0"/>
              <a:t>이 존재할수 있다</a:t>
            </a:r>
            <a:r>
              <a:rPr lang="en-US" sz="1400" dirty="0" smtClean="0"/>
              <a:t>. </a:t>
            </a:r>
            <a:endParaRPr lang="ko-KR" altLang="en-US" sz="1400" dirty="0" smtClean="0"/>
          </a:p>
          <a:p>
            <a:r>
              <a:rPr lang="ko-KR" altLang="en-US" sz="1400" dirty="0" smtClean="0"/>
              <a:t>기존</a:t>
            </a:r>
            <a:r>
              <a:rPr lang="en-US" sz="1400" dirty="0" smtClean="0"/>
              <a:t> Eclipse</a:t>
            </a:r>
            <a:r>
              <a:rPr lang="ko-KR" altLang="en-US" sz="1400" dirty="0" smtClean="0"/>
              <a:t>에서는 하나의</a:t>
            </a:r>
            <a:r>
              <a:rPr lang="en-US" sz="1400" dirty="0" smtClean="0"/>
              <a:t> Project</a:t>
            </a:r>
            <a:r>
              <a:rPr lang="ko-KR" altLang="en-US" sz="1400" dirty="0" smtClean="0"/>
              <a:t>에 하나의</a:t>
            </a:r>
            <a:r>
              <a:rPr lang="en-US" sz="1400" dirty="0" smtClean="0"/>
              <a:t> Module </a:t>
            </a:r>
            <a:r>
              <a:rPr lang="ko-KR" altLang="en-US" sz="1400" dirty="0" smtClean="0"/>
              <a:t>개념이라고 </a:t>
            </a:r>
            <a:r>
              <a:rPr lang="ko-KR" altLang="en-US" sz="1400" dirty="0" err="1" smtClean="0"/>
              <a:t>볼수</a:t>
            </a:r>
            <a:r>
              <a:rPr lang="ko-KR" altLang="en-US" sz="1400" dirty="0" smtClean="0"/>
              <a:t> 있다</a:t>
            </a:r>
            <a:r>
              <a:rPr lang="en-US" sz="1400" dirty="0" smtClean="0"/>
              <a:t>.</a:t>
            </a:r>
            <a:endParaRPr lang="ko-KR" altLang="en-US" sz="1400" dirty="0" smtClean="0"/>
          </a:p>
          <a:p>
            <a:r>
              <a:rPr lang="en-US" sz="1400" dirty="0" smtClean="0"/>
              <a:t>Module</a:t>
            </a:r>
            <a:r>
              <a:rPr lang="ko-KR" altLang="en-US" sz="1400" dirty="0" smtClean="0"/>
              <a:t>은 하나의</a:t>
            </a:r>
            <a:r>
              <a:rPr lang="en-US" sz="1400" dirty="0" smtClean="0"/>
              <a:t>App </a:t>
            </a:r>
            <a:r>
              <a:rPr lang="ko-KR" altLang="en-US" sz="1400" dirty="0" smtClean="0"/>
              <a:t>이라고 보면 된다</a:t>
            </a:r>
            <a:r>
              <a:rPr lang="en-US" sz="1400" dirty="0" smtClean="0"/>
              <a:t>. </a:t>
            </a:r>
            <a:endParaRPr lang="ko-KR" altLang="en-US" sz="1400" dirty="0" smtClean="0"/>
          </a:p>
          <a:p>
            <a:r>
              <a:rPr lang="ko-KR" altLang="en-US" sz="1400" dirty="0" smtClean="0"/>
              <a:t>한 </a:t>
            </a:r>
            <a:r>
              <a:rPr lang="ko-KR" altLang="en-US" sz="1400" dirty="0" err="1" smtClean="0"/>
              <a:t>프로젝트내에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여러개의</a:t>
            </a:r>
            <a:r>
              <a:rPr lang="ko-KR" altLang="en-US" sz="1400" dirty="0" smtClean="0"/>
              <a:t> 상이한</a:t>
            </a:r>
            <a:r>
              <a:rPr lang="en-US" sz="1400" dirty="0" smtClean="0"/>
              <a:t> App</a:t>
            </a:r>
            <a:r>
              <a:rPr lang="ko-KR" altLang="en-US" sz="1400" dirty="0" smtClean="0"/>
              <a:t>이 모듈로 구분될수도 있고 </a:t>
            </a:r>
            <a:r>
              <a:rPr lang="en-US" sz="1400" dirty="0" smtClean="0"/>
              <a:t>Mobile, TV, Wear App</a:t>
            </a:r>
            <a:r>
              <a:rPr lang="ko-KR" altLang="en-US" sz="1400" dirty="0" smtClean="0"/>
              <a:t>이 모듈로 구분될수도 있다</a:t>
            </a:r>
            <a:r>
              <a:rPr lang="en-US" sz="1400" dirty="0" smtClean="0"/>
              <a:t>.</a:t>
            </a:r>
          </a:p>
          <a:p>
            <a:endParaRPr lang="en-US" altLang="ko-KR" sz="1400" dirty="0" smtClean="0"/>
          </a:p>
          <a:p>
            <a:endParaRPr lang="ko-KR" altLang="en-US" sz="1400" dirty="0" smtClean="0"/>
          </a:p>
          <a:p>
            <a:endParaRPr lang="ko-KR" altLang="en-US" sz="1400" dirty="0"/>
          </a:p>
        </p:txBody>
      </p:sp>
      <p:pic>
        <p:nvPicPr>
          <p:cNvPr id="5" name="그림 4" descr="33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571472" y="2714620"/>
            <a:ext cx="2705100" cy="3176312"/>
          </a:xfrm>
          <a:prstGeom prst="rect">
            <a:avLst/>
          </a:prstGeom>
        </p:spPr>
      </p:pic>
      <p:pic>
        <p:nvPicPr>
          <p:cNvPr id="6" name="그림 5" descr="34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4929190" y="2500306"/>
            <a:ext cx="2400300" cy="365094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19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Project </a:t>
            </a:r>
            <a:r>
              <a:rPr kumimoji="0" lang="ko-KR" altLang="en-US" sz="24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구조</a:t>
            </a:r>
            <a:endParaRPr kumimoji="0" lang="ko-KR" altLang="en-US" sz="2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7158" y="1000108"/>
            <a:ext cx="82153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gradle</a:t>
            </a:r>
            <a:endParaRPr lang="ko-KR" altLang="en-US" sz="1600" dirty="0" smtClean="0"/>
          </a:p>
          <a:p>
            <a:endParaRPr lang="en-US" sz="1600" dirty="0" smtClean="0"/>
          </a:p>
          <a:p>
            <a:r>
              <a:rPr lang="en-US" sz="1400" dirty="0" smtClean="0"/>
              <a:t>Android Studio</a:t>
            </a:r>
            <a:r>
              <a:rPr lang="ko-KR" altLang="en-US" sz="1400" dirty="0" smtClean="0"/>
              <a:t>에 포함된 빌드 시스템</a:t>
            </a:r>
          </a:p>
          <a:p>
            <a:r>
              <a:rPr lang="ko-KR" altLang="en-US" sz="1400" dirty="0" smtClean="0"/>
              <a:t>확장 및 </a:t>
            </a:r>
            <a:r>
              <a:rPr lang="ko-KR" altLang="en-US" sz="1400" dirty="0" err="1" smtClean="0"/>
              <a:t>커스터마이징이</a:t>
            </a:r>
            <a:r>
              <a:rPr lang="ko-KR" altLang="en-US" sz="1400" dirty="0" smtClean="0"/>
              <a:t> 가능</a:t>
            </a:r>
          </a:p>
          <a:p>
            <a:r>
              <a:rPr lang="ko-KR" altLang="en-US" sz="1400" dirty="0" smtClean="0"/>
              <a:t>동일 프로젝트와 모듈을 이용 다양한 기능의 다수</a:t>
            </a:r>
            <a:r>
              <a:rPr lang="en-US" sz="1400" dirty="0" smtClean="0"/>
              <a:t> </a:t>
            </a:r>
            <a:r>
              <a:rPr lang="en-US" sz="1400" dirty="0" err="1" smtClean="0"/>
              <a:t>APK</a:t>
            </a:r>
            <a:r>
              <a:rPr lang="en-US" sz="1400" dirty="0" smtClean="0"/>
              <a:t> </a:t>
            </a:r>
            <a:r>
              <a:rPr lang="ko-KR" altLang="en-US" sz="1400" dirty="0" smtClean="0"/>
              <a:t>생성 가능</a:t>
            </a:r>
          </a:p>
          <a:p>
            <a:r>
              <a:rPr lang="en-US" sz="1400" dirty="0" smtClean="0"/>
              <a:t> </a:t>
            </a:r>
            <a:endParaRPr lang="ko-KR" altLang="en-US" sz="1400" dirty="0" smtClean="0"/>
          </a:p>
          <a:p>
            <a:r>
              <a:rPr lang="en-US" sz="1400" dirty="0" err="1" smtClean="0"/>
              <a:t>build.gradle</a:t>
            </a:r>
            <a:r>
              <a:rPr lang="en-US" sz="1400" dirty="0" smtClean="0"/>
              <a:t> </a:t>
            </a:r>
            <a:r>
              <a:rPr lang="ko-KR" altLang="en-US" sz="1400" dirty="0" smtClean="0"/>
              <a:t>이 빌드 파일</a:t>
            </a:r>
          </a:p>
          <a:p>
            <a:r>
              <a:rPr lang="en-US" sz="1400" dirty="0" err="1" smtClean="0"/>
              <a:t>AndroidManifest.xml</a:t>
            </a:r>
            <a:r>
              <a:rPr lang="en-US" sz="1400" dirty="0" smtClean="0"/>
              <a:t> </a:t>
            </a:r>
            <a:r>
              <a:rPr lang="ko-KR" altLang="en-US" sz="1400" dirty="0" smtClean="0"/>
              <a:t>에 있던 일부 내용이 빌드 파일로 이동</a:t>
            </a:r>
            <a:endParaRPr lang="en-US" altLang="ko-KR" sz="1400" dirty="0" smtClean="0"/>
          </a:p>
          <a:p>
            <a:endParaRPr lang="ko-KR" altLang="en-US" sz="1400" dirty="0" smtClean="0"/>
          </a:p>
          <a:p>
            <a:endParaRPr lang="ko-KR" altLang="en-US" sz="1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8596" y="2928934"/>
          <a:ext cx="8215370" cy="3627120"/>
        </p:xfrm>
        <a:graphic>
          <a:graphicData uri="http://schemas.openxmlformats.org/drawingml/2006/table">
            <a:tbl>
              <a:tblPr/>
              <a:tblGrid>
                <a:gridCol w="8215370"/>
              </a:tblGrid>
              <a:tr h="32861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android {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compileSdkVersion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21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buildToolsVersion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"21.1.2"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defaultConfig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{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4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applicationId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"</a:t>
                      </a:r>
                      <a:r>
                        <a:rPr lang="en-US" sz="14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com.example.kkang.mysecondproject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4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minSdkVersion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10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4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targetSdkVersion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21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4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versionCode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4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versionName</a:t>
                      </a:r>
                      <a:r>
                        <a:rPr lang="en-US" sz="1400" b="1" kern="100" dirty="0">
                          <a:latin typeface="맑은 고딕"/>
                          <a:ea typeface="맑은 고딕"/>
                          <a:cs typeface="Times New Roman"/>
                        </a:rPr>
                        <a:t> "1.0"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buildTypes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{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       release {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minifyEnabled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false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proguardFiles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getDefaultProguardFile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('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proguard-android.txt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'), '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proguard-rules.pro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'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       }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}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357554" y="485776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장 </a:t>
            </a:r>
            <a:r>
              <a:rPr lang="ko-KR" altLang="en-US" sz="3200" b="1" dirty="0" err="1" smtClean="0">
                <a:latin typeface="맑은 고딕" pitchFamily="50" charset="-127"/>
                <a:ea typeface="맑은 고딕" pitchFamily="50" charset="-127"/>
              </a:rPr>
              <a:t>안드로이드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3174" y="4572008"/>
            <a:ext cx="676656" cy="975360"/>
          </a:xfrm>
          <a:prstGeom prst="rect">
            <a:avLst/>
          </a:prstGeom>
        </p:spPr>
      </p:pic>
      <p:pic>
        <p:nvPicPr>
          <p:cNvPr id="8" name="그림 7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2214554"/>
            <a:ext cx="4795057" cy="171451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20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Project </a:t>
            </a:r>
            <a:r>
              <a:rPr kumimoji="0" lang="ko-KR" altLang="en-US" sz="24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구조</a:t>
            </a:r>
            <a:endParaRPr kumimoji="0" lang="ko-KR" altLang="en-US" sz="2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7158" y="1000108"/>
            <a:ext cx="82153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프로젝트 라이브러리의 의존성 관리를 일관되게 </a:t>
            </a:r>
            <a:r>
              <a:rPr lang="ko-KR" altLang="en-US" sz="1400" dirty="0" err="1" smtClean="0"/>
              <a:t>할수</a:t>
            </a:r>
            <a:r>
              <a:rPr lang="ko-KR" altLang="en-US" sz="1400" dirty="0" smtClean="0"/>
              <a:t> 있다는 측면이 가장 큰 특징</a:t>
            </a:r>
          </a:p>
          <a:p>
            <a:r>
              <a:rPr lang="en-US" sz="1400" dirty="0" smtClean="0"/>
              <a:t>Maven</a:t>
            </a:r>
            <a:r>
              <a:rPr lang="ko-KR" altLang="en-US" sz="1400" dirty="0" smtClean="0"/>
              <a:t>의 도움을 받아 처리</a:t>
            </a:r>
          </a:p>
          <a:p>
            <a:endParaRPr lang="ko-KR" altLang="en-US" sz="1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8596" y="1571612"/>
          <a:ext cx="8286808" cy="1571636"/>
        </p:xfrm>
        <a:graphic>
          <a:graphicData uri="http://schemas.openxmlformats.org/drawingml/2006/table">
            <a:tbl>
              <a:tblPr/>
              <a:tblGrid>
                <a:gridCol w="8286808"/>
              </a:tblGrid>
              <a:tr h="157163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dependencies {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   compile 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fileTree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(dir: '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libs'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, include: ['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*.jar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'])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wearApp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project(':wear')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   compile '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com.android.support:appcompat-v7:21.0.3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'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   compile '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com.google.android.gms:play-services:6.5.87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'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}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21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Menu</a:t>
            </a:r>
            <a:endParaRPr kumimoji="0" lang="ko-KR" altLang="en-US" sz="2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7158" y="1071546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project module import</a:t>
            </a:r>
            <a:endParaRPr lang="en-US" sz="1600" dirty="0" smtClean="0"/>
          </a:p>
        </p:txBody>
      </p:sp>
      <p:pic>
        <p:nvPicPr>
          <p:cNvPr id="7" name="그림 6" descr="57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2714612" y="1071546"/>
            <a:ext cx="3667125" cy="195939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28596" y="3214686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Export </a:t>
            </a:r>
            <a:r>
              <a:rPr lang="en-US" sz="1600" b="1" dirty="0" err="1" smtClean="0"/>
              <a:t>APK</a:t>
            </a:r>
            <a:r>
              <a:rPr lang="en-US" sz="1600" b="1" dirty="0" smtClean="0"/>
              <a:t> File</a:t>
            </a:r>
            <a:endParaRPr lang="en-US" sz="1600" dirty="0" smtClean="0"/>
          </a:p>
        </p:txBody>
      </p:sp>
      <p:pic>
        <p:nvPicPr>
          <p:cNvPr id="9" name="그림 8" descr="64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2285984" y="3214686"/>
            <a:ext cx="2724150" cy="158794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28596" y="4929198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Module </a:t>
            </a:r>
            <a:r>
              <a:rPr lang="ko-KR" altLang="en-US" sz="1600" b="1" dirty="0" smtClean="0"/>
              <a:t>추가</a:t>
            </a:r>
            <a:endParaRPr lang="ko-KR" altLang="en-US" sz="1600" dirty="0"/>
          </a:p>
        </p:txBody>
      </p:sp>
      <p:pic>
        <p:nvPicPr>
          <p:cNvPr id="11" name="그림 10" descr="39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1928794" y="5000636"/>
            <a:ext cx="3419475" cy="154187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22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Menu</a:t>
            </a:r>
            <a:endParaRPr kumimoji="0" lang="ko-KR" altLang="en-US" sz="2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7158" y="1071546"/>
            <a:ext cx="8215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Activity </a:t>
            </a:r>
            <a:r>
              <a:rPr lang="ko-KR" altLang="en-US" sz="1600" b="1" dirty="0" smtClean="0"/>
              <a:t>추가</a:t>
            </a:r>
            <a:endParaRPr lang="ko-KR" alt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Activity </a:t>
            </a:r>
            <a:r>
              <a:rPr lang="ko-KR" altLang="en-US" sz="1600" dirty="0" err="1" smtClean="0"/>
              <a:t>만들때</a:t>
            </a:r>
            <a:r>
              <a:rPr lang="ko-KR" altLang="en-US" sz="1600" dirty="0" smtClean="0"/>
              <a:t> 중간의</a:t>
            </a:r>
            <a:r>
              <a:rPr lang="en-US" sz="1600" dirty="0" smtClean="0"/>
              <a:t> Launcher Activity </a:t>
            </a:r>
            <a:r>
              <a:rPr lang="ko-KR" altLang="en-US" sz="1600" dirty="0" smtClean="0"/>
              <a:t>추가하면 첫 </a:t>
            </a:r>
            <a:r>
              <a:rPr lang="ko-KR" altLang="en-US" sz="1600" dirty="0" err="1" smtClean="0"/>
              <a:t>시작지점의</a:t>
            </a:r>
            <a:r>
              <a:rPr lang="en-US" sz="1600" dirty="0" smtClean="0"/>
              <a:t> Activity</a:t>
            </a:r>
            <a:r>
              <a:rPr lang="ko-KR" altLang="en-US" sz="1600" dirty="0" smtClean="0"/>
              <a:t>로 자동 등록</a:t>
            </a:r>
            <a:r>
              <a:rPr lang="en-US" sz="1600" dirty="0" smtClean="0"/>
              <a:t>.</a:t>
            </a:r>
            <a:endParaRPr lang="ko-KR" altLang="en-US" sz="1600" dirty="0" smtClean="0"/>
          </a:p>
        </p:txBody>
      </p:sp>
      <p:pic>
        <p:nvPicPr>
          <p:cNvPr id="5" name="그림 4" descr="44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642910" y="2428868"/>
            <a:ext cx="4733925" cy="151913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Menu</a:t>
            </a:r>
            <a:endParaRPr kumimoji="0" lang="ko-KR" altLang="en-US" sz="2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7158" y="1071546"/>
            <a:ext cx="82153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추상 </a:t>
            </a:r>
            <a:r>
              <a:rPr lang="ko-KR" altLang="en-US" sz="1600" b="1" dirty="0" err="1" smtClean="0"/>
              <a:t>메서드</a:t>
            </a:r>
            <a:r>
              <a:rPr lang="en-US" sz="1600" b="1" dirty="0" smtClean="0"/>
              <a:t> override</a:t>
            </a:r>
            <a:endParaRPr lang="ko-KR" alt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interface</a:t>
            </a:r>
            <a:r>
              <a:rPr lang="ko-KR" altLang="en-US" sz="1600" dirty="0" smtClean="0"/>
              <a:t>나 추상</a:t>
            </a:r>
            <a:r>
              <a:rPr lang="en-US" sz="1600" dirty="0" smtClean="0"/>
              <a:t> class</a:t>
            </a:r>
            <a:r>
              <a:rPr lang="ko-KR" altLang="en-US" sz="1600" dirty="0" smtClean="0"/>
              <a:t>의 메서드를 쉽게</a:t>
            </a:r>
            <a:r>
              <a:rPr lang="en-US" sz="1600" dirty="0" smtClean="0"/>
              <a:t> override </a:t>
            </a:r>
            <a:r>
              <a:rPr lang="ko-KR" altLang="en-US" sz="1600" dirty="0" smtClean="0"/>
              <a:t>하는 방법</a:t>
            </a:r>
            <a:endParaRPr lang="en-US" altLang="ko-KR" sz="1600" dirty="0" smtClean="0"/>
          </a:p>
          <a:p>
            <a:endParaRPr lang="en-US" sz="1600" dirty="0" smtClean="0"/>
          </a:p>
          <a:p>
            <a:r>
              <a:rPr lang="ko-KR" altLang="en-US" sz="1600" dirty="0" smtClean="0"/>
              <a:t>코드 오른쪽 </a:t>
            </a:r>
            <a:r>
              <a:rPr lang="ko-KR" altLang="en-US" sz="1600" dirty="0" err="1" smtClean="0"/>
              <a:t>마으스</a:t>
            </a:r>
            <a:r>
              <a:rPr lang="en-US" altLang="ko-KR" sz="1600" dirty="0" smtClean="0"/>
              <a:t>-&gt; Generate -&gt; Implement Methods</a:t>
            </a:r>
            <a:endParaRPr lang="en-US" sz="1600" dirty="0" smtClean="0"/>
          </a:p>
        </p:txBody>
      </p:sp>
      <p:pic>
        <p:nvPicPr>
          <p:cNvPr id="5" name="그림 4" descr="49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642910" y="2357430"/>
            <a:ext cx="3228975" cy="2212079"/>
          </a:xfrm>
          <a:prstGeom prst="rect">
            <a:avLst/>
          </a:prstGeom>
        </p:spPr>
      </p:pic>
      <p:pic>
        <p:nvPicPr>
          <p:cNvPr id="6" name="그림 5" descr="50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5214942" y="2500306"/>
            <a:ext cx="2343150" cy="285899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24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Menu</a:t>
            </a:r>
            <a:endParaRPr kumimoji="0" lang="ko-KR" altLang="en-US" sz="2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7158" y="1071546"/>
            <a:ext cx="82153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자동</a:t>
            </a:r>
            <a:r>
              <a:rPr lang="en-US" sz="1600" b="1" dirty="0" smtClean="0"/>
              <a:t> import</a:t>
            </a:r>
            <a:endParaRPr lang="ko-KR" altLang="en-US" sz="1600" dirty="0" smtClean="0"/>
          </a:p>
          <a:p>
            <a:endParaRPr lang="en-US" sz="1600" dirty="0" smtClean="0"/>
          </a:p>
          <a:p>
            <a:r>
              <a:rPr lang="ko-KR" altLang="en-US" sz="1600" dirty="0" smtClean="0"/>
              <a:t>설정에서</a:t>
            </a:r>
            <a:r>
              <a:rPr lang="en-US" sz="1600" dirty="0" smtClean="0"/>
              <a:t> Editor-&gt;Auto Import </a:t>
            </a:r>
            <a:r>
              <a:rPr lang="ko-KR" altLang="en-US" sz="1600" dirty="0" smtClean="0"/>
              <a:t>를 위의 그림처럼 </a:t>
            </a:r>
            <a:r>
              <a:rPr lang="ko-KR" altLang="en-US" sz="1600" dirty="0" err="1" smtClean="0"/>
              <a:t>두개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체크박스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체트하면</a:t>
            </a:r>
            <a:r>
              <a:rPr lang="ko-KR" altLang="en-US" sz="1600" dirty="0" smtClean="0"/>
              <a:t> 코드 작성시 별도의 </a:t>
            </a:r>
            <a:r>
              <a:rPr lang="ko-KR" altLang="en-US" sz="1600" dirty="0" err="1" smtClean="0"/>
              <a:t>작업없이</a:t>
            </a:r>
            <a:r>
              <a:rPr lang="ko-KR" altLang="en-US" sz="1600" dirty="0" smtClean="0"/>
              <a:t> 알아서</a:t>
            </a:r>
            <a:r>
              <a:rPr lang="en-US" sz="1600" dirty="0" smtClean="0"/>
              <a:t> import </a:t>
            </a:r>
            <a:r>
              <a:rPr lang="ko-KR" altLang="en-US" sz="1600" dirty="0" err="1" smtClean="0"/>
              <a:t>해준다</a:t>
            </a:r>
            <a:r>
              <a:rPr lang="en-US" sz="1600" dirty="0" smtClean="0"/>
              <a:t>.</a:t>
            </a:r>
          </a:p>
        </p:txBody>
      </p:sp>
      <p:pic>
        <p:nvPicPr>
          <p:cNvPr id="5" name="그림 4" descr="5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2357422" y="2500306"/>
            <a:ext cx="4324350" cy="288806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25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Menu</a:t>
            </a:r>
            <a:endParaRPr kumimoji="0" lang="ko-KR" altLang="en-US" sz="2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7158" y="1071546"/>
            <a:ext cx="8215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Assets</a:t>
            </a:r>
            <a:endParaRPr lang="ko-KR" alt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assets </a:t>
            </a:r>
            <a:r>
              <a:rPr lang="ko-KR" altLang="en-US" sz="1600" dirty="0" err="1" smtClean="0"/>
              <a:t>디렉토리가</a:t>
            </a:r>
            <a:r>
              <a:rPr lang="ko-KR" altLang="en-US" sz="1600" dirty="0" smtClean="0"/>
              <a:t> 기본으로 제공되지 않는다</a:t>
            </a:r>
            <a:r>
              <a:rPr lang="en-US" sz="1600" dirty="0" smtClean="0"/>
              <a:t>. </a:t>
            </a:r>
            <a:r>
              <a:rPr lang="ko-KR" altLang="en-US" sz="1600" dirty="0" smtClean="0"/>
              <a:t>필요하면 직접 만드는 구조이다</a:t>
            </a:r>
            <a:r>
              <a:rPr lang="en-US" sz="1600" dirty="0" smtClean="0"/>
              <a:t>.</a:t>
            </a:r>
          </a:p>
        </p:txBody>
      </p:sp>
      <p:pic>
        <p:nvPicPr>
          <p:cNvPr id="5" name="그림 4" descr="54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643042" y="1928802"/>
            <a:ext cx="5485193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26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Menu</a:t>
            </a:r>
            <a:endParaRPr kumimoji="0" lang="ko-KR" altLang="en-US" sz="2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7158" y="1071546"/>
            <a:ext cx="821537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module </a:t>
            </a:r>
            <a:r>
              <a:rPr lang="ko-KR" altLang="en-US" sz="1600" b="1" dirty="0" smtClean="0"/>
              <a:t>삭제</a:t>
            </a:r>
            <a:endParaRPr lang="ko-KR" alt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Open Module Settings</a:t>
            </a:r>
            <a:endParaRPr lang="ko-KR" altLang="en-US" sz="1600" dirty="0"/>
          </a:p>
        </p:txBody>
      </p:sp>
      <p:pic>
        <p:nvPicPr>
          <p:cNvPr id="5" name="그림 4" descr="59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857224" y="2071678"/>
            <a:ext cx="3028950" cy="2646346"/>
          </a:xfrm>
          <a:prstGeom prst="rect">
            <a:avLst/>
          </a:prstGeom>
        </p:spPr>
      </p:pic>
      <p:pic>
        <p:nvPicPr>
          <p:cNvPr id="6" name="그림 5" descr="60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6314" y="2071678"/>
            <a:ext cx="3243072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27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Menu</a:t>
            </a:r>
            <a:endParaRPr kumimoji="0" lang="ko-KR" altLang="en-US" sz="2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7158" y="1071546"/>
            <a:ext cx="821537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add library</a:t>
            </a:r>
            <a:endParaRPr lang="ko-KR" alt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support </a:t>
            </a:r>
            <a:r>
              <a:rPr lang="en-US" sz="1600" dirty="0" err="1" smtClean="0"/>
              <a:t>v4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는 추가하지 않아도 기본 이용 가능하다</a:t>
            </a:r>
            <a:r>
              <a:rPr lang="en-US" sz="1600" dirty="0" smtClean="0"/>
              <a:t>.</a:t>
            </a:r>
            <a:endParaRPr lang="ko-KR" altLang="en-US" sz="1600" dirty="0"/>
          </a:p>
        </p:txBody>
      </p:sp>
      <p:pic>
        <p:nvPicPr>
          <p:cNvPr id="5" name="그림 4" descr="6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357158" y="1928802"/>
            <a:ext cx="2790825" cy="3709235"/>
          </a:xfrm>
          <a:prstGeom prst="rect">
            <a:avLst/>
          </a:prstGeom>
        </p:spPr>
      </p:pic>
      <p:pic>
        <p:nvPicPr>
          <p:cNvPr id="6" name="그림 5" descr="62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2928926" y="1928802"/>
            <a:ext cx="6067425" cy="119172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28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Menu</a:t>
            </a:r>
            <a:endParaRPr kumimoji="0" lang="ko-KR" altLang="en-US" sz="2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7158" y="1071546"/>
            <a:ext cx="821537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res directory add</a:t>
            </a:r>
            <a:endParaRPr lang="ko-KR" alt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Add resource directory</a:t>
            </a:r>
            <a:endParaRPr lang="ko-KR" altLang="en-US" sz="1600" dirty="0"/>
          </a:p>
        </p:txBody>
      </p:sp>
      <p:pic>
        <p:nvPicPr>
          <p:cNvPr id="5" name="그림 4" descr="70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785786" y="1928802"/>
            <a:ext cx="3981450" cy="10663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85720" y="3143248"/>
            <a:ext cx="821537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Resource file add</a:t>
            </a:r>
            <a:endParaRPr lang="ko-KR" altLang="en-US" sz="1600" dirty="0" smtClean="0"/>
          </a:p>
          <a:p>
            <a:endParaRPr lang="en-US" sz="1600" dirty="0" smtClean="0"/>
          </a:p>
          <a:p>
            <a:r>
              <a:rPr lang="ko-KR" altLang="en-US" sz="1600" dirty="0" err="1" smtClean="0"/>
              <a:t>디렉토리</a:t>
            </a:r>
            <a:r>
              <a:rPr lang="ko-KR" altLang="en-US" sz="1600" dirty="0" smtClean="0"/>
              <a:t> 명 오른쪽 마우스</a:t>
            </a:r>
            <a:r>
              <a:rPr lang="en-US" sz="1600" dirty="0" smtClean="0"/>
              <a:t>-&gt;</a:t>
            </a:r>
            <a:r>
              <a:rPr lang="ko-KR" altLang="en-US" sz="1600" dirty="0" smtClean="0"/>
              <a:t>각</a:t>
            </a:r>
            <a:r>
              <a:rPr lang="en-US" sz="1600" dirty="0" smtClean="0"/>
              <a:t> resource </a:t>
            </a:r>
            <a:r>
              <a:rPr lang="ko-KR" altLang="en-US" sz="1600" dirty="0" err="1" smtClean="0"/>
              <a:t>타입별</a:t>
            </a:r>
            <a:r>
              <a:rPr lang="en-US" sz="1600" dirty="0" smtClean="0"/>
              <a:t> resource file </a:t>
            </a:r>
            <a:r>
              <a:rPr lang="ko-KR" altLang="en-US" sz="1600" dirty="0" smtClean="0"/>
              <a:t>메뉴</a:t>
            </a:r>
            <a:endParaRPr lang="ko-KR" altLang="en-US" sz="1600" dirty="0"/>
          </a:p>
        </p:txBody>
      </p:sp>
      <p:pic>
        <p:nvPicPr>
          <p:cNvPr id="7" name="그림 6" descr="72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642910" y="4143380"/>
            <a:ext cx="4133850" cy="91234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29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357554" y="485776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장 </a:t>
            </a:r>
            <a:r>
              <a:rPr lang="ko-KR" altLang="en-US" sz="3200" b="1" err="1" smtClean="0">
                <a:latin typeface="맑은 고딕" pitchFamily="50" charset="-127"/>
                <a:ea typeface="맑은 고딕" pitchFamily="50" charset="-127"/>
              </a:rPr>
              <a:t>첫번째</a:t>
            </a:r>
            <a:r>
              <a:rPr lang="ko-KR" altLang="en-US" sz="3200" b="1" smtClean="0">
                <a:latin typeface="맑은 고딕" pitchFamily="50" charset="-127"/>
                <a:ea typeface="맑은 고딕" pitchFamily="50" charset="-127"/>
              </a:rPr>
              <a:t> 예제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3174" y="4572008"/>
            <a:ext cx="676656" cy="975360"/>
          </a:xfrm>
          <a:prstGeom prst="rect">
            <a:avLst/>
          </a:prstGeom>
        </p:spPr>
      </p:pic>
      <p:pic>
        <p:nvPicPr>
          <p:cNvPr id="8" name="그림 7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2214554"/>
            <a:ext cx="4795057" cy="17145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특징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p9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0034" y="1000108"/>
            <a:ext cx="821537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600" b="1" dirty="0" err="1" smtClean="0">
                <a:latin typeface="Times New Roman" pitchFamily="18" charset="0"/>
                <a:cs typeface="Times New Roman" pitchFamily="18" charset="0"/>
              </a:rPr>
              <a:t>안드로이드의</a:t>
            </a:r>
            <a:r>
              <a:rPr lang="ko-KR" altLang="en-US" sz="1600" b="1" dirty="0" smtClean="0">
                <a:latin typeface="Times New Roman" pitchFamily="18" charset="0"/>
                <a:cs typeface="Times New Roman" pitchFamily="18" charset="0"/>
              </a:rPr>
              <a:t> 특징</a:t>
            </a:r>
            <a:endParaRPr lang="en-US" altLang="ko-KR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운영체제의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핵심이라고 할 수 있는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커널은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공개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운영체제인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리눅스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기반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안드로이드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개발에 공식적으로 자바 언어를 사용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검증된 많은 라이브러리들을 대거 포함하고 있어 웬만한 기능은 별도의 외부 라이브   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러리를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사용할 필요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없음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플랫폼에 내장된 빌트인 프로그램과 사용자가 만든 프로그램이 동일한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를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사용하므로 모든 프로그램은 평등함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개방된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환경인만큼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개발툴과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관련 문서들이 모두 무료로 제공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</a:b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안드로이드의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단점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오래되지 않은 만큼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숙련된 개발자가 많지 않으며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관련 자료도 부족함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공식 문서가 아직 완비되지 않은 상태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SDK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도 너무 자주 업그레이드되어 안정적이지 못하며 개발툴의 사소한 버그들도 상당히 많은 편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파편화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(Fragmentation) : 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개방된 환경 하에 통제 불가능한 변종의 출현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명확한 지원을 기대할 수 없음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30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실장비에서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실행하기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p88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071546"/>
            <a:ext cx="2786068" cy="495301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86182" y="1214422"/>
            <a:ext cx="50006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실장비에서</a:t>
            </a:r>
            <a:r>
              <a:rPr lang="ko-KR" altLang="en-US" sz="1600" dirty="0" smtClean="0"/>
              <a:t> 실행</a:t>
            </a:r>
            <a:endParaRPr lang="en-US" altLang="ko-KR" sz="1600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 smtClean="0"/>
              <a:t>대부분의 예제는 에뮬레이터에서 테스트 가능하지만 물리적인 하드웨어가 필요한 예제는 </a:t>
            </a:r>
            <a:r>
              <a:rPr lang="ko-KR" altLang="en-US" sz="1600" dirty="0" err="1" smtClean="0"/>
              <a:t>실장비에서</a:t>
            </a:r>
            <a:r>
              <a:rPr lang="ko-KR" altLang="en-US" sz="1600" dirty="0" smtClean="0"/>
              <a:t> 실행해야 한다</a:t>
            </a:r>
            <a:r>
              <a:rPr lang="en-US" altLang="ko-KR" sz="16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 smtClean="0"/>
              <a:t>제조사에 따라 </a:t>
            </a:r>
            <a:r>
              <a:rPr lang="en-US" altLang="ko-KR" sz="1600" dirty="0" smtClean="0"/>
              <a:t>USB </a:t>
            </a:r>
            <a:r>
              <a:rPr lang="ko-KR" altLang="en-US" sz="1600" dirty="0" smtClean="0"/>
              <a:t>드라이버가 필요한 경우가 있으며 개발자 옵션에서 </a:t>
            </a:r>
            <a:r>
              <a:rPr lang="en-US" altLang="ko-KR" sz="1600" dirty="0" smtClean="0"/>
              <a:t>USB </a:t>
            </a:r>
            <a:r>
              <a:rPr lang="ko-KR" altLang="en-US" sz="1600" dirty="0" smtClean="0"/>
              <a:t>디버깅 옵션을 선택해야 한다</a:t>
            </a:r>
            <a:r>
              <a:rPr lang="en-US" altLang="ko-KR" sz="16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1600" dirty="0" smtClean="0"/>
              <a:t>USB </a:t>
            </a:r>
            <a:r>
              <a:rPr lang="ko-KR" altLang="en-US" sz="1600" dirty="0" smtClean="0"/>
              <a:t>케이블로 연결한 후 예제를 실행하면 장비 목록에 </a:t>
            </a:r>
            <a:r>
              <a:rPr lang="ko-KR" altLang="en-US" sz="1600" dirty="0" err="1" smtClean="0"/>
              <a:t>실장비가</a:t>
            </a:r>
            <a:r>
              <a:rPr lang="ko-KR" altLang="en-US" sz="1600" dirty="0" smtClean="0"/>
              <a:t> 나타난다</a:t>
            </a:r>
            <a:r>
              <a:rPr lang="en-US" altLang="ko-KR" sz="1600" dirty="0" smtClean="0"/>
              <a:t>.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31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lang="ko-KR" altLang="en-US" sz="2800" b="1" dirty="0" smtClean="0"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프로젝트 분석</a:t>
            </a:r>
            <a:endParaRPr kumimoji="0" lang="en-US" altLang="ko-KR" sz="2800" b="1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p91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71546"/>
            <a:ext cx="2500330" cy="510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2143116"/>
            <a:ext cx="5806083" cy="3108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32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프로젝트의 구성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p92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28596" y="1000108"/>
            <a:ext cx="8429684" cy="526297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 smtClean="0"/>
              <a:t>&lt;?xml version="1.0" encoding="</a:t>
            </a:r>
            <a:r>
              <a:rPr lang="en-US" altLang="ko-KR" sz="1600" dirty="0" err="1" smtClean="0"/>
              <a:t>utf</a:t>
            </a:r>
            <a:r>
              <a:rPr lang="en-US" altLang="ko-KR" sz="1600" dirty="0" smtClean="0"/>
              <a:t>-8"?&gt;</a:t>
            </a:r>
          </a:p>
          <a:p>
            <a:r>
              <a:rPr lang="en-US" altLang="ko-KR" sz="1600" dirty="0" smtClean="0"/>
              <a:t>&lt;manifest </a:t>
            </a:r>
            <a:r>
              <a:rPr lang="en-US" altLang="ko-KR" sz="1600" dirty="0" err="1" smtClean="0"/>
              <a:t>xmlns:android</a:t>
            </a:r>
            <a:r>
              <a:rPr lang="en-US" altLang="ko-KR" sz="1600" dirty="0" smtClean="0"/>
              <a:t>="</a:t>
            </a:r>
            <a:r>
              <a:rPr lang="en-US" altLang="ko-KR" sz="1600" dirty="0" err="1" smtClean="0"/>
              <a:t>http://schemas.android.com/apk/res/android</a:t>
            </a:r>
            <a:r>
              <a:rPr lang="en-US" altLang="ko-KR" sz="1600" dirty="0" smtClean="0"/>
              <a:t>"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b="1" dirty="0" smtClean="0"/>
              <a:t>package="</a:t>
            </a:r>
            <a:r>
              <a:rPr lang="en-US" altLang="ko-KR" sz="1600" b="1" dirty="0" err="1" smtClean="0"/>
              <a:t>com.example.kkang.androidproject</a:t>
            </a:r>
            <a:r>
              <a:rPr lang="en-US" altLang="ko-KR" sz="1600" b="1" dirty="0" smtClean="0"/>
              <a:t>" </a:t>
            </a:r>
            <a:r>
              <a:rPr lang="en-US" altLang="ko-KR" sz="1600" dirty="0" smtClean="0"/>
              <a:t>&gt;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&lt;application</a:t>
            </a:r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android:allowBackup</a:t>
            </a:r>
            <a:r>
              <a:rPr lang="en-US" altLang="ko-KR" sz="1600" dirty="0" smtClean="0"/>
              <a:t>="true"</a:t>
            </a:r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android:icon</a:t>
            </a:r>
            <a:r>
              <a:rPr lang="en-US" altLang="ko-KR" sz="1600" dirty="0" smtClean="0"/>
              <a:t>="@</a:t>
            </a:r>
            <a:r>
              <a:rPr lang="en-US" altLang="ko-KR" sz="1600" dirty="0" err="1" smtClean="0"/>
              <a:t>drawable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ic_launcher</a:t>
            </a:r>
            <a:r>
              <a:rPr lang="en-US" altLang="ko-KR" sz="1600" dirty="0" smtClean="0"/>
              <a:t>"</a:t>
            </a:r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android:label</a:t>
            </a:r>
            <a:r>
              <a:rPr lang="en-US" altLang="ko-KR" sz="1600" dirty="0" smtClean="0"/>
              <a:t>="@string/</a:t>
            </a:r>
            <a:r>
              <a:rPr lang="en-US" altLang="ko-KR" sz="1600" dirty="0" err="1" smtClean="0"/>
              <a:t>app_name</a:t>
            </a:r>
            <a:r>
              <a:rPr lang="en-US" altLang="ko-KR" sz="1600" dirty="0" smtClean="0"/>
              <a:t>"</a:t>
            </a:r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android:theme</a:t>
            </a:r>
            <a:r>
              <a:rPr lang="en-US" altLang="ko-KR" sz="1600" dirty="0" smtClean="0"/>
              <a:t>="@style/</a:t>
            </a:r>
            <a:r>
              <a:rPr lang="en-US" altLang="ko-KR" sz="1600" dirty="0" err="1" smtClean="0"/>
              <a:t>AppTheme</a:t>
            </a:r>
            <a:r>
              <a:rPr lang="en-US" altLang="ko-KR" sz="1600" dirty="0" smtClean="0"/>
              <a:t>" &gt;</a:t>
            </a:r>
          </a:p>
          <a:p>
            <a:r>
              <a:rPr lang="en-US" altLang="ko-KR" sz="1600" dirty="0" smtClean="0"/>
              <a:t>        &lt;activity</a:t>
            </a:r>
          </a:p>
          <a:p>
            <a:r>
              <a:rPr lang="en-US" altLang="ko-KR" sz="1600" dirty="0" smtClean="0"/>
              <a:t>            </a:t>
            </a:r>
            <a:r>
              <a:rPr lang="en-US" altLang="ko-KR" sz="1600" dirty="0" err="1" smtClean="0"/>
              <a:t>android:name</a:t>
            </a:r>
            <a:r>
              <a:rPr lang="en-US" altLang="ko-KR" sz="1600" dirty="0" smtClean="0"/>
              <a:t>=".</a:t>
            </a:r>
            <a:r>
              <a:rPr lang="en-US" altLang="ko-KR" sz="1600" dirty="0" err="1" smtClean="0"/>
              <a:t>MainActivity</a:t>
            </a:r>
            <a:r>
              <a:rPr lang="en-US" altLang="ko-KR" sz="1600" dirty="0" smtClean="0"/>
              <a:t>"</a:t>
            </a:r>
          </a:p>
          <a:p>
            <a:r>
              <a:rPr lang="en-US" altLang="ko-KR" sz="1600" dirty="0" smtClean="0"/>
              <a:t>            </a:t>
            </a:r>
            <a:r>
              <a:rPr lang="en-US" altLang="ko-KR" sz="1600" dirty="0" err="1" smtClean="0"/>
              <a:t>android:label</a:t>
            </a:r>
            <a:r>
              <a:rPr lang="en-US" altLang="ko-KR" sz="1600" dirty="0" smtClean="0"/>
              <a:t>="@string/</a:t>
            </a:r>
            <a:r>
              <a:rPr lang="en-US" altLang="ko-KR" sz="1600" dirty="0" err="1" smtClean="0"/>
              <a:t>app_name</a:t>
            </a:r>
            <a:r>
              <a:rPr lang="en-US" altLang="ko-KR" sz="1600" dirty="0" smtClean="0"/>
              <a:t>" &gt;</a:t>
            </a:r>
          </a:p>
          <a:p>
            <a:r>
              <a:rPr lang="en-US" altLang="ko-KR" sz="1600" dirty="0" smtClean="0"/>
              <a:t>            </a:t>
            </a:r>
            <a:r>
              <a:rPr lang="en-US" altLang="ko-KR" sz="1600" b="1" dirty="0" smtClean="0"/>
              <a:t>&lt;intent-filter&gt;</a:t>
            </a:r>
          </a:p>
          <a:p>
            <a:r>
              <a:rPr lang="en-US" altLang="ko-KR" sz="1600" b="1" dirty="0" smtClean="0"/>
              <a:t>                &lt;action </a:t>
            </a:r>
            <a:r>
              <a:rPr lang="en-US" altLang="ko-KR" sz="1600" b="1" dirty="0" err="1" smtClean="0"/>
              <a:t>android:name</a:t>
            </a:r>
            <a:r>
              <a:rPr lang="en-US" altLang="ko-KR" sz="1600" b="1" dirty="0" smtClean="0"/>
              <a:t>="</a:t>
            </a:r>
            <a:r>
              <a:rPr lang="en-US" altLang="ko-KR" sz="1600" b="1" dirty="0" err="1" smtClean="0"/>
              <a:t>android.intent.action.MAIN</a:t>
            </a:r>
            <a:r>
              <a:rPr lang="en-US" altLang="ko-KR" sz="1600" b="1" dirty="0" smtClean="0"/>
              <a:t>" /&gt;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                &lt;category </a:t>
            </a:r>
            <a:r>
              <a:rPr lang="en-US" altLang="ko-KR" sz="1600" b="1" dirty="0" err="1" smtClean="0"/>
              <a:t>android:name</a:t>
            </a:r>
            <a:r>
              <a:rPr lang="en-US" altLang="ko-KR" sz="1600" b="1" dirty="0" smtClean="0"/>
              <a:t>="</a:t>
            </a:r>
            <a:r>
              <a:rPr lang="en-US" altLang="ko-KR" sz="1600" b="1" dirty="0" err="1" smtClean="0"/>
              <a:t>android.intent.category.LAUNCHER</a:t>
            </a:r>
            <a:r>
              <a:rPr lang="en-US" altLang="ko-KR" sz="1600" b="1" dirty="0" smtClean="0"/>
              <a:t>" /&gt;</a:t>
            </a:r>
          </a:p>
          <a:p>
            <a:r>
              <a:rPr lang="en-US" altLang="ko-KR" sz="1600" b="1" dirty="0" smtClean="0"/>
              <a:t>            &lt;/intent-filter&gt;</a:t>
            </a:r>
          </a:p>
          <a:p>
            <a:r>
              <a:rPr lang="en-US" altLang="ko-KR" sz="1600" dirty="0" smtClean="0"/>
              <a:t>        &lt;/activity&gt;</a:t>
            </a:r>
          </a:p>
          <a:p>
            <a:r>
              <a:rPr lang="en-US" altLang="ko-KR" sz="1600" dirty="0" smtClean="0"/>
              <a:t>    &lt;/application&gt;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&lt;/manifest&gt;</a:t>
            </a:r>
            <a:endParaRPr kumimoji="0"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프로젝트의 구성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p93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28596" y="1000108"/>
            <a:ext cx="8429684" cy="23083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 smtClean="0"/>
              <a:t>public class </a:t>
            </a:r>
            <a:r>
              <a:rPr lang="en-US" altLang="ko-KR" sz="1600" dirty="0" err="1" smtClean="0">
                <a:latin typeface="+mj-lt"/>
              </a:rPr>
              <a:t>MainActivity</a:t>
            </a:r>
            <a:r>
              <a:rPr lang="en-US" altLang="ko-KR" sz="1600" dirty="0" smtClean="0">
                <a:latin typeface="+mj-lt"/>
              </a:rPr>
              <a:t> extends </a:t>
            </a:r>
            <a:r>
              <a:rPr lang="en-US" altLang="ko-KR" sz="1600" dirty="0" err="1" smtClean="0">
                <a:latin typeface="+mj-lt"/>
                <a:cs typeface="Times New Roman" pitchFamily="18" charset="0"/>
              </a:rPr>
              <a:t>AppCompatActivity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sz="1600" dirty="0" smtClean="0"/>
              <a:t>{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@Override</a:t>
            </a:r>
          </a:p>
          <a:p>
            <a:r>
              <a:rPr lang="en-US" altLang="ko-KR" sz="1600" dirty="0" smtClean="0"/>
              <a:t>    protected void </a:t>
            </a:r>
            <a:r>
              <a:rPr lang="en-US" altLang="ko-KR" sz="1600" dirty="0" err="1" smtClean="0"/>
              <a:t>onCreate</a:t>
            </a:r>
            <a:r>
              <a:rPr lang="en-US" altLang="ko-KR" sz="1600" dirty="0" smtClean="0"/>
              <a:t>(Bundle </a:t>
            </a:r>
            <a:r>
              <a:rPr lang="en-US" altLang="ko-KR" sz="1600" dirty="0" err="1" smtClean="0"/>
              <a:t>savedInstanceState</a:t>
            </a:r>
            <a:r>
              <a:rPr lang="en-US" altLang="ko-KR" sz="1600" dirty="0" smtClean="0"/>
              <a:t>) {</a:t>
            </a:r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super.onCreate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savedInstanceState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setContentView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R.layout.activity_main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 smtClean="0"/>
              <a:t>    }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34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R.java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p94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28596" y="1000108"/>
            <a:ext cx="8429684" cy="575542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 smtClean="0"/>
              <a:t>package </a:t>
            </a:r>
            <a:r>
              <a:rPr lang="en-US" altLang="ko-KR" sz="1600" dirty="0" err="1" smtClean="0"/>
              <a:t>com.example.ch3_androidfirst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public final class R {</a:t>
            </a:r>
          </a:p>
          <a:p>
            <a:r>
              <a:rPr lang="en-US" altLang="ko-KR" sz="1600" dirty="0" smtClean="0"/>
              <a:t>    public static final class </a:t>
            </a:r>
            <a:r>
              <a:rPr lang="en-US" altLang="ko-KR" sz="1600" dirty="0" err="1" smtClean="0"/>
              <a:t>attr</a:t>
            </a:r>
            <a:r>
              <a:rPr lang="en-US" altLang="ko-KR" sz="1600" dirty="0" smtClean="0"/>
              <a:t> {</a:t>
            </a:r>
          </a:p>
          <a:p>
            <a:r>
              <a:rPr lang="en-US" altLang="ko-KR" sz="1600" dirty="0" smtClean="0"/>
              <a:t>    }</a:t>
            </a:r>
          </a:p>
          <a:p>
            <a:r>
              <a:rPr lang="en-US" altLang="ko-KR" sz="1600" dirty="0" smtClean="0"/>
              <a:t>public static final class </a:t>
            </a:r>
            <a:r>
              <a:rPr lang="en-US" altLang="ko-KR" sz="1600" dirty="0" err="1" smtClean="0"/>
              <a:t>drawable</a:t>
            </a:r>
            <a:r>
              <a:rPr lang="en-US" altLang="ko-KR" sz="1600" dirty="0" smtClean="0"/>
              <a:t> {</a:t>
            </a:r>
          </a:p>
          <a:p>
            <a:r>
              <a:rPr lang="en-US" altLang="ko-KR" sz="1600" dirty="0" smtClean="0"/>
              <a:t>        public static final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ic_launcher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0x7f020000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    }</a:t>
            </a:r>
          </a:p>
          <a:p>
            <a:r>
              <a:rPr lang="en-US" altLang="ko-KR" sz="1600" dirty="0" smtClean="0"/>
              <a:t>    public static final class id {</a:t>
            </a:r>
          </a:p>
          <a:p>
            <a:r>
              <a:rPr lang="en-US" altLang="ko-KR" sz="1600" dirty="0" smtClean="0"/>
              <a:t>        public static final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action_settings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0x7f080000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    }</a:t>
            </a:r>
          </a:p>
          <a:p>
            <a:r>
              <a:rPr lang="en-US" altLang="ko-KR" sz="1600" dirty="0" smtClean="0"/>
              <a:t>    public static final class layout {</a:t>
            </a:r>
          </a:p>
          <a:p>
            <a:r>
              <a:rPr lang="en-US" altLang="ko-KR" sz="1600" dirty="0" smtClean="0"/>
              <a:t>        public static final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activity_main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0x7f030000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    }</a:t>
            </a:r>
          </a:p>
          <a:p>
            <a:r>
              <a:rPr lang="en-US" altLang="ko-KR" sz="1600" dirty="0" smtClean="0"/>
              <a:t>    public static final class menu {</a:t>
            </a:r>
          </a:p>
          <a:p>
            <a:r>
              <a:rPr lang="en-US" altLang="ko-KR" sz="1600" dirty="0" smtClean="0"/>
              <a:t>        public static final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main=</a:t>
            </a:r>
            <a:r>
              <a:rPr lang="en-US" altLang="ko-KR" sz="1600" dirty="0" err="1" smtClean="0"/>
              <a:t>0x7f070000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    }</a:t>
            </a:r>
          </a:p>
          <a:p>
            <a:r>
              <a:rPr lang="en-US" altLang="ko-KR" sz="1600" dirty="0" smtClean="0"/>
              <a:t>    public static final class string {</a:t>
            </a:r>
          </a:p>
          <a:p>
            <a:r>
              <a:rPr lang="en-US" altLang="ko-KR" sz="1600" dirty="0" smtClean="0"/>
              <a:t>        public static final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action_settings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0x7f050001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        public static final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app_name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0x7f050000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        public static final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hello_world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0x7f050002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    }</a:t>
            </a:r>
          </a:p>
          <a:p>
            <a:r>
              <a:rPr lang="en-US" altLang="ko-KR" sz="1600" dirty="0" smtClean="0"/>
              <a:t>}</a:t>
            </a:r>
            <a:endParaRPr kumimoji="0"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35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레이아웃 파일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p96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28596" y="1000108"/>
            <a:ext cx="8429684" cy="403187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RelativeLayout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xmlns:android</a:t>
            </a:r>
            <a:r>
              <a:rPr lang="en-US" altLang="ko-KR" sz="1600" dirty="0" smtClean="0"/>
              <a:t>="</a:t>
            </a:r>
            <a:r>
              <a:rPr lang="en-US" altLang="ko-KR" sz="1600" dirty="0" err="1" smtClean="0"/>
              <a:t>http://schemas.android.com/apk/res/android</a:t>
            </a:r>
            <a:r>
              <a:rPr lang="en-US" altLang="ko-KR" sz="1600" dirty="0" smtClean="0"/>
              <a:t>"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xmlns:tools</a:t>
            </a:r>
            <a:r>
              <a:rPr lang="en-US" altLang="ko-KR" sz="1600" dirty="0" smtClean="0"/>
              <a:t>="</a:t>
            </a:r>
            <a:r>
              <a:rPr lang="en-US" altLang="ko-KR" sz="1600" dirty="0" err="1" smtClean="0"/>
              <a:t>http://schemas.android.com/tools</a:t>
            </a:r>
            <a:r>
              <a:rPr lang="en-US" altLang="ko-KR" sz="1600" dirty="0" smtClean="0"/>
              <a:t>"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android:layout_width</a:t>
            </a:r>
            <a:r>
              <a:rPr lang="en-US" altLang="ko-KR" sz="1600" dirty="0" smtClean="0"/>
              <a:t>="</a:t>
            </a:r>
            <a:r>
              <a:rPr lang="en-US" altLang="ko-KR" sz="1600" dirty="0" err="1" smtClean="0"/>
              <a:t>match_parent</a:t>
            </a:r>
            <a:r>
              <a:rPr lang="en-US" altLang="ko-KR" sz="1600" dirty="0" smtClean="0"/>
              <a:t>"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android:layout_height</a:t>
            </a:r>
            <a:r>
              <a:rPr lang="en-US" altLang="ko-KR" sz="1600" dirty="0" smtClean="0"/>
              <a:t>="</a:t>
            </a:r>
            <a:r>
              <a:rPr lang="en-US" altLang="ko-KR" sz="1600" dirty="0" err="1" smtClean="0"/>
              <a:t>match_parent</a:t>
            </a:r>
            <a:r>
              <a:rPr lang="en-US" altLang="ko-KR" sz="1600" dirty="0" smtClean="0"/>
              <a:t>"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android:paddingBottom</a:t>
            </a:r>
            <a:r>
              <a:rPr lang="en-US" altLang="ko-KR" sz="1600" dirty="0" smtClean="0"/>
              <a:t>="@</a:t>
            </a:r>
            <a:r>
              <a:rPr lang="en-US" altLang="ko-KR" sz="1600" dirty="0" err="1" smtClean="0"/>
              <a:t>dimen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activity_vertical_margin</a:t>
            </a:r>
            <a:r>
              <a:rPr lang="en-US" altLang="ko-KR" sz="1600" dirty="0" smtClean="0"/>
              <a:t>"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android:paddingLeft</a:t>
            </a:r>
            <a:r>
              <a:rPr lang="en-US" altLang="ko-KR" sz="1600" dirty="0" smtClean="0"/>
              <a:t>="@</a:t>
            </a:r>
            <a:r>
              <a:rPr lang="en-US" altLang="ko-KR" sz="1600" dirty="0" err="1" smtClean="0"/>
              <a:t>dimen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activity_horizontal_margin</a:t>
            </a:r>
            <a:r>
              <a:rPr lang="en-US" altLang="ko-KR" sz="1600" dirty="0" smtClean="0"/>
              <a:t>"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android:paddingRight</a:t>
            </a:r>
            <a:r>
              <a:rPr lang="en-US" altLang="ko-KR" sz="1600" dirty="0" smtClean="0"/>
              <a:t>="@</a:t>
            </a:r>
            <a:r>
              <a:rPr lang="en-US" altLang="ko-KR" sz="1600" dirty="0" err="1" smtClean="0"/>
              <a:t>dimen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activity_horizontal_margin</a:t>
            </a:r>
            <a:r>
              <a:rPr lang="en-US" altLang="ko-KR" sz="1600" dirty="0" smtClean="0"/>
              <a:t>"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android:paddingTop</a:t>
            </a:r>
            <a:r>
              <a:rPr lang="en-US" altLang="ko-KR" sz="1600" dirty="0" smtClean="0"/>
              <a:t>="@</a:t>
            </a:r>
            <a:r>
              <a:rPr lang="en-US" altLang="ko-KR" sz="1600" dirty="0" err="1" smtClean="0"/>
              <a:t>dimen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activity_vertical_margin</a:t>
            </a:r>
            <a:r>
              <a:rPr lang="en-US" altLang="ko-KR" sz="1600" dirty="0" smtClean="0"/>
              <a:t>"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tools:context</a:t>
            </a:r>
            <a:r>
              <a:rPr lang="en-US" altLang="ko-KR" sz="1600" dirty="0" smtClean="0"/>
              <a:t>=".</a:t>
            </a:r>
            <a:r>
              <a:rPr lang="en-US" altLang="ko-KR" sz="1600" dirty="0" err="1" smtClean="0"/>
              <a:t>MainActivity</a:t>
            </a:r>
            <a:r>
              <a:rPr lang="en-US" altLang="ko-KR" sz="1600" dirty="0" smtClean="0"/>
              <a:t>" &gt;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&lt;</a:t>
            </a:r>
            <a:r>
              <a:rPr lang="en-US" altLang="ko-KR" sz="1600" dirty="0" err="1" smtClean="0"/>
              <a:t>TextView</a:t>
            </a:r>
            <a:endParaRPr lang="en-US" altLang="ko-KR" sz="1600" dirty="0" smtClean="0"/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android:layout_width</a:t>
            </a:r>
            <a:r>
              <a:rPr lang="en-US" altLang="ko-KR" sz="1600" dirty="0" smtClean="0"/>
              <a:t>="</a:t>
            </a:r>
            <a:r>
              <a:rPr lang="en-US" altLang="ko-KR" sz="1600" dirty="0" err="1" smtClean="0"/>
              <a:t>wrap_content</a:t>
            </a:r>
            <a:r>
              <a:rPr lang="en-US" altLang="ko-KR" sz="1600" dirty="0" smtClean="0"/>
              <a:t>"</a:t>
            </a:r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android:layout_height</a:t>
            </a:r>
            <a:r>
              <a:rPr lang="en-US" altLang="ko-KR" sz="1600" dirty="0" smtClean="0"/>
              <a:t>="</a:t>
            </a:r>
            <a:r>
              <a:rPr lang="en-US" altLang="ko-KR" sz="1600" dirty="0" err="1" smtClean="0"/>
              <a:t>wrap_content</a:t>
            </a:r>
            <a:r>
              <a:rPr lang="en-US" altLang="ko-KR" sz="1600" dirty="0" smtClean="0"/>
              <a:t>"</a:t>
            </a:r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android:text</a:t>
            </a:r>
            <a:r>
              <a:rPr lang="en-US" altLang="ko-KR" sz="1600" dirty="0" smtClean="0"/>
              <a:t>="@string/</a:t>
            </a:r>
            <a:r>
              <a:rPr lang="en-US" altLang="ko-KR" sz="1600" dirty="0" err="1" smtClean="0"/>
              <a:t>hello_world</a:t>
            </a:r>
            <a:r>
              <a:rPr lang="en-US" altLang="ko-KR" sz="1600" dirty="0" smtClean="0"/>
              <a:t>" /&gt;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RelativeLayout</a:t>
            </a:r>
            <a:r>
              <a:rPr lang="en-US" altLang="ko-KR" sz="1600" dirty="0" smtClean="0"/>
              <a:t>&gt;</a:t>
            </a:r>
            <a:endParaRPr kumimoji="0"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36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4" name="직사각형 3"/>
          <p:cNvSpPr/>
          <p:nvPr/>
        </p:nvSpPr>
        <p:spPr bwMode="auto">
          <a:xfrm>
            <a:off x="500034" y="1071546"/>
            <a:ext cx="8215370" cy="364333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7950" algn="just">
              <a:tabLst>
                <a:tab pos="287338" algn="l"/>
                <a:tab pos="466725" algn="l"/>
                <a:tab pos="647700" algn="l"/>
                <a:tab pos="827088" algn="l"/>
                <a:tab pos="1008063" algn="l"/>
                <a:tab pos="1187450" algn="l"/>
                <a:tab pos="1368425" algn="l"/>
                <a:tab pos="1547813" algn="l"/>
                <a:tab pos="1727200" algn="l"/>
                <a:tab pos="1908175" algn="l"/>
                <a:tab pos="2087563" algn="l"/>
                <a:tab pos="2266950" algn="l"/>
                <a:tab pos="2447925" algn="l"/>
                <a:tab pos="2627313" algn="l"/>
                <a:tab pos="2808288" algn="l"/>
                <a:tab pos="2987675" algn="l"/>
                <a:tab pos="3168650" algn="l"/>
                <a:tab pos="3348038" algn="l"/>
                <a:tab pos="3527425" algn="l"/>
                <a:tab pos="3708400" algn="l"/>
                <a:tab pos="3887788" algn="l"/>
                <a:tab pos="4067175" algn="l"/>
                <a:tab pos="4248150" algn="l"/>
                <a:tab pos="4427538" algn="l"/>
                <a:tab pos="4608513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public class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AndroidFrist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 extends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AppCompatActivity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 {</a:t>
            </a:r>
          </a:p>
          <a:p>
            <a:pPr marL="107950" algn="just">
              <a:tabLst>
                <a:tab pos="287338" algn="l"/>
                <a:tab pos="466725" algn="l"/>
                <a:tab pos="647700" algn="l"/>
                <a:tab pos="827088" algn="l"/>
                <a:tab pos="1008063" algn="l"/>
                <a:tab pos="1187450" algn="l"/>
                <a:tab pos="1368425" algn="l"/>
                <a:tab pos="1547813" algn="l"/>
                <a:tab pos="1727200" algn="l"/>
                <a:tab pos="1908175" algn="l"/>
                <a:tab pos="2087563" algn="l"/>
                <a:tab pos="2266950" algn="l"/>
                <a:tab pos="2447925" algn="l"/>
                <a:tab pos="2627313" algn="l"/>
                <a:tab pos="2808288" algn="l"/>
                <a:tab pos="2987675" algn="l"/>
                <a:tab pos="3168650" algn="l"/>
                <a:tab pos="3348038" algn="l"/>
                <a:tab pos="3527425" algn="l"/>
                <a:tab pos="3708400" algn="l"/>
                <a:tab pos="3887788" algn="l"/>
                <a:tab pos="4067175" algn="l"/>
                <a:tab pos="4248150" algn="l"/>
                <a:tab pos="4427538" algn="l"/>
                <a:tab pos="4608513" algn="l"/>
              </a:tabLst>
            </a:pPr>
            <a:endParaRPr lang="en-US" altLang="ko-KR" sz="1600" dirty="0" smtClean="0">
              <a:solidFill>
                <a:schemeClr val="tx1"/>
              </a:solidFill>
              <a:latin typeface="+mj-lt"/>
              <a:ea typeface="굴림" charset="-127"/>
              <a:cs typeface="Times New Roman" pitchFamily="18" charset="0"/>
            </a:endParaRPr>
          </a:p>
          <a:p>
            <a:pPr marL="107950" algn="just">
              <a:tabLst>
                <a:tab pos="287338" algn="l"/>
                <a:tab pos="466725" algn="l"/>
                <a:tab pos="647700" algn="l"/>
                <a:tab pos="827088" algn="l"/>
                <a:tab pos="1008063" algn="l"/>
                <a:tab pos="1187450" algn="l"/>
                <a:tab pos="1368425" algn="l"/>
                <a:tab pos="1547813" algn="l"/>
                <a:tab pos="1727200" algn="l"/>
                <a:tab pos="1908175" algn="l"/>
                <a:tab pos="2087563" algn="l"/>
                <a:tab pos="2266950" algn="l"/>
                <a:tab pos="2447925" algn="l"/>
                <a:tab pos="2627313" algn="l"/>
                <a:tab pos="2808288" algn="l"/>
                <a:tab pos="2987675" algn="l"/>
                <a:tab pos="3168650" algn="l"/>
                <a:tab pos="3348038" algn="l"/>
                <a:tab pos="3527425" algn="l"/>
                <a:tab pos="3708400" algn="l"/>
                <a:tab pos="3887788" algn="l"/>
                <a:tab pos="4067175" algn="l"/>
                <a:tab pos="4248150" algn="l"/>
                <a:tab pos="4427538" algn="l"/>
                <a:tab pos="4608513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    @Override</a:t>
            </a:r>
          </a:p>
          <a:p>
            <a:pPr marL="107950" algn="just">
              <a:tabLst>
                <a:tab pos="287338" algn="l"/>
                <a:tab pos="466725" algn="l"/>
                <a:tab pos="647700" algn="l"/>
                <a:tab pos="827088" algn="l"/>
                <a:tab pos="1008063" algn="l"/>
                <a:tab pos="1187450" algn="l"/>
                <a:tab pos="1368425" algn="l"/>
                <a:tab pos="1547813" algn="l"/>
                <a:tab pos="1727200" algn="l"/>
                <a:tab pos="1908175" algn="l"/>
                <a:tab pos="2087563" algn="l"/>
                <a:tab pos="2266950" algn="l"/>
                <a:tab pos="2447925" algn="l"/>
                <a:tab pos="2627313" algn="l"/>
                <a:tab pos="2808288" algn="l"/>
                <a:tab pos="2987675" algn="l"/>
                <a:tab pos="3168650" algn="l"/>
                <a:tab pos="3348038" algn="l"/>
                <a:tab pos="3527425" algn="l"/>
                <a:tab pos="3708400" algn="l"/>
                <a:tab pos="3887788" algn="l"/>
                <a:tab pos="4067175" algn="l"/>
                <a:tab pos="4248150" algn="l"/>
                <a:tab pos="4427538" algn="l"/>
                <a:tab pos="4608513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    protected void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onCreate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(Bundle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savedInstanceState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) {</a:t>
            </a:r>
          </a:p>
          <a:p>
            <a:pPr marL="107950" algn="just">
              <a:tabLst>
                <a:tab pos="287338" algn="l"/>
                <a:tab pos="466725" algn="l"/>
                <a:tab pos="647700" algn="l"/>
                <a:tab pos="827088" algn="l"/>
                <a:tab pos="1008063" algn="l"/>
                <a:tab pos="1187450" algn="l"/>
                <a:tab pos="1368425" algn="l"/>
                <a:tab pos="1547813" algn="l"/>
                <a:tab pos="1727200" algn="l"/>
                <a:tab pos="1908175" algn="l"/>
                <a:tab pos="2087563" algn="l"/>
                <a:tab pos="2266950" algn="l"/>
                <a:tab pos="2447925" algn="l"/>
                <a:tab pos="2627313" algn="l"/>
                <a:tab pos="2808288" algn="l"/>
                <a:tab pos="2987675" algn="l"/>
                <a:tab pos="3168650" algn="l"/>
                <a:tab pos="3348038" algn="l"/>
                <a:tab pos="3527425" algn="l"/>
                <a:tab pos="3708400" algn="l"/>
                <a:tab pos="3887788" algn="l"/>
                <a:tab pos="4067175" algn="l"/>
                <a:tab pos="4248150" algn="l"/>
                <a:tab pos="4427538" algn="l"/>
                <a:tab pos="4608513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       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super.onCreate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savedInstanceState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);</a:t>
            </a:r>
          </a:p>
          <a:p>
            <a:pPr marL="107950" algn="just">
              <a:tabLst>
                <a:tab pos="287338" algn="l"/>
                <a:tab pos="466725" algn="l"/>
                <a:tab pos="647700" algn="l"/>
                <a:tab pos="827088" algn="l"/>
                <a:tab pos="1008063" algn="l"/>
                <a:tab pos="1187450" algn="l"/>
                <a:tab pos="1368425" algn="l"/>
                <a:tab pos="1547813" algn="l"/>
                <a:tab pos="1727200" algn="l"/>
                <a:tab pos="1908175" algn="l"/>
                <a:tab pos="2087563" algn="l"/>
                <a:tab pos="2266950" algn="l"/>
                <a:tab pos="2447925" algn="l"/>
                <a:tab pos="2627313" algn="l"/>
                <a:tab pos="2808288" algn="l"/>
                <a:tab pos="2987675" algn="l"/>
                <a:tab pos="3168650" algn="l"/>
                <a:tab pos="3348038" algn="l"/>
                <a:tab pos="3527425" algn="l"/>
                <a:tab pos="3708400" algn="l"/>
                <a:tab pos="3887788" algn="l"/>
                <a:tab pos="4067175" algn="l"/>
                <a:tab pos="4248150" algn="l"/>
                <a:tab pos="4427538" algn="l"/>
                <a:tab pos="4608513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       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TextView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myText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 = new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TextView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(this);</a:t>
            </a:r>
          </a:p>
          <a:p>
            <a:pPr marL="107950" algn="just">
              <a:tabLst>
                <a:tab pos="287338" algn="l"/>
                <a:tab pos="466725" algn="l"/>
                <a:tab pos="647700" algn="l"/>
                <a:tab pos="827088" algn="l"/>
                <a:tab pos="1008063" algn="l"/>
                <a:tab pos="1187450" algn="l"/>
                <a:tab pos="1368425" algn="l"/>
                <a:tab pos="1547813" algn="l"/>
                <a:tab pos="1727200" algn="l"/>
                <a:tab pos="1908175" algn="l"/>
                <a:tab pos="2087563" algn="l"/>
                <a:tab pos="2266950" algn="l"/>
                <a:tab pos="2447925" algn="l"/>
                <a:tab pos="2627313" algn="l"/>
                <a:tab pos="2808288" algn="l"/>
                <a:tab pos="2987675" algn="l"/>
                <a:tab pos="3168650" algn="l"/>
                <a:tab pos="3348038" algn="l"/>
                <a:tab pos="3527425" algn="l"/>
                <a:tab pos="3708400" algn="l"/>
                <a:tab pos="3887788" algn="l"/>
                <a:tab pos="4067175" algn="l"/>
                <a:tab pos="4248150" algn="l"/>
                <a:tab pos="4427538" algn="l"/>
                <a:tab pos="4608513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       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myText.setText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("</a:t>
            </a:r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코드로 문자열 출력하기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");</a:t>
            </a:r>
          </a:p>
          <a:p>
            <a:pPr marL="107950" algn="just">
              <a:tabLst>
                <a:tab pos="287338" algn="l"/>
                <a:tab pos="466725" algn="l"/>
                <a:tab pos="647700" algn="l"/>
                <a:tab pos="827088" algn="l"/>
                <a:tab pos="1008063" algn="l"/>
                <a:tab pos="1187450" algn="l"/>
                <a:tab pos="1368425" algn="l"/>
                <a:tab pos="1547813" algn="l"/>
                <a:tab pos="1727200" algn="l"/>
                <a:tab pos="1908175" algn="l"/>
                <a:tab pos="2087563" algn="l"/>
                <a:tab pos="2266950" algn="l"/>
                <a:tab pos="2447925" algn="l"/>
                <a:tab pos="2627313" algn="l"/>
                <a:tab pos="2808288" algn="l"/>
                <a:tab pos="2987675" algn="l"/>
                <a:tab pos="3168650" algn="l"/>
                <a:tab pos="3348038" algn="l"/>
                <a:tab pos="3527425" algn="l"/>
                <a:tab pos="3708400" algn="l"/>
                <a:tab pos="3887788" algn="l"/>
                <a:tab pos="4067175" algn="l"/>
                <a:tab pos="4248150" algn="l"/>
                <a:tab pos="4427538" algn="l"/>
                <a:tab pos="4608513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       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setContentView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myText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);</a:t>
            </a:r>
          </a:p>
          <a:p>
            <a:pPr marL="107950" algn="just">
              <a:tabLst>
                <a:tab pos="287338" algn="l"/>
                <a:tab pos="466725" algn="l"/>
                <a:tab pos="647700" algn="l"/>
                <a:tab pos="827088" algn="l"/>
                <a:tab pos="1008063" algn="l"/>
                <a:tab pos="1187450" algn="l"/>
                <a:tab pos="1368425" algn="l"/>
                <a:tab pos="1547813" algn="l"/>
                <a:tab pos="1727200" algn="l"/>
                <a:tab pos="1908175" algn="l"/>
                <a:tab pos="2087563" algn="l"/>
                <a:tab pos="2266950" algn="l"/>
                <a:tab pos="2447925" algn="l"/>
                <a:tab pos="2627313" algn="l"/>
                <a:tab pos="2808288" algn="l"/>
                <a:tab pos="2987675" algn="l"/>
                <a:tab pos="3168650" algn="l"/>
                <a:tab pos="3348038" algn="l"/>
                <a:tab pos="3527425" algn="l"/>
                <a:tab pos="3708400" algn="l"/>
                <a:tab pos="3887788" algn="l"/>
                <a:tab pos="4067175" algn="l"/>
                <a:tab pos="4248150" algn="l"/>
                <a:tab pos="4427538" algn="l"/>
                <a:tab pos="4608513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    }</a:t>
            </a:r>
          </a:p>
          <a:p>
            <a:pPr marL="107950" algn="just">
              <a:tabLst>
                <a:tab pos="287338" algn="l"/>
                <a:tab pos="466725" algn="l"/>
                <a:tab pos="647700" algn="l"/>
                <a:tab pos="827088" algn="l"/>
                <a:tab pos="1008063" algn="l"/>
                <a:tab pos="1187450" algn="l"/>
                <a:tab pos="1368425" algn="l"/>
                <a:tab pos="1547813" algn="l"/>
                <a:tab pos="1727200" algn="l"/>
                <a:tab pos="1908175" algn="l"/>
                <a:tab pos="2087563" algn="l"/>
                <a:tab pos="2266950" algn="l"/>
                <a:tab pos="2447925" algn="l"/>
                <a:tab pos="2627313" algn="l"/>
                <a:tab pos="2808288" algn="l"/>
                <a:tab pos="2987675" algn="l"/>
                <a:tab pos="3168650" algn="l"/>
                <a:tab pos="3348038" algn="l"/>
                <a:tab pos="3527425" algn="l"/>
                <a:tab pos="3708400" algn="l"/>
                <a:tab pos="3887788" algn="l"/>
                <a:tab pos="4067175" algn="l"/>
                <a:tab pos="4248150" algn="l"/>
                <a:tab pos="4427538" algn="l"/>
                <a:tab pos="4608513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굴림" charset="-127"/>
                <a:cs typeface="Times New Roman" pitchFamily="18" charset="0"/>
              </a:rPr>
              <a:t>}</a:t>
            </a:r>
            <a:endParaRPr lang="en-US" altLang="ko-KR" sz="1600" dirty="0">
              <a:solidFill>
                <a:schemeClr val="tx1"/>
              </a:solidFill>
              <a:latin typeface="+mj-lt"/>
              <a:ea typeface="굴림" charset="-127"/>
              <a:cs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View 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직접 생성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p97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37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500034" y="1071546"/>
            <a:ext cx="82153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n-lt"/>
                <a:cs typeface="Times New Roman" charset="0"/>
              </a:rPr>
              <a:t>XML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ko-KR" altLang="en-US" sz="1600" dirty="0" smtClean="0">
                <a:latin typeface="+mn-lt"/>
              </a:rPr>
              <a:t>레이아웃의 장점</a:t>
            </a:r>
            <a:endParaRPr lang="en-US" altLang="ko-KR" sz="1600" dirty="0" smtClean="0">
              <a:latin typeface="+mn-lt"/>
            </a:endParaRPr>
          </a:p>
          <a:p>
            <a:pPr lvl="1"/>
            <a:r>
              <a:rPr lang="ko-KR" altLang="en-US" sz="1600" dirty="0" smtClean="0">
                <a:latin typeface="+mn-lt"/>
              </a:rPr>
              <a:t>코드와 데이터가 완벽하게 분리되므로 개발자와 디자이너의 분담 작업이 용이하다</a:t>
            </a:r>
            <a:r>
              <a:rPr lang="en-US" altLang="ko-KR" sz="1600" dirty="0" smtClean="0">
                <a:latin typeface="+mn-lt"/>
              </a:rPr>
              <a:t>.</a:t>
            </a:r>
          </a:p>
          <a:p>
            <a:pPr lvl="1"/>
            <a:r>
              <a:rPr lang="ko-KR" altLang="en-US" sz="1600" dirty="0" smtClean="0">
                <a:latin typeface="+mn-lt"/>
              </a:rPr>
              <a:t>조건에 따라 레이아웃을 통째로 교체할 수 있으므로 호환성 확보</a:t>
            </a:r>
            <a:r>
              <a:rPr lang="en-US" altLang="ko-KR" sz="1600" dirty="0" smtClean="0">
                <a:latin typeface="+mn-lt"/>
              </a:rPr>
              <a:t>, </a:t>
            </a:r>
            <a:r>
              <a:rPr lang="ko-KR" altLang="en-US" sz="1600" dirty="0" smtClean="0">
                <a:latin typeface="+mn-lt"/>
              </a:rPr>
              <a:t>국제화에 유리하다</a:t>
            </a:r>
            <a:r>
              <a:rPr lang="en-US" altLang="ko-KR" sz="1600" dirty="0" smtClean="0">
                <a:latin typeface="+mn-lt"/>
              </a:rPr>
              <a:t>.</a:t>
            </a:r>
          </a:p>
          <a:p>
            <a:pPr lvl="1"/>
            <a:r>
              <a:rPr lang="ko-KR" altLang="en-US" sz="1600" dirty="0" smtClean="0">
                <a:latin typeface="+mn-lt"/>
              </a:rPr>
              <a:t>구조와 속성을 함축적으로 기술할 수 있으며 레이아웃 재활용도 가능하다</a:t>
            </a:r>
            <a:r>
              <a:rPr lang="en-US" altLang="ko-KR" sz="1600" dirty="0" smtClean="0">
                <a:latin typeface="+mn-lt"/>
              </a:rPr>
              <a:t>.</a:t>
            </a:r>
          </a:p>
          <a:p>
            <a:endParaRPr lang="en-US" altLang="ko-KR" sz="1600" dirty="0" smtClean="0">
              <a:latin typeface="+mn-lt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ko-KR" altLang="en-US" sz="1600" dirty="0" smtClean="0">
                <a:latin typeface="+mn-lt"/>
              </a:rPr>
              <a:t>실제 프로젝트에서는 코드 레이아웃과 </a:t>
            </a:r>
            <a:r>
              <a:rPr lang="en-US" altLang="ko-KR" sz="1600" b="1" dirty="0" smtClean="0">
                <a:latin typeface="+mn-lt"/>
                <a:cs typeface="Times New Roman" charset="0"/>
              </a:rPr>
              <a:t>XML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ko-KR" altLang="en-US" sz="1600" dirty="0" smtClean="0">
                <a:latin typeface="+mn-lt"/>
              </a:rPr>
              <a:t>레이아웃 모두 사용하며</a:t>
            </a:r>
            <a:r>
              <a:rPr lang="en-US" altLang="ko-KR" sz="1600" dirty="0" smtClean="0">
                <a:latin typeface="+mn-lt"/>
              </a:rPr>
              <a:t>, </a:t>
            </a:r>
            <a:r>
              <a:rPr lang="ko-KR" altLang="en-US" sz="1600" dirty="0" smtClean="0">
                <a:latin typeface="+mn-lt"/>
              </a:rPr>
              <a:t>때로는 두 방법을 동시에 적용한다</a:t>
            </a:r>
            <a:r>
              <a:rPr lang="en-US" altLang="ko-KR" sz="1600" dirty="0" smtClean="0">
                <a:latin typeface="+mn-lt"/>
              </a:rPr>
              <a:t>.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ko-KR" altLang="en-US" sz="1600" dirty="0" smtClean="0">
                <a:latin typeface="+mn-lt"/>
              </a:rPr>
              <a:t>디자인 타임에 결정되는 정적인 레이아웃은 주로 </a:t>
            </a:r>
            <a:r>
              <a:rPr lang="en-US" altLang="ko-KR" sz="1600" b="1" dirty="0" smtClean="0">
                <a:latin typeface="+mn-lt"/>
                <a:cs typeface="Times New Roman" charset="0"/>
              </a:rPr>
              <a:t>XML</a:t>
            </a:r>
            <a:r>
              <a:rPr lang="ko-KR" altLang="en-US" sz="1600" dirty="0" smtClean="0">
                <a:latin typeface="+mn-lt"/>
              </a:rPr>
              <a:t>을 사용하고 실행중에 결정해야 하는 동적인 레이아웃은 코드를 사용하는 것이 보편적이다</a:t>
            </a:r>
            <a:r>
              <a:rPr lang="en-US" altLang="ko-KR" sz="1600" dirty="0" smtClean="0">
                <a:latin typeface="+mn-lt"/>
              </a:rPr>
              <a:t>.</a:t>
            </a:r>
            <a:endParaRPr lang="ko-KR" altLang="en-US" sz="1600" dirty="0" smtClean="0">
              <a:latin typeface="+mn-lt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Layout 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을 통한 </a:t>
            </a:r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View 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정의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p99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38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4214810" y="4857760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장 </a:t>
            </a:r>
            <a:r>
              <a:rPr lang="ko-KR" altLang="en-US" sz="3200" b="1" dirty="0" err="1" smtClean="0">
                <a:latin typeface="맑은 고딕" pitchFamily="50" charset="-127"/>
                <a:ea typeface="맑은 고딕" pitchFamily="50" charset="-127"/>
              </a:rPr>
              <a:t>뷰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0430" y="4572008"/>
            <a:ext cx="676656" cy="975360"/>
          </a:xfrm>
          <a:prstGeom prst="rect">
            <a:avLst/>
          </a:prstGeom>
        </p:spPr>
      </p:pic>
      <p:pic>
        <p:nvPicPr>
          <p:cNvPr id="8" name="그림 7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2214554"/>
            <a:ext cx="4795057" cy="171451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39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뷰의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계층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p109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1472" y="928670"/>
            <a:ext cx="48577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 smtClean="0">
                <a:latin typeface="Times New Roman" charset="0"/>
              </a:rPr>
              <a:t>뷰의</a:t>
            </a:r>
            <a:r>
              <a:rPr lang="ko-KR" altLang="en-US" sz="1600" b="1" dirty="0" smtClean="0">
                <a:latin typeface="Times New Roman" charset="0"/>
              </a:rPr>
              <a:t> 계층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err="1" smtClean="0">
                <a:latin typeface="Times New Roman" charset="0"/>
              </a:rPr>
              <a:t>안드로이드</a:t>
            </a:r>
            <a:r>
              <a:rPr lang="ko-KR" altLang="en-US" sz="1600" dirty="0" smtClean="0">
                <a:latin typeface="Times New Roman" charset="0"/>
              </a:rPr>
              <a:t> 응용 프로그램의 화면을 구성하는 주요 단위인 </a:t>
            </a:r>
            <a:r>
              <a:rPr lang="ko-KR" altLang="en-US" sz="1600" dirty="0" err="1" smtClean="0">
                <a:latin typeface="Times New Roman" charset="0"/>
              </a:rPr>
              <a:t>액티비티는</a:t>
            </a:r>
            <a:r>
              <a:rPr lang="ko-KR" altLang="en-US" sz="1600" dirty="0" smtClean="0">
                <a:latin typeface="Times New Roman" charset="0"/>
              </a:rPr>
              <a:t> 화면에 직접적으로 보이지 않으며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err="1" smtClean="0">
                <a:latin typeface="Times New Roman" charset="0"/>
              </a:rPr>
              <a:t>액티비티</a:t>
            </a:r>
            <a:r>
              <a:rPr lang="ko-KR" altLang="en-US" sz="1600" dirty="0" smtClean="0">
                <a:latin typeface="Times New Roman" charset="0"/>
              </a:rPr>
              <a:t> 안의 </a:t>
            </a:r>
            <a:r>
              <a:rPr lang="ko-KR" altLang="en-US" sz="1600" dirty="0" err="1" smtClean="0">
                <a:latin typeface="Times New Roman" charset="0"/>
              </a:rPr>
              <a:t>뷰가</a:t>
            </a:r>
            <a:r>
              <a:rPr lang="ko-KR" altLang="en-US" sz="1600" dirty="0" smtClean="0">
                <a:latin typeface="Times New Roman" charset="0"/>
              </a:rPr>
              <a:t> 사용자를 대면하는 실체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여러 개의 </a:t>
            </a:r>
            <a:r>
              <a:rPr lang="ko-KR" altLang="en-US" sz="1600" dirty="0" err="1" smtClean="0">
                <a:latin typeface="Times New Roman" charset="0"/>
              </a:rPr>
              <a:t>뷰가</a:t>
            </a:r>
            <a:r>
              <a:rPr lang="ko-KR" altLang="en-US" sz="1600" dirty="0" smtClean="0">
                <a:latin typeface="Times New Roman" charset="0"/>
              </a:rPr>
              <a:t> 모여 하나의 </a:t>
            </a:r>
            <a:r>
              <a:rPr lang="ko-KR" altLang="en-US" sz="1600" dirty="0" err="1" smtClean="0">
                <a:latin typeface="Times New Roman" charset="0"/>
              </a:rPr>
              <a:t>액티비티를</a:t>
            </a:r>
            <a:r>
              <a:rPr lang="ko-KR" altLang="en-US" sz="1600" dirty="0" smtClean="0">
                <a:latin typeface="Times New Roman" charset="0"/>
              </a:rPr>
              <a:t> 구성하고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이러한 </a:t>
            </a:r>
            <a:r>
              <a:rPr lang="ko-KR" altLang="en-US" sz="1600" dirty="0" err="1" smtClean="0">
                <a:latin typeface="Times New Roman" charset="0"/>
              </a:rPr>
              <a:t>액티비티가</a:t>
            </a:r>
            <a:r>
              <a:rPr lang="ko-KR" altLang="en-US" sz="1600" dirty="0" smtClean="0">
                <a:latin typeface="Times New Roman" charset="0"/>
              </a:rPr>
              <a:t> 모여 하나의 응용 프로그램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endParaRPr lang="en-US" altLang="ko-KR" sz="1600" dirty="0" smtClean="0">
              <a:latin typeface="Times New Roman" charset="0"/>
            </a:endParaRPr>
          </a:p>
          <a:p>
            <a:r>
              <a:rPr lang="ko-KR" altLang="en-US" sz="1600" b="1" dirty="0" err="1" smtClean="0">
                <a:latin typeface="Times New Roman" charset="0"/>
              </a:rPr>
              <a:t>뷰</a:t>
            </a:r>
            <a:endParaRPr lang="en-US" altLang="ko-KR" sz="1600" b="1" dirty="0" smtClean="0">
              <a:latin typeface="Times New Roman" charset="0"/>
            </a:endParaRPr>
          </a:p>
          <a:p>
            <a:pPr lvl="1"/>
            <a:r>
              <a:rPr lang="ko-KR" altLang="en-US" sz="1600" dirty="0" err="1" smtClean="0">
                <a:latin typeface="Times New Roman" charset="0"/>
              </a:rPr>
              <a:t>위젯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en-US" altLang="ko-KR" sz="1600" dirty="0" smtClean="0">
                <a:latin typeface="Times New Roman" charset="0"/>
              </a:rPr>
              <a:t>: </a:t>
            </a:r>
            <a:r>
              <a:rPr lang="ko-KR" altLang="en-US" sz="1600" dirty="0" smtClean="0">
                <a:latin typeface="Times New Roman" charset="0"/>
              </a:rPr>
              <a:t>직접적으로 보이며 사용자 인터페이스를 구성하며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흔히 컨트롤이라 부름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err="1" smtClean="0">
                <a:latin typeface="Times New Roman" charset="0"/>
              </a:rPr>
              <a:t>뷰</a:t>
            </a:r>
            <a:r>
              <a:rPr lang="ko-KR" altLang="en-US" sz="1600" dirty="0" smtClean="0">
                <a:latin typeface="Times New Roman" charset="0"/>
              </a:rPr>
              <a:t> 그룹 </a:t>
            </a:r>
            <a:r>
              <a:rPr lang="en-US" altLang="ko-KR" sz="1600" dirty="0" smtClean="0">
                <a:latin typeface="Times New Roman" charset="0"/>
              </a:rPr>
              <a:t>: </a:t>
            </a:r>
            <a:r>
              <a:rPr lang="ko-KR" altLang="en-US" sz="1600" dirty="0" err="1" smtClean="0">
                <a:latin typeface="Times New Roman" charset="0"/>
              </a:rPr>
              <a:t>뷰를</a:t>
            </a:r>
            <a:r>
              <a:rPr lang="ko-KR" altLang="en-US" sz="1600" dirty="0" smtClean="0">
                <a:latin typeface="Times New Roman" charset="0"/>
              </a:rPr>
              <a:t> 담는 컨테이너 역할을 하며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이 부류의 클래스들을 레이아웃이라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함</a:t>
            </a:r>
            <a:endParaRPr lang="en-US" altLang="ko-KR" sz="1600" dirty="0" smtClean="0">
              <a:latin typeface="Times New Roman" charset="0"/>
            </a:endParaRPr>
          </a:p>
        </p:txBody>
      </p:sp>
      <p:pic>
        <p:nvPicPr>
          <p:cNvPr id="1026" name="Picture 2" descr="C:\Users\kkang\Desktop\PT_20150507\img\강의교안용_3판_1권이미지\image3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9432" y="1571612"/>
            <a:ext cx="3654568" cy="39290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아키텍처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228600" y="942975"/>
            <a:ext cx="8686800" cy="1495425"/>
          </a:xfrm>
          <a:prstGeom prst="rect">
            <a:avLst/>
          </a:prstGeom>
        </p:spPr>
        <p:txBody>
          <a:bodyPr/>
          <a:lstStyle/>
          <a:p>
            <a:pPr marL="457200" marR="0" lvl="1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효율적이고 안정적인 자원 관리를 위해 계층을 구성하였다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.</a:t>
            </a:r>
          </a:p>
          <a:p>
            <a:pPr marL="457200" marR="0" lvl="1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하위에서는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저수준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지원 요소들이 있고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상위로 올라갈수록 응용 요소들이 있다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. </a:t>
            </a:r>
          </a:p>
          <a:p>
            <a:pPr marL="457200" marR="0" lvl="1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추상화와 보안을 위한 인접한 계층끼리만 통신할 수 있다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. </a:t>
            </a:r>
            <a:endParaRPr kumimoji="1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pic>
        <p:nvPicPr>
          <p:cNvPr id="16" name="그림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9" y="1857364"/>
            <a:ext cx="3214710" cy="2616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내용 개체 틀 1"/>
          <p:cNvSpPr txBox="1">
            <a:spLocks/>
          </p:cNvSpPr>
          <p:nvPr/>
        </p:nvSpPr>
        <p:spPr>
          <a:xfrm>
            <a:off x="214282" y="4572008"/>
            <a:ext cx="8686800" cy="1495425"/>
          </a:xfrm>
          <a:prstGeom prst="rect">
            <a:avLst/>
          </a:prstGeo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런타임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달빅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가상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머신과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자바 코어 라이브러리로 구성되어 있음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>
              <a:buFont typeface="Arial" pitchFamily="34" charset="0"/>
              <a:buChar char="•"/>
            </a:pP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안드로이드는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자바 가상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머신을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직접 사용하지 않으며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모바일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환경에 최적화한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달빅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dirty="0" err="1" smtClean="0">
                <a:latin typeface="Times New Roman" pitchFamily="18" charset="0"/>
                <a:cs typeface="Times New Roman" pitchFamily="18" charset="0"/>
              </a:rPr>
              <a:t>Dalvik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가상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머신을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사용함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5.0 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이후 컴파일 방식과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가비지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컬렉션을 개선한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 ART 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런타임 채용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40</a:t>
            </a:fld>
            <a:r>
              <a:rPr lang="en-US" altLang="ko-KR" smtClean="0"/>
              <a:t> -</a:t>
            </a:r>
            <a:endParaRPr lang="en-US" altLang="ko-KR"/>
          </a:p>
        </p:txBody>
      </p:sp>
      <p:grpSp>
        <p:nvGrpSpPr>
          <p:cNvPr id="3" name="그룹 55"/>
          <p:cNvGrpSpPr>
            <a:grpSpLocks/>
          </p:cNvGrpSpPr>
          <p:nvPr/>
        </p:nvGrpSpPr>
        <p:grpSpPr bwMode="auto">
          <a:xfrm>
            <a:off x="642910" y="2000240"/>
            <a:ext cx="7696200" cy="3810000"/>
            <a:chOff x="228600" y="1828800"/>
            <a:chExt cx="8610600" cy="464820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8600" y="18288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 dirty="0">
                  <a:latin typeface="Times New Roman" charset="0"/>
                  <a:cs typeface="Times New Roman" charset="0"/>
                </a:rPr>
                <a:t>Object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28600" y="25146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View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09800" y="2514600"/>
              <a:ext cx="1371600" cy="381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TextView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209800" y="4191000"/>
              <a:ext cx="1371600" cy="381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ImageView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91000" y="2514600"/>
              <a:ext cx="1371600" cy="381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Button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191000" y="18288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/>
                <a:t>EditText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6248400" y="25146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>
                  <a:latin typeface="Times New Roman" charset="0"/>
                  <a:cs typeface="Times New Roman" charset="0"/>
                </a:rPr>
                <a:t>CompoundButton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7467600" y="3200400"/>
              <a:ext cx="1371600" cy="381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CheckBox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7467600" y="3733800"/>
              <a:ext cx="1371600" cy="381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RadioButton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209800" y="18288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AnalogClock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838200" y="2209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905000" y="19812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905000" y="1981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905000" y="2667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905000" y="43434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1600200" y="2667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886200" y="1981200"/>
              <a:ext cx="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886200" y="1981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886200" y="2667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581400" y="2667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5562600" y="26670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7162800" y="2895600"/>
              <a:ext cx="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7162800" y="3352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7162800" y="3886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6248400" y="1828800"/>
              <a:ext cx="18288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b="1">
                  <a:latin typeface="Times New Roman" charset="0"/>
                  <a:cs typeface="Times New Roman" charset="0"/>
                </a:rPr>
                <a:t>AutoCompleteTextView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5562600" y="1981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7467600" y="42672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ToggleButton</a:t>
              </a: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7162800" y="4419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4191000" y="30480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Chronometer</a:t>
              </a: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3886200" y="32004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4191000" y="35814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DigitalClock</a:t>
              </a: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3886200" y="3733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4191000" y="41910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ImageButton</a:t>
              </a: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3581400" y="43434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2209800" y="48768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SurfaceView</a:t>
              </a:r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1905000" y="5029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4191000" y="48768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GLSurfaceView</a:t>
              </a:r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3581400" y="5029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4191000" y="54864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VideoView</a:t>
              </a:r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3886200" y="5029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3886200" y="5638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2209800" y="60960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ProgressBar</a:t>
              </a:r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1905000" y="62484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4191000" y="60960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AbsSeekBar</a:t>
              </a:r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3581400" y="62484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6629400" y="60960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RatingBar</a:t>
              </a:r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5562600" y="62484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6629400" y="54864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SeekBar</a:t>
              </a:r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6324600" y="56388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6324600" y="5638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4191000" y="1828800"/>
              <a:ext cx="1371600" cy="381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EditText</a:t>
              </a: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428596" y="1071546"/>
            <a:ext cx="8286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View</a:t>
            </a:r>
            <a:r>
              <a:rPr lang="ko-KR" altLang="en-US" sz="1600" dirty="0" smtClean="0">
                <a:latin typeface="Times New Roman" charset="0"/>
              </a:rPr>
              <a:t>로부터 직접 파생되는 모든 클래스가 바로 </a:t>
            </a:r>
            <a:r>
              <a:rPr lang="ko-KR" altLang="en-US" sz="1600" dirty="0" err="1" smtClean="0">
                <a:latin typeface="Times New Roman" charset="0"/>
              </a:rPr>
              <a:t>위젯이며</a:t>
            </a:r>
            <a:r>
              <a:rPr lang="ko-KR" altLang="en-US" sz="1600" dirty="0" smtClean="0">
                <a:latin typeface="Times New Roman" charset="0"/>
              </a:rPr>
              <a:t> 스스로를 그릴 수 있는 능력을 가짐</a:t>
            </a: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뷰의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계층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p110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41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뷰의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계층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p111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228600" y="931863"/>
            <a:ext cx="8686800" cy="1201737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Times New Roman" charset="0"/>
              </a:rPr>
              <a:t>View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로부터 파생된 </a:t>
            </a:r>
            <a:r>
              <a:rPr kumimoji="1" lang="en-US" altLang="ko-K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Times New Roman" charset="0"/>
              </a:rPr>
              <a:t>ViewGroup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의 서브 클래스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굴림" pitchFamily="50" charset="-127"/>
              <a:cs typeface="+mn-cs"/>
            </a:endParaRPr>
          </a:p>
          <a:p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다른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뷰들을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차일드로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 포함하며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차일드를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굴림" pitchFamily="50" charset="-127"/>
                <a:cs typeface="+mn-cs"/>
              </a:rPr>
              <a:t> 정렬하는 기능을 가짐</a:t>
            </a:r>
          </a:p>
        </p:txBody>
      </p:sp>
      <p:grpSp>
        <p:nvGrpSpPr>
          <p:cNvPr id="6" name="그룹 62"/>
          <p:cNvGrpSpPr>
            <a:grpSpLocks/>
          </p:cNvGrpSpPr>
          <p:nvPr/>
        </p:nvGrpSpPr>
        <p:grpSpPr bwMode="auto">
          <a:xfrm>
            <a:off x="642910" y="1643050"/>
            <a:ext cx="7086600" cy="4495800"/>
            <a:chOff x="228600" y="304800"/>
            <a:chExt cx="8763000" cy="640080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28600" y="3048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Object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28600" y="9906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View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28600" y="16764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ViewGroup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209800" y="304800"/>
              <a:ext cx="1371600" cy="381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FrameLayout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209800" y="22098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AbsoluteLayout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209800" y="47244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AdapterView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209800" y="3276600"/>
              <a:ext cx="1371600" cy="381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LinearLayout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209800" y="2743200"/>
              <a:ext cx="1371600" cy="381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RelativeLayout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267200" y="47244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 b="1">
                  <a:latin typeface="Times New Roman" charset="0"/>
                  <a:cs typeface="Times New Roman" charset="0"/>
                </a:rPr>
                <a:t>AbsListView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267200" y="3048000"/>
              <a:ext cx="3048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RadioGroup, ZoomControls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4267200" y="3581400"/>
              <a:ext cx="3048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TableLayout, TableRow</a:t>
              </a: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838200" y="685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905000" y="533400"/>
              <a:ext cx="0" cy="434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1905000" y="5334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905000" y="24384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905000" y="3505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1905000" y="2971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600200" y="1905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905000" y="4876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3962400" y="32004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3962400" y="3733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3962400" y="32004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581400" y="3429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3581400" y="48768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838200" y="1371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6019800" y="1371600"/>
              <a:ext cx="1219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ViewFlipper</a:t>
              </a: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6019800" y="1905000"/>
              <a:ext cx="1219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ViewSwitcher</a:t>
              </a: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5638800" y="1524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5791200" y="1524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5791200" y="2057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4267200" y="57912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 b="1">
                  <a:latin typeface="Times New Roman" charset="0"/>
                  <a:cs typeface="Times New Roman" charset="0"/>
                </a:rPr>
                <a:t>AbsSpinner</a:t>
              </a: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3886200" y="59436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6324600" y="4724400"/>
              <a:ext cx="1371600" cy="381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 b="1">
                  <a:latin typeface="Times New Roman" charset="0"/>
                  <a:cs typeface="Times New Roman" charset="0"/>
                </a:rPr>
                <a:t>ListView</a:t>
              </a: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6324600" y="52578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 b="1">
                  <a:latin typeface="Times New Roman" charset="0"/>
                  <a:cs typeface="Times New Roman" charset="0"/>
                </a:rPr>
                <a:t>GridView</a:t>
              </a:r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5638800" y="48768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5943600" y="4876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5943600" y="54102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4267200" y="22098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WebView</a:t>
              </a:r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3581400" y="2362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4267200" y="304800"/>
              <a:ext cx="3048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ScrollView, HorizontalScrollView</a:t>
              </a: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4267200" y="838200"/>
              <a:ext cx="3048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TabHost, TimePicker, DatePicker</a:t>
              </a:r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3581400" y="457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3886200" y="4572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3886200" y="9906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4267200" y="13716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ViewAnimator</a:t>
              </a:r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3886200" y="1524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7620000" y="19050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ImageSwitcher</a:t>
              </a: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7620000" y="13716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TextSwitcher</a:t>
              </a:r>
            </a:p>
          </p:txBody>
        </p:sp>
        <p:sp>
          <p:nvSpPr>
            <p:cNvPr id="55" name="Line 52"/>
            <p:cNvSpPr>
              <a:spLocks noChangeShapeType="1"/>
            </p:cNvSpPr>
            <p:nvPr/>
          </p:nvSpPr>
          <p:spPr bwMode="auto">
            <a:xfrm>
              <a:off x="7239000" y="20574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7391400" y="1524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7391400" y="15240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267200" y="41148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TabWidget</a:t>
              </a:r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3962400" y="4267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Line 57"/>
            <p:cNvSpPr>
              <a:spLocks noChangeShapeType="1"/>
            </p:cNvSpPr>
            <p:nvPr/>
          </p:nvSpPr>
          <p:spPr bwMode="auto">
            <a:xfrm>
              <a:off x="3886200" y="48768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6324600" y="5791200"/>
              <a:ext cx="1371600" cy="381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 b="1">
                  <a:latin typeface="Times New Roman" charset="0"/>
                  <a:cs typeface="Times New Roman" charset="0"/>
                </a:rPr>
                <a:t>Spinner</a:t>
              </a: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6324600" y="63246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400" b="1">
                  <a:latin typeface="Times New Roman" charset="0"/>
                  <a:cs typeface="Times New Roman" charset="0"/>
                </a:rPr>
                <a:t>Gallery</a:t>
              </a:r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5638800" y="59436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>
              <a:off x="5943600" y="5943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62"/>
            <p:cNvSpPr>
              <a:spLocks noChangeShapeType="1"/>
            </p:cNvSpPr>
            <p:nvPr/>
          </p:nvSpPr>
          <p:spPr bwMode="auto">
            <a:xfrm>
              <a:off x="5943600" y="6477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42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View 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의 속성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p112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071546"/>
            <a:ext cx="835824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id</a:t>
            </a:r>
          </a:p>
          <a:p>
            <a:pPr lvl="1"/>
            <a:r>
              <a:rPr lang="ko-KR" altLang="en-US" sz="1600" dirty="0" err="1" smtClean="0">
                <a:latin typeface="+mn-lt"/>
                <a:ea typeface="+mj-ea"/>
              </a:rPr>
              <a:t>뷰를</a:t>
            </a:r>
            <a:r>
              <a:rPr lang="en-US" altLang="ko-KR" sz="1600" dirty="0" smtClean="0">
                <a:latin typeface="+mn-lt"/>
                <a:ea typeface="+mj-ea"/>
              </a:rPr>
              <a:t> </a:t>
            </a:r>
            <a:r>
              <a:rPr lang="ko-KR" altLang="en-US" sz="1600" dirty="0" smtClean="0">
                <a:latin typeface="+mn-lt"/>
                <a:ea typeface="+mj-ea"/>
              </a:rPr>
              <a:t>칭하는 이름을 정의하며</a:t>
            </a:r>
            <a:r>
              <a:rPr lang="en-US" altLang="ko-KR" sz="1600" dirty="0" smtClean="0">
                <a:latin typeface="+mn-lt"/>
                <a:ea typeface="+mj-ea"/>
              </a:rPr>
              <a:t>, </a:t>
            </a:r>
            <a:r>
              <a:rPr lang="ko-KR" altLang="en-US" sz="1600" dirty="0" smtClean="0">
                <a:latin typeface="+mn-lt"/>
                <a:ea typeface="+mj-ea"/>
              </a:rPr>
              <a:t>코드나 </a:t>
            </a:r>
            <a:r>
              <a:rPr lang="en-US" altLang="ko-KR" sz="1600" dirty="0" smtClean="0">
                <a:latin typeface="+mn-lt"/>
                <a:ea typeface="+mj-ea"/>
                <a:cs typeface="Times New Roman" charset="0"/>
              </a:rPr>
              <a:t>XML</a:t>
            </a:r>
            <a:r>
              <a:rPr lang="en-US" altLang="ko-KR" sz="1600" dirty="0" smtClean="0">
                <a:latin typeface="+mn-lt"/>
                <a:ea typeface="+mj-ea"/>
              </a:rPr>
              <a:t> </a:t>
            </a:r>
            <a:r>
              <a:rPr lang="ko-KR" altLang="en-US" sz="1600" dirty="0" smtClean="0">
                <a:latin typeface="+mn-lt"/>
                <a:ea typeface="+mj-ea"/>
              </a:rPr>
              <a:t>문서에서 </a:t>
            </a:r>
            <a:r>
              <a:rPr lang="ko-KR" altLang="en-US" sz="1600" dirty="0" err="1" smtClean="0">
                <a:latin typeface="+mn-lt"/>
                <a:ea typeface="+mj-ea"/>
              </a:rPr>
              <a:t>뷰를</a:t>
            </a:r>
            <a:r>
              <a:rPr lang="ko-KR" altLang="en-US" sz="1600" dirty="0" smtClean="0">
                <a:latin typeface="+mn-lt"/>
                <a:ea typeface="+mj-ea"/>
              </a:rPr>
              <a:t> 참조할 때 </a:t>
            </a:r>
            <a:r>
              <a:rPr lang="en-US" altLang="ko-KR" sz="1600" dirty="0" smtClean="0">
                <a:latin typeface="+mn-lt"/>
                <a:ea typeface="+mj-ea"/>
                <a:cs typeface="Times New Roman" charset="0"/>
              </a:rPr>
              <a:t>id</a:t>
            </a:r>
            <a:r>
              <a:rPr lang="ko-KR" altLang="en-US" sz="1600" dirty="0" smtClean="0">
                <a:latin typeface="+mn-lt"/>
                <a:ea typeface="+mj-ea"/>
              </a:rPr>
              <a:t>를 사용하므로 직관적인 이름을 붙이는 것이 좋음</a:t>
            </a:r>
            <a:endParaRPr lang="en-US" altLang="ko-KR" sz="1600" dirty="0" smtClean="0">
              <a:latin typeface="+mn-lt"/>
              <a:ea typeface="+mj-ea"/>
            </a:endParaRPr>
          </a:p>
          <a:p>
            <a:pPr lvl="1"/>
            <a:r>
              <a:rPr lang="ko-KR" altLang="en-US" sz="1600" dirty="0" smtClean="0">
                <a:latin typeface="+mn-lt"/>
                <a:ea typeface="+mj-ea"/>
              </a:rPr>
              <a:t>형식 </a:t>
            </a:r>
            <a:r>
              <a:rPr lang="en-US" altLang="ko-KR" sz="1600" dirty="0" smtClean="0">
                <a:latin typeface="+mn-lt"/>
                <a:ea typeface="+mj-ea"/>
              </a:rPr>
              <a:t>: </a:t>
            </a:r>
            <a:r>
              <a:rPr lang="en-US" altLang="ko-KR" sz="1600" dirty="0" smtClean="0">
                <a:solidFill>
                  <a:srgbClr val="FF0000"/>
                </a:solidFill>
                <a:latin typeface="+mn-lt"/>
                <a:ea typeface="+mj-ea"/>
                <a:cs typeface="Times New Roman" charset="0"/>
              </a:rPr>
              <a:t>@[+]id/ID</a:t>
            </a:r>
          </a:p>
          <a:p>
            <a:pPr lvl="1"/>
            <a:r>
              <a:rPr lang="en-US" altLang="ko-KR" sz="1600" dirty="0" smtClean="0">
                <a:latin typeface="+mn-lt"/>
                <a:ea typeface="+mj-ea"/>
              </a:rPr>
              <a:t>    - @ : </a:t>
            </a:r>
            <a:r>
              <a:rPr lang="en-US" altLang="ko-KR" sz="1600" dirty="0" smtClean="0">
                <a:latin typeface="+mn-lt"/>
                <a:ea typeface="+mj-ea"/>
                <a:cs typeface="Times New Roman" charset="0"/>
              </a:rPr>
              <a:t>id</a:t>
            </a:r>
            <a:r>
              <a:rPr lang="ko-KR" altLang="en-US" sz="1600" dirty="0" smtClean="0">
                <a:latin typeface="+mn-lt"/>
                <a:ea typeface="+mj-ea"/>
              </a:rPr>
              <a:t>를 리소스</a:t>
            </a:r>
            <a:r>
              <a:rPr lang="en-US" altLang="ko-KR" sz="1600" dirty="0" smtClean="0">
                <a:latin typeface="+mn-lt"/>
                <a:ea typeface="+mj-ea"/>
              </a:rPr>
              <a:t>(</a:t>
            </a:r>
            <a:r>
              <a:rPr lang="en-US" altLang="ko-KR" sz="1600" dirty="0" err="1" smtClean="0">
                <a:latin typeface="+mn-lt"/>
                <a:ea typeface="+mj-ea"/>
                <a:cs typeface="Times New Roman" charset="0"/>
              </a:rPr>
              <a:t>R.java</a:t>
            </a:r>
            <a:r>
              <a:rPr lang="en-US" altLang="ko-KR" sz="1600" dirty="0" smtClean="0">
                <a:latin typeface="+mn-lt"/>
                <a:ea typeface="+mj-ea"/>
              </a:rPr>
              <a:t>)</a:t>
            </a:r>
            <a:r>
              <a:rPr lang="ko-KR" altLang="en-US" sz="1600" dirty="0" smtClean="0">
                <a:latin typeface="+mn-lt"/>
                <a:ea typeface="+mj-ea"/>
              </a:rPr>
              <a:t>에 정의하거나 참조한다는 뜻이며</a:t>
            </a:r>
            <a:r>
              <a:rPr lang="en-US" altLang="ko-KR" sz="1600" dirty="0" smtClean="0">
                <a:latin typeface="+mn-lt"/>
                <a:ea typeface="+mj-ea"/>
              </a:rPr>
              <a:t>, </a:t>
            </a:r>
            <a:r>
              <a:rPr lang="ko-KR" altLang="en-US" sz="1600" dirty="0" smtClean="0">
                <a:latin typeface="+mn-lt"/>
                <a:ea typeface="+mj-ea"/>
              </a:rPr>
              <a:t>무조건 붙여야 함</a:t>
            </a:r>
            <a:endParaRPr lang="en-US" altLang="ko-KR" sz="1600" dirty="0" smtClean="0">
              <a:latin typeface="+mn-lt"/>
              <a:ea typeface="+mj-ea"/>
            </a:endParaRPr>
          </a:p>
          <a:p>
            <a:pPr lvl="1"/>
            <a:r>
              <a:rPr lang="en-US" altLang="ko-KR" sz="1600" dirty="0" smtClean="0">
                <a:latin typeface="+mn-lt"/>
                <a:ea typeface="+mj-ea"/>
              </a:rPr>
              <a:t>    -  + : </a:t>
            </a:r>
            <a:r>
              <a:rPr lang="en-US" altLang="ko-KR" sz="1600" dirty="0" smtClean="0">
                <a:latin typeface="+mn-lt"/>
                <a:ea typeface="+mj-ea"/>
                <a:cs typeface="Times New Roman" charset="0"/>
              </a:rPr>
              <a:t>ID</a:t>
            </a:r>
            <a:r>
              <a:rPr lang="ko-KR" altLang="en-US" sz="1600" dirty="0" smtClean="0">
                <a:latin typeface="+mn-lt"/>
                <a:ea typeface="+mj-ea"/>
              </a:rPr>
              <a:t>를 새로 정의한다는 뜻이며</a:t>
            </a:r>
            <a:r>
              <a:rPr lang="en-US" altLang="ko-KR" sz="1600" dirty="0" smtClean="0">
                <a:latin typeface="+mn-lt"/>
                <a:ea typeface="+mj-ea"/>
              </a:rPr>
              <a:t>, </a:t>
            </a:r>
            <a:r>
              <a:rPr lang="ko-KR" altLang="en-US" sz="1600" dirty="0" smtClean="0">
                <a:latin typeface="+mn-lt"/>
                <a:ea typeface="+mj-ea"/>
              </a:rPr>
              <a:t>참조 시는 생략 가능</a:t>
            </a:r>
            <a:endParaRPr lang="en-US" altLang="ko-KR" sz="1600" dirty="0" smtClean="0">
              <a:latin typeface="+mn-lt"/>
              <a:ea typeface="+mj-ea"/>
            </a:endParaRPr>
          </a:p>
          <a:p>
            <a:pPr lvl="1"/>
            <a:r>
              <a:rPr lang="en-US" altLang="ko-KR" sz="1600" dirty="0" smtClean="0">
                <a:latin typeface="+mn-lt"/>
                <a:ea typeface="+mj-ea"/>
              </a:rPr>
              <a:t>    - </a:t>
            </a:r>
            <a:r>
              <a:rPr lang="en-US" altLang="ko-KR" sz="1600" dirty="0" smtClean="0">
                <a:latin typeface="+mn-lt"/>
                <a:ea typeface="+mj-ea"/>
                <a:cs typeface="Times New Roman" charset="0"/>
              </a:rPr>
              <a:t>id</a:t>
            </a:r>
            <a:r>
              <a:rPr lang="en-US" altLang="ko-KR" sz="1600" dirty="0" smtClean="0">
                <a:latin typeface="+mn-lt"/>
                <a:ea typeface="+mj-ea"/>
              </a:rPr>
              <a:t> : </a:t>
            </a:r>
            <a:r>
              <a:rPr lang="ko-KR" altLang="en-US" sz="1600" dirty="0" err="1" smtClean="0">
                <a:latin typeface="+mn-lt"/>
                <a:ea typeface="+mj-ea"/>
              </a:rPr>
              <a:t>예약어</a:t>
            </a:r>
            <a:endParaRPr lang="en-US" altLang="ko-KR" sz="1600" dirty="0" smtClean="0">
              <a:latin typeface="+mn-lt"/>
              <a:ea typeface="+mj-ea"/>
            </a:endParaRPr>
          </a:p>
          <a:p>
            <a:pPr lvl="1"/>
            <a:r>
              <a:rPr lang="en-US" altLang="ko-KR" sz="1600" dirty="0" smtClean="0">
                <a:latin typeface="+mn-lt"/>
                <a:ea typeface="+mj-ea"/>
              </a:rPr>
              <a:t>    -  /  : </a:t>
            </a:r>
            <a:r>
              <a:rPr lang="ko-KR" altLang="en-US" sz="1600" dirty="0" smtClean="0">
                <a:latin typeface="+mn-lt"/>
                <a:ea typeface="+mj-ea"/>
              </a:rPr>
              <a:t>뒤에 원하는 이름을 작성하되</a:t>
            </a:r>
            <a:r>
              <a:rPr lang="en-US" altLang="ko-KR" sz="1600" dirty="0" smtClean="0">
                <a:latin typeface="+mn-lt"/>
                <a:ea typeface="+mj-ea"/>
              </a:rPr>
              <a:t>, </a:t>
            </a:r>
            <a:r>
              <a:rPr lang="en-US" altLang="ko-KR" sz="1600" dirty="0" smtClean="0">
                <a:latin typeface="+mn-lt"/>
                <a:ea typeface="+mj-ea"/>
                <a:cs typeface="Times New Roman" charset="0"/>
              </a:rPr>
              <a:t>ID</a:t>
            </a:r>
            <a:r>
              <a:rPr lang="ko-KR" altLang="en-US" sz="1600" dirty="0" smtClean="0">
                <a:latin typeface="+mn-lt"/>
                <a:ea typeface="+mj-ea"/>
              </a:rPr>
              <a:t>는 고유한 명칭이므로 명령 규칙에 맞아야 하며</a:t>
            </a:r>
            <a:r>
              <a:rPr lang="en-US" altLang="ko-KR" sz="1600" dirty="0" smtClean="0">
                <a:latin typeface="+mn-lt"/>
                <a:ea typeface="+mj-ea"/>
              </a:rPr>
              <a:t>, </a:t>
            </a:r>
            <a:r>
              <a:rPr lang="ko-KR" altLang="en-US" sz="1600" dirty="0" err="1" smtClean="0">
                <a:latin typeface="+mn-lt"/>
                <a:ea typeface="+mj-ea"/>
              </a:rPr>
              <a:t>뷰끼리</a:t>
            </a:r>
            <a:r>
              <a:rPr lang="ko-KR" altLang="en-US" sz="1600" dirty="0" smtClean="0">
                <a:latin typeface="+mn-lt"/>
                <a:ea typeface="+mj-ea"/>
              </a:rPr>
              <a:t> 중복되어서는 안됨</a:t>
            </a:r>
            <a:endParaRPr lang="en-US" altLang="ko-KR" sz="1600" dirty="0" smtClean="0">
              <a:latin typeface="+mn-lt"/>
              <a:ea typeface="+mj-ea"/>
            </a:endParaRPr>
          </a:p>
          <a:p>
            <a:pPr lvl="1"/>
            <a:r>
              <a:rPr lang="en-US" altLang="ko-KR" sz="1600" dirty="0" smtClean="0">
                <a:latin typeface="+mn-lt"/>
                <a:ea typeface="+mj-ea"/>
              </a:rPr>
              <a:t>     </a:t>
            </a:r>
            <a:r>
              <a:rPr lang="en-US" altLang="ko-KR" sz="1600" dirty="0" smtClean="0">
                <a:latin typeface="+mn-lt"/>
                <a:ea typeface="+mj-ea"/>
                <a:cs typeface="Times New Roman" charset="0"/>
              </a:rPr>
              <a:t>ex</a:t>
            </a:r>
            <a:r>
              <a:rPr lang="en-US" altLang="ko-KR" sz="1600" dirty="0" smtClean="0">
                <a:latin typeface="+mn-lt"/>
                <a:ea typeface="+mj-ea"/>
              </a:rPr>
              <a:t>) </a:t>
            </a:r>
            <a:r>
              <a:rPr lang="en-US" altLang="ko-KR" sz="1600" dirty="0" err="1" smtClean="0">
                <a:latin typeface="+mn-lt"/>
                <a:ea typeface="+mj-ea"/>
                <a:cs typeface="Times New Roman" charset="0"/>
              </a:rPr>
              <a:t>android:id</a:t>
            </a:r>
            <a:r>
              <a:rPr lang="en-US" altLang="ko-KR" sz="1600" dirty="0" smtClean="0">
                <a:latin typeface="+mn-lt"/>
                <a:ea typeface="+mj-ea"/>
                <a:cs typeface="Times New Roman" charset="0"/>
              </a:rPr>
              <a:t>=“@+id/name”</a:t>
            </a:r>
            <a:r>
              <a:rPr lang="en-US" altLang="ko-KR" sz="1600" dirty="0" smtClean="0">
                <a:latin typeface="+mn-lt"/>
                <a:ea typeface="+mj-ea"/>
              </a:rPr>
              <a:t> : </a:t>
            </a:r>
            <a:r>
              <a:rPr lang="ko-KR" altLang="en-US" sz="1600" dirty="0" smtClean="0">
                <a:latin typeface="+mn-lt"/>
                <a:ea typeface="+mj-ea"/>
              </a:rPr>
              <a:t>텍스트 </a:t>
            </a:r>
            <a:r>
              <a:rPr lang="ko-KR" altLang="en-US" sz="1600" dirty="0" err="1" smtClean="0">
                <a:latin typeface="+mn-lt"/>
                <a:ea typeface="+mj-ea"/>
              </a:rPr>
              <a:t>뷰에</a:t>
            </a:r>
            <a:r>
              <a:rPr lang="ko-KR" altLang="en-US" sz="1600" dirty="0" smtClean="0">
                <a:latin typeface="+mn-lt"/>
                <a:ea typeface="+mj-ea"/>
              </a:rPr>
              <a:t> </a:t>
            </a:r>
            <a:r>
              <a:rPr lang="en-US" altLang="ko-KR" sz="1600" dirty="0" smtClean="0">
                <a:latin typeface="+mn-lt"/>
                <a:ea typeface="+mj-ea"/>
                <a:cs typeface="Times New Roman" charset="0"/>
              </a:rPr>
              <a:t>name</a:t>
            </a:r>
            <a:r>
              <a:rPr lang="ko-KR" altLang="en-US" sz="1600" dirty="0" smtClean="0">
                <a:latin typeface="+mn-lt"/>
                <a:ea typeface="+mj-ea"/>
              </a:rPr>
              <a:t>이라는  </a:t>
            </a:r>
            <a:r>
              <a:rPr lang="en-US" altLang="ko-KR" sz="1600" dirty="0" smtClean="0">
                <a:latin typeface="+mn-lt"/>
                <a:ea typeface="+mj-ea"/>
                <a:cs typeface="Times New Roman" charset="0"/>
              </a:rPr>
              <a:t>id</a:t>
            </a:r>
            <a:r>
              <a:rPr lang="ko-KR" altLang="en-US" sz="1600" dirty="0" smtClean="0">
                <a:latin typeface="+mn-lt"/>
                <a:ea typeface="+mj-ea"/>
              </a:rPr>
              <a:t>를 부여함</a:t>
            </a:r>
            <a:r>
              <a:rPr lang="en-US" altLang="ko-KR" sz="1600" dirty="0" smtClean="0">
                <a:latin typeface="+mn-lt"/>
                <a:ea typeface="+mj-ea"/>
              </a:rPr>
              <a:t>.</a:t>
            </a:r>
          </a:p>
          <a:p>
            <a:pPr lvl="1"/>
            <a:endParaRPr lang="en-US" altLang="ko-KR" sz="1600" dirty="0" smtClean="0">
              <a:latin typeface="+mn-lt"/>
              <a:ea typeface="+mj-ea"/>
            </a:endParaRPr>
          </a:p>
          <a:p>
            <a:pPr lvl="1"/>
            <a:r>
              <a:rPr lang="en-US" altLang="ko-KR" sz="1600" b="1" dirty="0" smtClean="0">
                <a:latin typeface="+mn-lt"/>
                <a:ea typeface="+mj-ea"/>
                <a:cs typeface="Times New Roman" charset="0"/>
              </a:rPr>
              <a:t>XML</a:t>
            </a:r>
            <a:r>
              <a:rPr lang="en-US" altLang="ko-KR" sz="1600" b="1" dirty="0" smtClean="0">
                <a:latin typeface="+mn-lt"/>
                <a:ea typeface="+mj-ea"/>
              </a:rPr>
              <a:t> </a:t>
            </a:r>
            <a:r>
              <a:rPr lang="ko-KR" altLang="en-US" sz="1600" b="1" dirty="0" smtClean="0">
                <a:latin typeface="+mn-lt"/>
                <a:ea typeface="+mj-ea"/>
              </a:rPr>
              <a:t>문서에 </a:t>
            </a:r>
            <a:r>
              <a:rPr lang="en-US" altLang="ko-KR" sz="1600" b="1" dirty="0" smtClean="0">
                <a:latin typeface="+mn-lt"/>
                <a:ea typeface="+mj-ea"/>
                <a:cs typeface="Times New Roman" charset="0"/>
              </a:rPr>
              <a:t>ID</a:t>
            </a:r>
            <a:r>
              <a:rPr lang="ko-KR" altLang="en-US" sz="1600" b="1" dirty="0" smtClean="0">
                <a:latin typeface="+mn-lt"/>
                <a:ea typeface="+mj-ea"/>
              </a:rPr>
              <a:t>를 지정하면 이 이름이 </a:t>
            </a:r>
            <a:r>
              <a:rPr lang="en-US" altLang="ko-KR" sz="1600" b="1" dirty="0" err="1" smtClean="0">
                <a:latin typeface="+mn-lt"/>
                <a:ea typeface="+mj-ea"/>
                <a:cs typeface="Times New Roman" charset="0"/>
              </a:rPr>
              <a:t>R.java</a:t>
            </a:r>
            <a:r>
              <a:rPr lang="ko-KR" altLang="en-US" sz="1600" b="1" dirty="0" smtClean="0">
                <a:latin typeface="+mn-lt"/>
                <a:ea typeface="+mj-ea"/>
              </a:rPr>
              <a:t>에 정수형 상수로 정의</a:t>
            </a:r>
            <a:endParaRPr lang="en-US" altLang="ko-KR" sz="1600" b="1" dirty="0" smtClean="0">
              <a:latin typeface="+mn-lt"/>
              <a:ea typeface="+mj-ea"/>
            </a:endParaRPr>
          </a:p>
          <a:p>
            <a:pPr lvl="1"/>
            <a:endParaRPr lang="en-US" altLang="ko-KR" sz="1600" b="1" dirty="0" smtClean="0">
              <a:latin typeface="+mn-lt"/>
              <a:ea typeface="+mj-ea"/>
            </a:endParaRPr>
          </a:p>
          <a:p>
            <a:pPr lvl="1"/>
            <a:r>
              <a:rPr lang="ko-KR" altLang="en-US" sz="1600" b="1" dirty="0" smtClean="0">
                <a:latin typeface="+mn-lt"/>
                <a:ea typeface="+mj-ea"/>
              </a:rPr>
              <a:t>코드에서 </a:t>
            </a:r>
            <a:r>
              <a:rPr lang="ko-KR" altLang="en-US" sz="1600" b="1" dirty="0" err="1" smtClean="0">
                <a:latin typeface="+mn-lt"/>
                <a:ea typeface="+mj-ea"/>
              </a:rPr>
              <a:t>뷰를</a:t>
            </a:r>
            <a:r>
              <a:rPr lang="ko-KR" altLang="en-US" sz="1600" b="1" dirty="0" smtClean="0">
                <a:latin typeface="+mn-lt"/>
                <a:ea typeface="+mj-ea"/>
              </a:rPr>
              <a:t> 참조할 시 </a:t>
            </a:r>
            <a:r>
              <a:rPr lang="en-US" altLang="ko-KR" sz="1600" b="1" dirty="0" err="1" smtClean="0">
                <a:latin typeface="+mn-lt"/>
                <a:ea typeface="+mj-ea"/>
                <a:cs typeface="Times New Roman" charset="0"/>
              </a:rPr>
              <a:t>findViewById</a:t>
            </a:r>
            <a:r>
              <a:rPr lang="en-US" altLang="ko-KR" sz="1600" b="1" dirty="0" smtClean="0">
                <a:latin typeface="+mn-lt"/>
                <a:ea typeface="+mj-ea"/>
              </a:rPr>
              <a:t> </a:t>
            </a:r>
            <a:r>
              <a:rPr lang="ko-KR" altLang="en-US" sz="1600" b="1" dirty="0" err="1" smtClean="0">
                <a:latin typeface="+mn-lt"/>
                <a:ea typeface="+mj-ea"/>
              </a:rPr>
              <a:t>메서드</a:t>
            </a:r>
            <a:r>
              <a:rPr lang="ko-KR" altLang="en-US" sz="1600" b="1" dirty="0" smtClean="0">
                <a:latin typeface="+mn-lt"/>
                <a:ea typeface="+mj-ea"/>
              </a:rPr>
              <a:t> 호출</a:t>
            </a:r>
            <a:r>
              <a:rPr lang="en-US" altLang="ko-KR" sz="1600" b="1" dirty="0" smtClean="0">
                <a:latin typeface="+mn-lt"/>
                <a:ea typeface="+mj-ea"/>
              </a:rPr>
              <a:t>, </a:t>
            </a:r>
            <a:r>
              <a:rPr lang="ko-KR" altLang="en-US" sz="1600" b="1" dirty="0" smtClean="0">
                <a:latin typeface="+mn-lt"/>
                <a:ea typeface="+mj-ea"/>
              </a:rPr>
              <a:t>인수로 참조할 </a:t>
            </a:r>
            <a:r>
              <a:rPr lang="ko-KR" altLang="en-US" sz="1600" b="1" dirty="0" err="1" smtClean="0">
                <a:latin typeface="+mn-lt"/>
                <a:ea typeface="+mj-ea"/>
              </a:rPr>
              <a:t>뷰의</a:t>
            </a:r>
            <a:r>
              <a:rPr lang="ko-KR" altLang="en-US" sz="1600" b="1" dirty="0" smtClean="0">
                <a:latin typeface="+mn-lt"/>
                <a:ea typeface="+mj-ea"/>
              </a:rPr>
              <a:t> </a:t>
            </a:r>
            <a:r>
              <a:rPr lang="en-US" altLang="ko-KR" sz="1600" b="1" dirty="0" smtClean="0">
                <a:latin typeface="+mn-lt"/>
                <a:ea typeface="+mj-ea"/>
              </a:rPr>
              <a:t>id</a:t>
            </a:r>
            <a:r>
              <a:rPr lang="ko-KR" altLang="en-US" sz="1600" b="1" dirty="0" smtClean="0">
                <a:latin typeface="+mn-lt"/>
                <a:ea typeface="+mj-ea"/>
              </a:rPr>
              <a:t>를 전달</a:t>
            </a:r>
            <a:endParaRPr lang="en-US" altLang="ko-KR" sz="1600" b="1" dirty="0" smtClean="0">
              <a:latin typeface="+mn-lt"/>
              <a:ea typeface="+mj-ea"/>
            </a:endParaRPr>
          </a:p>
          <a:p>
            <a:pPr lvl="1"/>
            <a:endParaRPr lang="en-US" altLang="ko-KR" sz="1600" dirty="0" smtClean="0">
              <a:latin typeface="+mn-lt"/>
              <a:ea typeface="+mj-ea"/>
            </a:endParaRPr>
          </a:p>
          <a:p>
            <a:pPr lvl="1"/>
            <a:r>
              <a:rPr lang="ko-KR" altLang="en-US" sz="1600" b="1" dirty="0" smtClean="0">
                <a:latin typeface="+mn-lt"/>
                <a:ea typeface="+mj-ea"/>
              </a:rPr>
              <a:t>모든 </a:t>
            </a:r>
            <a:r>
              <a:rPr lang="ko-KR" altLang="en-US" sz="1600" b="1" dirty="0" err="1" smtClean="0">
                <a:latin typeface="+mn-lt"/>
                <a:ea typeface="+mj-ea"/>
              </a:rPr>
              <a:t>뷰에</a:t>
            </a:r>
            <a:r>
              <a:rPr lang="ko-KR" altLang="en-US" sz="1600" b="1" dirty="0" smtClean="0">
                <a:latin typeface="+mn-lt"/>
                <a:ea typeface="+mj-ea"/>
              </a:rPr>
              <a:t> </a:t>
            </a:r>
            <a:r>
              <a:rPr lang="en-US" altLang="ko-KR" sz="1600" b="1" dirty="0" smtClean="0">
                <a:latin typeface="+mn-lt"/>
                <a:ea typeface="+mj-ea"/>
                <a:cs typeface="Times New Roman" charset="0"/>
              </a:rPr>
              <a:t>id</a:t>
            </a:r>
            <a:r>
              <a:rPr lang="ko-KR" altLang="en-US" sz="1600" b="1" dirty="0" smtClean="0">
                <a:latin typeface="+mn-lt"/>
                <a:ea typeface="+mj-ea"/>
              </a:rPr>
              <a:t>를 의무적으로 지정할 필요는 없으며</a:t>
            </a:r>
            <a:r>
              <a:rPr lang="en-US" altLang="ko-KR" sz="1600" b="1" dirty="0" smtClean="0">
                <a:latin typeface="+mn-lt"/>
                <a:ea typeface="+mj-ea"/>
              </a:rPr>
              <a:t>, </a:t>
            </a:r>
            <a:r>
              <a:rPr lang="ko-KR" altLang="en-US" sz="1600" b="1" dirty="0" smtClean="0">
                <a:latin typeface="+mn-lt"/>
                <a:ea typeface="+mj-ea"/>
              </a:rPr>
              <a:t>코드에서 참조할 필요 없는 </a:t>
            </a:r>
            <a:r>
              <a:rPr lang="ko-KR" altLang="en-US" sz="1600" b="1" dirty="0" err="1" smtClean="0">
                <a:latin typeface="+mn-lt"/>
                <a:ea typeface="+mj-ea"/>
              </a:rPr>
              <a:t>위젯은</a:t>
            </a:r>
            <a:r>
              <a:rPr lang="ko-KR" altLang="en-US" sz="1600" b="1" dirty="0" smtClean="0">
                <a:latin typeface="+mn-lt"/>
                <a:ea typeface="+mj-ea"/>
              </a:rPr>
              <a:t> 보통 </a:t>
            </a:r>
            <a:r>
              <a:rPr lang="en-US" altLang="ko-KR" sz="1600" b="1" dirty="0" smtClean="0">
                <a:latin typeface="+mn-lt"/>
                <a:ea typeface="+mj-ea"/>
                <a:cs typeface="Times New Roman" charset="0"/>
              </a:rPr>
              <a:t>id</a:t>
            </a:r>
            <a:r>
              <a:rPr lang="ko-KR" altLang="en-US" sz="1600" b="1" dirty="0" smtClean="0">
                <a:latin typeface="+mn-lt"/>
                <a:ea typeface="+mj-ea"/>
              </a:rPr>
              <a:t>를 생략</a:t>
            </a:r>
            <a:endParaRPr lang="en-US" altLang="ko-KR" sz="1600" b="1" dirty="0" smtClean="0">
              <a:latin typeface="+mn-lt"/>
              <a:ea typeface="+mj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428596" y="1071546"/>
            <a:ext cx="821537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layout_width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,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layout_height</a:t>
            </a:r>
            <a:endParaRPr lang="en-US" altLang="ko-KR" sz="1600" b="1" dirty="0" smtClean="0">
              <a:latin typeface="Times New Roman" charset="0"/>
              <a:cs typeface="Times New Roman" charset="0"/>
            </a:endParaRPr>
          </a:p>
          <a:p>
            <a:pPr lvl="1"/>
            <a:r>
              <a:rPr lang="ko-KR" altLang="en-US" sz="1600" dirty="0" err="1" smtClean="0">
                <a:latin typeface="+mn-lt"/>
              </a:rPr>
              <a:t>뷰의</a:t>
            </a:r>
            <a:r>
              <a:rPr lang="ko-KR" altLang="en-US" sz="1600" dirty="0" smtClean="0">
                <a:latin typeface="+mn-lt"/>
              </a:rPr>
              <a:t> 폭과 높이를 지정하며</a:t>
            </a:r>
            <a:r>
              <a:rPr lang="en-US" altLang="ko-KR" sz="1600" dirty="0" smtClean="0">
                <a:latin typeface="+mn-lt"/>
              </a:rPr>
              <a:t>, </a:t>
            </a:r>
            <a:r>
              <a:rPr lang="ko-KR" altLang="en-US" sz="1600" dirty="0" smtClean="0">
                <a:latin typeface="+mn-lt"/>
              </a:rPr>
              <a:t>수평</a:t>
            </a:r>
            <a:r>
              <a:rPr lang="en-US" altLang="ko-KR" sz="1600" dirty="0" smtClean="0">
                <a:latin typeface="+mn-lt"/>
              </a:rPr>
              <a:t>, </a:t>
            </a:r>
            <a:r>
              <a:rPr lang="ko-KR" altLang="en-US" sz="1600" dirty="0" smtClean="0">
                <a:latin typeface="+mn-lt"/>
              </a:rPr>
              <a:t>수직 각 방향에 대해 크기를 지정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ko-KR" altLang="en-US" sz="1600" dirty="0" smtClean="0">
                <a:latin typeface="+mn-lt"/>
              </a:rPr>
              <a:t>가능</a:t>
            </a:r>
            <a:endParaRPr lang="en-US" altLang="ko-KR" sz="1600" dirty="0" smtClean="0">
              <a:latin typeface="+mn-lt"/>
            </a:endParaRPr>
          </a:p>
          <a:p>
            <a:pPr lvl="1"/>
            <a:r>
              <a:rPr lang="ko-KR" altLang="en-US" sz="1600" dirty="0" smtClean="0">
                <a:latin typeface="+mn-lt"/>
              </a:rPr>
              <a:t>속성값으로 아래의 세 가지 중 하나의 값을 가짐</a:t>
            </a:r>
            <a:endParaRPr lang="en-US" altLang="ko-KR" sz="1600" dirty="0" smtClean="0">
              <a:latin typeface="+mn-lt"/>
            </a:endParaRPr>
          </a:p>
          <a:p>
            <a:pPr lvl="1"/>
            <a:r>
              <a:rPr lang="en-US" altLang="ko-KR" sz="1600" dirty="0" smtClean="0">
                <a:latin typeface="+mn-lt"/>
              </a:rPr>
              <a:t>    - </a:t>
            </a:r>
            <a:r>
              <a:rPr lang="en-US" altLang="ko-KR" sz="1600" dirty="0" err="1" smtClean="0">
                <a:latin typeface="+mn-lt"/>
                <a:cs typeface="Times New Roman" charset="0"/>
              </a:rPr>
              <a:t>match_parent</a:t>
            </a:r>
            <a:r>
              <a:rPr lang="en-US" altLang="ko-KR" sz="1600" dirty="0" smtClean="0">
                <a:latin typeface="+mn-lt"/>
                <a:cs typeface="Times New Roman" charset="0"/>
              </a:rPr>
              <a:t>(</a:t>
            </a:r>
            <a:r>
              <a:rPr lang="en-US" altLang="ko-KR" sz="1600" dirty="0" err="1" smtClean="0">
                <a:latin typeface="+mn-lt"/>
                <a:cs typeface="Times New Roman" charset="0"/>
              </a:rPr>
              <a:t>fill_parent</a:t>
            </a:r>
            <a:r>
              <a:rPr lang="en-US" altLang="ko-KR" sz="1600" dirty="0" smtClean="0">
                <a:latin typeface="+mn-lt"/>
                <a:cs typeface="Times New Roman" charset="0"/>
              </a:rPr>
              <a:t>)</a:t>
            </a:r>
            <a:r>
              <a:rPr lang="en-US" altLang="ko-KR" sz="1600" dirty="0" smtClean="0">
                <a:latin typeface="+mn-lt"/>
              </a:rPr>
              <a:t> : </a:t>
            </a:r>
            <a:r>
              <a:rPr lang="ko-KR" altLang="en-US" sz="1600" dirty="0" smtClean="0">
                <a:latin typeface="+mn-lt"/>
              </a:rPr>
              <a:t>부모의 주어진 크기를 다 채움</a:t>
            </a:r>
            <a:endParaRPr lang="en-US" altLang="ko-KR" sz="1600" dirty="0" smtClean="0">
              <a:latin typeface="+mn-lt"/>
            </a:endParaRPr>
          </a:p>
          <a:p>
            <a:pPr lvl="1"/>
            <a:r>
              <a:rPr lang="en-US" altLang="ko-KR" sz="1600" dirty="0" smtClean="0">
                <a:latin typeface="+mn-lt"/>
              </a:rPr>
              <a:t>    - </a:t>
            </a:r>
            <a:r>
              <a:rPr lang="en-US" altLang="ko-KR" sz="1600" dirty="0" err="1" smtClean="0">
                <a:latin typeface="+mn-lt"/>
                <a:cs typeface="Times New Roman" charset="0"/>
              </a:rPr>
              <a:t>wrap_content</a:t>
            </a:r>
            <a:r>
              <a:rPr lang="en-US" altLang="ko-KR" sz="1600" dirty="0" smtClean="0">
                <a:latin typeface="+mn-lt"/>
              </a:rPr>
              <a:t> : </a:t>
            </a:r>
            <a:r>
              <a:rPr lang="ko-KR" altLang="en-US" sz="1600" dirty="0" smtClean="0">
                <a:latin typeface="+mn-lt"/>
              </a:rPr>
              <a:t>내용물의 크기만큼만 채움</a:t>
            </a:r>
            <a:r>
              <a:rPr lang="en-US" altLang="ko-KR" sz="1600" dirty="0" smtClean="0">
                <a:latin typeface="+mn-lt"/>
              </a:rPr>
              <a:t>.</a:t>
            </a:r>
          </a:p>
          <a:p>
            <a:pPr lvl="1"/>
            <a:r>
              <a:rPr lang="en-US" altLang="ko-KR" sz="1600" dirty="0" smtClean="0">
                <a:latin typeface="+mn-lt"/>
              </a:rPr>
              <a:t>    - </a:t>
            </a:r>
            <a:r>
              <a:rPr lang="ko-KR" altLang="en-US" sz="1600" dirty="0" smtClean="0">
                <a:latin typeface="+mn-lt"/>
                <a:cs typeface="Times New Roman" charset="0"/>
              </a:rPr>
              <a:t>정수 크기</a:t>
            </a:r>
            <a:r>
              <a:rPr lang="en-US" altLang="ko-KR" sz="1600" dirty="0" smtClean="0">
                <a:latin typeface="+mn-lt"/>
              </a:rPr>
              <a:t> : </a:t>
            </a:r>
            <a:r>
              <a:rPr lang="ko-KR" altLang="en-US" sz="1600" dirty="0" smtClean="0">
                <a:latin typeface="+mn-lt"/>
              </a:rPr>
              <a:t>지정한 크기에 맞춤</a:t>
            </a:r>
            <a:endParaRPr lang="en-US" altLang="ko-KR" sz="1600" dirty="0" smtClean="0">
              <a:latin typeface="+mn-lt"/>
            </a:endParaRPr>
          </a:p>
          <a:p>
            <a:pPr lvl="1"/>
            <a:endParaRPr lang="en-US" altLang="ko-KR" sz="1600" dirty="0" smtClean="0">
              <a:latin typeface="+mn-lt"/>
            </a:endParaRPr>
          </a:p>
          <a:p>
            <a:pPr lvl="1"/>
            <a:r>
              <a:rPr lang="en-US" altLang="ko-KR" sz="1600" dirty="0" smtClean="0">
                <a:latin typeface="+mn-lt"/>
                <a:cs typeface="Times New Roman" charset="0"/>
              </a:rPr>
              <a:t>ex) “Start”</a:t>
            </a:r>
            <a:r>
              <a:rPr lang="ko-KR" altLang="en-US" sz="1600" dirty="0" smtClean="0">
                <a:latin typeface="+mn-lt"/>
                <a:cs typeface="Times New Roman" charset="0"/>
              </a:rPr>
              <a:t>라는 캡션을 가지는 버튼 배치</a:t>
            </a:r>
            <a:endParaRPr lang="ko-KR" altLang="en-US" sz="1600" dirty="0">
              <a:latin typeface="+mn-lt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214282" y="4929198"/>
            <a:ext cx="8686800" cy="12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endParaRPr kumimoji="0" lang="en-US" altLang="ko-KR" sz="1600" dirty="0">
              <a:latin typeface="+mj-ea"/>
              <a:ea typeface="+mj-ea"/>
              <a:cs typeface="Times New Roman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View 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의 속성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p113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kkang\Desktop\PT_20150507\img\강의교안용_3판_1권이미지\image3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286124"/>
            <a:ext cx="6277752" cy="1714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44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View 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의 속성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p115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7158" y="1071546"/>
            <a:ext cx="821537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background</a:t>
            </a:r>
          </a:p>
          <a:p>
            <a:pPr lvl="1"/>
            <a:r>
              <a:rPr lang="ko-KR" altLang="en-US" sz="1600" dirty="0" err="1" smtClean="0">
                <a:latin typeface="+mn-lt"/>
              </a:rPr>
              <a:t>뷰의</a:t>
            </a:r>
            <a:r>
              <a:rPr lang="ko-KR" altLang="en-US" sz="1600" dirty="0" smtClean="0">
                <a:latin typeface="+mn-lt"/>
              </a:rPr>
              <a:t> 배경을 지정하며</a:t>
            </a:r>
            <a:r>
              <a:rPr lang="en-US" altLang="ko-KR" sz="1600" dirty="0" smtClean="0">
                <a:latin typeface="+mn-lt"/>
              </a:rPr>
              <a:t>, </a:t>
            </a:r>
            <a:r>
              <a:rPr lang="ko-KR" altLang="en-US" sz="1600" dirty="0" smtClean="0">
                <a:latin typeface="+mn-lt"/>
              </a:rPr>
              <a:t>색상 및 이미지 등의 여러 가지 객체로 지정 가능</a:t>
            </a:r>
            <a:endParaRPr lang="en-US" altLang="ko-KR" sz="1600" dirty="0" smtClean="0">
              <a:latin typeface="+mn-lt"/>
            </a:endParaRPr>
          </a:p>
          <a:p>
            <a:pPr lvl="1"/>
            <a:r>
              <a:rPr lang="ko-KR" altLang="en-US" sz="1600" dirty="0" smtClean="0">
                <a:latin typeface="+mn-lt"/>
              </a:rPr>
              <a:t>색상 지정 시 네 가지 형식이 적용되며</a:t>
            </a:r>
            <a:r>
              <a:rPr lang="en-US" altLang="ko-KR" sz="1600" dirty="0" smtClean="0">
                <a:latin typeface="+mn-lt"/>
              </a:rPr>
              <a:t>, </a:t>
            </a:r>
            <a:r>
              <a:rPr lang="ko-KR" altLang="en-US" sz="1600" dirty="0" smtClean="0">
                <a:latin typeface="+mn-lt"/>
              </a:rPr>
              <a:t>배경뿐만 아니라 색상을 지정하는 모든 속성에 적용</a:t>
            </a:r>
            <a:endParaRPr lang="en-US" altLang="ko-KR" sz="1600" dirty="0" smtClean="0">
              <a:latin typeface="+mn-lt"/>
            </a:endParaRPr>
          </a:p>
          <a:p>
            <a:pPr lvl="1"/>
            <a:r>
              <a:rPr lang="en-US" altLang="ko-KR" sz="1600" dirty="0" smtClean="0">
                <a:latin typeface="+mn-lt"/>
              </a:rPr>
              <a:t>    - </a:t>
            </a:r>
            <a:r>
              <a:rPr lang="en-US" altLang="ko-KR" sz="1600" b="1" dirty="0" smtClean="0">
                <a:latin typeface="+mn-lt"/>
                <a:cs typeface="Times New Roman" charset="0"/>
              </a:rPr>
              <a:t>#</a:t>
            </a:r>
            <a:r>
              <a:rPr lang="en-US" altLang="ko-KR" sz="1600" b="1" dirty="0" err="1" smtClean="0">
                <a:latin typeface="+mn-lt"/>
                <a:cs typeface="Times New Roman" charset="0"/>
              </a:rPr>
              <a:t>RGB</a:t>
            </a:r>
            <a:endParaRPr lang="en-US" altLang="ko-KR" sz="1600" b="1" dirty="0" smtClean="0">
              <a:latin typeface="+mn-lt"/>
              <a:cs typeface="Times New Roman" charset="0"/>
            </a:endParaRPr>
          </a:p>
          <a:p>
            <a:pPr lvl="1"/>
            <a:r>
              <a:rPr lang="en-US" altLang="ko-KR" sz="1600" dirty="0" smtClean="0">
                <a:latin typeface="+mn-lt"/>
              </a:rPr>
              <a:t>    - </a:t>
            </a:r>
            <a:r>
              <a:rPr lang="en-US" altLang="ko-KR" sz="1600" b="1" dirty="0" smtClean="0">
                <a:latin typeface="+mn-lt"/>
                <a:cs typeface="Times New Roman" charset="0"/>
              </a:rPr>
              <a:t>#</a:t>
            </a:r>
            <a:r>
              <a:rPr lang="en-US" altLang="ko-KR" sz="1600" b="1" dirty="0" err="1" smtClean="0">
                <a:latin typeface="+mn-lt"/>
                <a:cs typeface="Times New Roman" charset="0"/>
              </a:rPr>
              <a:t>ARGB</a:t>
            </a:r>
            <a:endParaRPr lang="en-US" altLang="ko-KR" sz="1600" b="1" dirty="0" smtClean="0">
              <a:latin typeface="+mn-lt"/>
              <a:cs typeface="Times New Roman" charset="0"/>
            </a:endParaRPr>
          </a:p>
          <a:p>
            <a:pPr lvl="1"/>
            <a:r>
              <a:rPr lang="en-US" altLang="ko-KR" sz="1600" dirty="0" smtClean="0">
                <a:latin typeface="+mn-lt"/>
              </a:rPr>
              <a:t>    - </a:t>
            </a:r>
            <a:r>
              <a:rPr lang="en-US" altLang="ko-KR" sz="1600" b="1" dirty="0" smtClean="0">
                <a:latin typeface="+mn-lt"/>
                <a:cs typeface="Times New Roman" charset="0"/>
              </a:rPr>
              <a:t>#</a:t>
            </a:r>
            <a:r>
              <a:rPr lang="en-US" altLang="ko-KR" sz="1600" b="1" dirty="0" err="1" smtClean="0">
                <a:latin typeface="+mn-lt"/>
                <a:cs typeface="Times New Roman" charset="0"/>
              </a:rPr>
              <a:t>RRGGBB</a:t>
            </a:r>
            <a:endParaRPr lang="en-US" altLang="ko-KR" sz="1600" b="1" dirty="0" smtClean="0">
              <a:latin typeface="+mn-lt"/>
              <a:cs typeface="Times New Roman" charset="0"/>
            </a:endParaRPr>
          </a:p>
          <a:p>
            <a:pPr lvl="1"/>
            <a:r>
              <a:rPr lang="en-US" altLang="ko-KR" sz="1600" dirty="0" smtClean="0">
                <a:latin typeface="+mn-lt"/>
              </a:rPr>
              <a:t>    - </a:t>
            </a:r>
            <a:r>
              <a:rPr lang="en-US" altLang="ko-KR" sz="1600" b="1" dirty="0" smtClean="0">
                <a:latin typeface="+mn-lt"/>
                <a:cs typeface="Times New Roman" charset="0"/>
              </a:rPr>
              <a:t>#</a:t>
            </a:r>
            <a:r>
              <a:rPr lang="en-US" altLang="ko-KR" sz="1600" b="1" dirty="0" err="1" smtClean="0">
                <a:latin typeface="+mn-lt"/>
                <a:cs typeface="Times New Roman" charset="0"/>
              </a:rPr>
              <a:t>AARRGGBB</a:t>
            </a:r>
            <a:endParaRPr lang="en-US" altLang="ko-KR" sz="1600" b="1" dirty="0" smtClean="0">
              <a:latin typeface="+mn-lt"/>
              <a:cs typeface="Times New Roman" charset="0"/>
            </a:endParaRPr>
          </a:p>
          <a:p>
            <a:pPr lvl="1"/>
            <a:r>
              <a:rPr lang="en-US" altLang="ko-KR" sz="1600" b="1" dirty="0" smtClean="0">
                <a:latin typeface="+mn-lt"/>
                <a:cs typeface="Times New Roman" charset="0"/>
              </a:rPr>
              <a:t>     ex</a:t>
            </a:r>
            <a:r>
              <a:rPr lang="en-US" altLang="ko-KR" sz="1600" dirty="0" smtClean="0">
                <a:latin typeface="+mn-lt"/>
              </a:rPr>
              <a:t>) </a:t>
            </a:r>
            <a:r>
              <a:rPr lang="en-US" altLang="ko-KR" sz="1600" b="1" dirty="0" smtClean="0">
                <a:latin typeface="+mn-lt"/>
                <a:cs typeface="Times New Roman" charset="0"/>
              </a:rPr>
              <a:t>#</a:t>
            </a:r>
            <a:r>
              <a:rPr lang="en-US" altLang="ko-KR" sz="1600" b="1" dirty="0" err="1" smtClean="0">
                <a:latin typeface="+mn-lt"/>
                <a:cs typeface="Times New Roman" charset="0"/>
              </a:rPr>
              <a:t>ff0000</a:t>
            </a:r>
            <a:r>
              <a:rPr lang="en-US" altLang="ko-KR" sz="1600" b="1" dirty="0" smtClean="0">
                <a:latin typeface="+mn-lt"/>
                <a:cs typeface="Times New Roman" charset="0"/>
              </a:rPr>
              <a:t> (#</a:t>
            </a:r>
            <a:r>
              <a:rPr lang="en-US" altLang="ko-KR" sz="1600" b="1" dirty="0" err="1" smtClean="0">
                <a:latin typeface="+mn-lt"/>
                <a:cs typeface="Times New Roman" charset="0"/>
              </a:rPr>
              <a:t>f00</a:t>
            </a:r>
            <a:r>
              <a:rPr lang="en-US" altLang="ko-KR" sz="1600" b="1" dirty="0" smtClean="0">
                <a:latin typeface="+mn-lt"/>
                <a:cs typeface="Times New Roman" charset="0"/>
              </a:rPr>
              <a:t>) : </a:t>
            </a:r>
            <a:r>
              <a:rPr lang="ko-KR" altLang="en-US" sz="1600" dirty="0" smtClean="0">
                <a:latin typeface="+mn-lt"/>
                <a:cs typeface="Times New Roman" charset="0"/>
              </a:rPr>
              <a:t>빨간색</a:t>
            </a:r>
            <a:r>
              <a:rPr lang="en-US" altLang="ko-KR" sz="1600" dirty="0" smtClean="0">
                <a:latin typeface="+mn-lt"/>
                <a:cs typeface="Times New Roman" charset="0"/>
              </a:rPr>
              <a:t>,</a:t>
            </a:r>
            <a:r>
              <a:rPr lang="en-US" altLang="ko-KR" sz="1600" b="1" dirty="0" smtClean="0">
                <a:latin typeface="+mn-lt"/>
                <a:cs typeface="Times New Roman" charset="0"/>
              </a:rPr>
              <a:t> 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en-US" altLang="ko-KR" sz="1600" b="1" dirty="0" smtClean="0">
                <a:latin typeface="+mn-lt"/>
                <a:cs typeface="Times New Roman" charset="0"/>
              </a:rPr>
              <a:t>#</a:t>
            </a:r>
            <a:r>
              <a:rPr lang="en-US" altLang="ko-KR" sz="1600" b="1" dirty="0" err="1" smtClean="0">
                <a:latin typeface="+mn-lt"/>
                <a:cs typeface="Times New Roman" charset="0"/>
              </a:rPr>
              <a:t>0000ff</a:t>
            </a:r>
            <a:r>
              <a:rPr lang="en-US" altLang="ko-KR" sz="1600" b="1" dirty="0" smtClean="0">
                <a:latin typeface="+mn-lt"/>
                <a:cs typeface="Times New Roman" charset="0"/>
              </a:rPr>
              <a:t> (#</a:t>
            </a:r>
            <a:r>
              <a:rPr lang="en-US" altLang="ko-KR" sz="1600" b="1" dirty="0" err="1" smtClean="0">
                <a:latin typeface="+mn-lt"/>
                <a:cs typeface="Times New Roman" charset="0"/>
              </a:rPr>
              <a:t>00f</a:t>
            </a:r>
            <a:r>
              <a:rPr lang="en-US" altLang="ko-KR" sz="1600" b="1" dirty="0" smtClean="0">
                <a:latin typeface="+mn-lt"/>
                <a:cs typeface="Times New Roman" charset="0"/>
              </a:rPr>
              <a:t>)</a:t>
            </a:r>
            <a:r>
              <a:rPr lang="en-US" altLang="ko-KR" sz="1600" dirty="0" smtClean="0">
                <a:latin typeface="+mn-lt"/>
              </a:rPr>
              <a:t> : </a:t>
            </a:r>
            <a:r>
              <a:rPr lang="ko-KR" altLang="en-US" sz="1600" dirty="0" smtClean="0">
                <a:latin typeface="+mn-lt"/>
              </a:rPr>
              <a:t>파란색</a:t>
            </a:r>
            <a:endParaRPr lang="en-US" altLang="ko-KR" sz="1600" dirty="0" smtClean="0">
              <a:latin typeface="+mn-lt"/>
            </a:endParaRPr>
          </a:p>
          <a:p>
            <a:pPr lvl="1"/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padding</a:t>
            </a:r>
          </a:p>
          <a:p>
            <a:pPr lvl="1"/>
            <a:r>
              <a:rPr lang="ko-KR" altLang="en-US" sz="1600" dirty="0" err="1" smtClean="0">
                <a:latin typeface="Times New Roman" charset="0"/>
                <a:cs typeface="Times New Roman" charset="0"/>
              </a:rPr>
              <a:t>뷰와</a:t>
            </a:r>
            <a:r>
              <a:rPr lang="ko-KR" altLang="en-US" sz="1600" dirty="0" smtClean="0">
                <a:latin typeface="Times New Roman" charset="0"/>
                <a:cs typeface="Times New Roman" charset="0"/>
              </a:rPr>
              <a:t> 내용물간의 간격을 지정</a:t>
            </a:r>
            <a:r>
              <a:rPr lang="en-US" altLang="ko-KR" sz="1600" dirty="0" smtClean="0">
                <a:latin typeface="Times New Roman" charset="0"/>
                <a:cs typeface="Times New Roman" charset="0"/>
              </a:rPr>
              <a:t> (</a:t>
            </a:r>
            <a:r>
              <a:rPr lang="ko-KR" altLang="en-US" sz="1600" dirty="0" smtClean="0">
                <a:latin typeface="Times New Roman" charset="0"/>
                <a:cs typeface="Times New Roman" charset="0"/>
              </a:rPr>
              <a:t>즉 안쪽 여백</a:t>
            </a:r>
            <a:r>
              <a:rPr lang="en-US" altLang="ko-KR" sz="1600" dirty="0" smtClean="0">
                <a:latin typeface="Times New Roman" charset="0"/>
                <a:cs typeface="Times New Roman" charset="0"/>
              </a:rPr>
              <a:t>)</a:t>
            </a:r>
          </a:p>
          <a:p>
            <a:pPr lvl="1"/>
            <a:r>
              <a:rPr lang="en-US" altLang="ko-KR" sz="1600" dirty="0" smtClean="0">
                <a:latin typeface="Times New Roman" charset="0"/>
                <a:cs typeface="Times New Roman" charset="0"/>
              </a:rPr>
              <a:t>padding </a:t>
            </a:r>
            <a:r>
              <a:rPr lang="ko-KR" altLang="en-US" sz="1600" dirty="0" smtClean="0">
                <a:latin typeface="Times New Roman" charset="0"/>
                <a:cs typeface="Times New Roman" charset="0"/>
              </a:rPr>
              <a:t>속성 값을 지정하여 </a:t>
            </a:r>
            <a:r>
              <a:rPr lang="en-US" altLang="ko-KR" sz="1600" dirty="0" smtClean="0">
                <a:latin typeface="Times New Roman" charset="0"/>
                <a:cs typeface="Times New Roman" charset="0"/>
              </a:rPr>
              <a:t>4</a:t>
            </a:r>
            <a:r>
              <a:rPr lang="ko-KR" altLang="en-US" sz="1600" dirty="0" smtClean="0">
                <a:latin typeface="Times New Roman" charset="0"/>
                <a:cs typeface="Times New Roman" charset="0"/>
              </a:rPr>
              <a:t>방향에 대한 여백을 조절</a:t>
            </a:r>
            <a:endParaRPr lang="en-US" altLang="ko-KR" sz="1600" dirty="0" smtClean="0">
              <a:latin typeface="Times New Roman" charset="0"/>
              <a:cs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  <a:cs typeface="Times New Roman" charset="0"/>
              </a:rPr>
              <a:t>속성값 </a:t>
            </a:r>
            <a:r>
              <a:rPr lang="en-US" altLang="ko-KR" sz="1600" dirty="0" smtClean="0">
                <a:latin typeface="Times New Roman" charset="0"/>
                <a:cs typeface="Times New Roman" charset="0"/>
              </a:rPr>
              <a:t>: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paddingLeft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,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paddingTop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,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paddingRight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,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paddingBottom</a:t>
            </a:r>
            <a:endParaRPr lang="en-US" altLang="ko-KR" sz="1600" b="1" dirty="0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45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View 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의 속성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p116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7158" y="1071546"/>
            <a:ext cx="828680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visibility</a:t>
            </a:r>
          </a:p>
          <a:p>
            <a:pPr lvl="1"/>
            <a:r>
              <a:rPr lang="ko-KR" altLang="en-US" sz="1600" dirty="0" err="1" smtClean="0">
                <a:latin typeface="Times New Roman" charset="0"/>
                <a:cs typeface="Times New Roman" charset="0"/>
              </a:rPr>
              <a:t>뷰의</a:t>
            </a:r>
            <a:r>
              <a:rPr lang="en-US" altLang="ko-KR" sz="1600" dirty="0" smtClean="0">
                <a:latin typeface="Times New Roman" charset="0"/>
                <a:cs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  <a:cs typeface="Times New Roman" charset="0"/>
              </a:rPr>
              <a:t>표시 유무를 지정하며</a:t>
            </a:r>
            <a:r>
              <a:rPr lang="en-US" altLang="ko-KR" sz="1600" dirty="0" smtClean="0">
                <a:latin typeface="Times New Roman" charset="0"/>
                <a:cs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속성값으로 아래의 세 가지 중 하나의 값을 가짐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en-US" altLang="ko-KR" sz="1600" dirty="0" smtClean="0">
                <a:latin typeface="Times New Roman" charset="0"/>
              </a:rPr>
              <a:t>    - v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isible</a:t>
            </a:r>
            <a:r>
              <a:rPr lang="en-US" altLang="ko-KR" sz="1600" dirty="0" smtClean="0">
                <a:latin typeface="Times New Roman" charset="0"/>
              </a:rPr>
              <a:t> : </a:t>
            </a:r>
            <a:r>
              <a:rPr lang="ko-KR" altLang="en-US" sz="1600" dirty="0" smtClean="0">
                <a:latin typeface="Times New Roman" charset="0"/>
              </a:rPr>
              <a:t>보이는 상태임</a:t>
            </a:r>
            <a:r>
              <a:rPr lang="en-US" altLang="ko-KR" sz="1600" dirty="0" smtClean="0">
                <a:latin typeface="Times New Roman" charset="0"/>
              </a:rPr>
              <a:t>.</a:t>
            </a:r>
          </a:p>
          <a:p>
            <a:pPr lvl="1"/>
            <a:r>
              <a:rPr lang="en-US" altLang="ko-KR" sz="1600" dirty="0" smtClean="0">
                <a:latin typeface="Times New Roman" charset="0"/>
              </a:rPr>
              <a:t>    - 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invisible</a:t>
            </a:r>
            <a:r>
              <a:rPr lang="en-US" altLang="ko-KR" sz="1600" dirty="0" smtClean="0">
                <a:latin typeface="Times New Roman" charset="0"/>
              </a:rPr>
              <a:t> : </a:t>
            </a:r>
            <a:r>
              <a:rPr lang="ko-KR" altLang="en-US" sz="1600" dirty="0" err="1" smtClean="0">
                <a:latin typeface="Times New Roman" charset="0"/>
              </a:rPr>
              <a:t>숨겨진</a:t>
            </a:r>
            <a:r>
              <a:rPr lang="ko-KR" altLang="en-US" sz="1600" dirty="0" smtClean="0">
                <a:latin typeface="Times New Roman" charset="0"/>
              </a:rPr>
              <a:t> 상태이되 자리는 차지함</a:t>
            </a:r>
            <a:r>
              <a:rPr lang="en-US" altLang="ko-KR" sz="1600" dirty="0" smtClean="0">
                <a:latin typeface="Times New Roman" charset="0"/>
              </a:rPr>
              <a:t>.</a:t>
            </a:r>
          </a:p>
          <a:p>
            <a:pPr lvl="1"/>
            <a:r>
              <a:rPr lang="en-US" altLang="ko-KR" sz="1600" dirty="0" smtClean="0">
                <a:latin typeface="Times New Roman" charset="0"/>
              </a:rPr>
              <a:t>    - 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gone</a:t>
            </a:r>
            <a:r>
              <a:rPr lang="en-US" altLang="ko-KR" sz="1600" dirty="0" smtClean="0">
                <a:latin typeface="Times New Roman" charset="0"/>
              </a:rPr>
              <a:t> : </a:t>
            </a:r>
            <a:r>
              <a:rPr lang="ko-KR" altLang="en-US" sz="1600" dirty="0" err="1" smtClean="0">
                <a:latin typeface="Times New Roman" charset="0"/>
              </a:rPr>
              <a:t>숨겨지며</a:t>
            </a:r>
            <a:r>
              <a:rPr lang="ko-KR" altLang="en-US" sz="1600" dirty="0" smtClean="0">
                <a:latin typeface="Times New Roman" charset="0"/>
              </a:rPr>
              <a:t> 자리도 차지하지 않음</a:t>
            </a:r>
            <a:r>
              <a:rPr lang="en-US" altLang="ko-KR" sz="1600" dirty="0" smtClean="0">
                <a:latin typeface="Times New Roman" charset="0"/>
              </a:rPr>
              <a:t>.</a:t>
            </a:r>
          </a:p>
          <a:p>
            <a:pPr lvl="1"/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clickable,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longClickable</a:t>
            </a:r>
            <a:endParaRPr lang="en-US" altLang="ko-KR" sz="1600" b="1" dirty="0" smtClean="0">
              <a:latin typeface="Times New Roman" charset="0"/>
              <a:cs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마우스 클릭 이벤트를 받을 것인지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err="1" smtClean="0">
                <a:latin typeface="Times New Roman" charset="0"/>
              </a:rPr>
              <a:t>롱클릭</a:t>
            </a:r>
            <a:r>
              <a:rPr lang="ko-KR" altLang="en-US" sz="1600" dirty="0" smtClean="0">
                <a:latin typeface="Times New Roman" charset="0"/>
              </a:rPr>
              <a:t> 이벤트를 받을 것인지를 지정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focusable</a:t>
            </a:r>
          </a:p>
          <a:p>
            <a:pPr lvl="1"/>
            <a:r>
              <a:rPr lang="ko-KR" altLang="en-US" sz="1600" dirty="0" smtClean="0">
                <a:latin typeface="Times New Roman" charset="0"/>
              </a:rPr>
              <a:t>키보드 포커스를 받을 수 있는지를 지정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디폴트 값으로 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false</a:t>
            </a:r>
            <a:r>
              <a:rPr lang="ko-KR" altLang="en-US" sz="1600" dirty="0" smtClean="0">
                <a:latin typeface="Times New Roman" charset="0"/>
              </a:rPr>
              <a:t>가 설정되어 있으며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필요 시 속성을 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true</a:t>
            </a:r>
            <a:r>
              <a:rPr lang="ko-KR" altLang="en-US" sz="1600" dirty="0" smtClean="0">
                <a:latin typeface="Times New Roman" charset="0"/>
              </a:rPr>
              <a:t>로 변경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err="1" smtClean="0">
                <a:latin typeface="Times New Roman" charset="0"/>
              </a:rPr>
              <a:t>에디트나</a:t>
            </a:r>
            <a:r>
              <a:rPr lang="ko-KR" altLang="en-US" sz="1600" dirty="0" smtClean="0">
                <a:latin typeface="Times New Roman" charset="0"/>
              </a:rPr>
              <a:t> 버튼처럼 사용자의 입력이 필요한 파생 클래스는 디폴트로 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true</a:t>
            </a:r>
            <a:r>
              <a:rPr lang="ko-KR" altLang="en-US" sz="1600" dirty="0" smtClean="0">
                <a:latin typeface="Times New Roman" charset="0"/>
              </a:rPr>
              <a:t>가 지정</a:t>
            </a:r>
            <a:endParaRPr lang="en-US" altLang="ko-KR" sz="1600" dirty="0" smtClean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46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TextView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p117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071546"/>
            <a:ext cx="8215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text</a:t>
            </a:r>
          </a:p>
          <a:p>
            <a:pPr lvl="1"/>
            <a:r>
              <a:rPr lang="ko-KR" altLang="en-US" sz="1600" dirty="0" smtClean="0">
                <a:latin typeface="Times New Roman" charset="0"/>
              </a:rPr>
              <a:t>텍스트 </a:t>
            </a:r>
            <a:r>
              <a:rPr lang="ko-KR" altLang="en-US" sz="1600" dirty="0" err="1" smtClean="0">
                <a:latin typeface="Times New Roman" charset="0"/>
              </a:rPr>
              <a:t>뷰의</a:t>
            </a:r>
            <a:r>
              <a:rPr lang="ko-KR" altLang="en-US" sz="1600" dirty="0" smtClean="0">
                <a:latin typeface="Times New Roman" charset="0"/>
              </a:rPr>
              <a:t> 가장 중요한 속성으로 출력할 문자열을 지정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err="1" smtClean="0">
                <a:latin typeface="Times New Roman" charset="0"/>
              </a:rPr>
              <a:t>리터널</a:t>
            </a:r>
            <a:r>
              <a:rPr lang="ko-KR" altLang="en-US" sz="1600" dirty="0" smtClean="0">
                <a:latin typeface="Times New Roman" charset="0"/>
              </a:rPr>
              <a:t> 및 리소스로 대입</a:t>
            </a:r>
            <a:endParaRPr lang="en-US" altLang="ko-KR" sz="1600" dirty="0" smtClean="0">
              <a:latin typeface="Times New Roman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00100" y="2071678"/>
          <a:ext cx="7715304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7474"/>
                <a:gridCol w="520783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형식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“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문자열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”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겹 따옴표로 문자열을 싸서 바로 대입한다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. \</a:t>
                      </a:r>
                      <a:r>
                        <a:rPr lang="ko-KR" altLang="en-US" sz="1600" baseline="0" dirty="0" smtClean="0">
                          <a:latin typeface="+mj-ea"/>
                          <a:ea typeface="+mj-ea"/>
                        </a:rPr>
                        <a:t> 문자가 들어가면 이스케이프 된다</a:t>
                      </a: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. \n </a:t>
                      </a:r>
                      <a:r>
                        <a:rPr lang="ko-KR" altLang="en-US" sz="1600" baseline="0" dirty="0" smtClean="0">
                          <a:latin typeface="+mj-ea"/>
                          <a:ea typeface="+mj-ea"/>
                        </a:rPr>
                        <a:t>은 개행이며 </a:t>
                      </a: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\</a:t>
                      </a:r>
                      <a:r>
                        <a:rPr lang="en-US" altLang="ko-KR" sz="1600" baseline="0" dirty="0" err="1" smtClean="0">
                          <a:latin typeface="+mj-ea"/>
                          <a:ea typeface="+mj-ea"/>
                        </a:rPr>
                        <a:t>uxxxxx</a:t>
                      </a:r>
                      <a:r>
                        <a:rPr lang="ko-KR" altLang="en-US" sz="1600" baseline="0" dirty="0" smtClean="0">
                          <a:latin typeface="+mj-ea"/>
                          <a:ea typeface="+mj-ea"/>
                        </a:rPr>
                        <a:t>는 유니코드 문자이다</a:t>
                      </a: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@[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패키지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:]</a:t>
                      </a:r>
                      <a:r>
                        <a:rPr lang="en-US" altLang="ko-KR" sz="1600" b="1" dirty="0" err="1" smtClean="0">
                          <a:latin typeface="+mj-ea"/>
                          <a:ea typeface="+mj-ea"/>
                          <a:cs typeface="Times New Roman" pitchFamily="18" charset="0"/>
                        </a:rPr>
                        <a:t>type:name</a:t>
                      </a:r>
                      <a:endParaRPr lang="ko-KR" altLang="en-US" sz="1600" b="1" dirty="0"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리소스에 대한 </a:t>
                      </a:r>
                      <a:r>
                        <a:rPr lang="ko-KR" altLang="en-US" sz="1600" dirty="0" err="1" smtClean="0">
                          <a:latin typeface="+mj-ea"/>
                          <a:ea typeface="+mj-ea"/>
                        </a:rPr>
                        <a:t>레퍼런스로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 지정한다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보통 </a:t>
                      </a:r>
                      <a:r>
                        <a:rPr lang="en-US" altLang="ko-KR" sz="1600" b="1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string.xml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에 문자열을 정의해 놓고 </a:t>
                      </a:r>
                      <a:r>
                        <a:rPr lang="en-US" altLang="ko-KR" sz="1600" b="1" dirty="0" smtClean="0">
                          <a:latin typeface="+mj-ea"/>
                          <a:ea typeface="+mj-ea"/>
                          <a:cs typeface="Times New Roman" pitchFamily="18" charset="0"/>
                        </a:rPr>
                        <a:t>@string/id 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식으로 지정한다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28596" y="4429132"/>
            <a:ext cx="8143932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r>
              <a:rPr kumimoji="0" lang="en-US" altLang="ko-KR" sz="1600" b="1" dirty="0" err="1" smtClean="0">
                <a:latin typeface="+mj-ea"/>
                <a:ea typeface="+mj-ea"/>
                <a:cs typeface="Times New Roman" charset="0"/>
              </a:rPr>
              <a:t>textColor</a:t>
            </a:r>
            <a:endParaRPr kumimoji="0" lang="en-US" altLang="ko-KR" sz="1600" b="1" dirty="0" smtClean="0">
              <a:latin typeface="+mj-ea"/>
              <a:ea typeface="+mj-ea"/>
              <a:cs typeface="Times New Roman" charset="0"/>
            </a:endParaRPr>
          </a:p>
          <a:p>
            <a:pPr marL="809625" lvl="2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ko-KR" altLang="en-US" sz="1600" dirty="0" smtClean="0">
                <a:latin typeface="+mj-ea"/>
                <a:ea typeface="+mj-ea"/>
                <a:cs typeface="Times New Roman" charset="0"/>
              </a:rPr>
              <a:t>문자열의 색상을 지정하며</a:t>
            </a:r>
            <a:r>
              <a:rPr kumimoji="0" lang="en-US" altLang="ko-KR" sz="1600" dirty="0" smtClean="0">
                <a:latin typeface="+mj-ea"/>
                <a:ea typeface="+mj-ea"/>
                <a:cs typeface="Times New Roman" charset="0"/>
              </a:rPr>
              <a:t>, </a:t>
            </a:r>
            <a:r>
              <a:rPr kumimoji="0" lang="ko-KR" altLang="en-US" sz="1600" dirty="0" smtClean="0">
                <a:latin typeface="+mj-ea"/>
                <a:ea typeface="+mj-ea"/>
                <a:cs typeface="Times New Roman" charset="0"/>
              </a:rPr>
              <a:t>디폴트는 불투명한 밝은 회색</a:t>
            </a:r>
            <a:endParaRPr kumimoji="0" lang="en-US" altLang="ko-KR" sz="1600" dirty="0" smtClean="0">
              <a:latin typeface="+mj-ea"/>
              <a:ea typeface="+mj-ea"/>
              <a:cs typeface="Times New Roman" charset="0"/>
            </a:endParaRPr>
          </a:p>
          <a:p>
            <a:pPr marL="809625" lvl="2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en-US" altLang="ko-KR" sz="1600" dirty="0" smtClean="0">
                <a:latin typeface="+mj-ea"/>
                <a:ea typeface="+mj-ea"/>
                <a:cs typeface="Times New Roman" charset="0"/>
              </a:rPr>
              <a:t>#</a:t>
            </a:r>
            <a:r>
              <a:rPr kumimoji="0" lang="en-US" altLang="ko-KR" sz="1600" dirty="0" err="1" smtClean="0">
                <a:latin typeface="+mj-ea"/>
                <a:ea typeface="+mj-ea"/>
                <a:cs typeface="Times New Roman" charset="0"/>
              </a:rPr>
              <a:t>RRGGBB</a:t>
            </a:r>
            <a:r>
              <a:rPr kumimoji="0" lang="ko-KR" altLang="en-US" sz="1600" dirty="0" smtClean="0">
                <a:latin typeface="+mj-ea"/>
                <a:ea typeface="+mj-ea"/>
              </a:rPr>
              <a:t>나 </a:t>
            </a:r>
            <a:r>
              <a:rPr kumimoji="0" lang="en-US" altLang="ko-KR" sz="1600" dirty="0" smtClean="0">
                <a:latin typeface="+mj-ea"/>
                <a:ea typeface="+mj-ea"/>
              </a:rPr>
              <a:t>#</a:t>
            </a:r>
            <a:r>
              <a:rPr kumimoji="0" lang="en-US" altLang="ko-KR" sz="1600" dirty="0" err="1" smtClean="0">
                <a:latin typeface="+mj-ea"/>
                <a:ea typeface="+mj-ea"/>
              </a:rPr>
              <a:t>AARRGGBB</a:t>
            </a:r>
            <a:r>
              <a:rPr kumimoji="0" lang="en-US" altLang="ko-KR" sz="1600" dirty="0" smtClean="0">
                <a:latin typeface="+mj-ea"/>
                <a:ea typeface="+mj-ea"/>
              </a:rPr>
              <a:t> </a:t>
            </a:r>
            <a:r>
              <a:rPr kumimoji="0" lang="ko-KR" altLang="en-US" sz="1600" dirty="0" smtClean="0">
                <a:latin typeface="+mj-ea"/>
                <a:ea typeface="+mj-ea"/>
              </a:rPr>
              <a:t>형식으로 각 색상 요소들의 강도를 지정</a:t>
            </a:r>
            <a:endParaRPr kumimoji="0" lang="en-US" altLang="ko-KR" sz="16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47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TextView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p118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071546"/>
            <a:ext cx="828680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textSize</a:t>
            </a:r>
            <a:endParaRPr lang="en-US" altLang="ko-KR" sz="1600" b="1" dirty="0" smtClean="0">
              <a:latin typeface="Times New Roman" charset="0"/>
              <a:cs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텍스트의 폰트 크기를 지정</a:t>
            </a:r>
            <a:endParaRPr lang="en-US" altLang="ko-KR" sz="1600" dirty="0" smtClean="0">
              <a:latin typeface="Times New Roman" charset="0"/>
            </a:endParaRPr>
          </a:p>
          <a:p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textStyle</a:t>
            </a:r>
            <a:endParaRPr lang="en-US" altLang="ko-KR" sz="1600" b="1" dirty="0" smtClean="0">
              <a:latin typeface="Times New Roman" charset="0"/>
              <a:cs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폰트의 속성을 지정</a:t>
            </a:r>
            <a:r>
              <a:rPr lang="en-US" altLang="ko-KR" sz="1600" dirty="0" smtClean="0">
                <a:latin typeface="Times New Roman" charset="0"/>
              </a:rPr>
              <a:t> </a:t>
            </a:r>
          </a:p>
          <a:p>
            <a:pPr lvl="1"/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normal, bold, italic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중 하나를 쓰거나 </a:t>
            </a:r>
            <a:r>
              <a:rPr lang="en-US" altLang="ko-KR" sz="1600" dirty="0" smtClean="0">
                <a:latin typeface="Times New Roman" charset="0"/>
              </a:rPr>
              <a:t>‘|’</a:t>
            </a:r>
            <a:r>
              <a:rPr lang="ko-KR" altLang="en-US" sz="1600" dirty="0" smtClean="0">
                <a:latin typeface="Times New Roman" charset="0"/>
              </a:rPr>
              <a:t>로 묶어 두 개 이상의 </a:t>
            </a:r>
            <a:r>
              <a:rPr lang="ko-KR" altLang="en-US" sz="1600" dirty="0" err="1" smtClean="0">
                <a:latin typeface="Times New Roman" charset="0"/>
              </a:rPr>
              <a:t>상수값을</a:t>
            </a:r>
            <a:r>
              <a:rPr lang="ko-KR" altLang="en-US" sz="1600" dirty="0" smtClean="0">
                <a:latin typeface="Times New Roman" charset="0"/>
              </a:rPr>
              <a:t> 지정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가능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en-US" altLang="ko-KR" sz="1600" dirty="0" smtClean="0">
                <a:latin typeface="Times New Roman" charset="0"/>
              </a:rPr>
              <a:t>   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ex: </a:t>
            </a:r>
            <a:r>
              <a:rPr lang="en-US" altLang="ko-KR" sz="1600" dirty="0" smtClean="0">
                <a:latin typeface="Times New Roman" charset="0"/>
              </a:rPr>
              <a:t>“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bold|italic</a:t>
            </a:r>
            <a:r>
              <a:rPr lang="en-US" altLang="ko-KR" sz="1600" dirty="0" smtClean="0">
                <a:latin typeface="Times New Roman" charset="0"/>
              </a:rPr>
              <a:t>”, “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normal|italic</a:t>
            </a:r>
            <a:r>
              <a:rPr lang="en-US" altLang="ko-KR" sz="1600" dirty="0" smtClean="0">
                <a:latin typeface="Times New Roman" charset="0"/>
              </a:rPr>
              <a:t>”</a:t>
            </a:r>
          </a:p>
          <a:p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typeFace</a:t>
            </a:r>
            <a:endParaRPr lang="en-US" altLang="ko-KR" sz="1600" b="1" dirty="0" smtClean="0">
              <a:latin typeface="Times New Roman" charset="0"/>
              <a:cs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글꼴의 모양을 지정하며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normal, sans, serif,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monospace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중 하나로 </a:t>
            </a:r>
            <a:r>
              <a:rPr lang="en-US" altLang="ko-KR" sz="1600" dirty="0" smtClean="0">
                <a:latin typeface="Times New Roman" charset="0"/>
              </a:rPr>
              <a:t/>
            </a:r>
            <a:br>
              <a:rPr lang="en-US" altLang="ko-KR" sz="1600" dirty="0" smtClean="0">
                <a:latin typeface="Times New Roman" charset="0"/>
              </a:rPr>
            </a:br>
            <a:r>
              <a:rPr lang="ko-KR" altLang="en-US" sz="1600" dirty="0" smtClean="0">
                <a:latin typeface="Times New Roman" charset="0"/>
              </a:rPr>
              <a:t>선택 가능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err="1" smtClean="0">
                <a:latin typeface="Times New Roman" charset="0"/>
              </a:rPr>
              <a:t>모바일</a:t>
            </a:r>
            <a:r>
              <a:rPr lang="ko-KR" altLang="en-US" sz="1600" dirty="0" smtClean="0">
                <a:latin typeface="Times New Roman" charset="0"/>
              </a:rPr>
              <a:t> 환경에서 내장된 폰트 개수에 제약이 있음</a:t>
            </a:r>
            <a:endParaRPr lang="en-US" altLang="ko-KR" sz="1600" dirty="0" smtClean="0">
              <a:latin typeface="Times New Roman" charset="0"/>
            </a:endParaRPr>
          </a:p>
          <a:p>
            <a:endParaRPr lang="en-US" altLang="ko-KR" sz="1600" dirty="0" smtClean="0">
              <a:latin typeface="Times New Roman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2928934"/>
            <a:ext cx="2024063" cy="16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48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85720" y="1000108"/>
          <a:ext cx="8558242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8242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main.xml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TextView</a:t>
                      </a:r>
                      <a:endParaRPr lang="en-US" altLang="ko-KR" sz="16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=“@string/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insa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android:textColor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=“#ff0000”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android:textSize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=“20pt”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android:textStyle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=“italic”/&gt;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TextView</a:t>
                      </a:r>
                      <a:endParaRPr lang="en-US" altLang="ko-KR" sz="16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=“@string/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anyoung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android:textSize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=“20sp”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android:background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=“@0000ff”/&gt;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TextView</a:t>
                      </a:r>
                      <a:endParaRPr lang="en-US" altLang="ko-KR" sz="16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=“Good Morning”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android:textColor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=“#8000ff00”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android:textSize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=“5mm”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android:typeface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=“serif”/&gt;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TextView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p121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C:\Users\kkang\Desktop\PT_20150507\img\강의교안용_3판_1권이미지\image34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428736"/>
            <a:ext cx="3102877" cy="48387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49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ImageView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p123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8596" y="1000108"/>
            <a:ext cx="807249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Times New Roman" charset="0"/>
                <a:cs typeface="Times New Roman" charset="0"/>
              </a:rPr>
              <a:t>아이콘이나 비트맵을 출력하는 </a:t>
            </a:r>
            <a:r>
              <a:rPr lang="ko-KR" altLang="en-US" sz="1600" dirty="0" err="1" smtClean="0">
                <a:latin typeface="Times New Roman" charset="0"/>
                <a:cs typeface="Times New Roman" charset="0"/>
              </a:rPr>
              <a:t>위젯</a:t>
            </a:r>
            <a:endParaRPr lang="en-US" altLang="ko-KR" sz="1600" dirty="0" smtClean="0">
              <a:latin typeface="Times New Roman" charset="0"/>
              <a:cs typeface="Times New Roman" charset="0"/>
            </a:endParaRPr>
          </a:p>
          <a:p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src</a:t>
            </a:r>
            <a:endParaRPr lang="en-US" altLang="ko-KR" sz="1600" b="1" dirty="0" smtClean="0">
              <a:latin typeface="Times New Roman" charset="0"/>
              <a:cs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출력할 이미지를 지정하는 가장 중요한 속성</a:t>
            </a:r>
            <a:r>
              <a:rPr lang="en-US" altLang="ko-KR" sz="1600" dirty="0" smtClean="0">
                <a:latin typeface="Times New Roman" charset="0"/>
              </a:rPr>
              <a:t> </a:t>
            </a:r>
          </a:p>
          <a:p>
            <a:pPr lvl="1"/>
            <a:r>
              <a:rPr lang="ko-KR" altLang="en-US" sz="1600" dirty="0" smtClean="0">
                <a:latin typeface="Times New Roman" charset="0"/>
                <a:cs typeface="Times New Roman" charset="0"/>
              </a:rPr>
              <a:t>주로 리소스에 이미지를 복사해 두고 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@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drawable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/ID </a:t>
            </a:r>
            <a:r>
              <a:rPr lang="ko-KR" altLang="en-US" sz="1600" dirty="0" smtClean="0">
                <a:latin typeface="Times New Roman" charset="0"/>
                <a:cs typeface="Times New Roman" charset="0"/>
              </a:rPr>
              <a:t>형식으로 이미지를 출력하는 방법을 사용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maxHeight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,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maxWidth</a:t>
            </a:r>
            <a:endParaRPr lang="en-US" altLang="ko-KR" sz="1600" b="1" dirty="0" smtClean="0">
              <a:latin typeface="Times New Roman" charset="0"/>
              <a:cs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이미지가 출력될 최대 크기를 지정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adjustViewbounds</a:t>
            </a:r>
            <a:endParaRPr lang="en-US" altLang="ko-KR" sz="1600" b="1" dirty="0" smtClean="0">
              <a:latin typeface="Times New Roman" charset="0"/>
              <a:cs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이미지의 </a:t>
            </a:r>
            <a:r>
              <a:rPr lang="ko-KR" altLang="en-US" sz="1600" dirty="0" err="1" smtClean="0">
                <a:latin typeface="Times New Roman" charset="0"/>
              </a:rPr>
              <a:t>종횡비를</a:t>
            </a:r>
            <a:r>
              <a:rPr lang="ko-KR" altLang="en-US" sz="1600" dirty="0" smtClean="0">
                <a:latin typeface="Times New Roman" charset="0"/>
              </a:rPr>
              <a:t> 맞추기 위해 이미지 </a:t>
            </a:r>
            <a:r>
              <a:rPr lang="ko-KR" altLang="en-US" sz="1600" dirty="0" err="1" smtClean="0">
                <a:latin typeface="Times New Roman" charset="0"/>
              </a:rPr>
              <a:t>뷰의</a:t>
            </a:r>
            <a:r>
              <a:rPr lang="ko-KR" altLang="en-US" sz="1600" dirty="0" smtClean="0">
                <a:latin typeface="Times New Roman" charset="0"/>
              </a:rPr>
              <a:t> 크기를 적당히 조정할 것인가를 지정하며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속성값은 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true</a:t>
            </a:r>
            <a:r>
              <a:rPr lang="ko-KR" altLang="en-US" sz="1600" dirty="0" smtClean="0">
                <a:latin typeface="Times New Roman" charset="0"/>
              </a:rPr>
              <a:t>나 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false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중 하나를 사용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endParaRPr lang="en-US" altLang="ko-KR" sz="1600" b="1" dirty="0" smtClean="0">
              <a:latin typeface="Times New Roman" charset="0"/>
              <a:cs typeface="Times New Roman" charset="0"/>
            </a:endParaRPr>
          </a:p>
          <a:p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 tint</a:t>
            </a:r>
          </a:p>
          <a:p>
            <a:pPr lvl="1"/>
            <a:r>
              <a:rPr lang="ko-KR" altLang="en-US" sz="1600" dirty="0" smtClean="0">
                <a:latin typeface="Times New Roman" charset="0"/>
                <a:cs typeface="Times New Roman" charset="0"/>
              </a:rPr>
              <a:t>이미지에 색조를 입힌다</a:t>
            </a:r>
            <a:r>
              <a:rPr lang="en-US" altLang="ko-KR" sz="1600" dirty="0" smtClean="0">
                <a:latin typeface="Times New Roman" charset="0"/>
                <a:cs typeface="Times New Roman" charset="0"/>
              </a:rPr>
              <a:t>. </a:t>
            </a:r>
            <a:r>
              <a:rPr lang="ko-KR" altLang="en-US" sz="1600" dirty="0" smtClean="0">
                <a:latin typeface="Times New Roman" charset="0"/>
                <a:cs typeface="Times New Roman" charset="0"/>
              </a:rPr>
              <a:t>지정한 색상이 이미지 위에 살짝 덮여 출력</a:t>
            </a:r>
            <a:endParaRPr lang="en-US" altLang="ko-KR" sz="1600" dirty="0" smtClean="0">
              <a:latin typeface="Times New Roman" charset="0"/>
              <a:cs typeface="Times New Roman" charset="0"/>
            </a:endParaRPr>
          </a:p>
          <a:p>
            <a:pPr lvl="1"/>
            <a:endParaRPr lang="en-US" altLang="ko-KR" sz="1600" b="1" dirty="0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가지 </a:t>
            </a:r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구성요소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000108"/>
            <a:ext cx="814393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 err="1" smtClean="0">
                <a:latin typeface="Times New Roman" pitchFamily="18" charset="0"/>
                <a:cs typeface="Times New Roman" pitchFamily="18" charset="0"/>
              </a:rPr>
              <a:t>안드로이드의</a:t>
            </a:r>
            <a:r>
              <a:rPr lang="ko-KR" altLang="en-US" sz="1600" b="1" dirty="0" smtClean="0">
                <a:latin typeface="Times New Roman" pitchFamily="18" charset="0"/>
                <a:cs typeface="Times New Roman" pitchFamily="18" charset="0"/>
              </a:rPr>
              <a:t> 응용 프로그램</a:t>
            </a:r>
            <a:endParaRPr lang="en-US" altLang="ko-KR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안드로이드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응용 프로그램은 적절한 권한만 있으면 누구든지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인스턴스화할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수 있는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개의 컴포넌트로 구성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main 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같은 유일한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진입점이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따로 없으며 처음으로 생성되는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인스턴스의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생성자가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실직적인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진입점이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됨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defRPr/>
            </a:pP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69862" lvl="1">
              <a:defRPr/>
            </a:pP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액티비티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사용자 인터페이스를 구성하는 기본 단위다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눈에 보이는 화면 하나가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액티비티이며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여러개의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뷰들로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구성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응용 프로그램은 필요한 만큼의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액티비티를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가질 수 있으며 그 중 어떤 것을 먼저 띄울지를 지정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Tx/>
              <a:buNone/>
              <a:defRPr/>
            </a:pP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69862" lvl="1">
              <a:defRPr/>
            </a:pP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서비스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1">
              <a:defRPr/>
            </a:pP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    - UI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가 없어 사용자 눈에 직접적으로 보이지 않으며 백그라운드에서 무한히 실행되는 컴포넌트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defRPr/>
            </a:pP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전형적인 예로 미디어 플레이어를 들 수 있는데 비활성화된 상태라도 노래는 계속 재생되어야 함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defRPr/>
            </a:pP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    - UI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가 없으므로 사용자의 명령을 받아들일 수 있는 액티비티와 연결해서 사용됨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50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ImageView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p126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34" y="1214422"/>
          <a:ext cx="7572428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428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activity_main.xml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ImageView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match_parent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"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"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android:src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="@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drawable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korandoc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	/&gt;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ImageView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match_parent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"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"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android:src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="@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drawable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korandoc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android:maxHeight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100px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android:maxWidth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200px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android:adjustViewBounds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="true"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	/&gt;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ImageView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match_parent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"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" 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android:src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="@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drawable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/dog"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android:tint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="#</a:t>
                      </a:r>
                      <a:r>
                        <a:rPr lang="en-US" altLang="ko-KR" sz="16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80ff0000</a:t>
                      </a:r>
                      <a:r>
                        <a:rPr lang="en-US" altLang="ko-KR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	/&gt;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 descr="C:\Users\kkang\Desktop\PT_20150507\img\강의교안용_3판_1권이미지\image34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142984"/>
            <a:ext cx="3248157" cy="50482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51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버튼과 </a:t>
            </a:r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에디트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smtClean="0">
                <a:latin typeface="맑은 고딕" pitchFamily="50" charset="-127"/>
                <a:ea typeface="맑은 고딕" pitchFamily="50" charset="-127"/>
              </a:rPr>
              <a:t>p129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1472" y="1142984"/>
            <a:ext cx="80010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View</a:t>
            </a:r>
            <a:r>
              <a:rPr lang="en-US" altLang="ko-KR" sz="1600" dirty="0" smtClean="0">
                <a:latin typeface="Times New Roman" charset="0"/>
                <a:cs typeface="Times New Roman" charset="0"/>
              </a:rPr>
              <a:t>,</a:t>
            </a:r>
            <a:r>
              <a:rPr lang="ko-KR" altLang="en-US" sz="1600" b="1" dirty="0" smtClean="0">
                <a:latin typeface="Times New Roman" charset="0"/>
                <a:cs typeface="Times New Roman" charset="0"/>
              </a:rPr>
              <a:t>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TextView</a:t>
            </a:r>
            <a:r>
              <a:rPr lang="ko-KR" altLang="en-US" sz="1600" dirty="0" smtClean="0">
                <a:latin typeface="Times New Roman" charset="0"/>
                <a:cs typeface="Times New Roman" charset="0"/>
              </a:rPr>
              <a:t>의 서브 클래스이며 고유의 속성은 따로 가지지 않음</a:t>
            </a:r>
            <a:endParaRPr lang="en-US" altLang="ko-KR" sz="1600" dirty="0" smtClean="0">
              <a:latin typeface="Times New Roman" charset="0"/>
              <a:cs typeface="Times New Roman" charset="0"/>
            </a:endParaRPr>
          </a:p>
          <a:p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Button </a:t>
            </a:r>
            <a:r>
              <a:rPr lang="en-US" altLang="ko-KR" sz="1600" dirty="0" smtClean="0">
                <a:latin typeface="Times New Roman" charset="0"/>
                <a:cs typeface="Times New Roman" charset="0"/>
              </a:rPr>
              <a:t>: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  <a:cs typeface="Times New Roman" charset="0"/>
              </a:rPr>
              <a:t>사용자로부터 명령을 입력 받음</a:t>
            </a:r>
            <a:endParaRPr lang="en-US" altLang="ko-KR" sz="1600" dirty="0" smtClean="0">
              <a:latin typeface="Times New Roman" charset="0"/>
              <a:cs typeface="Times New Roman" charset="0"/>
            </a:endParaRPr>
          </a:p>
          <a:p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EditText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 </a:t>
            </a:r>
            <a:r>
              <a:rPr lang="en-US" altLang="ko-KR" sz="1600" dirty="0" smtClean="0">
                <a:latin typeface="Times New Roman" charset="0"/>
                <a:cs typeface="Times New Roman" charset="0"/>
              </a:rPr>
              <a:t>: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  <a:cs typeface="Times New Roman" charset="0"/>
              </a:rPr>
              <a:t>문자열을 입력 받음 </a:t>
            </a:r>
            <a:r>
              <a:rPr lang="en-US" altLang="ko-KR" sz="1600" dirty="0" smtClean="0">
                <a:latin typeface="Times New Roman" charset="0"/>
                <a:cs typeface="Times New Roman" charset="0"/>
              </a:rPr>
              <a:t>(</a:t>
            </a:r>
            <a:r>
              <a:rPr lang="ko-KR" altLang="en-US" sz="1600" dirty="0" err="1" smtClean="0">
                <a:latin typeface="Times New Roman" charset="0"/>
                <a:cs typeface="Times New Roman" charset="0"/>
              </a:rPr>
              <a:t>에디트</a:t>
            </a:r>
            <a:r>
              <a:rPr lang="en-US" altLang="ko-KR" sz="1600" dirty="0" smtClean="0">
                <a:latin typeface="Times New Roman" charset="0"/>
                <a:cs typeface="Times New Roman" charset="0"/>
              </a:rPr>
              <a:t>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8596" y="2143116"/>
          <a:ext cx="821537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370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activity_main.xml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&lt;?xml version=“1.0”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encoding=“utf-8”</a:t>
                      </a: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xmlns:android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  <a:hlinkClick r:id=""/>
                        </a:rPr>
                        <a:t>http://schemas.android.com/apk/res/android</a:t>
                      </a:r>
                      <a:endParaRPr lang="en-US" altLang="ko-KR" sz="16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android:orientation</a:t>
                      </a: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=“vertical”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”&gt;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EditText</a:t>
                      </a:r>
                      <a:endParaRPr lang="en-US" altLang="ko-KR" sz="16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=“@+id/edit”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ko-KR" alt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여기다 입력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”/&gt;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&lt;Button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=“@+id/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btn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ko-KR" alt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입력 완료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”/&gt;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 descr="C:\Users\kkang\Desktop\PT_20150507\img\강의교안용_3판_1권이미지\image34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2643182"/>
            <a:ext cx="2283018" cy="35575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6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가지 </a:t>
            </a:r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구성요소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p13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228600" y="942975"/>
            <a:ext cx="8686800" cy="3959225"/>
          </a:xfrm>
          <a:prstGeom prst="rect">
            <a:avLst/>
          </a:prstGeom>
        </p:spPr>
        <p:txBody>
          <a:bodyPr/>
          <a:lstStyle/>
          <a:p>
            <a:pPr marL="169862" lvl="1">
              <a:defRPr/>
            </a:pP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[</a:t>
            </a:r>
            <a:r>
              <a:rPr kumimoji="1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방송수신자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(Broadcast Receiver) ]</a:t>
            </a:r>
          </a:p>
          <a:p>
            <a:pPr lvl="1"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-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시스템으로부터 전달되는 방송을 대기하고 신호 전달 시 수신하는 역할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-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예를 들어 배터리가 떨어졌다거나 사진을 찍었다거나 네트워크 전송이 완료 되었다는 등의 신호를 받음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169862" lvl="1">
              <a:defRPr/>
            </a:pP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[</a:t>
            </a:r>
            <a:r>
              <a:rPr kumimoji="1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콘텐트 제공자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(Content Provider)]</a:t>
            </a:r>
          </a:p>
          <a:p>
            <a:pPr lvl="1"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-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다른 응용 프로그램을 위해 자신의 데이터를 제공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-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안드로이드는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보안이 엄격하여 다른 응용 프로그램의 데이터를 함부로 액세스 하지 못함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- </a:t>
            </a:r>
            <a:r>
              <a:rPr kumimoji="1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응용 프로그램 간에 데이터를 공유할 수 있는 합법적인 유일한 장치가 바로 콘텐트 제공자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응용 프로그램은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액티비티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서비스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방송 수신자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콘텐트 제공자 중 일부만을 가질 수도 있고 여러 개를 가질 수도 있음</a:t>
            </a:r>
          </a:p>
        </p:txBody>
      </p:sp>
      <p:pic>
        <p:nvPicPr>
          <p:cNvPr id="7" name="그림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4500570"/>
            <a:ext cx="6505564" cy="181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7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내용 개체 틀 1"/>
          <p:cNvSpPr txBox="1">
            <a:spLocks/>
          </p:cNvSpPr>
          <p:nvPr/>
        </p:nvSpPr>
        <p:spPr>
          <a:xfrm>
            <a:off x="228600" y="931863"/>
            <a:ext cx="8686800" cy="4681537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안드로이드</a:t>
            </a:r>
            <a:r>
              <a:rPr kumimoji="1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학습</a:t>
            </a:r>
            <a:endParaRPr kumimoji="1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457200" marR="0" lvl="1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모바일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환경은 일반 데스크톱 환경에 비해 많은 제약 사항이 존재하므로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모바일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플랫폼과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모바일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환경 자체에 대해서도 어느 정도의 상식이 있어야 함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</a:p>
          <a:p>
            <a:pPr marL="914400" marR="0" lvl="2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안드로이드</a:t>
            </a:r>
            <a:r>
              <a:rPr kumimoji="1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개발을 위한 선수 과목</a:t>
            </a:r>
            <a:endParaRPr kumimoji="1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457200" marR="0" lvl="1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자바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914400" marR="0" lvl="2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안드로이드의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SDK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가 자바로 제공되며 기본 언어가 자바이므로 자바 언어에 대한 문법적 이해가 필수적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914400" marR="0" lvl="2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457200" marR="0" lvl="1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XML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문서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914400" marR="0" lvl="2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안드로이드는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레이아웃 배치와 리소스 정의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응용 프로그램 설정 구성 등에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XML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문서를 광범위하게 사용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457200" marR="0" lvl="1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학습준비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8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Android History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p16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228600" y="931863"/>
            <a:ext cx="8686800" cy="4681537"/>
          </a:xfrm>
          <a:prstGeom prst="rect">
            <a:avLst/>
          </a:prstGeom>
        </p:spPr>
        <p:txBody>
          <a:bodyPr/>
          <a:lstStyle/>
          <a:p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개발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2005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년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월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개발 시작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2007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년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월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안드로이드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첫 버전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릴리즈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2008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년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월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최초의 상용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안드로이드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폰 출시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dirty="0" err="1" smtClean="0">
                <a:latin typeface="Times New Roman" pitchFamily="18" charset="0"/>
                <a:cs typeface="Times New Roman" pitchFamily="18" charset="0"/>
              </a:rPr>
              <a:t>HTC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사의 </a:t>
            </a:r>
            <a:r>
              <a:rPr lang="en-US" altLang="ko-KR" sz="1600" dirty="0" err="1" smtClean="0">
                <a:latin typeface="Times New Roman" pitchFamily="18" charset="0"/>
                <a:cs typeface="Times New Roman" pitchFamily="18" charset="0"/>
              </a:rPr>
              <a:t>G1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)	</a:t>
            </a:r>
          </a:p>
          <a:p>
            <a:pPr lvl="1"/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안드로이드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 err="1" smtClean="0">
                <a:latin typeface="Times New Roman" pitchFamily="18" charset="0"/>
                <a:cs typeface="Times New Roman" pitchFamily="18" charset="0"/>
              </a:rPr>
              <a:t>SKD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pic>
        <p:nvPicPr>
          <p:cNvPr id="7" name="그림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69" y="2143116"/>
            <a:ext cx="5480245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9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Android History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228600" y="931863"/>
            <a:ext cx="8686800" cy="4719637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안드로이드의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3.0</a:t>
            </a:r>
          </a:p>
          <a:p>
            <a:pPr marL="457200" marR="0" lvl="1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초기 버전에서 초고속으로 발전하여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2.3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에서 안정하되었다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.</a:t>
            </a:r>
          </a:p>
          <a:p>
            <a:pPr marL="457200" marR="0" lvl="1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3.0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에서 태블릿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SDK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를 성급하게 도입하여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SDK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가 두 벌로 나누어지는 실수를 범함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  <a:p>
            <a:pPr marL="457200" marR="0" lvl="1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4.0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에서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SDK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가 다시 통합됨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  <a:p>
            <a:pPr marL="457200" marR="0" lvl="1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  <a:p>
            <a:pPr marL="457200" marR="0" lvl="1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  <a:p>
            <a:pPr marL="457200" marR="0" lvl="1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  <a:p>
            <a:pPr marL="357187" marR="0" lvl="1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  <a:p>
            <a:pPr marL="357187" marR="0" lvl="1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안드로이드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4.0</a:t>
            </a:r>
          </a:p>
          <a:p>
            <a:pPr marL="457200" marR="0" lvl="1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멀티 유저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데이드림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외부 디스플레이 연결 기능을 구현하여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데스크탑으로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 범위를 넓힘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  <a:p>
            <a:pPr marL="457200" marR="0" lvl="1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  <a:p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5.0</a:t>
            </a:r>
          </a:p>
          <a:p>
            <a:pPr lvl="1"/>
            <a:r>
              <a:rPr lang="ko-KR" altLang="en-US" sz="1600" dirty="0" smtClean="0"/>
              <a:t>런타임이 </a:t>
            </a:r>
            <a:r>
              <a:rPr lang="ko-KR" altLang="en-US" sz="1600" dirty="0" err="1" smtClean="0"/>
              <a:t>달빅에서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ART</a:t>
            </a:r>
            <a:r>
              <a:rPr lang="ko-KR" altLang="en-US" sz="1600" dirty="0" smtClean="0"/>
              <a:t>로 변경되어 속도가 개선되었다</a:t>
            </a:r>
            <a:r>
              <a:rPr lang="en-US" altLang="ko-KR" sz="1600" dirty="0" smtClean="0"/>
              <a:t>.</a:t>
            </a:r>
          </a:p>
          <a:p>
            <a:pPr marL="457200" marR="0" lvl="1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  <a:p>
            <a:r>
              <a:rPr lang="en-US" altLang="ko-KR" sz="1600" dirty="0" smtClean="0"/>
              <a:t>6.0 </a:t>
            </a:r>
            <a:r>
              <a:rPr lang="ko-KR" altLang="en-US" sz="1600" dirty="0" err="1" smtClean="0"/>
              <a:t>마시멜로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메이저 업그레이드임에 비해 큰 변화는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기능의 추가보다는 공식 </a:t>
            </a:r>
            <a:r>
              <a:rPr lang="ko-KR" altLang="en-US" sz="1600" dirty="0" err="1" smtClean="0"/>
              <a:t>개발툴이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스튜디오로 확정된 것이 가장 큰 변화이다</a:t>
            </a:r>
            <a:r>
              <a:rPr lang="en-US" altLang="ko-KR" sz="1600" dirty="0" smtClean="0"/>
              <a:t>.</a:t>
            </a:r>
          </a:p>
          <a:p>
            <a:pPr marL="457200" marR="0" lvl="1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928802"/>
            <a:ext cx="4714875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p19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6664</TotalTime>
  <Words>2790</Words>
  <Application>Microsoft Office PowerPoint</Application>
  <PresentationFormat>화면 슬라이드 쇼(4:3)</PresentationFormat>
  <Paragraphs>631</Paragraphs>
  <Slides>51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2" baseType="lpstr">
      <vt:lpstr>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giwan</dc:creator>
  <cp:lastModifiedBy>kkang</cp:lastModifiedBy>
  <cp:revision>562</cp:revision>
  <dcterms:created xsi:type="dcterms:W3CDTF">2010-05-17T01:53:54Z</dcterms:created>
  <dcterms:modified xsi:type="dcterms:W3CDTF">2016-03-10T10:33:05Z</dcterms:modified>
</cp:coreProperties>
</file>