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524" r:id="rId2"/>
    <p:sldId id="667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3" r:id="rId12"/>
    <p:sldId id="724" r:id="rId13"/>
    <p:sldId id="725" r:id="rId14"/>
    <p:sldId id="726" r:id="rId15"/>
    <p:sldId id="728" r:id="rId16"/>
    <p:sldId id="729" r:id="rId17"/>
    <p:sldId id="731" r:id="rId18"/>
    <p:sldId id="732" r:id="rId19"/>
    <p:sldId id="733" r:id="rId20"/>
    <p:sldId id="734" r:id="rId21"/>
    <p:sldId id="735" r:id="rId22"/>
    <p:sldId id="736" r:id="rId23"/>
    <p:sldId id="737" r:id="rId24"/>
    <p:sldId id="738" r:id="rId25"/>
    <p:sldId id="740" r:id="rId26"/>
    <p:sldId id="741" r:id="rId27"/>
    <p:sldId id="743" r:id="rId28"/>
    <p:sldId id="746" r:id="rId29"/>
    <p:sldId id="747" r:id="rId30"/>
    <p:sldId id="748" r:id="rId31"/>
    <p:sldId id="749" r:id="rId32"/>
    <p:sldId id="752" r:id="rId33"/>
    <p:sldId id="754" r:id="rId34"/>
    <p:sldId id="755" r:id="rId35"/>
    <p:sldId id="756" r:id="rId36"/>
    <p:sldId id="757" r:id="rId37"/>
    <p:sldId id="758" r:id="rId38"/>
    <p:sldId id="759" r:id="rId39"/>
    <p:sldId id="763" r:id="rId40"/>
    <p:sldId id="764" r:id="rId41"/>
    <p:sldId id="765" r:id="rId42"/>
    <p:sldId id="766" r:id="rId43"/>
    <p:sldId id="767" r:id="rId44"/>
    <p:sldId id="768" r:id="rId45"/>
    <p:sldId id="769" r:id="rId46"/>
    <p:sldId id="770" r:id="rId47"/>
    <p:sldId id="771" r:id="rId48"/>
    <p:sldId id="772" r:id="rId49"/>
    <p:sldId id="773" r:id="rId50"/>
    <p:sldId id="774" r:id="rId51"/>
    <p:sldId id="775" r:id="rId52"/>
    <p:sldId id="777" r:id="rId53"/>
    <p:sldId id="778" r:id="rId54"/>
    <p:sldId id="779" r:id="rId55"/>
    <p:sldId id="780" r:id="rId56"/>
    <p:sldId id="781" r:id="rId57"/>
    <p:sldId id="782" r:id="rId58"/>
    <p:sldId id="783" r:id="rId59"/>
    <p:sldId id="785" r:id="rId60"/>
    <p:sldId id="786" r:id="rId61"/>
    <p:sldId id="787" r:id="rId62"/>
    <p:sldId id="788" r:id="rId63"/>
    <p:sldId id="789" r:id="rId64"/>
    <p:sldId id="790" r:id="rId65"/>
    <p:sldId id="791" r:id="rId66"/>
    <p:sldId id="792" r:id="rId67"/>
    <p:sldId id="793" r:id="rId68"/>
    <p:sldId id="794" r:id="rId69"/>
    <p:sldId id="795" r:id="rId70"/>
    <p:sldId id="796" r:id="rId71"/>
    <p:sldId id="798" r:id="rId72"/>
    <p:sldId id="799" r:id="rId73"/>
    <p:sldId id="820" r:id="rId74"/>
    <p:sldId id="821" r:id="rId75"/>
    <p:sldId id="822" r:id="rId76"/>
    <p:sldId id="801" r:id="rId77"/>
    <p:sldId id="802" r:id="rId78"/>
    <p:sldId id="803" r:id="rId79"/>
    <p:sldId id="804" r:id="rId80"/>
    <p:sldId id="805" r:id="rId81"/>
    <p:sldId id="806" r:id="rId82"/>
    <p:sldId id="807" r:id="rId83"/>
    <p:sldId id="808" r:id="rId84"/>
    <p:sldId id="809" r:id="rId85"/>
    <p:sldId id="813" r:id="rId86"/>
    <p:sldId id="814" r:id="rId87"/>
    <p:sldId id="815" r:id="rId88"/>
    <p:sldId id="816" r:id="rId89"/>
    <p:sldId id="817" r:id="rId90"/>
    <p:sldId id="818" r:id="rId91"/>
    <p:sldId id="819" r:id="rId92"/>
  </p:sldIdLst>
  <p:sldSz cx="9144000" cy="6858000" type="screen4x3"/>
  <p:notesSz cx="6646863" cy="97774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68" autoAdjust="0"/>
    <p:restoredTop sz="94660"/>
  </p:normalViewPr>
  <p:slideViewPr>
    <p:cSldViewPr>
      <p:cViewPr varScale="1">
        <p:scale>
          <a:sx n="73" d="100"/>
          <a:sy n="73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019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D6B17456-CDB9-48E8-AAB9-4580FBB63782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7913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019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30BB0633-F378-4788-AC97-14C2D8762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46FE-D8D2-4A35-BBA9-1CE85BCE5C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FBDFFEB9-F6E7-4216-AE0C-7E3D994734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22DD2-AAEB-4A76-A3F7-0CF52BAA54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812F-09B5-4F5F-A96D-B0BFEBAFE0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6A9F-6A2F-42B0-878F-6DDD47E49A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14D9-8757-4D36-8AAD-233F6516F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95A2-C4F0-451F-A813-1CDF694335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1BE46924-70D3-40F5-BB75-938261587B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3" name="Picture 12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5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711293" y="1357298"/>
            <a:ext cx="59293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fr-CA" sz="40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Android App </a:t>
            </a:r>
            <a:r>
              <a:rPr kumimoji="0" lang="ko-KR" altLang="en-US" sz="40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기본 개발</a:t>
            </a:r>
            <a:endParaRPr kumimoji="0" lang="en-US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kumimoji="0" lang="en-US" sz="24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kumimoji="0" lang="en-US" sz="2400" b="1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Ch5~Ch8</a:t>
            </a:r>
            <a:r>
              <a:rPr kumimoji="0" lang="en-US" sz="24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 -</a:t>
            </a:r>
            <a:endParaRPr kumimoji="0" lang="fr-FR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1954181" y="4462482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ko-KR" altLang="en-US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강성윤</a:t>
            </a:r>
            <a:endParaRPr kumimoji="0" lang="en-US" altLang="ko-K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fr-FR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kkang104@gmail.com</a:t>
            </a:r>
            <a:endParaRPr kumimoji="0" lang="fr-F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http://o3d.googlecode.com/svn/trunk/samples/asset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043" y="5572150"/>
            <a:ext cx="88582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 txBox="1">
            <a:spLocks/>
          </p:cNvSpPr>
          <p:nvPr/>
        </p:nvSpPr>
        <p:spPr bwMode="auto">
          <a:xfrm>
            <a:off x="3497231" y="65246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- </a:t>
            </a:r>
            <a:fld id="{670ABE65-1ECA-490E-97E3-428E952E049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-</a:t>
            </a:r>
          </a:p>
        </p:txBody>
      </p:sp>
      <p:pic>
        <p:nvPicPr>
          <p:cNvPr id="12" name="그림 11" descr="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3286124"/>
            <a:ext cx="3709416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8596" y="1000108"/>
          <a:ext cx="41148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lgravity4.xml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&lt;?xml version=“1.0”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encoding=“utf-8”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=“vertical”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200dip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100dip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정렬 테스트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=“30pt”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=“#00ff00”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=“#ff0000”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android:layout_gravity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center_horizontal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right|bottom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정렬지정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p151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kkang\Desktop\PT_20150507\img\강의교안용_3판_1권이미지\image3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285992"/>
            <a:ext cx="1820846" cy="2843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차일드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영역 분할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p154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00108"/>
            <a:ext cx="8429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  <a:cs typeface="Times New Roman" charset="0"/>
              </a:rPr>
              <a:t>차일드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 영역 분할</a:t>
            </a:r>
            <a:r>
              <a:rPr lang="ko-KR" altLang="en-US" sz="1600" b="1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(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layout_weight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)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중요도에 따라 </a:t>
            </a:r>
            <a:r>
              <a:rPr lang="ko-KR" altLang="en-US" sz="1600" dirty="0" err="1" smtClean="0">
                <a:latin typeface="Times New Roman" charset="0"/>
              </a:rPr>
              <a:t>차일드의</a:t>
            </a:r>
            <a:r>
              <a:rPr lang="ko-KR" altLang="en-US" sz="1600" dirty="0" smtClean="0">
                <a:latin typeface="Times New Roman" charset="0"/>
              </a:rPr>
              <a:t> 크기를 균등 분할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중요도가 </a:t>
            </a:r>
            <a:r>
              <a:rPr lang="en-US" altLang="ko-KR" sz="1600" dirty="0" smtClean="0">
                <a:latin typeface="Times New Roman" charset="0"/>
              </a:rPr>
              <a:t>0</a:t>
            </a:r>
            <a:r>
              <a:rPr lang="ko-KR" altLang="en-US" sz="1600" dirty="0" smtClean="0">
                <a:latin typeface="Times New Roman" charset="0"/>
              </a:rPr>
              <a:t>이면 자신의 고유한 크기만큼</a:t>
            </a:r>
            <a:r>
              <a:rPr lang="en-US" altLang="ko-KR" sz="1600" dirty="0" smtClean="0">
                <a:latin typeface="Times New Roman" charset="0"/>
              </a:rPr>
              <a:t>, 1 </a:t>
            </a:r>
            <a:r>
              <a:rPr lang="ko-KR" altLang="en-US" sz="1600" dirty="0" smtClean="0">
                <a:latin typeface="Times New Roman" charset="0"/>
              </a:rPr>
              <a:t>이상이면 형제 </a:t>
            </a:r>
            <a:r>
              <a:rPr lang="ko-KR" altLang="en-US" sz="1600" dirty="0" err="1" smtClean="0">
                <a:latin typeface="Times New Roman" charset="0"/>
              </a:rPr>
              <a:t>뷰와의</a:t>
            </a:r>
            <a:r>
              <a:rPr lang="ko-KR" altLang="en-US" sz="1600" dirty="0" smtClean="0">
                <a:latin typeface="Times New Roman" charset="0"/>
              </a:rPr>
              <a:t> 비율에 따라 부모의 영역을 균등하게 배분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2143116"/>
          <a:ext cx="40719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&lt;Button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0px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android:layout_weight</a:t>
                      </a:r>
                      <a:r>
                        <a:rPr lang="en-US" altLang="ko-K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"1"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위쪽 버튼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&lt;Button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0px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android:layout_weight</a:t>
                      </a:r>
                      <a:r>
                        <a:rPr lang="en-US" altLang="ko-K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"3"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가운데 버튼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&lt;Button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0px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android:layout_weight</a:t>
                      </a:r>
                      <a:r>
                        <a:rPr lang="en-US" altLang="ko-K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"1"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아래쪽 버튼</a:t>
                      </a:r>
                      <a:r>
                        <a:rPr lang="en-US" altLang="ko-KR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endParaRPr lang="en-US" altLang="ko-KR" sz="16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 descr="C:\Users\kkang\Desktop\PT_20150507\img\강의교안용_3판_1권이미지\image4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357430"/>
            <a:ext cx="2319338" cy="361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000108"/>
          <a:ext cx="457203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32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&lt;Button</a:t>
                      </a:r>
                    </a:p>
                    <a:p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0px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android:layout_weight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"1"</a:t>
                      </a:r>
                    </a:p>
                    <a:p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위쪽 버튼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&lt;Button</a:t>
                      </a:r>
                    </a:p>
                    <a:p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0px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android:layout_weight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"2"</a:t>
                      </a:r>
                    </a:p>
                    <a:p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가운데 버튼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&lt;Button</a:t>
                      </a:r>
                    </a:p>
                    <a:p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0px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android:layout_weight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"3"</a:t>
                      </a:r>
                    </a:p>
                    <a:p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아래쪽 버튼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차일드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영역 분할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p156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C:\Users\kkang\Desktop\PT_20150507\img\강의교안용_3판_1권이미지\image4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857364"/>
            <a:ext cx="2502928" cy="38957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8596" y="1142984"/>
          <a:ext cx="728667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76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c03_weight3.xml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&lt;?xml version=“1.0”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encoding=“utf-8”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=“vertical”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=“64px”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=“Tool Bar”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android:layout_weight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=“0”/&gt;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EditText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android:layout_weight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=“1”/&gt;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=“64px”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=“Menu Bar”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android:layout_weight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=“0”/&gt;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차일드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영역 분할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p157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C:\Users\kkang\Desktop\PT_20150507\img\강의교안용_3판_1권이미지\image4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285992"/>
            <a:ext cx="2452166" cy="3819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마진과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p158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00108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padding</a:t>
            </a: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뷰와</a:t>
            </a:r>
            <a:r>
              <a:rPr lang="ko-KR" altLang="en-US" sz="1600" dirty="0" smtClean="0">
                <a:latin typeface="Times New Roman" charset="0"/>
              </a:rPr>
              <a:t> 내용물간의 간격 지정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입장에서 볼 때 안쪽 여백을 뜻하며 </a:t>
            </a:r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자체의 속성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4</a:t>
            </a:r>
            <a:r>
              <a:rPr lang="ko-KR" altLang="en-US" sz="1600" dirty="0" smtClean="0">
                <a:latin typeface="Times New Roman" charset="0"/>
              </a:rPr>
              <a:t>면 모두 동일한 여백이 지정되며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paddingLeft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paddingTop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paddingRight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paddingBottom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으로 </a:t>
            </a:r>
            <a:r>
              <a:rPr lang="en-US" altLang="ko-KR" sz="1600" dirty="0" smtClean="0">
                <a:latin typeface="Times New Roman" charset="0"/>
              </a:rPr>
              <a:t>4</a:t>
            </a:r>
            <a:r>
              <a:rPr lang="ko-KR" altLang="en-US" sz="1600" dirty="0" smtClean="0">
                <a:latin typeface="Times New Roman" charset="0"/>
              </a:rPr>
              <a:t>면의 개별 여백 지정 가능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margin</a:t>
            </a: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뷰와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부모와의 간격을 지정하며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근처에 형제 </a:t>
            </a:r>
            <a:r>
              <a:rPr lang="ko-KR" altLang="en-US" sz="1600" dirty="0" err="1" smtClean="0">
                <a:latin typeface="Times New Roman" charset="0"/>
              </a:rPr>
              <a:t>뷰가</a:t>
            </a:r>
            <a:r>
              <a:rPr lang="ko-KR" altLang="en-US" sz="1600" dirty="0" smtClean="0">
                <a:latin typeface="Times New Roman" charset="0"/>
              </a:rPr>
              <a:t> 있으면 동일한 간격으로 여백 생성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입장에서 볼 때 바깥 여백을 뜻하며 레이아웃의 속성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4</a:t>
            </a:r>
            <a:r>
              <a:rPr lang="ko-KR" altLang="en-US" sz="1600" dirty="0" smtClean="0">
                <a:latin typeface="Times New Roman" charset="0"/>
              </a:rPr>
              <a:t>면 모두 동일한 여백이 지정되며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layout_marginLeft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layout_marginRight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layout_marginTop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layout_marginBottom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으로 </a:t>
            </a:r>
            <a:r>
              <a:rPr lang="en-US" altLang="ko-KR" sz="1600" dirty="0" smtClean="0">
                <a:latin typeface="Times New Roman" charset="0"/>
              </a:rPr>
              <a:t>4</a:t>
            </a:r>
            <a:r>
              <a:rPr lang="ko-KR" altLang="en-US" sz="1600" dirty="0" smtClean="0">
                <a:latin typeface="Times New Roman" charset="0"/>
              </a:rPr>
              <a:t>면의 개별 여백 지정 가능</a:t>
            </a:r>
            <a:endParaRPr lang="en-US" altLang="ko-KR" sz="1600" dirty="0" smtClean="0">
              <a:latin typeface="Times New Roman" charset="0"/>
            </a:endParaRPr>
          </a:p>
        </p:txBody>
      </p:sp>
      <p:grpSp>
        <p:nvGrpSpPr>
          <p:cNvPr id="6" name="그룹 16"/>
          <p:cNvGrpSpPr>
            <a:grpSpLocks/>
          </p:cNvGrpSpPr>
          <p:nvPr/>
        </p:nvGrpSpPr>
        <p:grpSpPr bwMode="auto">
          <a:xfrm>
            <a:off x="5072066" y="4000504"/>
            <a:ext cx="3657600" cy="1981200"/>
            <a:chOff x="4953000" y="4572000"/>
            <a:chExt cx="3886200" cy="228600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953000" y="4572000"/>
              <a:ext cx="0" cy="2286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8" name="그룹 15"/>
            <p:cNvGrpSpPr>
              <a:grpSpLocks/>
            </p:cNvGrpSpPr>
            <p:nvPr/>
          </p:nvGrpSpPr>
          <p:grpSpPr bwMode="auto">
            <a:xfrm>
              <a:off x="4953000" y="4572000"/>
              <a:ext cx="3886200" cy="1752967"/>
              <a:chOff x="4953000" y="4572000"/>
              <a:chExt cx="3886200" cy="1752967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4953000" y="4572000"/>
                <a:ext cx="388620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715397" y="5105034"/>
                <a:ext cx="2590800" cy="121993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3200" b="1" dirty="0">
                    <a:latin typeface="Times New Roman" pitchFamily="18" charset="0"/>
                    <a:ea typeface="HY견고딕" pitchFamily="18" charset="-127"/>
                    <a:cs typeface="Times New Roman" pitchFamily="18" charset="0"/>
                  </a:rPr>
                  <a:t>Button</a:t>
                </a: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4953000" y="5638800"/>
                <a:ext cx="7620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5715000" y="5867400"/>
                <a:ext cx="609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5029200" y="5715000"/>
                <a:ext cx="577723" cy="355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400">
                    <a:latin typeface="HY견고딕" pitchFamily="18" charset="-127"/>
                    <a:ea typeface="HY견고딕" pitchFamily="18" charset="-127"/>
                  </a:rPr>
                  <a:t>마진</a:t>
                </a: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5715000" y="5943600"/>
                <a:ext cx="577723" cy="355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400">
                    <a:latin typeface="HY견고딕" pitchFamily="18" charset="-127"/>
                    <a:ea typeface="HY견고딕" pitchFamily="18" charset="-127"/>
                  </a:rPr>
                  <a:t>패딩</a:t>
                </a: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7010400" y="4572000"/>
                <a:ext cx="0" cy="5334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7086600" y="4648200"/>
                <a:ext cx="577723" cy="355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400">
                    <a:latin typeface="HY견고딕" pitchFamily="18" charset="-127"/>
                    <a:ea typeface="HY견고딕" pitchFamily="18" charset="-127"/>
                  </a:rPr>
                  <a:t>마진</a:t>
                </a: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6477000" y="5105400"/>
                <a:ext cx="0" cy="4572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6553200" y="5181600"/>
                <a:ext cx="577723" cy="355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1400">
                    <a:latin typeface="HY견고딕" pitchFamily="18" charset="-127"/>
                    <a:ea typeface="HY견고딕" pitchFamily="18" charset="-127"/>
                  </a:rPr>
                  <a:t>패딩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상대적 위치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p161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RelativeLayout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위젯과</a:t>
            </a:r>
            <a:r>
              <a:rPr lang="ko-KR" altLang="en-US" sz="1600" dirty="0" smtClean="0">
                <a:latin typeface="Times New Roman" charset="0"/>
              </a:rPr>
              <a:t> 부모와의 위치 관계 또는 </a:t>
            </a:r>
            <a:r>
              <a:rPr lang="ko-KR" altLang="en-US" sz="1600" dirty="0" err="1" smtClean="0">
                <a:latin typeface="Times New Roman" charset="0"/>
              </a:rPr>
              <a:t>위젯끼리의</a:t>
            </a:r>
            <a:r>
              <a:rPr lang="ko-KR" altLang="en-US" sz="1600" dirty="0" smtClean="0">
                <a:latin typeface="Times New Roman" charset="0"/>
              </a:rPr>
              <a:t> 관계를 지정함으로써 </a:t>
            </a:r>
            <a:r>
              <a:rPr lang="ko-KR" altLang="en-US" sz="1600" dirty="0" err="1" smtClean="0">
                <a:latin typeface="Times New Roman" charset="0"/>
              </a:rPr>
              <a:t>뷰를</a:t>
            </a:r>
            <a:r>
              <a:rPr lang="ko-KR" altLang="en-US" sz="1600" dirty="0" smtClean="0">
                <a:latin typeface="Times New Roman" charset="0"/>
              </a:rPr>
              <a:t> 배치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위젯끼리의</a:t>
            </a:r>
            <a:r>
              <a:rPr lang="ko-KR" altLang="en-US" sz="1600" dirty="0" smtClean="0">
                <a:latin typeface="Times New Roman" charset="0"/>
              </a:rPr>
              <a:t> 관계 지정을 위하여 기준이 되는 </a:t>
            </a:r>
            <a:r>
              <a:rPr lang="ko-KR" altLang="en-US" sz="1600" dirty="0" err="1" smtClean="0">
                <a:latin typeface="Times New Roman" charset="0"/>
              </a:rPr>
              <a:t>위젯에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id</a:t>
            </a:r>
            <a:r>
              <a:rPr lang="ko-KR" altLang="en-US" sz="1600" dirty="0" smtClean="0">
                <a:latin typeface="Times New Roman" charset="0"/>
              </a:rPr>
              <a:t>를 반드시 지정해야 함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285992"/>
          <a:ext cx="7786742" cy="37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0691"/>
                <a:gridCol w="525605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속성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layout_above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~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의 위에 배치한다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layout_below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~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의 아래에 배치한다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layout_toLeftOf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~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의 왼쪽에 배치한다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layout_toRightOf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~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의 오른쪽에 배치한다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layout_alignLeft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~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의 왼쪽 변을 맞춘다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layout_alignTop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~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의 위쪽 변을 맞춘다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layout_alignRight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~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의 오른쪽 변을 맞춘다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layout_alignBottom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~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의 아래쪽 변을 맞춘다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layout_alignParentLeft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true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이면 부모와 왼쪽 변을 맞춘다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layout_alignParentTop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true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이면 부모와 위쪽 변을 맞춘다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0034" y="1142984"/>
          <a:ext cx="8001056" cy="261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0343"/>
                <a:gridCol w="5400713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속성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+mj-ea"/>
                          <a:cs typeface="Times New Roman" pitchFamily="18" charset="0"/>
                        </a:rPr>
                        <a:t>layout_alignParentRight</a:t>
                      </a:r>
                      <a:endParaRPr lang="ko-KR" altLang="en-US" sz="1600" b="0" dirty="0"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true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면</a:t>
                      </a:r>
                      <a:r>
                        <a:rPr lang="ko-KR" altLang="en-US" sz="1600" b="0" baseline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 부모와 오른쪽 변을 맞춘다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+mj-ea"/>
                          <a:cs typeface="Times New Roman" pitchFamily="18" charset="0"/>
                        </a:rPr>
                        <a:t>layout_</a:t>
                      </a:r>
                      <a:r>
                        <a:rPr lang="en-US" altLang="ko-KR" sz="1600" b="0" baseline="0" dirty="0" err="1" smtClean="0">
                          <a:latin typeface="+mn-lt"/>
                          <a:ea typeface="+mj-ea"/>
                          <a:cs typeface="Times New Roman" pitchFamily="18" charset="0"/>
                        </a:rPr>
                        <a:t>alignParentBottom</a:t>
                      </a:r>
                      <a:endParaRPr lang="ko-KR" altLang="en-US" sz="1600" b="0" dirty="0"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true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면 부모와 아래쪽 변을 맞춘다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+mj-ea"/>
                          <a:cs typeface="Times New Roman" pitchFamily="18" charset="0"/>
                        </a:rPr>
                        <a:t>layout_alignBaseline</a:t>
                      </a:r>
                      <a:endParaRPr lang="ko-KR" altLang="en-US" sz="1600" b="0" dirty="0"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~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와 베이스라인을 맞춘다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+mj-ea"/>
                          <a:cs typeface="Times New Roman" pitchFamily="18" charset="0"/>
                        </a:rPr>
                        <a:t>layout_centerHorizontal</a:t>
                      </a:r>
                      <a:endParaRPr lang="ko-KR" altLang="en-US" sz="1600" b="0" dirty="0"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true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이면 부모의 수평 중앙에 배치한다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+mj-ea"/>
                          <a:cs typeface="Times New Roman" pitchFamily="18" charset="0"/>
                        </a:rPr>
                        <a:t>layout_centerVertical</a:t>
                      </a:r>
                      <a:endParaRPr lang="ko-KR" altLang="en-US" sz="1600" b="0" dirty="0"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true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이면 부모의 수직 중앙에 배치한다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+mj-ea"/>
                          <a:cs typeface="Times New Roman" pitchFamily="18" charset="0"/>
                        </a:rPr>
                        <a:t>layout_centerInParent</a:t>
                      </a:r>
                      <a:endParaRPr lang="ko-KR" altLang="en-US" sz="1600" b="0" dirty="0"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true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이면 부모의 수평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수직 중앙에 배치한다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상대적 위치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p162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상대적 위치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p164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1000108"/>
          <a:ext cx="835824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chulsoo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android:layout_marginRight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=“20px”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30sp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철수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”/&gt;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younghee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android:layout_toRightOf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=“@id/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chulsoo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20sp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영희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”/&gt;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mongryong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android:layout_below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=“@id/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younghee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android:alignParentRight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=“true”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android:layout_marginLeft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=“10px”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30sp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몽룡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”/&gt;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chunhyang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android:layout_toRightOf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=“@id/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mongryong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android:layout_alignBottom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=“@id/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mongryong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20sp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춘향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”/&gt;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29"/>
          <p:cNvGrpSpPr>
            <a:grpSpLocks/>
          </p:cNvGrpSpPr>
          <p:nvPr/>
        </p:nvGrpSpPr>
        <p:grpSpPr bwMode="auto">
          <a:xfrm>
            <a:off x="5357818" y="1214422"/>
            <a:ext cx="3114675" cy="1524000"/>
            <a:chOff x="914400" y="2057400"/>
            <a:chExt cx="3114675" cy="152400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374578" y="3304525"/>
              <a:ext cx="2185214" cy="27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[ relative1 </a:t>
              </a:r>
              <a:r>
                <a:rPr lang="ko-KR" altLang="en-US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예제 실행 결과</a:t>
              </a:r>
              <a:r>
                <a:rPr lang="en-US" altLang="ko-KR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]</a:t>
              </a:r>
            </a:p>
          </p:txBody>
        </p:sp>
        <p:pic>
          <p:nvPicPr>
            <p:cNvPr id="8" name="Picture 3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4400" y="2057400"/>
              <a:ext cx="3114675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000108"/>
          <a:ext cx="835824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ImageView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"@+id/picture"  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android:layout_alignParentLeft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android:src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picman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4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&lt;Button  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"@+id/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btndel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 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"Del"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android:textSize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12sp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android:layout_below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"@id/picture“</a:t>
                      </a:r>
                      <a:r>
                        <a:rPr lang="en-US" altLang="ko-KR" sz="1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"@+id/name"  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android:layout_alignParentTop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android:layout_toRightOf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"@id/picture“</a:t>
                      </a:r>
                      <a:r>
                        <a:rPr lang="en-US" altLang="ko-KR" sz="1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"@+id/call"  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"015-123-4567"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android:layout_alignParentRight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android:layout_alignBaseline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"@id/name“</a:t>
                      </a:r>
                      <a:r>
                        <a:rPr lang="en-US" altLang="ko-KR" sz="1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"@+id/description"  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우리 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딸래미가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android:layout_below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"@id/name"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android:layout_alignLeft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"@id/name“</a:t>
                      </a:r>
                      <a:r>
                        <a:rPr lang="en-US" altLang="ko-KR" sz="1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8"/>
          <p:cNvGrpSpPr>
            <a:grpSpLocks/>
          </p:cNvGrpSpPr>
          <p:nvPr/>
        </p:nvGrpSpPr>
        <p:grpSpPr bwMode="auto">
          <a:xfrm>
            <a:off x="5000628" y="4214818"/>
            <a:ext cx="2573337" cy="1677987"/>
            <a:chOff x="4665260" y="2923135"/>
            <a:chExt cx="2573740" cy="1677440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4811243" y="4323777"/>
              <a:ext cx="2275357" cy="276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[ </a:t>
              </a:r>
              <a:r>
                <a:rPr lang="ko-KR" altLang="en-US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베이스를 맞추지 않은 결과 </a:t>
              </a:r>
              <a:r>
                <a:rPr lang="en-US" altLang="ko-KR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]</a:t>
              </a:r>
            </a:p>
          </p:txBody>
        </p:sp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65260" y="2923135"/>
              <a:ext cx="2573740" cy="1420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그룹 17"/>
          <p:cNvGrpSpPr>
            <a:grpSpLocks/>
          </p:cNvGrpSpPr>
          <p:nvPr/>
        </p:nvGrpSpPr>
        <p:grpSpPr bwMode="auto">
          <a:xfrm>
            <a:off x="4929190" y="1857364"/>
            <a:ext cx="2573337" cy="1677987"/>
            <a:chOff x="1693460" y="2923135"/>
            <a:chExt cx="2573740" cy="167744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272437" y="4323702"/>
              <a:ext cx="1403210" cy="27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[ </a:t>
              </a:r>
              <a:r>
                <a:rPr lang="ko-KR" altLang="en-US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정상적인 결과 </a:t>
              </a:r>
              <a:r>
                <a:rPr lang="en-US" altLang="ko-KR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]</a:t>
              </a:r>
            </a:p>
          </p:txBody>
        </p:sp>
        <p:pic>
          <p:nvPicPr>
            <p:cNvPr id="9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93460" y="2923135"/>
              <a:ext cx="2573740" cy="1420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상대적 위치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p166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2066" y="6000768"/>
            <a:ext cx="27860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Times New Roman" charset="0"/>
                <a:cs typeface="Times New Roman" charset="0"/>
              </a:rPr>
              <a:t>alignBaseline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dirty="0" err="1" smtClean="0">
                <a:latin typeface="Times New Roman" charset="0"/>
                <a:cs typeface="Times New Roman" charset="0"/>
              </a:rPr>
              <a:t>alignLeft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제거</a:t>
            </a:r>
            <a:endParaRPr lang="en-US" altLang="ko-KR" sz="1600" dirty="0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AbsoluteLayout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p174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429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관계나 순서에 상관없이 지정한 절대 좌표에 </a:t>
            </a:r>
            <a:r>
              <a:rPr lang="ko-KR" altLang="en-US" sz="1600" dirty="0" err="1" smtClean="0">
                <a:latin typeface="Times New Roman" charset="0"/>
              </a:rPr>
              <a:t>차일드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뷰를</a:t>
            </a:r>
            <a:r>
              <a:rPr lang="ko-KR" altLang="en-US" sz="1600" dirty="0" smtClean="0">
                <a:latin typeface="Times New Roman" charset="0"/>
              </a:rPr>
              <a:t> 배치한다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r>
              <a:rPr lang="ko-KR" altLang="en-US" sz="1600" dirty="0" smtClean="0">
                <a:latin typeface="Times New Roman" charset="0"/>
              </a:rPr>
              <a:t>공식 문서에는 사용을 금지하였으며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RelativeLayout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FreamLayout</a:t>
            </a:r>
            <a:r>
              <a:rPr lang="ko-KR" altLang="en-US" sz="1600" dirty="0" smtClean="0">
                <a:latin typeface="Times New Roman" charset="0"/>
              </a:rPr>
              <a:t>을 사용한다</a:t>
            </a:r>
            <a:r>
              <a:rPr lang="en-US" altLang="ko-KR" sz="1600" dirty="0" smtClean="0">
                <a:latin typeface="Times New Roman" charset="0"/>
              </a:rPr>
              <a:t>.</a:t>
            </a:r>
            <a:endParaRPr lang="ko-KR" altLang="en-US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1857364"/>
          <a:ext cx="5857916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7916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AbsoluteLayout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”&gt;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android:layout_x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=“50px”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android:layout_y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=“100px”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=“15pt”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=“(50,100)”/&gt;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android:layout_x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=“200px”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android:layout_y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=“70px”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=“15pt”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=“(200,70)”/&gt;</a:t>
                      </a: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AbsoluteLayout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819400"/>
            <a:ext cx="3124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레이아웃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FrameLayout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p175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차일드를</a:t>
            </a:r>
            <a:r>
              <a:rPr lang="ko-KR" altLang="en-US" sz="1600" dirty="0" smtClean="0">
                <a:latin typeface="Times New Roman" charset="0"/>
              </a:rPr>
              <a:t> 배치하는 규칙 없이 모든 </a:t>
            </a:r>
            <a:r>
              <a:rPr lang="ko-KR" altLang="en-US" sz="1600" dirty="0" err="1" smtClean="0">
                <a:latin typeface="Times New Roman" charset="0"/>
              </a:rPr>
              <a:t>차일드는</a:t>
            </a:r>
            <a:r>
              <a:rPr lang="ko-KR" altLang="en-US" sz="1600" dirty="0" smtClean="0">
                <a:latin typeface="Times New Roman" charset="0"/>
              </a:rPr>
              <a:t> 프레임의 </a:t>
            </a:r>
            <a:r>
              <a:rPr lang="ko-KR" altLang="en-US" sz="1600" dirty="0" err="1" smtClean="0">
                <a:latin typeface="Times New Roman" charset="0"/>
              </a:rPr>
              <a:t>좌상단에</a:t>
            </a:r>
            <a:r>
              <a:rPr lang="ko-KR" altLang="en-US" sz="1600" dirty="0" smtClean="0">
                <a:latin typeface="Times New Roman" charset="0"/>
              </a:rPr>
              <a:t> 나타나며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err="1" smtClean="0">
                <a:latin typeface="Times New Roman" charset="0"/>
              </a:rPr>
              <a:t>차일드가</a:t>
            </a:r>
            <a:r>
              <a:rPr lang="ko-KR" altLang="en-US" sz="1600" dirty="0" smtClean="0">
                <a:latin typeface="Times New Roman" charset="0"/>
              </a:rPr>
              <a:t> 두 개 이상일 때는 추가된 순서대로 겹쳐서 표시된다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ViewGroup</a:t>
            </a:r>
            <a:r>
              <a:rPr lang="ko-KR" altLang="en-US" sz="1600" dirty="0" smtClean="0">
                <a:latin typeface="Times New Roman" charset="0"/>
              </a:rPr>
              <a:t>의 서브 클래스로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addView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removeView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등의 </a:t>
            </a:r>
            <a:r>
              <a:rPr lang="ko-KR" altLang="en-US" sz="1600" dirty="0" err="1" smtClean="0">
                <a:latin typeface="Times New Roman" charset="0"/>
              </a:rPr>
              <a:t>메서드로</a:t>
            </a:r>
            <a:r>
              <a:rPr lang="ko-KR" altLang="en-US" sz="1600" dirty="0" smtClean="0">
                <a:latin typeface="Times New Roman" charset="0"/>
              </a:rPr>
              <a:t> 실행 중에 </a:t>
            </a:r>
            <a:r>
              <a:rPr lang="ko-KR" altLang="en-US" sz="1600" dirty="0" err="1" smtClean="0">
                <a:latin typeface="Times New Roman" charset="0"/>
              </a:rPr>
              <a:t>차일드를</a:t>
            </a:r>
            <a:r>
              <a:rPr lang="ko-KR" altLang="en-US" sz="1600" dirty="0" smtClean="0">
                <a:latin typeface="Times New Roman" charset="0"/>
              </a:rPr>
              <a:t> 추가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삭제할 수 있으며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getChildCount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메서드로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차일드의</a:t>
            </a:r>
            <a:r>
              <a:rPr lang="ko-KR" altLang="en-US" sz="1600" dirty="0" smtClean="0">
                <a:latin typeface="Times New Roman" charset="0"/>
              </a:rPr>
              <a:t> 개수를 조사할 수 있다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err="1" smtClean="0">
                <a:latin typeface="Times New Roman" charset="0"/>
              </a:rPr>
              <a:t>차일드의</a:t>
            </a:r>
            <a:r>
              <a:rPr lang="ko-KR" altLang="en-US" sz="1600" dirty="0" smtClean="0">
                <a:latin typeface="Times New Roman" charset="0"/>
              </a:rPr>
              <a:t> 보임 상태는 개별 </a:t>
            </a:r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visibility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속성을 사용하여 조정하며 실행 중에도 조건에 따라 </a:t>
            </a:r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보임 상태를 변경할 수 있다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endParaRPr lang="en-US" altLang="ko-KR" sz="1600" dirty="0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FrameLayout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p176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1071546"/>
          <a:ext cx="4267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c04_frame.xml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&lt;?xml version=“1.0”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encoding=“utf-8”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FrameLayout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btn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=“Push Button”/&gt;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ImabeView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img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android:src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=“@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korando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FrameLayout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218" name="Picture 2" descr="C:\Users\kkang\Desktop\PT_20150507\img\강의교안용_3판_1권이미지\image4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714620"/>
            <a:ext cx="3203940" cy="2047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22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8596" y="1000108"/>
          <a:ext cx="621510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5106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c04_Frame.java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class Frame extends Activity 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 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savedInstanceSatae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R.layout.frame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Button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btn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 (Button)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R.id.btn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btn.setOnClickListener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Button.OnClickListener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 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public void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(View v) 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ImageView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img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ImageView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R.id.img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if(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img.getVisibility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View.VISIBLE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  {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img.setVisibility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View.INVISIBLE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} else  {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img.setVisibility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View.VISIBLE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});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4786322"/>
            <a:ext cx="31146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FrameLayout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p177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TableLayout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p178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142984"/>
            <a:ext cx="85011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TableLayout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표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형식으로 </a:t>
            </a:r>
            <a:r>
              <a:rPr lang="ko-KR" altLang="en-US" sz="1600" dirty="0" err="1" smtClean="0">
                <a:latin typeface="Times New Roman" charset="0"/>
              </a:rPr>
              <a:t>차일드를</a:t>
            </a:r>
            <a:r>
              <a:rPr lang="ko-KR" altLang="en-US" sz="1600" dirty="0" smtClean="0">
                <a:latin typeface="Times New Roman" charset="0"/>
              </a:rPr>
              <a:t> 배치하는 레이아웃으로 바둑판 모양이다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테이블은 임의 개수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TableRow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객체로 구성되며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TableRow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안에 임의 개수 열이 배치되고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이를 셀이라 부르며 셀에는 차일드 </a:t>
            </a:r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하나가 들어간다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2"/>
            <a:endParaRPr lang="en-US" altLang="ko-KR" sz="1600" b="1" dirty="0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000108"/>
          <a:ext cx="850112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TableLayout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xmlns:android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http://schemas.android.com/apk/res/android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TableRow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android:textSize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android:padding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10dip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android:textSize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android:padding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10dip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android:textSize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android:padding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10dip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TableRow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TableRow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"88"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android:textSize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android:padding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10dip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"92"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android:textSize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android:padding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10dip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"76"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android:textSize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android:padding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10dip</a:t>
                      </a:r>
                      <a:r>
                        <a:rPr lang="en-US" altLang="ko-K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TableRow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TableLayout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0"/>
          <p:cNvGrpSpPr>
            <a:grpSpLocks/>
          </p:cNvGrpSpPr>
          <p:nvPr/>
        </p:nvGrpSpPr>
        <p:grpSpPr bwMode="auto">
          <a:xfrm>
            <a:off x="2214546" y="4357694"/>
            <a:ext cx="3114675" cy="1881187"/>
            <a:chOff x="1524000" y="4648200"/>
            <a:chExt cx="3114675" cy="1881250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2274253" y="6252581"/>
              <a:ext cx="1600072" cy="276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[ </a:t>
              </a:r>
              <a:r>
                <a:rPr lang="en-US" altLang="ko-KR" sz="1200" b="1">
                  <a:latin typeface="Times New Roman" charset="0"/>
                  <a:ea typeface="HY견고딕" pitchFamily="18" charset="-127"/>
                  <a:cs typeface="Times New Roman" charset="0"/>
                </a:rPr>
                <a:t>TableLayout </a:t>
              </a:r>
              <a:r>
                <a:rPr lang="ko-KR" altLang="en-US" sz="1200">
                  <a:latin typeface="Times New Roman" charset="0"/>
                  <a:ea typeface="HY견고딕" pitchFamily="18" charset="-127"/>
                  <a:cs typeface="Times New Roman" charset="0"/>
                </a:rPr>
                <a:t>예제</a:t>
              </a:r>
              <a:r>
                <a:rPr lang="ko-KR" altLang="en-US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 </a:t>
              </a:r>
              <a:r>
                <a:rPr lang="en-US" altLang="ko-KR" sz="1200">
                  <a:latin typeface="HY견고딕" pitchFamily="18" charset="-127"/>
                  <a:ea typeface="HY견고딕" pitchFamily="18" charset="-127"/>
                  <a:cs typeface="Times New Roman" charset="0"/>
                </a:rPr>
                <a:t>]</a:t>
              </a:r>
            </a:p>
          </p:txBody>
        </p:sp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4648200"/>
              <a:ext cx="3114675" cy="160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TableLayout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p178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928926" y="4857760"/>
            <a:ext cx="3583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레이아웃 관리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중첩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p181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레이아웃은 </a:t>
            </a:r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컨테이너이므로 </a:t>
            </a:r>
            <a:r>
              <a:rPr lang="en-US" altLang="ko-KR" sz="1600" b="1" dirty="0" smtClean="0">
                <a:latin typeface="Times New Roman" charset="0"/>
              </a:rPr>
              <a:t>View</a:t>
            </a:r>
            <a:r>
              <a:rPr lang="ko-KR" altLang="en-US" sz="1600" dirty="0" smtClean="0">
                <a:latin typeface="Times New Roman" charset="0"/>
              </a:rPr>
              <a:t>로부터 파생된 모든 객체를 레이아웃 안에 놓을 수 있으며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레이아웃 자체도 </a:t>
            </a:r>
            <a:r>
              <a:rPr lang="en-US" altLang="ko-KR" sz="1600" b="1" dirty="0" smtClean="0">
                <a:latin typeface="Times New Roman" charset="0"/>
              </a:rPr>
              <a:t>View</a:t>
            </a:r>
            <a:r>
              <a:rPr lang="ko-KR" altLang="en-US" sz="1600" dirty="0" smtClean="0">
                <a:latin typeface="Times New Roman" charset="0"/>
              </a:rPr>
              <a:t>의 파생 클래스이므로 레이아웃끼리 중첩시킬 수 있다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</p:txBody>
      </p:sp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31146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33"/>
          <p:cNvGrpSpPr>
            <a:grpSpLocks/>
          </p:cNvGrpSpPr>
          <p:nvPr/>
        </p:nvGrpSpPr>
        <p:grpSpPr bwMode="auto">
          <a:xfrm>
            <a:off x="3786182" y="1928802"/>
            <a:ext cx="5103813" cy="2362200"/>
            <a:chOff x="4038600" y="3886200"/>
            <a:chExt cx="5104059" cy="2362200"/>
          </a:xfrm>
        </p:grpSpPr>
        <p:grpSp>
          <p:nvGrpSpPr>
            <p:cNvPr id="8" name="그룹 6"/>
            <p:cNvGrpSpPr>
              <a:grpSpLocks/>
            </p:cNvGrpSpPr>
            <p:nvPr/>
          </p:nvGrpSpPr>
          <p:grpSpPr bwMode="auto">
            <a:xfrm>
              <a:off x="4038600" y="3886200"/>
              <a:ext cx="3581400" cy="2362200"/>
              <a:chOff x="2209800" y="3505200"/>
              <a:chExt cx="4876800" cy="2971800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209800" y="3505200"/>
                <a:ext cx="4876800" cy="2971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2362200" y="3657599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Times New Roman" charset="0"/>
                    <a:cs typeface="Times New Roman" charset="0"/>
                  </a:rPr>
                  <a:t>TextView</a:t>
                </a: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285464" y="4114340"/>
                <a:ext cx="4725709" cy="15238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362200" y="4267200"/>
                <a:ext cx="4572000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2438400" y="4343401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Times New Roman" charset="0"/>
                    <a:cs typeface="Times New Roman" charset="0"/>
                  </a:rPr>
                  <a:t>TextView</a:t>
                </a:r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3886200" y="4343401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err="1">
                    <a:latin typeface="Times New Roman" charset="0"/>
                    <a:cs typeface="Times New Roman" charset="0"/>
                  </a:rPr>
                  <a:t>TextView</a:t>
                </a:r>
                <a:endParaRPr lang="en-US" altLang="ko-KR" sz="1400" b="1" dirty="0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5333999" y="4343401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Times New Roman" charset="0"/>
                    <a:cs typeface="Times New Roman" charset="0"/>
                  </a:rPr>
                  <a:t>TextView</a:t>
                </a:r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362200" y="4953000"/>
                <a:ext cx="4572000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029200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Times New Roman" charset="0"/>
                    <a:cs typeface="Times New Roman" charset="0"/>
                  </a:rPr>
                  <a:t>TextView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3886200" y="5029200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Times New Roman" charset="0"/>
                    <a:cs typeface="Times New Roman" charset="0"/>
                  </a:rPr>
                  <a:t>TextView</a:t>
                </a:r>
              </a:p>
            </p:txBody>
          </p:sp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5333999" y="5029200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Times New Roman" charset="0"/>
                    <a:cs typeface="Times New Roman" charset="0"/>
                  </a:rPr>
                  <a:t>TextView</a:t>
                </a: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2286000" y="5791200"/>
                <a:ext cx="4724400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Text Box 18"/>
              <p:cNvSpPr txBox="1">
                <a:spLocks noChangeArrowheads="1"/>
              </p:cNvSpPr>
              <p:nvPr/>
            </p:nvSpPr>
            <p:spPr bwMode="auto">
              <a:xfrm>
                <a:off x="2438400" y="5867400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Times New Roman" charset="0"/>
                    <a:cs typeface="Times New Roman" charset="0"/>
                  </a:rPr>
                  <a:t>TextView</a:t>
                </a: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3886200" y="5867400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Times New Roman" charset="0"/>
                    <a:cs typeface="Times New Roman" charset="0"/>
                  </a:rPr>
                  <a:t>TextView</a:t>
                </a:r>
              </a:p>
            </p:txBody>
          </p:sp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5333999" y="5867400"/>
                <a:ext cx="1226217" cy="38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Times New Roman" charset="0"/>
                    <a:cs typeface="Times New Roman" charset="0"/>
                  </a:rPr>
                  <a:t>TextView</a:t>
                </a:r>
              </a:p>
            </p:txBody>
          </p:sp>
        </p:grpSp>
        <p:cxnSp>
          <p:nvCxnSpPr>
            <p:cNvPr id="9" name="직선 화살표 연결선 8"/>
            <p:cNvCxnSpPr/>
            <p:nvPr/>
          </p:nvCxnSpPr>
          <p:spPr>
            <a:xfrm>
              <a:off x="7620173" y="4114800"/>
              <a:ext cx="457222" cy="158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6"/>
            <p:cNvSpPr txBox="1">
              <a:spLocks noChangeArrowheads="1"/>
            </p:cNvSpPr>
            <p:nvPr/>
          </p:nvSpPr>
          <p:spPr bwMode="auto">
            <a:xfrm>
              <a:off x="8001000" y="3962400"/>
              <a:ext cx="114165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HY견고딕" pitchFamily="18" charset="-127"/>
                  <a:ea typeface="HY견고딕" pitchFamily="18" charset="-127"/>
                </a:rPr>
                <a:t>수직 리니어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7467765" y="4419600"/>
              <a:ext cx="611217" cy="158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8"/>
            <p:cNvSpPr txBox="1">
              <a:spLocks noChangeArrowheads="1"/>
            </p:cNvSpPr>
            <p:nvPr/>
          </p:nvSpPr>
          <p:spPr bwMode="auto">
            <a:xfrm>
              <a:off x="8115925" y="4264223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HY견고딕" pitchFamily="18" charset="-127"/>
                  <a:ea typeface="HY견고딕" pitchFamily="18" charset="-127"/>
                </a:rPr>
                <a:t>테이블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7362985" y="4722813"/>
              <a:ext cx="719173" cy="1587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0"/>
            <p:cNvSpPr txBox="1">
              <a:spLocks noChangeArrowheads="1"/>
            </p:cNvSpPr>
            <p:nvPr/>
          </p:nvSpPr>
          <p:spPr bwMode="auto">
            <a:xfrm>
              <a:off x="8001000" y="4572000"/>
              <a:ext cx="114165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HY견고딕" pitchFamily="18" charset="-127"/>
                  <a:ea typeface="HY견고딕" pitchFamily="18" charset="-127"/>
                </a:rPr>
                <a:t>테이블 로우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7372511" y="5942013"/>
              <a:ext cx="719173" cy="1587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8001000" y="5788223"/>
              <a:ext cx="114165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HY견고딕" pitchFamily="18" charset="-127"/>
                  <a:ea typeface="HY견고딕" pitchFamily="18" charset="-127"/>
                </a:rPr>
                <a:t>수평 리니어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중첩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p188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kkang\Desktop\PT_20150507\img\강의교안용_3판_1권이미지\image4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428736"/>
            <a:ext cx="2328863" cy="3633789"/>
          </a:xfrm>
          <a:prstGeom prst="rect">
            <a:avLst/>
          </a:prstGeom>
          <a:noFill/>
        </p:spPr>
      </p:pic>
      <p:pic>
        <p:nvPicPr>
          <p:cNvPr id="1027" name="Picture 3" descr="C:\Users\kkang\Desktop\PT_20150507\img\강의교안용_3판_1권이미지\image4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428736"/>
            <a:ext cx="2324101" cy="3629027"/>
          </a:xfrm>
          <a:prstGeom prst="rect">
            <a:avLst/>
          </a:prstGeom>
          <a:noFill/>
        </p:spPr>
      </p:pic>
      <p:pic>
        <p:nvPicPr>
          <p:cNvPr id="1028" name="Picture 4" descr="C:\Users\kkang\Desktop\PT_20150507\img\강의교안용_3판_1권이미지\image45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428736"/>
            <a:ext cx="2319338" cy="3629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대체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p189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034" y="1000108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배치 방법이 다를 뿐 </a:t>
            </a:r>
            <a:r>
              <a:rPr lang="ko-KR" altLang="en-US" sz="1600" dirty="0" err="1" smtClean="0">
                <a:latin typeface="Times New Roman" charset="0"/>
              </a:rPr>
              <a:t>차일드</a:t>
            </a:r>
            <a:r>
              <a:rPr lang="ko-KR" altLang="en-US" sz="1600" dirty="0" smtClean="0">
                <a:latin typeface="Times New Roman" charset="0"/>
              </a:rPr>
              <a:t> 컨테이너라는 면에서 동질적이므로 속성을 적용하여 다른 레이아웃의 흉내를 낼 수 있음</a:t>
            </a:r>
            <a:endParaRPr lang="en-US" altLang="ko-KR" sz="1600" dirty="0" smtClean="0">
              <a:latin typeface="Times New Roman" charset="0"/>
            </a:endParaRPr>
          </a:p>
        </p:txBody>
      </p:sp>
      <p:pic>
        <p:nvPicPr>
          <p:cNvPr id="2050" name="Picture 2" descr="C:\Users\kkang\Desktop\PT_20150507\img\강의교안용_3판_1권이미지\image46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500570"/>
            <a:ext cx="4679189" cy="1285884"/>
          </a:xfrm>
          <a:prstGeom prst="rect">
            <a:avLst/>
          </a:prstGeom>
          <a:noFill/>
        </p:spPr>
      </p:pic>
      <p:pic>
        <p:nvPicPr>
          <p:cNvPr id="2051" name="Picture 3" descr="C:\Users\kkang\Desktop\PT_20150507\img\강의교안용_3판_1권이미지\image45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857364"/>
            <a:ext cx="4657725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실행중에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속성 바꾸기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p191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072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대부분의 속성은 실행 중 변경 가능하도록 </a:t>
            </a:r>
            <a:r>
              <a:rPr lang="ko-KR" altLang="en-US" sz="1600" dirty="0" err="1" smtClean="0">
                <a:latin typeface="Times New Roman" charset="0"/>
              </a:rPr>
              <a:t>메서드를</a:t>
            </a:r>
            <a:r>
              <a:rPr lang="ko-KR" altLang="en-US" sz="1600" dirty="0" smtClean="0">
                <a:latin typeface="Times New Roman" charset="0"/>
              </a:rPr>
              <a:t> 제공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속성값을 변경하는 </a:t>
            </a:r>
            <a:r>
              <a:rPr lang="ko-KR" altLang="en-US" sz="1600" dirty="0" err="1" smtClean="0">
                <a:latin typeface="Times New Roman" charset="0"/>
              </a:rPr>
              <a:t>메서드의</a:t>
            </a:r>
            <a:r>
              <a:rPr lang="ko-KR" altLang="en-US" sz="1600" dirty="0" smtClean="0">
                <a:latin typeface="Times New Roman" charset="0"/>
              </a:rPr>
              <a:t> 이름은 속성 이름 앞에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set</a:t>
            </a:r>
            <a:r>
              <a:rPr lang="ko-KR" altLang="en-US" sz="1600" dirty="0" smtClean="0">
                <a:latin typeface="Times New Roman" charset="0"/>
              </a:rPr>
              <a:t>이 붙고 속성의 첫 글자는 대문자로 시작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LinearLayout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클래스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public void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LinearLayout.setOrientation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(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int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 orientation)</a:t>
            </a:r>
            <a:endParaRPr lang="ko-KR" altLang="en-US" sz="1600" b="1" dirty="0" smtClean="0">
              <a:latin typeface="Times New Roman" charset="0"/>
              <a:cs typeface="Times New Roman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714620"/>
            <a:ext cx="5172075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28596" y="4357694"/>
            <a:ext cx="8215370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gravity</a:t>
            </a:r>
            <a:r>
              <a:rPr kumimoji="0" lang="en-US" altLang="ko-KR" sz="1600" dirty="0" smtClean="0">
                <a:latin typeface="HY견고딕" pitchFamily="18" charset="-127"/>
                <a:ea typeface="HY견고딕" pitchFamily="18" charset="-127"/>
                <a:cs typeface="Times New Roman" charset="0"/>
              </a:rPr>
              <a:t> </a:t>
            </a:r>
            <a:r>
              <a:rPr kumimoji="0" lang="ko-KR" altLang="en-US" sz="1600" dirty="0" smtClean="0">
                <a:latin typeface="HY견고딕" pitchFamily="18" charset="-127"/>
                <a:ea typeface="HY견고딕" pitchFamily="18" charset="-127"/>
                <a:cs typeface="Times New Roman" charset="0"/>
              </a:rPr>
              <a:t>변경 </a:t>
            </a:r>
            <a:r>
              <a:rPr kumimoji="0" lang="ko-KR" altLang="en-US" sz="1600" dirty="0" err="1" smtClean="0">
                <a:latin typeface="HY견고딕" pitchFamily="18" charset="-127"/>
                <a:ea typeface="HY견고딕" pitchFamily="18" charset="-127"/>
                <a:cs typeface="Times New Roman" charset="0"/>
              </a:rPr>
              <a:t>메서드</a:t>
            </a:r>
            <a:endParaRPr kumimoji="0" lang="en-US" altLang="ko-KR" sz="1600" dirty="0" smtClean="0">
              <a:latin typeface="HY견고딕" pitchFamily="18" charset="-127"/>
              <a:ea typeface="HY견고딕" pitchFamily="18" charset="-127"/>
              <a:cs typeface="Times New Roman" charset="0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</a:pPr>
            <a:r>
              <a:rPr kumimoji="0" lang="en-US" altLang="ko-KR" sz="1600" dirty="0" smtClean="0">
                <a:latin typeface="HY견고딕" pitchFamily="18" charset="-127"/>
                <a:ea typeface="HY견고딕" pitchFamily="18" charset="-127"/>
                <a:cs typeface="Times New Roman" charset="0"/>
              </a:rPr>
              <a:t>    </a:t>
            </a: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public void </a:t>
            </a:r>
            <a:r>
              <a:rPr kumimoji="0" lang="en-US" altLang="ko-KR" sz="1600" dirty="0" err="1" smtClean="0">
                <a:latin typeface="Times New Roman" charset="0"/>
                <a:ea typeface="HY견고딕" pitchFamily="18" charset="-127"/>
                <a:cs typeface="Times New Roman" charset="0"/>
              </a:rPr>
              <a:t>TextView.setGravity</a:t>
            </a: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(</a:t>
            </a:r>
            <a:r>
              <a:rPr kumimoji="0" lang="en-US" altLang="ko-KR" sz="1600" dirty="0" err="1" smtClean="0">
                <a:latin typeface="Times New Roman" charset="0"/>
                <a:ea typeface="HY견고딕" pitchFamily="18" charset="-127"/>
                <a:cs typeface="Times New Roman" charset="0"/>
              </a:rPr>
              <a:t>int</a:t>
            </a: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 gravity)</a:t>
            </a: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en-US" altLang="ko-KR" sz="1600" dirty="0" err="1" smtClean="0">
                <a:latin typeface="Times New Roman" charset="0"/>
                <a:ea typeface="HY견고딕" pitchFamily="18" charset="-127"/>
                <a:cs typeface="Times New Roman" charset="0"/>
              </a:rPr>
              <a:t>TextView</a:t>
            </a:r>
            <a:r>
              <a:rPr kumimoji="0" lang="en-US" altLang="ko-KR" sz="1600" dirty="0" smtClean="0">
                <a:latin typeface="HY견고딕" pitchFamily="18" charset="-127"/>
                <a:ea typeface="HY견고딕" pitchFamily="18" charset="-127"/>
                <a:cs typeface="Times New Roman" charset="0"/>
              </a:rPr>
              <a:t> </a:t>
            </a:r>
            <a:r>
              <a:rPr kumimoji="0" lang="ko-KR" altLang="en-US" sz="1600" dirty="0" smtClean="0">
                <a:latin typeface="HY견고딕" pitchFamily="18" charset="-127"/>
                <a:ea typeface="HY견고딕" pitchFamily="18" charset="-127"/>
                <a:cs typeface="Times New Roman" charset="0"/>
              </a:rPr>
              <a:t>속성 관련 </a:t>
            </a:r>
            <a:r>
              <a:rPr kumimoji="0" lang="ko-KR" altLang="en-US" sz="1600" dirty="0" err="1" smtClean="0">
                <a:latin typeface="HY견고딕" pitchFamily="18" charset="-127"/>
                <a:ea typeface="HY견고딕" pitchFamily="18" charset="-127"/>
                <a:cs typeface="Times New Roman" charset="0"/>
              </a:rPr>
              <a:t>메서드</a:t>
            </a:r>
            <a:endParaRPr kumimoji="0" lang="en-US" altLang="ko-KR" sz="1600" dirty="0" smtClean="0">
              <a:latin typeface="HY견고딕" pitchFamily="18" charset="-127"/>
              <a:ea typeface="HY견고딕" pitchFamily="18" charset="-127"/>
              <a:cs typeface="Times New Roman" charset="0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</a:pPr>
            <a:r>
              <a:rPr kumimoji="0" lang="en-US" altLang="ko-KR" sz="1600" dirty="0" smtClean="0">
                <a:latin typeface="HY견고딕" pitchFamily="18" charset="-127"/>
                <a:ea typeface="HY견고딕" pitchFamily="18" charset="-127"/>
                <a:cs typeface="Times New Roman" charset="0"/>
              </a:rPr>
              <a:t>    </a:t>
            </a: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void </a:t>
            </a:r>
            <a:r>
              <a:rPr kumimoji="0" lang="en-US" altLang="ko-KR" sz="1600" dirty="0" err="1" smtClean="0">
                <a:latin typeface="Times New Roman" charset="0"/>
                <a:ea typeface="HY견고딕" pitchFamily="18" charset="-127"/>
                <a:cs typeface="Times New Roman" charset="0"/>
              </a:rPr>
              <a:t>setText</a:t>
            </a: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(</a:t>
            </a:r>
            <a:r>
              <a:rPr kumimoji="0" lang="en-US" altLang="ko-KR" sz="1600" dirty="0" err="1" smtClean="0">
                <a:latin typeface="Times New Roman" charset="0"/>
                <a:ea typeface="HY견고딕" pitchFamily="18" charset="-127"/>
                <a:cs typeface="Times New Roman" charset="0"/>
              </a:rPr>
              <a:t>CharSequence</a:t>
            </a: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 text)</a:t>
            </a: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</a:pP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     void </a:t>
            </a:r>
            <a:r>
              <a:rPr kumimoji="0" lang="en-US" altLang="ko-KR" sz="1600" dirty="0" err="1" smtClean="0">
                <a:latin typeface="Times New Roman" charset="0"/>
                <a:ea typeface="HY견고딕" pitchFamily="18" charset="-127"/>
                <a:cs typeface="Times New Roman" charset="0"/>
              </a:rPr>
              <a:t>setTextColor</a:t>
            </a: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(</a:t>
            </a:r>
            <a:r>
              <a:rPr kumimoji="0" lang="en-US" altLang="ko-KR" sz="1600" dirty="0" err="1" smtClean="0">
                <a:latin typeface="Times New Roman" charset="0"/>
                <a:ea typeface="HY견고딕" pitchFamily="18" charset="-127"/>
                <a:cs typeface="Times New Roman" charset="0"/>
              </a:rPr>
              <a:t>int</a:t>
            </a: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 color)</a:t>
            </a: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</a:pP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     void </a:t>
            </a:r>
            <a:r>
              <a:rPr kumimoji="0" lang="en-US" altLang="ko-KR" sz="1600" dirty="0" err="1" smtClean="0">
                <a:latin typeface="Times New Roman" charset="0"/>
                <a:ea typeface="HY견고딕" pitchFamily="18" charset="-127"/>
                <a:cs typeface="Times New Roman" charset="0"/>
              </a:rPr>
              <a:t>setTextSize</a:t>
            </a:r>
            <a:r>
              <a:rPr kumimoji="0" lang="en-US" altLang="ko-KR" sz="1600" dirty="0" smtClean="0">
                <a:latin typeface="Times New Roman" charset="0"/>
                <a:ea typeface="HY견고딕" pitchFamily="18" charset="-127"/>
                <a:cs typeface="Times New Roman" charset="0"/>
              </a:rPr>
              <a:t>(float size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p140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00108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Times New Roman" charset="0"/>
                <a:cs typeface="Times New Roman" charset="0"/>
              </a:rPr>
              <a:t>LinearLayout</a:t>
            </a:r>
            <a:endParaRPr lang="en-US" altLang="ko-KR" sz="1600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en-US" altLang="ko-KR" sz="1600" b="1" dirty="0" err="1" smtClean="0">
                <a:latin typeface="Times New Roman" charset="0"/>
              </a:rPr>
              <a:t>ViewGroup</a:t>
            </a:r>
            <a:r>
              <a:rPr lang="ko-KR" altLang="en-US" sz="1600" dirty="0" smtClean="0">
                <a:latin typeface="Times New Roman" charset="0"/>
              </a:rPr>
              <a:t>으로부터 파생되는 클래스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차일드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뷰를</a:t>
            </a:r>
            <a:r>
              <a:rPr lang="ko-KR" altLang="en-US" sz="1600" dirty="0" smtClean="0">
                <a:latin typeface="Times New Roman" charset="0"/>
              </a:rPr>
              <a:t> 수평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수직으로 일렬 배치하는 레이아웃으로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가장 단순하면서 직관적이며 </a:t>
            </a:r>
            <a:r>
              <a:rPr lang="ko-KR" altLang="en-US" sz="1600" dirty="0" err="1" smtClean="0">
                <a:latin typeface="Times New Roman" charset="0"/>
              </a:rPr>
              <a:t>사용빈도</a:t>
            </a:r>
            <a:r>
              <a:rPr lang="ko-KR" altLang="en-US" sz="1600" dirty="0" smtClean="0">
                <a:latin typeface="Times New Roman" charset="0"/>
              </a:rPr>
              <a:t> 높음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orientation</a:t>
            </a:r>
          </a:p>
          <a:p>
            <a:pPr lvl="2"/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배치 방향을 결정하는 속성</a:t>
            </a:r>
            <a:r>
              <a:rPr lang="en-US" altLang="ko-KR" sz="1600" dirty="0" smtClean="0">
                <a:latin typeface="Times New Roman" charset="0"/>
              </a:rPr>
              <a:t>. (</a:t>
            </a:r>
            <a:r>
              <a:rPr lang="ko-KR" altLang="en-US" sz="1600" dirty="0" smtClean="0">
                <a:latin typeface="Times New Roman" charset="0"/>
              </a:rPr>
              <a:t>디폴트는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horizontal</a:t>
            </a:r>
            <a:r>
              <a:rPr lang="en-US" altLang="ko-KR" sz="1600" dirty="0" smtClean="0">
                <a:latin typeface="Times New Roman" charset="0"/>
              </a:rPr>
              <a:t>)</a:t>
            </a:r>
          </a:p>
          <a:p>
            <a:pPr lvl="2"/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vertical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err="1" smtClean="0">
                <a:latin typeface="Times New Roman" charset="0"/>
              </a:rPr>
              <a:t>차일드를</a:t>
            </a:r>
            <a:r>
              <a:rPr lang="ko-KR" altLang="en-US" sz="1600" dirty="0" smtClean="0">
                <a:latin typeface="Times New Roman" charset="0"/>
              </a:rPr>
              <a:t> 위에서 아래로 수직으로 배열</a:t>
            </a:r>
            <a:endParaRPr lang="en-US" altLang="ko-KR" sz="1600" dirty="0" smtClean="0">
              <a:latin typeface="Times New Roman" charset="0"/>
            </a:endParaRPr>
          </a:p>
          <a:p>
            <a:pPr lvl="2"/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horizontal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err="1" smtClean="0">
                <a:latin typeface="Times New Roman" charset="0"/>
              </a:rPr>
              <a:t>차일드를</a:t>
            </a:r>
            <a:r>
              <a:rPr lang="ko-KR" altLang="en-US" sz="1600" dirty="0" smtClean="0">
                <a:latin typeface="Times New Roman" charset="0"/>
              </a:rPr>
              <a:t> 왼쪽에서 오른쪽으로 수평 배열</a:t>
            </a:r>
            <a:endParaRPr lang="ko-KR" altLang="en-US" sz="1600" dirty="0"/>
          </a:p>
        </p:txBody>
      </p:sp>
      <p:grpSp>
        <p:nvGrpSpPr>
          <p:cNvPr id="6" name="그룹 15"/>
          <p:cNvGrpSpPr>
            <a:grpSpLocks/>
          </p:cNvGrpSpPr>
          <p:nvPr/>
        </p:nvGrpSpPr>
        <p:grpSpPr bwMode="auto">
          <a:xfrm>
            <a:off x="1071538" y="3714752"/>
            <a:ext cx="6705600" cy="2117725"/>
            <a:chOff x="1066800" y="3733800"/>
            <a:chExt cx="7086600" cy="245455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66800" y="3733800"/>
              <a:ext cx="3123875" cy="1904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219471" y="3886520"/>
              <a:ext cx="914345" cy="3808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dirty="0">
                  <a:latin typeface="HY견고딕" pitchFamily="18" charset="-127"/>
                  <a:ea typeface="HY견고딕" pitchFamily="18" charset="-127"/>
                </a:rPr>
                <a:t>버튼</a:t>
              </a:r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1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19471" y="4420118"/>
              <a:ext cx="914345" cy="3808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dirty="0">
                  <a:latin typeface="HY견고딕" pitchFamily="18" charset="-127"/>
                  <a:ea typeface="HY견고딕" pitchFamily="18" charset="-127"/>
                </a:rPr>
                <a:t>버튼</a:t>
              </a:r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2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19471" y="4953717"/>
              <a:ext cx="914345" cy="3808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dirty="0">
                  <a:latin typeface="HY견고딕" pitchFamily="18" charset="-127"/>
                  <a:ea typeface="HY견고딕" pitchFamily="18" charset="-127"/>
                </a:rPr>
                <a:t>버튼</a:t>
              </a:r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3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057400" y="5867400"/>
              <a:ext cx="911756" cy="320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charset="0"/>
                  <a:cs typeface="Times New Roman" charset="0"/>
                </a:rPr>
                <a:t>[ vertical ]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029525" y="3733800"/>
              <a:ext cx="3123875" cy="1904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182196" y="3886520"/>
              <a:ext cx="914345" cy="3808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dirty="0">
                  <a:latin typeface="HY견고딕" pitchFamily="18" charset="-127"/>
                  <a:ea typeface="HY견고딕" pitchFamily="18" charset="-127"/>
                </a:rPr>
                <a:t>버튼</a:t>
              </a:r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172038" y="3886520"/>
              <a:ext cx="914345" cy="3808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dirty="0">
                  <a:latin typeface="HY견고딕" pitchFamily="18" charset="-127"/>
                  <a:ea typeface="HY견고딕" pitchFamily="18" charset="-127"/>
                </a:rPr>
                <a:t>버튼</a:t>
              </a:r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2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163558" y="3886520"/>
              <a:ext cx="914346" cy="3808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dirty="0">
                  <a:latin typeface="HY견고딕" pitchFamily="18" charset="-127"/>
                  <a:ea typeface="HY견고딕" pitchFamily="18" charset="-127"/>
                </a:rPr>
                <a:t>버튼</a:t>
              </a:r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3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6019800" y="5867400"/>
              <a:ext cx="1099799" cy="320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charset="0"/>
                  <a:cs typeface="Times New Roman" charset="0"/>
                </a:rPr>
                <a:t>[ horizontal 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30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2714620"/>
          <a:ext cx="7786742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42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c04_CodeLayout2.java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C04_CodeLayout2 extends Activity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(R.layout.c04_codelayout);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MyLinear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R.id.mylinear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MyLinear.setOrientation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LinearLayout.HORIZONTAL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Button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MyBtn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(Button)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R.id.mybutton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MyBtn.setTextSize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(40);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MyEdit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R.id.myedit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MyEdit.setBackgroundColor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(0xff00ff00);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실행중에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속성 바꾸기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p194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kkang\Desktop\PT_20150507\img\강의교안용_3판_1권이미지\image4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285860"/>
            <a:ext cx="3390907" cy="1197610"/>
          </a:xfrm>
          <a:prstGeom prst="rect">
            <a:avLst/>
          </a:prstGeom>
          <a:noFill/>
        </p:spPr>
      </p:pic>
      <p:pic>
        <p:nvPicPr>
          <p:cNvPr id="3075" name="Picture 3" descr="C:\Users\kkang\Desktop\PT_20150507\img\강의교안용_3판_1권이미지\image4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928670"/>
            <a:ext cx="3390907" cy="1678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전개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p196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71546"/>
            <a:ext cx="81439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전개 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Inflation</a:t>
            </a:r>
            <a:r>
              <a:rPr lang="en-US" altLang="ko-KR" sz="1600" dirty="0" smtClean="0">
                <a:latin typeface="Times New Roman" charset="0"/>
              </a:rPr>
              <a:t>)</a:t>
            </a:r>
          </a:p>
          <a:p>
            <a:pPr lvl="1"/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XML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문서에 정의된 레이아웃과 속성을 읽어 실제 </a:t>
            </a:r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객체를 생성하는 동작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setContentView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XML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문서의 리소스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ID</a:t>
            </a:r>
            <a:r>
              <a:rPr lang="ko-KR" altLang="en-US" sz="1600" dirty="0" smtClean="0">
                <a:latin typeface="Times New Roman" charset="0"/>
              </a:rPr>
              <a:t>를 전달받아 객체를 생성하여 </a:t>
            </a:r>
            <a:r>
              <a:rPr lang="ko-KR" altLang="en-US" sz="1600" dirty="0" err="1" smtClean="0">
                <a:latin typeface="Times New Roman" charset="0"/>
              </a:rPr>
              <a:t>액티비티를</a:t>
            </a:r>
            <a:r>
              <a:rPr lang="ko-KR" altLang="en-US" sz="1600" dirty="0" smtClean="0">
                <a:latin typeface="Times New Roman" charset="0"/>
              </a:rPr>
              <a:t> 채움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85720" y="2714620"/>
          <a:ext cx="42672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inflation.xml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cccccc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="center"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="#ff0000"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="20px"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72000" y="2714620"/>
          <a:ext cx="4267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231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Inflation.java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4895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C04_CodeLayout extends Activity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R.layout.inflation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32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42910" y="928670"/>
          <a:ext cx="78581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Inflation3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LayoutInflater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inflater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LayoutInflater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getSystemService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Context.LAYOUT_INFLATER_SERVICE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linear = (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inflater.inflate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R.layout.inflation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null);</a:t>
                      </a:r>
                    </a:p>
                    <a:p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(linear);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00034" y="3857628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사용자가 직접 전개할 수 있으며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err="1" smtClean="0">
                <a:latin typeface="Times New Roman" charset="0"/>
              </a:rPr>
              <a:t>안드로이드는</a:t>
            </a:r>
            <a:r>
              <a:rPr lang="ko-KR" altLang="en-US" sz="1600" dirty="0" smtClean="0">
                <a:latin typeface="Times New Roman" charset="0"/>
              </a:rPr>
              <a:t> 전개를 위해 시스템 수준에서 </a:t>
            </a:r>
            <a:r>
              <a:rPr lang="ko-KR" altLang="en-US" sz="1600" dirty="0" err="1" smtClean="0">
                <a:latin typeface="Times New Roman" charset="0"/>
              </a:rPr>
              <a:t>전개자를</a:t>
            </a:r>
            <a:r>
              <a:rPr lang="ko-KR" altLang="en-US" sz="1600" dirty="0" smtClean="0">
                <a:latin typeface="Times New Roman" charset="0"/>
              </a:rPr>
              <a:t> 따로 제공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View inflate (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int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 resource,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ViewGroup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 root)</a:t>
            </a:r>
          </a:p>
          <a:p>
            <a:endParaRPr lang="en-US" altLang="ko-KR" sz="1600" b="1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전개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p200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p208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1439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일반 속성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외부와는 전혀 상관없이 </a:t>
            </a:r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자체의 속성을 지정한다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주로 의미를 이해할 수 있도록 직관적인 이름을 사용한다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위젯에</a:t>
            </a:r>
            <a:r>
              <a:rPr lang="ko-KR" altLang="en-US" sz="1600" dirty="0" smtClean="0">
                <a:latin typeface="Times New Roman" charset="0"/>
              </a:rPr>
              <a:t> 따라 적용 가능한 종류가 변경된다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레이아웃 </a:t>
            </a:r>
            <a:r>
              <a:rPr lang="ko-KR" altLang="en-US" sz="1600" dirty="0" err="1" smtClean="0">
                <a:latin typeface="Times New Roman" charset="0"/>
              </a:rPr>
              <a:t>파라미터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뷰가</a:t>
            </a:r>
            <a:r>
              <a:rPr lang="ko-KR" altLang="en-US" sz="1600" dirty="0" smtClean="0">
                <a:latin typeface="Times New Roman" charset="0"/>
              </a:rPr>
              <a:t> 배치되는 부모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즉 레이아웃에 소속되는 속성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부모에게 </a:t>
            </a:r>
            <a:r>
              <a:rPr lang="ko-KR" altLang="en-US" sz="1600" dirty="0" err="1" smtClean="0">
                <a:latin typeface="Times New Roman" charset="0"/>
              </a:rPr>
              <a:t>차일드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뷰를</a:t>
            </a:r>
            <a:r>
              <a:rPr lang="ko-KR" altLang="en-US" sz="1600" dirty="0" smtClean="0">
                <a:latin typeface="Times New Roman" charset="0"/>
              </a:rPr>
              <a:t> 배치할 방법을 지시한다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자체의 성질을 규정하는 것이 아니라 </a:t>
            </a:r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외부와의 관계를 지정한다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레이아웃 </a:t>
            </a:r>
            <a:r>
              <a:rPr lang="ko-KR" altLang="en-US" sz="1600" dirty="0" err="1" smtClean="0">
                <a:latin typeface="Times New Roman" charset="0"/>
              </a:rPr>
              <a:t>파라미터의</a:t>
            </a:r>
            <a:r>
              <a:rPr lang="ko-KR" altLang="en-US" sz="1600" dirty="0" smtClean="0">
                <a:latin typeface="Times New Roman" charset="0"/>
              </a:rPr>
              <a:t> 이름은 </a:t>
            </a:r>
            <a:r>
              <a:rPr lang="en-US" altLang="ko-KR" sz="1600" dirty="0" smtClean="0">
                <a:latin typeface="Times New Roman" charset="0"/>
              </a:rPr>
              <a:t>“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layout_</a:t>
            </a:r>
            <a:r>
              <a:rPr lang="en-US" altLang="ko-KR" sz="1600" dirty="0" smtClean="0">
                <a:latin typeface="Times New Roman" charset="0"/>
              </a:rPr>
              <a:t>”</a:t>
            </a:r>
            <a:r>
              <a:rPr lang="ko-KR" altLang="en-US" sz="1600" dirty="0" smtClean="0">
                <a:latin typeface="Times New Roman" charset="0"/>
              </a:rPr>
              <a:t>으로 시작된다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위젯이</a:t>
            </a:r>
            <a:r>
              <a:rPr lang="ko-KR" altLang="en-US" sz="1600" dirty="0" smtClean="0">
                <a:latin typeface="Times New Roman" charset="0"/>
              </a:rPr>
              <a:t> 아닌 소속된 부모 레이아웃에 따라 적용 가능한 종류가 변경된다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4000504"/>
          <a:ext cx="8001056" cy="203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48"/>
                <a:gridCol w="4714908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고딕" pitchFamily="18" charset="-127"/>
                          <a:ea typeface="HY견고딕" pitchFamily="18" charset="-127"/>
                        </a:rPr>
                        <a:t>레이아웃</a:t>
                      </a:r>
                      <a:endParaRPr lang="ko-KR" altLang="en-US" sz="16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파라미터</a:t>
                      </a:r>
                      <a:endParaRPr lang="ko-KR" altLang="en-US" sz="16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ViewGroup.LayoutParams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layout_width</a:t>
                      </a:r>
                      <a:r>
                        <a:rPr lang="en-US" altLang="ko-KR" sz="1600" b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layout_height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ViewGroup.MarginLayoutParams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layout_marginLeft</a:t>
                      </a:r>
                      <a:r>
                        <a:rPr lang="en-US" altLang="ko-KR" sz="1600" b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layout_marginRight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LinearLayout.LayoutParams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layout_gravity</a:t>
                      </a:r>
                      <a:r>
                        <a:rPr lang="en-US" altLang="ko-KR" sz="1600" b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layout_weight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AbsoluteLayout.LayoutParams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layout_x</a:t>
                      </a:r>
                      <a:r>
                        <a:rPr lang="en-US" altLang="ko-KR" sz="1600" b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layout_y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RelativeLayout.LayoutParams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layout_above</a:t>
                      </a:r>
                      <a:r>
                        <a:rPr lang="en-US" altLang="ko-KR" sz="1600" b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layout_alignParentRight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p209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1439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자체에 대한 속성이 아님으로 레이아웃  </a:t>
            </a:r>
            <a:r>
              <a:rPr lang="ko-KR" altLang="en-US" sz="1600" dirty="0" err="1" smtClean="0">
                <a:latin typeface="Times New Roman" charset="0"/>
              </a:rPr>
              <a:t>파라미터를</a:t>
            </a:r>
            <a:r>
              <a:rPr lang="ko-KR" altLang="en-US" sz="1600" dirty="0" smtClean="0">
                <a:latin typeface="Times New Roman" charset="0"/>
              </a:rPr>
              <a:t> 변경하는 </a:t>
            </a:r>
            <a:r>
              <a:rPr lang="ko-KR" altLang="en-US" sz="1600" dirty="0" err="1" smtClean="0">
                <a:latin typeface="Times New Roman" charset="0"/>
              </a:rPr>
              <a:t>메서드는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뷰에</a:t>
            </a:r>
            <a:r>
              <a:rPr lang="ko-KR" altLang="en-US" sz="1600" dirty="0" smtClean="0">
                <a:latin typeface="Times New Roman" charset="0"/>
              </a:rPr>
              <a:t> 포함되어 있지 않다</a:t>
            </a:r>
            <a:r>
              <a:rPr lang="en-US" altLang="ko-KR" sz="1600" dirty="0" smtClean="0">
                <a:latin typeface="Times New Roman" charset="0"/>
              </a:rPr>
              <a:t>. </a:t>
            </a:r>
          </a:p>
          <a:p>
            <a:r>
              <a:rPr lang="ko-KR" altLang="en-US" sz="1600" dirty="0" err="1" smtClean="0">
                <a:latin typeface="Times New Roman" charset="0"/>
              </a:rPr>
              <a:t>뷰가</a:t>
            </a:r>
            <a:r>
              <a:rPr lang="ko-KR" altLang="en-US" sz="1600" dirty="0" smtClean="0">
                <a:latin typeface="Times New Roman" charset="0"/>
              </a:rPr>
              <a:t> 레이아웃 </a:t>
            </a:r>
            <a:r>
              <a:rPr lang="ko-KR" altLang="en-US" sz="1600" dirty="0" err="1" smtClean="0">
                <a:latin typeface="Times New Roman" charset="0"/>
              </a:rPr>
              <a:t>파라미터를</a:t>
            </a:r>
            <a:r>
              <a:rPr lang="ko-KR" altLang="en-US" sz="1600" dirty="0" smtClean="0">
                <a:latin typeface="Times New Roman" charset="0"/>
              </a:rPr>
              <a:t> 조작하지 못하는 근본적인 이유는 자신이 어떤 레이아웃에 놓일 것인지 미리 </a:t>
            </a:r>
            <a:r>
              <a:rPr lang="ko-KR" altLang="en-US" sz="1600" dirty="0" err="1" smtClean="0">
                <a:latin typeface="Times New Roman" charset="0"/>
              </a:rPr>
              <a:t>알수</a:t>
            </a:r>
            <a:r>
              <a:rPr lang="ko-KR" altLang="en-US" sz="1600" dirty="0" smtClean="0">
                <a:latin typeface="Times New Roman" charset="0"/>
              </a:rPr>
              <a:t> 없기 때문이다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void </a:t>
            </a:r>
            <a:r>
              <a:rPr lang="en-US" altLang="ko-KR" sz="1600" dirty="0" err="1" smtClean="0">
                <a:latin typeface="Times New Roman" charset="0"/>
              </a:rPr>
              <a:t>TextView.setLayoutWidth</a:t>
            </a:r>
            <a:r>
              <a:rPr lang="en-US" altLang="ko-KR" sz="1600" dirty="0" smtClean="0">
                <a:latin typeface="Times New Roman" charset="0"/>
              </a:rPr>
              <a:t>() (X)</a:t>
            </a:r>
          </a:p>
          <a:p>
            <a:r>
              <a:rPr lang="en-US" altLang="ko-KR" sz="1600" dirty="0" smtClean="0">
                <a:latin typeface="Times New Roman" charset="0"/>
              </a:rPr>
              <a:t>void </a:t>
            </a:r>
            <a:r>
              <a:rPr lang="en-US" altLang="ko-KR" sz="1600" dirty="0" err="1" smtClean="0">
                <a:latin typeface="Times New Roman" charset="0"/>
              </a:rPr>
              <a:t>TextView.setLayoutWeight</a:t>
            </a:r>
            <a:r>
              <a:rPr lang="en-US" altLang="ko-KR" sz="1600" dirty="0" smtClean="0">
                <a:latin typeface="Times New Roman" charset="0"/>
              </a:rPr>
              <a:t>() (X)</a:t>
            </a:r>
          </a:p>
          <a:p>
            <a:r>
              <a:rPr lang="en-US" altLang="ko-KR" sz="1600" dirty="0" smtClean="0">
                <a:latin typeface="Times New Roman" charset="0"/>
              </a:rPr>
              <a:t>void </a:t>
            </a:r>
            <a:r>
              <a:rPr lang="en-US" altLang="ko-KR" sz="1600" dirty="0" err="1" smtClean="0">
                <a:latin typeface="Times New Roman" charset="0"/>
              </a:rPr>
              <a:t>TextView.setLayoutX</a:t>
            </a:r>
            <a:r>
              <a:rPr lang="en-US" altLang="ko-KR" sz="1600" dirty="0" smtClean="0">
                <a:latin typeface="Times New Roman" charset="0"/>
              </a:rPr>
              <a:t>() (X)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생성 직후에 적용되는 일반 속성과 달리 레이아웃 </a:t>
            </a:r>
            <a:r>
              <a:rPr lang="ko-KR" altLang="en-US" sz="1600" dirty="0" err="1" smtClean="0">
                <a:latin typeface="Times New Roman" charset="0"/>
              </a:rPr>
              <a:t>파라미터는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뷰가</a:t>
            </a:r>
            <a:r>
              <a:rPr lang="ko-KR" altLang="en-US" sz="1600" dirty="0" smtClean="0">
                <a:latin typeface="Times New Roman" charset="0"/>
              </a:rPr>
              <a:t> 레이아웃에 </a:t>
            </a:r>
            <a:r>
              <a:rPr lang="ko-KR" altLang="en-US" sz="1600" dirty="0" err="1" smtClean="0">
                <a:latin typeface="Times New Roman" charset="0"/>
              </a:rPr>
              <a:t>배치될때</a:t>
            </a:r>
            <a:r>
              <a:rPr lang="ko-KR" altLang="en-US" sz="1600" dirty="0" smtClean="0">
                <a:latin typeface="Times New Roman" charset="0"/>
              </a:rPr>
              <a:t> 적용되며 </a:t>
            </a:r>
            <a:r>
              <a:rPr lang="en-US" altLang="ko-KR" sz="1600" dirty="0" err="1" smtClean="0">
                <a:latin typeface="Times New Roman" charset="0"/>
              </a:rPr>
              <a:t>addView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dirty="0" err="1" smtClean="0">
                <a:latin typeface="Times New Roman" charset="0"/>
              </a:rPr>
              <a:t>setContentView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가 레이아웃 파라미터를 별도로 받아들여야 하는 이유이다</a:t>
            </a:r>
            <a:r>
              <a:rPr lang="en-US" altLang="ko-KR" sz="1600" dirty="0" smtClean="0">
                <a:latin typeface="Times New Roman" charset="0"/>
              </a:rPr>
              <a:t>. 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void </a:t>
            </a:r>
            <a:r>
              <a:rPr lang="en-US" altLang="ko-KR" sz="1600" dirty="0" err="1" smtClean="0">
                <a:latin typeface="Times New Roman" charset="0"/>
              </a:rPr>
              <a:t>addView</a:t>
            </a:r>
            <a:r>
              <a:rPr lang="en-US" altLang="ko-KR" sz="1600" dirty="0" smtClean="0">
                <a:latin typeface="Times New Roman" charset="0"/>
              </a:rPr>
              <a:t>(View child [, </a:t>
            </a:r>
            <a:r>
              <a:rPr lang="en-US" altLang="ko-KR" sz="1600" dirty="0" err="1" smtClean="0">
                <a:latin typeface="Times New Roman" charset="0"/>
              </a:rPr>
              <a:t>ViewGroup.LayoutParams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en-US" altLang="ko-KR" sz="1600" dirty="0" err="1" smtClean="0">
                <a:latin typeface="Times New Roman" charset="0"/>
              </a:rPr>
              <a:t>params</a:t>
            </a:r>
            <a:r>
              <a:rPr lang="en-US" altLang="ko-KR" sz="1600" dirty="0" smtClean="0">
                <a:latin typeface="Times New Roman" charset="0"/>
              </a:rPr>
              <a:t>])</a:t>
            </a:r>
          </a:p>
          <a:p>
            <a:r>
              <a:rPr lang="en-US" altLang="ko-KR" sz="1600" dirty="0" smtClean="0">
                <a:latin typeface="Times New Roman" charset="0"/>
              </a:rPr>
              <a:t>void </a:t>
            </a:r>
            <a:r>
              <a:rPr lang="en-US" altLang="ko-KR" sz="1600" dirty="0" err="1" smtClean="0">
                <a:latin typeface="Times New Roman" charset="0"/>
              </a:rPr>
              <a:t>setContentView</a:t>
            </a:r>
            <a:r>
              <a:rPr lang="en-US" altLang="ko-KR" sz="1600" dirty="0" smtClean="0">
                <a:latin typeface="Times New Roman" charset="0"/>
              </a:rPr>
              <a:t>(View child [, </a:t>
            </a:r>
            <a:r>
              <a:rPr lang="en-US" altLang="ko-KR" sz="1600" dirty="0" err="1" smtClean="0">
                <a:latin typeface="Times New Roman" charset="0"/>
              </a:rPr>
              <a:t>ViewGroup.LayoutParams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en-US" altLang="ko-KR" sz="1600" dirty="0" err="1" smtClean="0">
                <a:latin typeface="Times New Roman" charset="0"/>
              </a:rPr>
              <a:t>params</a:t>
            </a:r>
            <a:r>
              <a:rPr lang="en-US" altLang="ko-KR" sz="1600" dirty="0" smtClean="0">
                <a:latin typeface="Times New Roman" charset="0"/>
              </a:rPr>
              <a:t>])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35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8596" y="1142984"/>
          <a:ext cx="807249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layoutparameter.xml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&lt;?xml version=“1.0”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encoding=“utf-8”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=“vertical”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=“#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ffffff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=“center”&gt;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=“#ff0000”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=“20px”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TextVieiw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=“#00ff00”/&gt;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p210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9322" y="5429264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Times New Roman" charset="0"/>
              </a:rPr>
              <a:t>Layout xml </a:t>
            </a:r>
            <a:r>
              <a:rPr lang="ko-KR" altLang="en-US" sz="1600" dirty="0" err="1" smtClean="0">
                <a:latin typeface="Times New Roman" charset="0"/>
              </a:rPr>
              <a:t>이용시</a:t>
            </a:r>
            <a:endParaRPr lang="en-US" altLang="ko-KR" sz="1600" dirty="0" smtClean="0">
              <a:latin typeface="Times New Roman" charset="0"/>
            </a:endParaRPr>
          </a:p>
        </p:txBody>
      </p:sp>
      <p:pic>
        <p:nvPicPr>
          <p:cNvPr id="4098" name="Picture 2" descr="C:\Users\kkang\Desktop\PT_20150507\img\강의교안용_3판_1권이미지\image48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857364"/>
            <a:ext cx="2278169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36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071546"/>
          <a:ext cx="7786742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42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LayoutParameter2.java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LayoutParameter2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linear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linear.setOrientation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LinearLayout.VERTICAL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linear.setGravity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Gravity.CENTER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linear.setBackgroundColor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text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text.setTextColor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Color.RED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text.setTextSize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text.setBackgroundColor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Color.GREEN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LinearLayout.LayoutParams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paramtext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LinearLayout.LayoutParams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LinearLayout.LayoutParams.WRAP_CONTENT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LinearLayout.LayoutParams.WRAP_CONTENT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linear.addView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(text,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paramtext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(linear);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p213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3636" y="3929066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Times New Roman" charset="0"/>
              </a:rPr>
              <a:t>Code </a:t>
            </a:r>
            <a:r>
              <a:rPr lang="ko-KR" altLang="en-US" sz="1600" dirty="0" smtClean="0">
                <a:latin typeface="Times New Roman" charset="0"/>
              </a:rPr>
              <a:t>에서 정의시</a:t>
            </a:r>
            <a:endParaRPr lang="en-US" altLang="ko-KR" sz="1600" dirty="0" smtClean="0">
              <a:latin typeface="Times New Roman" charset="0"/>
            </a:endParaRPr>
          </a:p>
        </p:txBody>
      </p:sp>
      <p:pic>
        <p:nvPicPr>
          <p:cNvPr id="5122" name="Picture 2" descr="C:\Users\kkang\Desktop\PT_20150507\img\강의교안용_3판_1권이미지\image48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047684"/>
            <a:ext cx="1788268" cy="27813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37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8596" y="1071546"/>
          <a:ext cx="807249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marginparameter.xml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cccccc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="Button With Margin"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android:layout_marginTop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="30px"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android:layout_marginBottom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="30px" /&gt;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p214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72198" y="6215082"/>
            <a:ext cx="157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>
                <a:latin typeface="Times New Roman" charset="0"/>
              </a:rPr>
              <a:t>복잡한 경우</a:t>
            </a:r>
            <a:endParaRPr lang="en-US" altLang="ko-KR" sz="1600" dirty="0" smtClean="0">
              <a:latin typeface="Times New Roman" charset="0"/>
            </a:endParaRPr>
          </a:p>
        </p:txBody>
      </p:sp>
      <p:pic>
        <p:nvPicPr>
          <p:cNvPr id="6146" name="Picture 2" descr="C:\Users\kkang\Desktop\PT_20150507\img\강의교안용_3판_1권이미지\image4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643182"/>
            <a:ext cx="2222968" cy="3467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38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8596" y="1071546"/>
          <a:ext cx="821537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MarginParameter2.java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MarginParameter2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linear = new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linear.setOrientation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LinearLayout.VERTICAL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linear.setBackgroundColor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Button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Button(this);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btn.setText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("Button With Margin");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LinearLayout.LayoutParams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parambtn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LinearLayout.LayoutParams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LinearLayout.LayoutParams.WRAP_CONTENT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LinearLayout.LayoutParams.FILL_PARENT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parambtn.setMargins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 30, 0, 30);//left, top, right, bottom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linear.addView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parambtn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(linear);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p215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p220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71546"/>
            <a:ext cx="81439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Times New Roman" charset="0"/>
              </a:rPr>
              <a:t>GridLayout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은 </a:t>
            </a:r>
            <a:r>
              <a:rPr lang="en-US" altLang="ko-KR" sz="1600" dirty="0" smtClean="0">
                <a:latin typeface="Times New Roman" charset="0"/>
              </a:rPr>
              <a:t>4.0 </a:t>
            </a:r>
            <a:r>
              <a:rPr lang="ko-KR" altLang="en-US" sz="1600" dirty="0" smtClean="0">
                <a:latin typeface="Times New Roman" charset="0"/>
              </a:rPr>
              <a:t>에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새로 추가된 레이아웃이다</a:t>
            </a:r>
            <a:r>
              <a:rPr lang="en-US" altLang="ko-KR" sz="1600" dirty="0" smtClean="0">
                <a:latin typeface="Times New Roman" charset="0"/>
              </a:rPr>
              <a:t>. </a:t>
            </a:r>
          </a:p>
          <a:p>
            <a:r>
              <a:rPr lang="ko-KR" altLang="en-US" sz="1600" dirty="0" smtClean="0">
                <a:latin typeface="Times New Roman" charset="0"/>
              </a:rPr>
              <a:t>가로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세로의 셀로 나누어 격자 모양의 표에 </a:t>
            </a:r>
            <a:r>
              <a:rPr lang="ko-KR" altLang="en-US" sz="1600" dirty="0" err="1" smtClean="0">
                <a:latin typeface="Times New Roman" charset="0"/>
              </a:rPr>
              <a:t>차일드를</a:t>
            </a:r>
            <a:r>
              <a:rPr lang="ko-KR" altLang="en-US" sz="1600" dirty="0" smtClean="0">
                <a:latin typeface="Times New Roman" charset="0"/>
              </a:rPr>
              <a:t> 배치한다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주로 사각형을 반듯하게 </a:t>
            </a:r>
            <a:r>
              <a:rPr lang="ko-KR" altLang="en-US" sz="1600" dirty="0" err="1" smtClean="0">
                <a:latin typeface="Times New Roman" charset="0"/>
              </a:rPr>
              <a:t>뷰로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배치할때</a:t>
            </a:r>
            <a:r>
              <a:rPr lang="ko-KR" altLang="en-US" sz="1600" dirty="0" smtClean="0">
                <a:latin typeface="Times New Roman" charset="0"/>
              </a:rPr>
              <a:t> 사용되지만 셀의 위치와 크기를 다양하게 변경 가능하며 셀끼리 병합도 가능하다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err="1" smtClean="0">
                <a:latin typeface="Times New Roman" charset="0"/>
              </a:rPr>
              <a:t>TableLayout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과 비슷하지만 차일드를 순서대로 배치한다는 점에서 </a:t>
            </a:r>
            <a:r>
              <a:rPr lang="en-US" altLang="ko-KR" sz="1600" dirty="0" err="1" smtClean="0">
                <a:latin typeface="Times New Roman" charset="0"/>
              </a:rPr>
              <a:t>LinearLayout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과도 비슷하다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err="1" smtClean="0">
                <a:latin typeface="Times New Roman" charset="0"/>
              </a:rPr>
              <a:t>TableLayout</a:t>
            </a:r>
            <a:r>
              <a:rPr lang="ko-KR" altLang="en-US" sz="1600" dirty="0" smtClean="0">
                <a:latin typeface="Times New Roman" charset="0"/>
              </a:rPr>
              <a:t>과 </a:t>
            </a:r>
            <a:r>
              <a:rPr lang="en-US" altLang="ko-KR" sz="1600" dirty="0" err="1" smtClean="0">
                <a:latin typeface="Times New Roman" charset="0"/>
              </a:rPr>
              <a:t>LinearLayout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을 섞어 놓은 모양새인데 리니어처럼 동작하되 일정 개수를 넘어서면 자동으로 </a:t>
            </a:r>
            <a:r>
              <a:rPr lang="ko-KR" altLang="en-US" sz="1600" dirty="0" err="1" smtClean="0">
                <a:latin typeface="Times New Roman" charset="0"/>
              </a:rPr>
              <a:t>개행되어</a:t>
            </a:r>
            <a:r>
              <a:rPr lang="ko-KR" altLang="en-US" sz="1600" dirty="0" smtClean="0">
                <a:latin typeface="Times New Roman" charset="0"/>
              </a:rPr>
              <a:t> 결국 테이블과 유사한 배치를 만든다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</a:rPr>
              <a:t>4.0  </a:t>
            </a:r>
            <a:r>
              <a:rPr lang="ko-KR" altLang="en-US" sz="1600" b="1" dirty="0" smtClean="0">
                <a:latin typeface="Times New Roman" charset="0"/>
              </a:rPr>
              <a:t>에서 추가된 내용으로 호환성 주의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8596" y="1000108"/>
          <a:ext cx="65008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858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horizontal1.xml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=“horizontal”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 &gt;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13"/>
          <p:cNvGrpSpPr>
            <a:grpSpLocks/>
          </p:cNvGrpSpPr>
          <p:nvPr/>
        </p:nvGrpSpPr>
        <p:grpSpPr bwMode="auto">
          <a:xfrm>
            <a:off x="2500298" y="3214686"/>
            <a:ext cx="3105150" cy="1289050"/>
            <a:chOff x="4876800" y="1447800"/>
            <a:chExt cx="3105150" cy="1288433"/>
          </a:xfrm>
        </p:grpSpPr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870575" y="2460008"/>
              <a:ext cx="11398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HY견고딕" pitchFamily="18" charset="-127"/>
                  <a:ea typeface="HY견고딕" pitchFamily="18" charset="-127"/>
                </a:rPr>
                <a:t>[ </a:t>
              </a:r>
              <a:r>
                <a:rPr lang="en-US" altLang="ko-KR" sz="1200" b="1">
                  <a:latin typeface="Times New Roman" charset="0"/>
                  <a:ea typeface="HY견고딕" pitchFamily="18" charset="-127"/>
                  <a:cs typeface="Times New Roman" charset="0"/>
                </a:rPr>
                <a:t>Horizontal</a:t>
              </a:r>
              <a:r>
                <a:rPr lang="en-US" altLang="ko-KR" sz="1200">
                  <a:latin typeface="HY견고딕" pitchFamily="18" charset="-127"/>
                  <a:ea typeface="HY견고딕" pitchFamily="18" charset="-127"/>
                </a:rPr>
                <a:t> ]</a:t>
              </a:r>
              <a:endParaRPr lang="ko-KR" altLang="en-US" sz="1200"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8" name="Picture 3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76800" y="1447800"/>
              <a:ext cx="310515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p140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p220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1285860"/>
          <a:ext cx="8001056" cy="368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578"/>
                <a:gridCol w="5786478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고딕" pitchFamily="18" charset="-127"/>
                          <a:ea typeface="HY견고딕" pitchFamily="18" charset="-127"/>
                        </a:rPr>
                        <a:t>속성</a:t>
                      </a:r>
                      <a:endParaRPr lang="ko-KR" altLang="en-US" sz="16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sz="16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orientation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배치의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방향 지정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columnCount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최대 열의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개수지정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한행이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이 개수를 초과하면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아래행으로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자동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개행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rowCount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최대 행 개수를 지정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한열이 이 개수를 초과하면 오른쪽 열로 자동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개행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alignmentMode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차일드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정렬의 기준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en-US" altLang="ko-KR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alignBounds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alignMargins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columnOrderPreserved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열의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경계를 인덱스의 오름차순으로 배치한다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rowOrderPreserved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행의 경계를 인덱스의 오름차순으로 배치한다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useDefaultMargins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차일드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뷰의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레이아웃에 별다른 지정이 없으면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차일드의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속성을 참조하여 계산한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디폴드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마진을 사용한다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이 값이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false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이면 마진은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0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으로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처리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p221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1285860"/>
          <a:ext cx="8001056" cy="203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578"/>
                <a:gridCol w="5786478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고딕" pitchFamily="18" charset="-127"/>
                          <a:ea typeface="HY견고딕" pitchFamily="18" charset="-127"/>
                        </a:rPr>
                        <a:t>속성</a:t>
                      </a:r>
                      <a:endParaRPr lang="ko-KR" altLang="en-US" sz="16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sz="16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layout_column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차일드가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배치될 셀의 열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좌표지정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layout_row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차일드가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배치될 셀의 행 좌표 지정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layout_columnSpan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차일드가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차지할 열 수를 지정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layout_rowSpan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차일드가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차지할 행 수를 지정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layout_gravity</a:t>
                      </a:r>
                      <a:endParaRPr lang="ko-KR" altLang="en-US" sz="1600" b="0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열 내에서의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차일드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정렬 방식</a:t>
                      </a:r>
                      <a:endParaRPr lang="ko-KR" altLang="en-US" sz="1600" b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방향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p222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71546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Times New Roman" charset="0"/>
              </a:rPr>
              <a:t>orientation </a:t>
            </a:r>
            <a:r>
              <a:rPr lang="ko-KR" altLang="en-US" sz="1600" dirty="0" smtClean="0">
                <a:latin typeface="Times New Roman" charset="0"/>
              </a:rPr>
              <a:t>속성을 이용하여 </a:t>
            </a:r>
            <a:r>
              <a:rPr lang="ko-KR" altLang="en-US" sz="1600" dirty="0" err="1" smtClean="0">
                <a:latin typeface="Times New Roman" charset="0"/>
              </a:rPr>
              <a:t>차일드의</a:t>
            </a:r>
            <a:r>
              <a:rPr lang="ko-KR" altLang="en-US" sz="1600" dirty="0" smtClean="0">
                <a:latin typeface="Times New Roman" charset="0"/>
              </a:rPr>
              <a:t> 방향 지정</a:t>
            </a:r>
            <a:r>
              <a:rPr lang="en-US" altLang="ko-KR" sz="1600" dirty="0" smtClean="0">
                <a:latin typeface="Times New Roman" charset="0"/>
              </a:rPr>
              <a:t>. </a:t>
            </a:r>
            <a:r>
              <a:rPr lang="ko-KR" altLang="en-US" sz="1600" dirty="0" smtClean="0">
                <a:latin typeface="Times New Roman" charset="0"/>
              </a:rPr>
              <a:t>기본값은 </a:t>
            </a:r>
            <a:r>
              <a:rPr lang="en-US" altLang="ko-KR" sz="1600" dirty="0" err="1" smtClean="0">
                <a:latin typeface="Times New Roman" charset="0"/>
              </a:rPr>
              <a:t>horizental</a:t>
            </a:r>
            <a:endParaRPr lang="ko-KR" altLang="en-US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1554480"/>
          <a:ext cx="83582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android:rowCount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="horizontal"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2571744"/>
            <a:ext cx="3257826" cy="15001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7158" y="5000636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Times New Roman" charset="0"/>
              </a:rPr>
              <a:t>horizental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에서의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en-US" altLang="ko-KR" sz="1600" dirty="0" err="1" smtClean="0">
                <a:latin typeface="Times New Roman" charset="0"/>
              </a:rPr>
              <a:t>rowCount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는 의미 없다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r>
              <a:rPr lang="en-US" altLang="ko-KR" sz="1600" dirty="0" smtClean="0">
                <a:latin typeface="Times New Roman" charset="0"/>
              </a:rPr>
              <a:t>vertical </a:t>
            </a:r>
            <a:r>
              <a:rPr lang="ko-KR" altLang="en-US" sz="1600" dirty="0" smtClean="0">
                <a:latin typeface="Times New Roman" charset="0"/>
              </a:rPr>
              <a:t>에서의 </a:t>
            </a:r>
            <a:r>
              <a:rPr lang="en-US" altLang="ko-KR" sz="1600" dirty="0" err="1" smtClean="0">
                <a:latin typeface="Times New Roman" charset="0"/>
              </a:rPr>
              <a:t>columnCount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는 의미 없다</a:t>
            </a:r>
            <a:r>
              <a:rPr lang="en-US" altLang="ko-KR" sz="1600" dirty="0" smtClean="0">
                <a:latin typeface="Times New Roman" charset="0"/>
              </a:rPr>
              <a:t>.</a:t>
            </a:r>
            <a:endParaRPr lang="ko-KR" altLang="en-US" sz="1600" dirty="0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43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928670"/>
          <a:ext cx="835824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 descr="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2428868"/>
            <a:ext cx="3857652" cy="12858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3857628"/>
          <a:ext cx="835824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android:rowCount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1" y="4572008"/>
            <a:ext cx="3423921" cy="1571636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방향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p222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44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928670"/>
          <a:ext cx="835824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8" y="3857628"/>
          <a:ext cx="835824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 descr="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2285992"/>
            <a:ext cx="2438110" cy="3286148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방향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p227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6314" y="5715016"/>
            <a:ext cx="385765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dirty="0" smtClean="0">
                <a:latin typeface="Times New Roman" charset="0"/>
                <a:cs typeface="Times New Roman" charset="0"/>
              </a:rPr>
              <a:t>Col, row 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지정하지 않으면 </a:t>
            </a:r>
            <a:r>
              <a:rPr lang="ko-KR" altLang="en-US" sz="1600" dirty="0" err="1" smtClean="0">
                <a:latin typeface="Times New Roman" charset="0"/>
                <a:cs typeface="Times New Roman" charset="0"/>
              </a:rPr>
              <a:t>한줄로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 나열</a:t>
            </a:r>
            <a:endParaRPr lang="en-US" altLang="ko-KR" sz="1600" dirty="0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셀의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크기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p230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71546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Times New Roman" charset="0"/>
              </a:rPr>
              <a:t>GridLayout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의 차일드는 셀이라는 한정된 공간에 배치되므로 </a:t>
            </a:r>
            <a:r>
              <a:rPr lang="en-US" altLang="ko-KR" sz="1600" dirty="0" err="1" smtClean="0">
                <a:latin typeface="Times New Roman" charset="0"/>
              </a:rPr>
              <a:t>layout_width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dirty="0" err="1" smtClean="0">
                <a:latin typeface="Times New Roman" charset="0"/>
              </a:rPr>
              <a:t>layout_height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속성을 따로 지정하지 않는다</a:t>
            </a:r>
            <a:r>
              <a:rPr lang="en-US" altLang="ko-KR" sz="1600" dirty="0" smtClean="0">
                <a:latin typeface="Times New Roman" charset="0"/>
              </a:rPr>
              <a:t>. </a:t>
            </a:r>
            <a:r>
              <a:rPr lang="ko-KR" altLang="en-US" sz="1600" dirty="0" smtClean="0">
                <a:latin typeface="Times New Roman" charset="0"/>
              </a:rPr>
              <a:t>셀 내의 </a:t>
            </a:r>
            <a:r>
              <a:rPr lang="ko-KR" altLang="en-US" sz="1600" dirty="0" err="1" smtClean="0">
                <a:latin typeface="Times New Roman" charset="0"/>
              </a:rPr>
              <a:t>차일드의</a:t>
            </a:r>
            <a:r>
              <a:rPr lang="ko-KR" altLang="en-US" sz="1600" dirty="0" smtClean="0">
                <a:latin typeface="Times New Roman" charset="0"/>
              </a:rPr>
              <a:t> 크기는 항상 </a:t>
            </a:r>
            <a:r>
              <a:rPr lang="en-US" altLang="ko-KR" sz="1600" dirty="0" err="1" smtClean="0">
                <a:latin typeface="Times New Roman" charset="0"/>
              </a:rPr>
              <a:t>wrap_content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이며 차일드의 고유 크기만큼만 차지한다</a:t>
            </a:r>
            <a:r>
              <a:rPr lang="en-US" altLang="ko-KR" sz="1600" dirty="0" smtClean="0">
                <a:latin typeface="Times New Roman" charset="0"/>
              </a:rPr>
              <a:t>.  </a:t>
            </a:r>
            <a:r>
              <a:rPr lang="en-US" altLang="ko-KR" sz="1600" dirty="0" err="1" smtClean="0">
                <a:latin typeface="Times New Roman" charset="0"/>
              </a:rPr>
              <a:t>match_parent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지정해도 무시한다</a:t>
            </a:r>
            <a:r>
              <a:rPr lang="en-US" altLang="ko-KR" sz="1600" dirty="0" smtClean="0">
                <a:latin typeface="Times New Roman" charset="0"/>
              </a:rPr>
              <a:t>.</a:t>
            </a:r>
            <a:endParaRPr lang="ko-KR" altLang="en-US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2000240"/>
          <a:ext cx="835824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AAAAAAAAAA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50dp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40dp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1" y="4000504"/>
            <a:ext cx="3359581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46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2000240"/>
          <a:ext cx="835824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android:layout_gravity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fill_horizontal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AAAAAAAAAA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28596" y="1071546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셀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내에서의 기본 크기는 </a:t>
            </a:r>
            <a:r>
              <a:rPr lang="en-US" altLang="ko-KR" sz="1600" dirty="0" err="1" smtClean="0">
                <a:latin typeface="Times New Roman" charset="0"/>
              </a:rPr>
              <a:t>wrap_content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인데 다른 셀의 </a:t>
            </a:r>
            <a:r>
              <a:rPr lang="en-US" altLang="ko-KR" sz="1600" dirty="0" smtClean="0">
                <a:latin typeface="Times New Roman" charset="0"/>
              </a:rPr>
              <a:t>content </a:t>
            </a:r>
            <a:r>
              <a:rPr lang="ko-KR" altLang="en-US" sz="1600" dirty="0" smtClean="0">
                <a:latin typeface="Times New Roman" charset="0"/>
              </a:rPr>
              <a:t>가 길어서 영역이 커진경우  셀 영역을 다 차지하게 하기 위해서는 </a:t>
            </a:r>
            <a:r>
              <a:rPr lang="en-US" altLang="ko-KR" sz="1600" dirty="0" err="1" smtClean="0">
                <a:latin typeface="Times New Roman" charset="0"/>
              </a:rPr>
              <a:t>layout_width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속성이 아닌 </a:t>
            </a:r>
            <a:r>
              <a:rPr lang="en-US" altLang="ko-KR" sz="1600" dirty="0" err="1" smtClean="0">
                <a:latin typeface="Times New Roman" charset="0"/>
              </a:rPr>
              <a:t>layout_gravity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속성을 이용한다</a:t>
            </a:r>
            <a:r>
              <a:rPr lang="en-US" altLang="ko-KR" sz="1600" dirty="0" smtClean="0">
                <a:latin typeface="Times New Roman" charset="0"/>
              </a:rPr>
              <a:t>.</a:t>
            </a:r>
            <a:endParaRPr lang="ko-KR" altLang="en-US" sz="1600" dirty="0" smtClean="0">
              <a:latin typeface="Times New Roman" charset="0"/>
            </a:endParaRPr>
          </a:p>
        </p:txBody>
      </p:sp>
      <p:pic>
        <p:nvPicPr>
          <p:cNvPr id="5" name="그림 4" descr="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9" y="4000504"/>
            <a:ext cx="3682891" cy="178595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셀의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크기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p230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셀의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좌표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p232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1857364"/>
          <a:ext cx="835824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android:layout_row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android:layout_column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="0"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28596" y="1071546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Times New Roman" charset="0"/>
              </a:rPr>
              <a:t>layout_row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dirty="0" err="1" smtClean="0">
                <a:latin typeface="Times New Roman" charset="0"/>
              </a:rPr>
              <a:t>layout_column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속성을 이용하여 셀의 위치를 </a:t>
            </a:r>
            <a:r>
              <a:rPr lang="ko-KR" altLang="en-US" sz="1600" dirty="0" err="1" smtClean="0">
                <a:latin typeface="Times New Roman" charset="0"/>
              </a:rPr>
              <a:t>지정할수</a:t>
            </a:r>
            <a:r>
              <a:rPr lang="ko-KR" altLang="en-US" sz="1600" dirty="0" smtClean="0">
                <a:latin typeface="Times New Roman" charset="0"/>
              </a:rPr>
              <a:t> 있다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r>
              <a:rPr lang="ko-KR" altLang="en-US" sz="1600" dirty="0" smtClean="0">
                <a:latin typeface="Times New Roman" charset="0"/>
              </a:rPr>
              <a:t>하나의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차일드의</a:t>
            </a:r>
            <a:r>
              <a:rPr lang="ko-KR" altLang="en-US" sz="1600" dirty="0" smtClean="0">
                <a:latin typeface="Times New Roman" charset="0"/>
              </a:rPr>
              <a:t> 좌표를 지정하면 그 이후 </a:t>
            </a:r>
            <a:r>
              <a:rPr lang="ko-KR" altLang="en-US" sz="1600" dirty="0" err="1" smtClean="0">
                <a:latin typeface="Times New Roman" charset="0"/>
              </a:rPr>
              <a:t>차일드는</a:t>
            </a:r>
            <a:r>
              <a:rPr lang="ko-KR" altLang="en-US" sz="1600" dirty="0" smtClean="0">
                <a:latin typeface="Times New Roman" charset="0"/>
              </a:rPr>
              <a:t> 다시 규칙대로 자리를 잡는다</a:t>
            </a:r>
            <a:r>
              <a:rPr lang="en-US" altLang="ko-KR" sz="1600" dirty="0" smtClean="0">
                <a:latin typeface="Times New Roman" charset="0"/>
              </a:rPr>
              <a:t>.</a:t>
            </a:r>
            <a:endParaRPr lang="ko-KR" altLang="en-US" sz="1600" dirty="0" smtClean="0">
              <a:latin typeface="Times New Roman" charset="0"/>
            </a:endParaRPr>
          </a:p>
        </p:txBody>
      </p:sp>
      <p:pic>
        <p:nvPicPr>
          <p:cNvPr id="7" name="그림 6" descr="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71942"/>
            <a:ext cx="2795736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48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5720" y="1071546"/>
          <a:ext cx="835824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android:layout_row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android:layout_column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="0"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android:layout_row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="0"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android:layout_column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 descr="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1" y="3571876"/>
            <a:ext cx="3221013" cy="1500198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셀의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좌표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p232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49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857364"/>
          <a:ext cx="835824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="1 - very long long"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android:layout_row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android:layout_column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="0"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android:layout_gravity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="right"/&gt;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="6"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="7"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28596" y="1071546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하나의 셀이 </a:t>
            </a:r>
            <a:r>
              <a:rPr lang="ko-KR" altLang="en-US" sz="1600" dirty="0" err="1" smtClean="0">
                <a:latin typeface="Times New Roman" charset="0"/>
              </a:rPr>
              <a:t>길때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차일드를</a:t>
            </a:r>
            <a:r>
              <a:rPr lang="ko-KR" altLang="en-US" sz="1600" dirty="0" smtClean="0">
                <a:latin typeface="Times New Roman" charset="0"/>
              </a:rPr>
              <a:t> 한 </a:t>
            </a:r>
            <a:r>
              <a:rPr lang="ko-KR" altLang="en-US" sz="1600" dirty="0" err="1" smtClean="0">
                <a:latin typeface="Times New Roman" charset="0"/>
              </a:rPr>
              <a:t>셀안에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두개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위치시킬수도</a:t>
            </a:r>
            <a:r>
              <a:rPr lang="ko-KR" altLang="en-US" sz="1600" dirty="0" smtClean="0">
                <a:latin typeface="Times New Roman" charset="0"/>
              </a:rPr>
              <a:t> 있다</a:t>
            </a:r>
            <a:r>
              <a:rPr lang="en-US" altLang="ko-KR" sz="1600" dirty="0" smtClean="0">
                <a:latin typeface="Times New Roman" charset="0"/>
              </a:rPr>
              <a:t>. </a:t>
            </a:r>
            <a:r>
              <a:rPr lang="ko-KR" altLang="en-US" sz="1600" dirty="0" smtClean="0">
                <a:latin typeface="Times New Roman" charset="0"/>
              </a:rPr>
              <a:t>물론 이때 겹치지 않게 하기 위해 </a:t>
            </a:r>
            <a:r>
              <a:rPr lang="en-US" altLang="ko-KR" sz="1600" dirty="0" err="1" smtClean="0">
                <a:latin typeface="Times New Roman" charset="0"/>
              </a:rPr>
              <a:t>layout_gravity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속성을 이용한다</a:t>
            </a:r>
            <a:r>
              <a:rPr lang="en-US" altLang="ko-KR" sz="1600" dirty="0" smtClean="0">
                <a:latin typeface="Times New Roman" charset="0"/>
              </a:rPr>
              <a:t>.</a:t>
            </a:r>
            <a:endParaRPr lang="ko-KR" altLang="en-US" sz="1600" dirty="0" smtClean="0">
              <a:latin typeface="Times New Roman" charset="0"/>
            </a:endParaRPr>
          </a:p>
        </p:txBody>
      </p:sp>
      <p:pic>
        <p:nvPicPr>
          <p:cNvPr id="5" name="그림 4" descr="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5" y="4786322"/>
            <a:ext cx="3426809" cy="121444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셀의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좌표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p232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p142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358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gravity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내용물의 위치를 지정하며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수평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수직 방향에 대해 각각 정렬 방식을 지정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가능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두 속성을 같이 지정할 때는</a:t>
            </a:r>
            <a:r>
              <a:rPr lang="en-US" altLang="ko-KR" sz="1600" b="1" dirty="0" smtClean="0">
                <a:latin typeface="Times New Roman" charset="0"/>
              </a:rPr>
              <a:t>“|”</a:t>
            </a:r>
            <a:r>
              <a:rPr lang="ko-KR" altLang="en-US" sz="1600" dirty="0" smtClean="0">
                <a:latin typeface="Times New Roman" charset="0"/>
              </a:rPr>
              <a:t>연산자를 이용하며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이 때 연산자 양쪽으로 공백이 전혀 없어야 함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2285992"/>
          <a:ext cx="8215369" cy="396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027"/>
                <a:gridCol w="1204615"/>
                <a:gridCol w="5416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상수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값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center_horizontal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0x01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수평으로 중앙에 배치한다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left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0x03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컨테이너의 왼쪽에 배치하며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크기는 바뀌지 않는다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right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0x05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컨테이너의 오른쪽에 배치한다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fill_horizontal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0x07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수평 방향으로 가득 채운다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center_vertical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0x10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수직으로 중앙에 배치한다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top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0x30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컨테이너의 상단에 배치하며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크기는 바뀌지 않는다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latin typeface="+mj-ea"/>
                          <a:ea typeface="+mj-ea"/>
                          <a:cs typeface="Times New Roman" pitchFamily="18" charset="0"/>
                        </a:rPr>
                        <a:t>bottom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0x50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컨테이너의 하단에 배치한다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fill_vertical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0x70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수직 방향으로 가득 채운다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latin typeface="+mj-ea"/>
                          <a:ea typeface="+mj-ea"/>
                          <a:cs typeface="Times New Roman" pitchFamily="18" charset="0"/>
                        </a:rPr>
                        <a:t>center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0x11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수평으로나 수직으로 중앙에 배치한다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fill</a:t>
                      </a:r>
                      <a:endParaRPr lang="ko-KR" altLang="en-US" sz="1600" b="0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0x77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컨테이너에 가득 채우도록 수직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 smtClean="0">
                          <a:latin typeface="+mj-ea"/>
                          <a:ea typeface="+mj-ea"/>
                        </a:rPr>
                        <a:t>수평 크기를 확장한다</a:t>
                      </a:r>
                      <a:r>
                        <a:rPr lang="en-US" altLang="ko-KR" sz="1600" b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셀 병합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p234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2000240"/>
          <a:ext cx="835824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android:layout_rowSpan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28596" y="1071546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하나의 셀이 하나의 </a:t>
            </a:r>
            <a:r>
              <a:rPr lang="ko-KR" altLang="en-US" sz="1600" dirty="0" err="1" smtClean="0">
                <a:latin typeface="Times New Roman" charset="0"/>
              </a:rPr>
              <a:t>차일드를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배치하는것이</a:t>
            </a:r>
            <a:r>
              <a:rPr lang="ko-KR" altLang="en-US" sz="1600" dirty="0" smtClean="0">
                <a:latin typeface="Times New Roman" charset="0"/>
              </a:rPr>
              <a:t> 원칙이지만 셀을 병합하여 여러 셀에 하나의 </a:t>
            </a:r>
            <a:r>
              <a:rPr lang="ko-KR" altLang="en-US" sz="1600" dirty="0" err="1" smtClean="0">
                <a:latin typeface="Times New Roman" charset="0"/>
              </a:rPr>
              <a:t>차일드를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위치시키는것도</a:t>
            </a:r>
            <a:r>
              <a:rPr lang="ko-KR" altLang="en-US" sz="1600" dirty="0" smtClean="0">
                <a:latin typeface="Times New Roman" charset="0"/>
              </a:rPr>
              <a:t> 가능하다</a:t>
            </a:r>
            <a:r>
              <a:rPr lang="en-US" altLang="ko-KR" sz="1600" dirty="0" smtClean="0">
                <a:latin typeface="Times New Roman" charset="0"/>
              </a:rPr>
              <a:t>.  </a:t>
            </a:r>
          </a:p>
          <a:p>
            <a:r>
              <a:rPr lang="en-US" altLang="ko-KR" sz="1600" dirty="0" err="1" smtClean="0">
                <a:latin typeface="Times New Roman" charset="0"/>
              </a:rPr>
              <a:t>layout_columnSpan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dirty="0" err="1" smtClean="0">
                <a:latin typeface="Times New Roman" charset="0"/>
              </a:rPr>
              <a:t>layout_rowSpan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속성을 이용한다</a:t>
            </a:r>
            <a:r>
              <a:rPr lang="en-US" altLang="ko-KR" sz="1600" dirty="0" smtClean="0">
                <a:latin typeface="Times New Roman" charset="0"/>
              </a:rPr>
              <a:t>.</a:t>
            </a:r>
            <a:endParaRPr lang="ko-KR" altLang="en-US" sz="1600" dirty="0" smtClean="0">
              <a:latin typeface="Times New Roman" charset="0"/>
            </a:endParaRPr>
          </a:p>
        </p:txBody>
      </p:sp>
      <p:pic>
        <p:nvPicPr>
          <p:cNvPr id="7" name="그림 6" descr="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9" y="4000504"/>
            <a:ext cx="3085877" cy="100013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51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5720" y="928670"/>
          <a:ext cx="835824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android:layout_rowSpan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android:layout_gravity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="fill"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="center"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5720" y="3643314"/>
          <a:ext cx="835824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android:columnCount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android:layout_rowSpan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android:layout_columnSpan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android:layout_gravity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="fill" 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="center"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&lt;Button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="5"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GridLayout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 descr="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1" y="2928934"/>
            <a:ext cx="3036345" cy="2571768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셀 병합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p234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857620" y="4857760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출력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p240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임의의 위치에 원하는 그림을 그려 넣고 기능도 다시 정의하는 방식</a:t>
            </a:r>
            <a:endParaRPr lang="en-US" altLang="ko-KR" sz="1600" dirty="0" smtClean="0"/>
          </a:p>
          <a:p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ko-KR" altLang="en-US" sz="1600" dirty="0" smtClean="0"/>
              <a:t>로부터 상속을 받는 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MyView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정의</a:t>
            </a: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1857364"/>
          <a:ext cx="785818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/>
              </a:tblGrid>
              <a:tr h="283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CustomView.java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CustomView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public void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= new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(this);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protected class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extends View {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public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super(context);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public void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onDraw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(Canvas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canvas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paint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new Paint();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Color.BLUE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canvas.drawColor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Color.WHITE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canvas.drawCircle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(100,100,80,pnt);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n-US" altLang="ko-KR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 descr="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4429132"/>
            <a:ext cx="1785950" cy="144897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Canvas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p242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그리기 표면이며 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onDraw</a:t>
            </a:r>
            <a:r>
              <a:rPr lang="ko-KR" altLang="en-US" sz="1600" dirty="0" smtClean="0"/>
              <a:t>의 인수로 전달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재정의하려면 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ko-KR" altLang="en-US" sz="1600" dirty="0" smtClean="0"/>
              <a:t>를 상속받아야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다양한 그리기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사각형 등 기하학의 기본 도형을 그리는 </a:t>
            </a:r>
            <a:r>
              <a:rPr lang="ko-KR" altLang="en-US" sz="1600" dirty="0" err="1" smtClean="0"/>
              <a:t>메서드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00034" y="2285992"/>
            <a:ext cx="8143932" cy="18573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drawPoint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(float x, float y,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drawLine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(float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startX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startY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stopX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stopY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drawCircle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(float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float cy, float radius,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drawRect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(float left, float top, float right, float bottom,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drawText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(String text, float x, float y,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모든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그리기 </a:t>
            </a:r>
            <a:r>
              <a:rPr lang="ko-KR" altLang="en-US" sz="1600" dirty="0" err="1" smtClean="0"/>
              <a:t>메서드의</a:t>
            </a:r>
            <a:r>
              <a:rPr lang="ko-KR" altLang="en-US" sz="1600" dirty="0" smtClean="0"/>
              <a:t> 마지막 인수는 항상 </a:t>
            </a:r>
            <a:r>
              <a:rPr lang="en-US" altLang="ko-KR" sz="1600" b="1" dirty="0" smtClean="0"/>
              <a:t>Paint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600" b="1" dirty="0" smtClean="0">
                <a:cs typeface="Times New Roman" pitchFamily="18" charset="0"/>
              </a:rPr>
              <a:t>Paint</a:t>
            </a:r>
            <a:r>
              <a:rPr lang="ko-KR" altLang="en-US" sz="1600" dirty="0" smtClean="0"/>
              <a:t>는 색상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스타일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그리기 모드 등의 정보를 지정하며 </a:t>
            </a:r>
            <a:r>
              <a:rPr lang="ko-KR" altLang="en-US" sz="1600" dirty="0" err="1" smtClean="0"/>
              <a:t>그려짐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색상은 정수 하나로 표현</a:t>
            </a:r>
            <a:r>
              <a:rPr lang="en-US" altLang="ko-KR" sz="1600" b="1" dirty="0" smtClean="0"/>
              <a:t>(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진수 형태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알파를 지정하여 반투명 출력도 가능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71472" y="2071678"/>
            <a:ext cx="7786742" cy="44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Paint.setColor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color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2871" t="14613" r="32011" b="25481"/>
          <a:stretch>
            <a:fillRect/>
          </a:stretch>
        </p:blipFill>
        <p:spPr bwMode="auto">
          <a:xfrm>
            <a:off x="2000232" y="2643182"/>
            <a:ext cx="4429156" cy="367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Canvas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p243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Canvas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p243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071546"/>
          <a:ext cx="8286808" cy="487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808"/>
              </a:tblGrid>
              <a:tr h="389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Primitive1.java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5619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onDraw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(Canvas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Paint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Paint();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검정색 점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canvas.drawPoint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(10,10,Pnt);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파란색 선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Color.BLUE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canvas.drawLine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(20,10,200,50,Pnt);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빨간색 원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Color.RED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canvas.drawCircle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(100,90,50,Pnt);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반투명한 파란색 사각형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(0x800000ff);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canvas.drawRect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(10,100,200,170,Pnt);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검정색 문자열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("Canvas Text Out", 10,200,Pnt);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3714752"/>
            <a:ext cx="2428892" cy="210583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Canvas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p244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drawRGB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drawARGB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drawColor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캔버스를 특정 색상으로 가득 채움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특정 색으로 </a:t>
            </a:r>
            <a:r>
              <a:rPr lang="ko-KR" altLang="en-US" sz="1600" dirty="0" err="1" smtClean="0"/>
              <a:t>뷰를</a:t>
            </a:r>
            <a:r>
              <a:rPr lang="ko-KR" altLang="en-US" sz="1600" dirty="0" smtClean="0"/>
              <a:t> 가득 덮거나 그림을 완전히 지울 때 사용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071678"/>
            <a:ext cx="7929618" cy="1500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drawRGB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drawARBG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drawColor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color)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71472" y="1071546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/>
              <a:t>복잡한 도형을 그리는 </a:t>
            </a:r>
            <a:r>
              <a:rPr lang="ko-KR" altLang="en-US" sz="1600" dirty="0" err="1" smtClean="0"/>
              <a:t>메서드들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원형으로 동작을 짐작할 수 있음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1472" y="1857364"/>
            <a:ext cx="8001056" cy="2357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drawRoundRect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RectF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drawOval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RectF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oval,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drawArc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RectF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oval, float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startAngle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sweepAngle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useCentr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drawLines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(float[] pts,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drawPoints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(float[] pts,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count,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43042" y="4572008"/>
            <a:ext cx="2667000" cy="1586045"/>
            <a:chOff x="1676400" y="4566314"/>
            <a:chExt cx="2667000" cy="1586045"/>
          </a:xfrm>
        </p:grpSpPr>
        <p:grpSp>
          <p:nvGrpSpPr>
            <p:cNvPr id="6" name="그룹 10"/>
            <p:cNvGrpSpPr/>
            <p:nvPr/>
          </p:nvGrpSpPr>
          <p:grpSpPr>
            <a:xfrm>
              <a:off x="1676400" y="4566314"/>
              <a:ext cx="2667000" cy="1295400"/>
              <a:chOff x="1143000" y="4495800"/>
              <a:chExt cx="2667000" cy="129540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143000" y="4495800"/>
                <a:ext cx="2667000" cy="1295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083256" y="4572000"/>
                <a:ext cx="609600" cy="533400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245056" y="5875360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[ </a:t>
              </a:r>
              <a:r>
                <a:rPr lang="en-US" altLang="ko-KR" sz="1200" b="1" dirty="0" err="1" smtClean="0"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drawRoundRect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]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34094" y="4572007"/>
            <a:ext cx="2671548" cy="1588318"/>
            <a:chOff x="4567452" y="4566313"/>
            <a:chExt cx="2671548" cy="1588318"/>
          </a:xfrm>
        </p:grpSpPr>
        <p:grpSp>
          <p:nvGrpSpPr>
            <p:cNvPr id="11" name="그룹 13"/>
            <p:cNvGrpSpPr/>
            <p:nvPr/>
          </p:nvGrpSpPr>
          <p:grpSpPr>
            <a:xfrm>
              <a:off x="4567452" y="4566313"/>
              <a:ext cx="2671548" cy="1301087"/>
              <a:chOff x="4110252" y="4267199"/>
              <a:chExt cx="2671548" cy="130108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110252" y="4267200"/>
                <a:ext cx="2671548" cy="129540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4114800" y="4267199"/>
                <a:ext cx="2667000" cy="1301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348899" y="5877632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[ </a:t>
              </a:r>
              <a:r>
                <a:rPr lang="en-US" altLang="ko-KR" sz="1200" b="1" dirty="0" err="1" smtClean="0"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drawOval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]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Canvas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p244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Paint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p246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ko-KR" altLang="en-US" sz="1600" dirty="0" smtClean="0"/>
              <a:t> 객체는 그리기에 대한 속성 정보를 가지는 객체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그리기 함수에게 인수로 전달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대표적인 속성은 </a:t>
            </a:r>
            <a:r>
              <a:rPr lang="ko-KR" altLang="en-US" sz="1600" dirty="0" err="1" smtClean="0"/>
              <a:t>안티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알리아싱이며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아래의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지정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071678"/>
            <a:ext cx="8143932" cy="44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setAntiAlias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1472" y="2714620"/>
            <a:ext cx="8072494" cy="116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err="1" smtClean="0">
                <a:latin typeface="+mn-ea"/>
                <a:ea typeface="+mn-ea"/>
              </a:rPr>
              <a:t>안티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알리아싱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: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색상차가</a:t>
            </a:r>
            <a:r>
              <a:rPr kumimoji="0" lang="ko-KR" altLang="en-US" sz="1600" dirty="0" smtClean="0">
                <a:latin typeface="+mn-ea"/>
                <a:ea typeface="+mn-ea"/>
              </a:rPr>
              <a:t> 뚜렷한 경계 부근에 중간색을 삽입</a:t>
            </a:r>
            <a:r>
              <a:rPr kumimoji="0" lang="en-US" altLang="ko-KR" sz="1600" dirty="0" smtClean="0">
                <a:latin typeface="+mn-ea"/>
                <a:ea typeface="+mn-ea"/>
              </a:rPr>
              <a:t>, </a:t>
            </a:r>
            <a:r>
              <a:rPr kumimoji="0" lang="ko-KR" altLang="en-US" sz="1600" dirty="0" smtClean="0">
                <a:latin typeface="+mn-ea"/>
                <a:ea typeface="+mn-ea"/>
              </a:rPr>
              <a:t>도형이나 글꼴이 주변 배경과 부드럽게 잘 어울리도록 하는 기법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중간 색상 삽입을 위한 연산으로 속도가 떨어지며</a:t>
            </a:r>
            <a:r>
              <a:rPr kumimoji="0" lang="en-US" altLang="ko-KR" sz="1600" dirty="0" smtClean="0">
                <a:latin typeface="+mn-ea"/>
                <a:ea typeface="+mn-ea"/>
              </a:rPr>
              <a:t>, </a:t>
            </a:r>
            <a:r>
              <a:rPr kumimoji="0" lang="ko-KR" altLang="en-US" sz="1600" dirty="0" smtClean="0">
                <a:latin typeface="+mn-ea"/>
                <a:ea typeface="+mn-ea"/>
              </a:rPr>
              <a:t>디폴트는 </a:t>
            </a:r>
            <a:r>
              <a:rPr kumimoji="0" lang="en-US" altLang="ko-KR" sz="1600" b="1" dirty="0" smtClean="0">
                <a:latin typeface="+mn-ea"/>
                <a:ea typeface="+mn-ea"/>
              </a:rPr>
              <a:t>false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b="1" dirty="0" smtClean="0">
                <a:latin typeface="+mn-ea"/>
                <a:ea typeface="+mn-ea"/>
              </a:rPr>
              <a:t>(true</a:t>
            </a:r>
            <a:r>
              <a:rPr kumimoji="0" lang="ko-KR" altLang="en-US" sz="1600" dirty="0" smtClean="0">
                <a:latin typeface="+mn-ea"/>
                <a:ea typeface="+mn-ea"/>
              </a:rPr>
              <a:t>로 변경해야 함</a:t>
            </a:r>
            <a:r>
              <a:rPr kumimoji="0"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2910" y="3929066"/>
          <a:ext cx="521497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74"/>
              </a:tblGrid>
              <a:tr h="1924873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onDraw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(Canvas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canvas.drawColor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Paint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Paint();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Pnt.setTextSize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(30);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기본 출력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canvas.drawOval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RectF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(10,10,100,60),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("Text", 110, 40,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안티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알리아스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적용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Pnt.setAntiAlias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(true);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canvas.drawOval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RectF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(10,70,100,120),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("Text", 110, 100,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8" descr="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4000504"/>
            <a:ext cx="3171194" cy="23574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142984"/>
          <a:ext cx="4114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gravity1.xml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&lt;?xml version=“1.0”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encoding=“utf-8”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=“vertical”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 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정렬 테스트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=“30pt”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=“#00ff00”/&gt;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24358" y="1139809"/>
          <a:ext cx="4114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gravity2.xml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정렬 테스트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=“30pt”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=“#00ff00”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=“center”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정렬지정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p143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kkang\Desktop\PT_20150507\img\강의교안용_3판_1권이미지\image3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3857628"/>
            <a:ext cx="1587872" cy="2481255"/>
          </a:xfrm>
          <a:prstGeom prst="rect">
            <a:avLst/>
          </a:prstGeom>
          <a:noFill/>
        </p:spPr>
      </p:pic>
      <p:pic>
        <p:nvPicPr>
          <p:cNvPr id="1027" name="Picture 3" descr="C:\Users\kkang\Desktop\PT_20150507\img\강의교안용_3판_1권이미지\image37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857628"/>
            <a:ext cx="1548260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Paint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p249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142984"/>
            <a:ext cx="785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setStroke</a:t>
            </a:r>
            <a:r>
              <a:rPr lang="en-US" altLang="ko-KR" sz="1600" b="1" dirty="0" smtClean="0"/>
              <a:t>*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latin typeface="Times New Roman"/>
              </a:rPr>
              <a:t>–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선의 모양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굵기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571612"/>
            <a:ext cx="7929618" cy="12858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setStrokeWidth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(float width)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setStrokeCap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Paint.Cap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cap)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setStrokeJoin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Paint.Join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join)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setStrokeMiter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(float miter)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17683" t="40381" r="37200" b="41322"/>
          <a:stretch>
            <a:fillRect/>
          </a:stretch>
        </p:blipFill>
        <p:spPr bwMode="auto">
          <a:xfrm>
            <a:off x="1706306" y="2900789"/>
            <a:ext cx="5090279" cy="129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00034" y="4214818"/>
            <a:ext cx="8001056" cy="341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  <a:defRPr/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setStrokeJoin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</a:t>
            </a:r>
            <a:r>
              <a:rPr kumimoji="0" lang="en-US" altLang="ko-KR" sz="1600" dirty="0" smtClean="0">
                <a:latin typeface="+mn-ea"/>
                <a:ea typeface="+mn-ea"/>
              </a:rPr>
              <a:t>– </a:t>
            </a:r>
            <a:r>
              <a:rPr kumimoji="0" lang="ko-KR" altLang="en-US" sz="1600" dirty="0" smtClean="0">
                <a:latin typeface="+mn-ea"/>
                <a:ea typeface="+mn-ea"/>
              </a:rPr>
              <a:t>선분이 만나 각지는 곳의 모양 장식 결정</a:t>
            </a:r>
            <a:endParaRPr kumimoji="0"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7832" t="76667" r="37249" b="5048"/>
          <a:stretch>
            <a:fillRect/>
          </a:stretch>
        </p:blipFill>
        <p:spPr bwMode="auto">
          <a:xfrm>
            <a:off x="1782507" y="4703941"/>
            <a:ext cx="4996894" cy="127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61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1472" y="928670"/>
          <a:ext cx="500066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0"/>
              </a:tblGrid>
              <a:tr h="249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Stroke.java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31477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onDraw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(Canvas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canvas.drawColor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Paint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Paint();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캡 모양 테스트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Color.BLUE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Pnt.setStrokeWidth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(16);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canvas.drawLine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(50,30,240,30,Pnt);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Pnt.setStrokeCap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Paint.Cap.ROUND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canvas.drawLine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(50,60,240,60,Pnt);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Pnt.setStrokeCap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Paint.Cap.SQUARE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canvas.drawLine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(50,90,240,90,Pnt);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조인 모양 테스트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Pnt.setStrokeWidth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Pnt.setStyle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Paint.Style.STROKE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Pnt.setStrokeJoin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Paint.Join.MITER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canvas.drawRect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(50,150,90,200,Pnt);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Pnt.setStrokeJoin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Paint.Join.BEVEL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canvas.drawRect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(120,150,160,200,Pnt);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Pnt.setStrokeJoin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Paint.Join.ROUND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canvas.drawRect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(190,150,230,200,Pnt);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 descr="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3786190"/>
            <a:ext cx="2286016" cy="191038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Paint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p250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Paint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p251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142984"/>
            <a:ext cx="8072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setStyle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latin typeface="Times New Roman"/>
              </a:rPr>
              <a:t>–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경계선 및 내부 채움 지정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642910" y="1571612"/>
            <a:ext cx="7929618" cy="44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setStyle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Paint.Style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style)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17685" t="28374" r="34236" b="53183"/>
          <a:stretch>
            <a:fillRect/>
          </a:stretch>
        </p:blipFill>
        <p:spPr bwMode="auto">
          <a:xfrm>
            <a:off x="1447800" y="2362200"/>
            <a:ext cx="6022428" cy="144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Bitmap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p256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142984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화면 장식에 주로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비트맵을 사용하려면 </a:t>
            </a:r>
            <a:r>
              <a:rPr lang="en-US" altLang="ko-KR" sz="1600" b="1" dirty="0" smtClean="0"/>
              <a:t>res/</a:t>
            </a:r>
            <a:r>
              <a:rPr lang="en-US" altLang="ko-KR" sz="1600" b="1" dirty="0" err="1" smtClean="0"/>
              <a:t>drawable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복사해 둠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해상도별로</a:t>
            </a:r>
            <a:r>
              <a:rPr lang="ko-KR" altLang="en-US" sz="1600" dirty="0" smtClean="0"/>
              <a:t> </a:t>
            </a:r>
            <a:r>
              <a:rPr lang="en-US" altLang="ko-KR" sz="1600" b="1" dirty="0" err="1" smtClean="0"/>
              <a:t>hdpi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ldpi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mdpi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세 가지가 존재함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smtClean="0"/>
              <a:t>에뮬레이터용 실습 프로젝트에서는 </a:t>
            </a:r>
            <a:r>
              <a:rPr lang="en-US" altLang="ko-KR" sz="1600" b="1" dirty="0" err="1" smtClean="0"/>
              <a:t>drawable-mdpi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복사함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smtClean="0"/>
              <a:t>가급적이면 </a:t>
            </a:r>
            <a:r>
              <a:rPr lang="en-US" altLang="ko-KR" sz="1600" b="1" dirty="0" err="1" smtClean="0"/>
              <a:t>PNG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포맷을 사용하는 것이 좋으며 </a:t>
            </a:r>
            <a:r>
              <a:rPr lang="en-US" altLang="ko-KR" sz="1600" b="1" dirty="0" smtClean="0"/>
              <a:t>JPG</a:t>
            </a:r>
            <a:r>
              <a:rPr lang="ko-KR" altLang="en-US" sz="1600" dirty="0" smtClean="0"/>
              <a:t>도 무난함</a:t>
            </a: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Resources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객체를 얻을 때 </a:t>
            </a:r>
            <a:r>
              <a:rPr lang="ko-KR" altLang="en-US" sz="1600" dirty="0" err="1" smtClean="0"/>
              <a:t>뷰의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호출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2786058"/>
            <a:ext cx="8072494" cy="7062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ContextWrapper.getResources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view.getResources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  <a:endParaRPr lang="ko-KR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034" y="3714752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아래의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메서드로</a:t>
            </a:r>
            <a:r>
              <a:rPr kumimoji="0" lang="ko-KR" altLang="en-US" sz="1600" dirty="0" smtClean="0">
                <a:latin typeface="+mn-ea"/>
                <a:ea typeface="+mn-ea"/>
              </a:rPr>
              <a:t> 리소스의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드로블을</a:t>
            </a:r>
            <a:r>
              <a:rPr kumimoji="0" lang="ko-KR" altLang="en-US" sz="1600" dirty="0" smtClean="0">
                <a:latin typeface="+mn-ea"/>
                <a:ea typeface="+mn-ea"/>
              </a:rPr>
              <a:t> 읽음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4143380"/>
            <a:ext cx="8001056" cy="44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Resources.getDrawable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42910" y="1214422"/>
            <a:ext cx="7939363" cy="44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Bitmap bit =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BitmapFactroy.decodeResource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getResources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(), ID);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928802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Canvas</a:t>
            </a:r>
            <a:r>
              <a:rPr lang="ko-KR" altLang="en-US" sz="1600" dirty="0" smtClean="0"/>
              <a:t>의 </a:t>
            </a:r>
            <a:r>
              <a:rPr lang="en-US" altLang="ko-KR" sz="1600" b="1" dirty="0" err="1" smtClean="0"/>
              <a:t>drawBitmap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 </a:t>
            </a:r>
            <a:r>
              <a:rPr lang="ko-KR" altLang="en-US" sz="1600" dirty="0" smtClean="0"/>
              <a:t>리소스로부터 </a:t>
            </a:r>
            <a:r>
              <a:rPr lang="ko-KR" altLang="en-US" sz="1600" dirty="0" err="1" smtClean="0"/>
              <a:t>로드한</a:t>
            </a:r>
            <a:r>
              <a:rPr lang="ko-KR" altLang="en-US" sz="1600" dirty="0" smtClean="0"/>
              <a:t> 비트맵을 화면에 출력 시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여러 가지 버전으로 </a:t>
            </a:r>
            <a:r>
              <a:rPr lang="ko-KR" altLang="en-US" sz="1600" dirty="0" err="1" smtClean="0"/>
              <a:t>오버로딩되어</a:t>
            </a:r>
            <a:r>
              <a:rPr lang="ko-KR" altLang="en-US" sz="1600" dirty="0" smtClean="0"/>
              <a:t> 있음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2571744"/>
            <a:ext cx="7858180" cy="1785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drawBitmap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(Bitmap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bitmap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float left, float top,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drawBitmap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(Bitmap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bitmap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drawBitmap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(Bitmap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bitmap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RectF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Paint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drawBitmap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(Bitmap bitmap, Matrix matrix, Paint paint)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Bitmap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p257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65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071546"/>
          <a:ext cx="821537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268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DrawBitmap.java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67457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onDraw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(Canvas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Paint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Paint();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Resources res =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getResources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BitmapDrawable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BitmapDrawable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res.getDrawable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R.drawable.harubang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Bitmap bit =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bd.getBitmap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canvas.drawBitmap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(bit, 10, 10, null);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canvas.drawBitmap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(bit, null, new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(120,10,170,85), null);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canvas.drawBitmap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(bit, new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(30,30,70,80), new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(180,10,180+80,10+100), null);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 descr="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4500570"/>
            <a:ext cx="2357454" cy="1571636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Bitmap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p258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Bitmap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p258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주로 디자인 타임에 미리 만들어 리소스에 포함되며 장식용으로 사용됨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읽기 전용의 데이터인 셈으로 원할 경우 실행 중 코드에서 직접 생성 가능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임시적으로 화면을 저장하거나 백그라운드에서 미리 화면을 </a:t>
            </a:r>
            <a:r>
              <a:rPr lang="ko-KR" altLang="en-US" sz="1600" dirty="0" err="1" smtClean="0"/>
              <a:t>준비해놓고자</a:t>
            </a:r>
            <a:r>
              <a:rPr lang="ko-KR" altLang="en-US" sz="1600" dirty="0" smtClean="0"/>
              <a:t> 할 때 주로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코드에서 비트맵 생성 시 아래의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571744"/>
            <a:ext cx="8072494" cy="44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Bitmap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createBitmap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height,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Bitmap.Config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3214686"/>
            <a:ext cx="8215370" cy="672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새로 생성된 비트맵에 그림을 그리려면 비트맵으로부터 캔버스 생성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아래의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생성자를</a:t>
            </a:r>
            <a:r>
              <a:rPr kumimoji="0" lang="ko-KR" altLang="en-US" sz="1600" dirty="0" smtClean="0">
                <a:latin typeface="+mn-ea"/>
                <a:ea typeface="+mn-ea"/>
              </a:rPr>
              <a:t> 호출하며 인수로 비트맵을 전달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34" y="4000504"/>
            <a:ext cx="8143932" cy="44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Canvas (Bitmap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bitmap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67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142984"/>
          <a:ext cx="83582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268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OffScreen.java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67457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onDraw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(Canvas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Paint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Paint();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Bitmap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BackBit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Bitmap.createBitmap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(300,200,Bitmap.Config.ARGB_8888);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Canvas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offscreen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Canvas(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BackBit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offscreen.drawColor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Color.GREEN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Color.RED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for 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 = 0;x &lt; 300;x += 10)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offscreen.drawLine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(x,0,300-x,200,Pnt);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canvas.drawBitmap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(BackBit,10,10,null);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 descr="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4357694"/>
            <a:ext cx="2143140" cy="1535772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Bitmap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p259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텍스트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p260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텍스트를 출력하는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가지로 </a:t>
            </a:r>
            <a:r>
              <a:rPr lang="ko-KR" altLang="en-US" sz="1600" dirty="0" err="1" smtClean="0"/>
              <a:t>오버로딩</a:t>
            </a:r>
            <a:r>
              <a:rPr lang="ko-KR" altLang="en-US" sz="1600" dirty="0" smtClean="0"/>
              <a:t> 되어 있음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1571612"/>
            <a:ext cx="8215370" cy="11213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void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drawText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(String text, float x, float y, Paint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paint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)</a:t>
            </a:r>
            <a:endParaRPr kumimoji="0" lang="en-US" altLang="ko-KR" sz="1400" dirty="0" smtClean="0">
              <a:solidFill>
                <a:schemeClr val="tx1"/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void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drawText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(String text,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int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start,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int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end, float x, float y, Paint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paint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void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drawText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(char[] text,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int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index,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int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count, float x, float y, Paint paint)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1471" y="3286124"/>
            <a:ext cx="8162925" cy="20107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void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setTextAlign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(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Paint.Align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align)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void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setTextSize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(float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textSize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Typeface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setTypeface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(Typeface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typeface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void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setUnderlineText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(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boolean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underlineText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void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setStrikeThruText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(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boolean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strikeThruText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void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setTextSkewX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(float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skewX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void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setTextScaleX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 (float </a:t>
            </a:r>
            <a:r>
              <a:rPr kumimoji="0"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scaleX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)</a:t>
            </a:r>
            <a:endParaRPr lang="ko-KR" altLang="en-US" sz="1400" b="1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85720" y="2857496"/>
            <a:ext cx="8686800" cy="36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1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텍스트의 여러 가지 속성을 변경하는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Paint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3429000"/>
            <a:ext cx="31146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69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5720" y="928670"/>
          <a:ext cx="678661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610"/>
              </a:tblGrid>
              <a:tr h="1567457">
                <a:tc>
                  <a:txBody>
                    <a:bodyPr/>
                    <a:lstStyle/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CustomFont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Typeface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mFont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mFont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Typeface.createFromAsset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getAssets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"balloons.ttf");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protected class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View {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super(context);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void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onDraw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(Canvas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canvas.drawColor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Paint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Paint();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String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"Custom Font Test";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Pnt.setAntiAlias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(true);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Pnt.setTypeface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mFont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Pnt.setTextSize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(30);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canvas.drawText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10, 40,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텍스트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p265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413234"/>
            <a:ext cx="3124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정렬지정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p145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95796" y="1000108"/>
          <a:ext cx="4114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gravity4.xml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TextView</a:t>
                      </a:r>
                      <a:endParaRPr lang="en-US" altLang="ko-KR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정렬 테스트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="30sp"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="#00ff00“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center_vertical|right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"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  <a:endParaRPr lang="en-US" altLang="ko-KR" sz="1600" baseline="0" dirty="0" smtClean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000108"/>
          <a:ext cx="4114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gravity3.xml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정렬 테스트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=“30pt”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=“#00ff00”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center_vertical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Users\kkang\Desktop\PT_20150507\img\강의교안용_3판_1권이미지\image38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357562"/>
            <a:ext cx="1819272" cy="2842846"/>
          </a:xfrm>
          <a:prstGeom prst="rect">
            <a:avLst/>
          </a:prstGeom>
          <a:noFill/>
        </p:spPr>
      </p:pic>
      <p:pic>
        <p:nvPicPr>
          <p:cNvPr id="2051" name="Picture 3" descr="C:\Users\kkang\Desktop\PT_20150507\img\강의교안용_3판_1권이미지\image38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500438"/>
            <a:ext cx="1817114" cy="28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토스트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p388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286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짧은 문자열을 </a:t>
            </a:r>
            <a:r>
              <a:rPr lang="ko-KR" altLang="en-US" sz="1600" dirty="0" err="1" smtClean="0"/>
              <a:t>보여주는</a:t>
            </a:r>
            <a:r>
              <a:rPr lang="ko-KR" altLang="en-US" sz="1600" dirty="0" smtClean="0"/>
              <a:t> 작은 팝업 </a:t>
            </a:r>
            <a:r>
              <a:rPr lang="ko-KR" altLang="en-US" sz="1600" dirty="0" err="1" smtClean="0"/>
              <a:t>대화상자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플로팅</a:t>
            </a:r>
            <a:r>
              <a:rPr lang="ko-KR" altLang="en-US" sz="1600" dirty="0" smtClean="0"/>
              <a:t> 형태로 화면 하단에 나타났다 일정 </a:t>
            </a:r>
            <a:r>
              <a:rPr lang="ko-KR" altLang="en-US" sz="1600" dirty="0" err="1" smtClean="0"/>
              <a:t>시간이지나면</a:t>
            </a:r>
            <a:r>
              <a:rPr lang="ko-KR" altLang="en-US" sz="1600" dirty="0" smtClean="0"/>
              <a:t> 자동으로 사라짐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알림 사항을 전달할 뿐 포커스를 받을 수 없어 사용자의 작업을 방해하지 않음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아래의 정적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571744"/>
            <a:ext cx="6254088" cy="5615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Toast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makeText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(Context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duration)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Toast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makeText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(Context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duration)</a:t>
            </a:r>
            <a:endParaRPr lang="ko-KR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200" y="3214686"/>
            <a:ext cx="8686800" cy="31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생성 후 아래의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동작이나 배치 옵션 변경 가능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60" y="3581678"/>
            <a:ext cx="6254088" cy="1052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setGravity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gravity,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xOffset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yOffset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setMargin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(float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horizontalMargin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verticalMargin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setDuration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duration)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setView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457200" y="4786322"/>
            <a:ext cx="8686800" cy="31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메시지를 보이거나 숨기는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472" y="5072074"/>
            <a:ext cx="6286544" cy="5615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show ()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cancel ()</a:t>
            </a:r>
            <a:endParaRPr lang="ko-KR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auto">
          <a:xfrm>
            <a:off x="457200" y="5715016"/>
            <a:ext cx="8686800" cy="31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모든 동작 옵션 완비 후 최종적으로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show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메서드를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호출하여 화면에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비프음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p294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이벤트 발생 여부를 확인하기에 편리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안드로이드는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wav, </a:t>
            </a:r>
            <a:r>
              <a:rPr lang="en-US" altLang="ko-KR" sz="1600" b="1" dirty="0" err="1" smtClean="0"/>
              <a:t>mp</a:t>
            </a:r>
            <a:r>
              <a:rPr lang="en-US" altLang="ko-KR" sz="1600" dirty="0" err="1" smtClean="0"/>
              <a:t>3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ogg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포맷의 사운드를 지원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재생할 소리 파일은 프로젝트의 </a:t>
            </a:r>
            <a:r>
              <a:rPr lang="en-US" altLang="ko-KR" sz="1600" b="1" dirty="0" smtClean="0"/>
              <a:t>res/raw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복사해 둠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smtClean="0"/>
              <a:t>마법사가 </a:t>
            </a:r>
            <a:r>
              <a:rPr lang="en-US" altLang="ko-KR" sz="1600" b="1" dirty="0" smtClean="0"/>
              <a:t>raw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폴더를 기본적으로 만들지 않아 폴더를 먼저 생성 후 파일 복사</a:t>
            </a: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14348" y="2285992"/>
          <a:ext cx="77153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04"/>
              </a:tblGrid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Beep.java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9930">
                <a:tc>
                  <a:txBody>
                    <a:bodyPr/>
                    <a:lstStyle/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mPool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SoundPool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(1,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AudioManager.STREAM_MUSIC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0);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mDdok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mPool.load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R.raw.ddok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1);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mAm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AudioManager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getSystemService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(AUDIO_SERVICE);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Button.OnClickListener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mClickListener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Button.OnClickListener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MediaPlayer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player;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switch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v.getId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case R.id.play1: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mPool.play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mDdok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1, 1, 0, 0, 1);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break;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case R.id.play2: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mAm.playSoundEffect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AudioManager.FX_KEYPRESS_STANDARD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break;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="1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진동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p296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358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장비가 사용자에게 사건의 발생을 알라는 수단</a:t>
            </a: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Vibrator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시스템 서비스에 의해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시스템 서비스는 부팅 후부터 항상 동작하고 있으므로 별도의 객체 생성 없이 </a:t>
            </a:r>
            <a:r>
              <a:rPr lang="ko-KR" altLang="en-US" sz="1600" dirty="0" err="1" smtClean="0"/>
              <a:t>액티비티의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구할 수 있음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00034" y="2214554"/>
            <a:ext cx="8215370" cy="3852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Activity.getSystemService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(String name)</a:t>
            </a:r>
            <a:endParaRPr lang="ko-KR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034" y="2857496"/>
            <a:ext cx="821537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시스템 서비스 별로 이름이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정해져</a:t>
            </a:r>
            <a:r>
              <a:rPr kumimoji="0" lang="ko-KR" altLang="en-US" sz="1600" dirty="0" smtClean="0">
                <a:latin typeface="+mn-ea"/>
                <a:ea typeface="+mn-ea"/>
              </a:rPr>
              <a:t> 있음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defRPr/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각 서비스의 이름은 </a:t>
            </a:r>
            <a:r>
              <a:rPr kumimoji="0" lang="en-US" altLang="ko-KR" sz="1600" b="1" dirty="0" smtClean="0">
                <a:latin typeface="+mn-ea"/>
                <a:ea typeface="+mn-ea"/>
              </a:rPr>
              <a:t>Context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클래스에 상수로 정의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defRPr/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진동 서비스의 이름은 </a:t>
            </a:r>
            <a:r>
              <a:rPr kumimoji="0" lang="en-US" altLang="ko-KR" sz="1600" b="1" dirty="0" smtClean="0">
                <a:latin typeface="+mn-ea"/>
                <a:ea typeface="+mn-ea"/>
              </a:rPr>
              <a:t>“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VIBRATOR_SERVICE</a:t>
            </a:r>
            <a:r>
              <a:rPr kumimoji="0" lang="en-US" altLang="ko-KR" sz="1600" b="1" dirty="0" smtClean="0">
                <a:latin typeface="+mn-ea"/>
                <a:ea typeface="+mn-ea"/>
              </a:rPr>
              <a:t>”</a:t>
            </a:r>
            <a:r>
              <a:rPr kumimoji="0" lang="ko-KR" altLang="en-US" sz="1600" dirty="0" smtClean="0">
                <a:latin typeface="+mn-ea"/>
                <a:ea typeface="+mn-ea"/>
              </a:rPr>
              <a:t>이며 서비스를 요청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defRPr/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서비스 별로 타입이 달라 </a:t>
            </a:r>
            <a:r>
              <a:rPr kumimoji="0" lang="en-US" altLang="ko-KR" sz="1600" b="1" dirty="0" smtClean="0">
                <a:latin typeface="+mn-ea"/>
                <a:ea typeface="+mn-ea"/>
              </a:rPr>
              <a:t>Object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타입을 리턴 하므로 요청한 서비스 객체의 타입에 맞게 캐스팅하여 대입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b="1" dirty="0" smtClean="0">
                <a:latin typeface="+mn-ea"/>
                <a:ea typeface="+mn-ea"/>
              </a:rPr>
              <a:t>Vibrator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클래스는 진동을 시작 및 중지하는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메서드를</a:t>
            </a:r>
            <a:r>
              <a:rPr kumimoji="0" lang="ko-KR" altLang="en-US" sz="1600" dirty="0" smtClean="0">
                <a:latin typeface="+mn-ea"/>
                <a:ea typeface="+mn-ea"/>
              </a:rPr>
              <a:t> 제공</a:t>
            </a:r>
            <a:endParaRPr kumimoji="0" lang="ko-KR" altLang="en-US" sz="16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472" y="4929198"/>
            <a:ext cx="8001056" cy="7765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vibrate (long milliseconds)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vibrate (long[] pattern,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repeat)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cancel ()</a:t>
            </a:r>
            <a:endParaRPr lang="ko-KR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퍼미션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p299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35824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특정 기능을 사용하겠다는 선언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고급 기능은 </a:t>
            </a:r>
            <a:r>
              <a:rPr lang="ko-KR" altLang="en-US" sz="1600" dirty="0" err="1" smtClean="0"/>
              <a:t>퍼미션을</a:t>
            </a:r>
            <a:r>
              <a:rPr lang="ko-KR" altLang="en-US" sz="1600" dirty="0" smtClean="0"/>
              <a:t> 선언하여 허가를 받아야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퍼미션이</a:t>
            </a:r>
            <a:r>
              <a:rPr lang="ko-KR" altLang="en-US" sz="1600" dirty="0" smtClean="0"/>
              <a:t> 없을 경우 기능이 무시되거나 예외가 발생한다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특정 기능을 몰래 수행하는 것을 방지하며 </a:t>
            </a:r>
            <a:r>
              <a:rPr lang="ko-KR" altLang="en-US" sz="1600" dirty="0" err="1" smtClean="0"/>
              <a:t>설치시에</a:t>
            </a:r>
            <a:r>
              <a:rPr lang="ko-KR" altLang="en-US" sz="1600" dirty="0" smtClean="0"/>
              <a:t> 체크한다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실행중에</a:t>
            </a:r>
            <a:r>
              <a:rPr lang="ko-KR" altLang="en-US" sz="1600" dirty="0" smtClean="0"/>
              <a:t> 점검하지는 않으므로 허술하다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특정 기능이 동작하지 않을 때 </a:t>
            </a:r>
            <a:r>
              <a:rPr lang="ko-KR" altLang="en-US" sz="1600" dirty="0" err="1" smtClean="0"/>
              <a:t>퍼미션을</a:t>
            </a:r>
            <a:r>
              <a:rPr lang="ko-KR" altLang="en-US" sz="1600" dirty="0" smtClean="0"/>
              <a:t> 우선적으로 점검해 본다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r>
              <a:rPr lang="ko-KR" altLang="en-US" sz="1600" dirty="0" smtClean="0"/>
              <a:t>기존 </a:t>
            </a:r>
            <a:r>
              <a:rPr lang="ko-KR" altLang="en-US" sz="1600" dirty="0" err="1" smtClean="0"/>
              <a:t>퍼미션</a:t>
            </a:r>
            <a:r>
              <a:rPr lang="ko-KR" altLang="en-US" sz="1600" dirty="0" smtClean="0"/>
              <a:t> 모델의 문제점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① 허가제가 아닌 </a:t>
            </a:r>
            <a:r>
              <a:rPr lang="ko-KR" altLang="en-US" sz="1600" dirty="0" err="1" smtClean="0"/>
              <a:t>신고제여서</a:t>
            </a:r>
            <a:r>
              <a:rPr lang="ko-KR" altLang="en-US" sz="1600" dirty="0" smtClean="0"/>
              <a:t> 누구나 권한을 획득할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② </a:t>
            </a:r>
            <a:r>
              <a:rPr lang="ko-KR" altLang="en-US" sz="1600" dirty="0" smtClean="0"/>
              <a:t>최종 사용자가 </a:t>
            </a:r>
            <a:r>
              <a:rPr lang="ko-KR" altLang="en-US" sz="1600" dirty="0" err="1" smtClean="0"/>
              <a:t>앱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설치시에</a:t>
            </a:r>
            <a:r>
              <a:rPr lang="ko-KR" altLang="en-US" sz="1600" dirty="0" smtClean="0"/>
              <a:t> 일일이 </a:t>
            </a:r>
            <a:r>
              <a:rPr lang="ko-KR" altLang="en-US" sz="1600" dirty="0" err="1" smtClean="0"/>
              <a:t>퍼미션을</a:t>
            </a:r>
            <a:r>
              <a:rPr lang="ko-KR" altLang="en-US" sz="1600" dirty="0" smtClean="0"/>
              <a:t> 확인하지 않는다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③ </a:t>
            </a:r>
            <a:r>
              <a:rPr lang="ko-KR" altLang="en-US" sz="1600" dirty="0" smtClean="0"/>
              <a:t>특정 기능을 사용한다는 것만 알 수 있을 뿐 무엇을 하는지는 알 수 없다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④ </a:t>
            </a:r>
            <a:r>
              <a:rPr lang="ko-KR" altLang="en-US" sz="1600" dirty="0" smtClean="0"/>
              <a:t>설치 시점에 딱 한번만 확인하며 일단 설치되면 신고한 모든 기능을 쓸 수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퍼미션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p304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3582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6.0</a:t>
            </a:r>
            <a:r>
              <a:rPr lang="ko-KR" altLang="en-US" sz="1600" dirty="0" smtClean="0"/>
              <a:t>에서 퍼미션 모델 수정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별로 위험하지 않은 일반 </a:t>
            </a:r>
            <a:r>
              <a:rPr lang="ko-KR" altLang="en-US" sz="1600" dirty="0" err="1" smtClean="0"/>
              <a:t>퍼미션과</a:t>
            </a:r>
            <a:r>
              <a:rPr lang="ko-KR" altLang="en-US" sz="1600" dirty="0" smtClean="0"/>
              <a:t> 보안상 민감한 위험 </a:t>
            </a:r>
            <a:r>
              <a:rPr lang="ko-KR" altLang="en-US" sz="1600" dirty="0" err="1" smtClean="0"/>
              <a:t>퍼미션으로</a:t>
            </a:r>
            <a:r>
              <a:rPr lang="ko-KR" altLang="en-US" sz="1600" dirty="0" smtClean="0"/>
              <a:t> 분류한다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개별 </a:t>
            </a:r>
            <a:r>
              <a:rPr lang="ko-KR" altLang="en-US" sz="1600" dirty="0" err="1" smtClean="0"/>
              <a:t>퍼미션을</a:t>
            </a:r>
            <a:r>
              <a:rPr lang="ko-KR" altLang="en-US" sz="1600" dirty="0" smtClean="0"/>
              <a:t> 관리하기는 어려우므로 그룹별로 나눈다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857364"/>
            <a:ext cx="39338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퍼미션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p310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퍼미션이</a:t>
            </a:r>
            <a:r>
              <a:rPr lang="ko-KR" altLang="en-US" sz="1600" dirty="0" smtClean="0"/>
              <a:t> 있는지 조사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static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ContextCompat.checkSelfPermission</a:t>
            </a:r>
            <a:r>
              <a:rPr lang="en-US" altLang="ko-KR" sz="1600" dirty="0" smtClean="0"/>
              <a:t> (Context context, String permission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 smtClean="0"/>
          </a:p>
          <a:p>
            <a:r>
              <a:rPr lang="ko-KR" altLang="en-US" sz="1600" dirty="0" err="1" smtClean="0"/>
              <a:t>퍼미션</a:t>
            </a:r>
            <a:r>
              <a:rPr lang="ko-KR" altLang="en-US" sz="1600" dirty="0" smtClean="0"/>
              <a:t> 요청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static void </a:t>
            </a:r>
            <a:r>
              <a:rPr lang="en-US" altLang="ko-KR" sz="1600" dirty="0" err="1" smtClean="0"/>
              <a:t>ActivityCompat.requestPermissions</a:t>
            </a:r>
            <a:r>
              <a:rPr lang="en-US" altLang="ko-KR" sz="1600" dirty="0" smtClean="0"/>
              <a:t>(Activity activity, String[] permissions,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requestCode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 smtClean="0"/>
          </a:p>
          <a:p>
            <a:r>
              <a:rPr lang="ko-KR" altLang="en-US" sz="1600" dirty="0" err="1" smtClean="0"/>
              <a:t>퍼미션</a:t>
            </a:r>
            <a:r>
              <a:rPr lang="ko-KR" altLang="en-US" sz="1600" dirty="0" smtClean="0"/>
              <a:t> 요청에 대한 사용자의 응답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onRequestPermissionsResult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requestCode</a:t>
            </a:r>
            <a:r>
              <a:rPr lang="en-US" altLang="ko-KR" sz="1600" dirty="0" smtClean="0"/>
              <a:t>, String[] permissions,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</a:t>
            </a:r>
            <a:r>
              <a:rPr lang="en-US" altLang="ko-KR" sz="1600" dirty="0" err="1" smtClean="0"/>
              <a:t>grantResults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786182" y="4857760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이벤트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이벤트 처리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p322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472" y="1071546"/>
            <a:ext cx="81439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재정의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해당 클래스를 상속받아 </a:t>
            </a:r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재정의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smtClean="0"/>
              <a:t>특정 이벤트가 발생했을 경우 시스템에 의해 자동으로 호출되는 </a:t>
            </a:r>
            <a:r>
              <a:rPr lang="ko-KR" altLang="en-US" sz="1600" dirty="0" err="1" smtClean="0"/>
              <a:t>메서드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메서드에</a:t>
            </a:r>
            <a:r>
              <a:rPr lang="ko-KR" altLang="en-US" sz="1600" dirty="0" smtClean="0"/>
              <a:t> 코드를 작성하여 이벤트 발생 시의 동작을 정의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사용자와 상호 작용하는 주체는 </a:t>
            </a:r>
            <a:r>
              <a:rPr lang="ko-KR" altLang="en-US" sz="1600" dirty="0" err="1" smtClean="0"/>
              <a:t>뷰이며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콜백은</a:t>
            </a:r>
            <a:r>
              <a:rPr lang="ko-KR" altLang="en-US" sz="1600" dirty="0" smtClean="0"/>
              <a:t> 주로 </a:t>
            </a:r>
            <a:r>
              <a:rPr lang="ko-KR" altLang="en-US" sz="1600" dirty="0" err="1" smtClean="0"/>
              <a:t>뷰가</a:t>
            </a:r>
            <a:r>
              <a:rPr lang="ko-KR" altLang="en-US" sz="1600" dirty="0" smtClean="0"/>
              <a:t> 제공함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대표적인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928662" y="3214686"/>
            <a:ext cx="7215238" cy="1357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onTouchEvent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onKeyDown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keyCode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onKeyUp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keyCode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onTrackballEvent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78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5786" y="1214422"/>
          <a:ext cx="771530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04"/>
              </a:tblGrid>
              <a:tr h="271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HandleEvent.java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14135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HandleEvent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View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protected class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View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super(context);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onTouchEvent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super.onTouchEvent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(event);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(C06_HandleEvent.this,"Touch Event Received",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return true;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이벤트 처리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p322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이벤트 처리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p325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인터페이스 구현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리스너</a:t>
            </a:r>
            <a:r>
              <a:rPr lang="en-US" altLang="ko-KR" sz="1600" b="1" dirty="0" smtClean="0"/>
              <a:t>(Listener) :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특정 이벤트를 처리하는 인터페이스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b="1" dirty="0" smtClean="0"/>
              <a:t>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클래스의 </a:t>
            </a:r>
            <a:r>
              <a:rPr lang="ko-KR" altLang="en-US" sz="1600" dirty="0" err="1" smtClean="0"/>
              <a:t>이너</a:t>
            </a:r>
            <a:r>
              <a:rPr lang="ko-KR" altLang="en-US" sz="1600" dirty="0" smtClean="0"/>
              <a:t> 인터페이스로 정의되어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대응되는 이벤트를 받는 단 하나의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선언되어 있음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285992"/>
            <a:ext cx="7858180" cy="1428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OnTouchListener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onTouch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keyCode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OnLongClickListener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onLongClick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OnFocusChangeListener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onFocusChange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hasFocus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정렬지정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p147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358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layout_gravity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gravity </a:t>
            </a:r>
            <a:r>
              <a:rPr lang="ko-KR" altLang="en-US" sz="1600" dirty="0" smtClean="0">
                <a:latin typeface="Times New Roman" charset="0"/>
              </a:rPr>
              <a:t>와 동일 속성이 적용되지만 대상이 다르다</a:t>
            </a:r>
            <a:r>
              <a:rPr lang="en-US" altLang="ko-KR" sz="1600" dirty="0" smtClean="0">
                <a:latin typeface="Times New Roman" charset="0"/>
              </a:rPr>
              <a:t>. </a:t>
            </a:r>
          </a:p>
          <a:p>
            <a:pPr lvl="1"/>
            <a:r>
              <a:rPr lang="en-US" altLang="ko-KR" sz="1600" dirty="0" smtClean="0">
                <a:latin typeface="Times New Roman" charset="0"/>
              </a:rPr>
              <a:t>Gravity </a:t>
            </a:r>
            <a:r>
              <a:rPr lang="ko-KR" altLang="en-US" sz="1600" dirty="0" smtClean="0">
                <a:latin typeface="Times New Roman" charset="0"/>
              </a:rPr>
              <a:t>는 </a:t>
            </a:r>
            <a:r>
              <a:rPr lang="en-US" altLang="ko-KR" sz="1600" dirty="0" smtClean="0">
                <a:latin typeface="Times New Roman" charset="0"/>
              </a:rPr>
              <a:t>view </a:t>
            </a:r>
            <a:r>
              <a:rPr lang="ko-KR" altLang="en-US" sz="1600" dirty="0" smtClean="0">
                <a:latin typeface="Times New Roman" charset="0"/>
              </a:rPr>
              <a:t>의 내용물을 어디에 배치할것 인가를 지정</a:t>
            </a:r>
            <a:r>
              <a:rPr lang="en-US" altLang="ko-KR" sz="1600" dirty="0" smtClean="0">
                <a:latin typeface="Times New Roman" charset="0"/>
              </a:rPr>
              <a:t>. </a:t>
            </a:r>
            <a:r>
              <a:rPr lang="en-US" altLang="ko-KR" sz="1600" dirty="0" err="1" smtClean="0">
                <a:latin typeface="Times New Roman" charset="0"/>
              </a:rPr>
              <a:t>layout_gravity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는 부모의 어디다 </a:t>
            </a:r>
            <a:r>
              <a:rPr lang="en-US" altLang="ko-KR" sz="1600" dirty="0" smtClean="0">
                <a:latin typeface="Times New Roman" charset="0"/>
              </a:rPr>
              <a:t>view </a:t>
            </a:r>
            <a:r>
              <a:rPr lang="ko-KR" altLang="en-US" sz="1600" dirty="0" smtClean="0">
                <a:latin typeface="Times New Roman" charset="0"/>
              </a:rPr>
              <a:t>를 </a:t>
            </a:r>
            <a:r>
              <a:rPr lang="ko-KR" altLang="en-US" sz="1600" dirty="0" err="1" smtClean="0">
                <a:latin typeface="Times New Roman" charset="0"/>
              </a:rPr>
              <a:t>배치할것인가의</a:t>
            </a:r>
            <a:r>
              <a:rPr lang="ko-KR" altLang="en-US" sz="1600" dirty="0" smtClean="0">
                <a:latin typeface="Times New Roman" charset="0"/>
              </a:rPr>
              <a:t> 문제</a:t>
            </a:r>
            <a:r>
              <a:rPr lang="en-US" altLang="ko-KR" sz="1600" dirty="0" smtClean="0">
                <a:latin typeface="Times New Roman" charset="0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7224" y="2714620"/>
          <a:ext cx="432911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114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gravity1.xml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정렬 테스트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=“30pt”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=“#00ff00”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=“#ff0000”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android:layout_gravity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=“center”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kkang\Desktop\PT_20150507\img\강의교안용_3판_1권이미지\image38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428868"/>
            <a:ext cx="1957385" cy="3056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00108"/>
            <a:ext cx="8072494" cy="1428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setOnTouchListener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View.OnTouchListener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setOnKeyListener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View.OnKeyListener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setOnLongClickListener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View.OnLongClickListener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setOnFocusChangeListener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View.OnFocusChangeListener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이벤트 처리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p325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2571744"/>
          <a:ext cx="814393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914135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HandleEvent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View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View(this);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class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TouchListenerClass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implements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(C06_HandleEvent.this,"Touch Event Received",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true;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TouchListenerClass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TouchListenerClass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이벤트 처리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p327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1071546"/>
          <a:ext cx="814393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38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HandleEvent.java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9456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C06_HandleEvent extends Activity 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implements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View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View(this);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if 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this,"Touch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 Received",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true;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return false;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82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42910" y="1071546"/>
          <a:ext cx="8001056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238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C06_HandleEvent.java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9456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HandleEvent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protected class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View 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implements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super(context);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(C06_HandleEvent.this,"Touch Event Received",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true;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이벤트 처리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p329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이벤트 처리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p330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익명 </a:t>
            </a:r>
            <a:r>
              <a:rPr lang="ko-KR" altLang="en-US" sz="1600" dirty="0" err="1" smtClean="0"/>
              <a:t>이너</a:t>
            </a:r>
            <a:r>
              <a:rPr lang="ko-KR" altLang="en-US" sz="1600" dirty="0" smtClean="0"/>
              <a:t> 클래스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익명 </a:t>
            </a:r>
            <a:r>
              <a:rPr lang="ko-KR" altLang="en-US" sz="1600" dirty="0" err="1" smtClean="0"/>
              <a:t>이너</a:t>
            </a:r>
            <a:r>
              <a:rPr lang="ko-KR" altLang="en-US" sz="1600" dirty="0" smtClean="0"/>
              <a:t> 클래스 문법을 활용하여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클래스 선언을 생략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생성을 위해 한번만 사용할 클래스 이므로 두 개 이상의 </a:t>
            </a:r>
            <a:r>
              <a:rPr lang="ko-KR" altLang="en-US" sz="1600" dirty="0" err="1" smtClean="0"/>
              <a:t>리스너는</a:t>
            </a:r>
            <a:r>
              <a:rPr lang="ko-KR" altLang="en-US" sz="1600" dirty="0" smtClean="0"/>
              <a:t> 만들 수 없음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익명 </a:t>
            </a:r>
            <a:r>
              <a:rPr lang="ko-KR" altLang="en-US" sz="1600" dirty="0" err="1" smtClean="0"/>
              <a:t>이너</a:t>
            </a:r>
            <a:r>
              <a:rPr lang="ko-KR" altLang="en-US" sz="1600" dirty="0" smtClean="0"/>
              <a:t> 클래스 정의 하는 문법</a:t>
            </a: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662" y="2500306"/>
          <a:ext cx="6858002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29001"/>
                <a:gridCol w="3429001"/>
              </a:tblGrid>
              <a:tr h="247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■ 일반적인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■ 축약된 코드</a:t>
                      </a:r>
                    </a:p>
                  </a:txBody>
                  <a:tcPr anchor="ctr"/>
                </a:tc>
              </a:tr>
              <a:tr h="112103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MyClass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implements Interface {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구현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MyClass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obj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MyClass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( );</a:t>
                      </a:r>
                      <a:endParaRPr lang="ko-KR" altLang="en-US" sz="12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Interface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obj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new Interface( ) {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구현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};</a:t>
                      </a:r>
                      <a:endParaRPr lang="ko-KR" altLang="en-US" sz="12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84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42910" y="1214422"/>
          <a:ext cx="792961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236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HandleEvent.java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5132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C06_HandleEvent extends Activity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View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View(this);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private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(C06_HandleEvent.this,"Touch Event Received",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true;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6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이벤트 처리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p332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터치입력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p343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71546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손가락으로 화면을 누르는 동작 처리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터치 이벤트는 다음 </a:t>
            </a:r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핸들러로</a:t>
            </a:r>
            <a:r>
              <a:rPr lang="ko-KR" altLang="en-US" sz="1600" dirty="0" smtClean="0"/>
              <a:t> 받음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857364"/>
            <a:ext cx="7858180" cy="6310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onTouchEvent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2714620"/>
            <a:ext cx="7858180" cy="672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smtClean="0">
                <a:latin typeface="+mn-ea"/>
                <a:ea typeface="+mn-ea"/>
                <a:cs typeface="Times New Roman" pitchFamily="18" charset="0"/>
              </a:rPr>
              <a:t>event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인수로 좌표와 동작이 전달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err="1" smtClean="0">
                <a:latin typeface="+mn-ea"/>
                <a:ea typeface="+mn-ea"/>
                <a:cs typeface="Times New Roman" pitchFamily="18" charset="0"/>
              </a:rPr>
              <a:t>getX</a:t>
            </a:r>
            <a:r>
              <a:rPr kumimoji="0" lang="en-US" altLang="ko-KR" sz="1600" b="1" dirty="0" smtClean="0">
                <a:latin typeface="+mn-ea"/>
                <a:ea typeface="+mn-ea"/>
                <a:cs typeface="Times New Roman" pitchFamily="18" charset="0"/>
              </a:rPr>
              <a:t>(),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pitchFamily="18" charset="0"/>
              </a:rPr>
              <a:t>getY</a:t>
            </a:r>
            <a:r>
              <a:rPr kumimoji="0" lang="en-US" altLang="ko-KR" sz="1600" b="1" dirty="0" smtClean="0">
                <a:latin typeface="+mn-ea"/>
                <a:ea typeface="+mn-ea"/>
                <a:cs typeface="Times New Roman" pitchFamily="18" charset="0"/>
              </a:rPr>
              <a:t>()</a:t>
            </a:r>
            <a:r>
              <a:rPr kumimoji="0" lang="en-US" altLang="ko-KR" sz="1600" dirty="0" smtClean="0">
                <a:latin typeface="+mn-ea"/>
                <a:ea typeface="+mn-ea"/>
              </a:rPr>
              <a:t> : </a:t>
            </a:r>
            <a:r>
              <a:rPr kumimoji="0" lang="ko-KR" altLang="en-US" sz="1600" dirty="0" smtClean="0">
                <a:latin typeface="+mn-ea"/>
                <a:ea typeface="+mn-ea"/>
              </a:rPr>
              <a:t>터치한 좌표 전달</a:t>
            </a:r>
            <a:endParaRPr kumimoji="0"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17648" t="21151" r="39367" b="60563"/>
          <a:stretch>
            <a:fillRect/>
          </a:stretch>
        </p:blipFill>
        <p:spPr bwMode="auto">
          <a:xfrm>
            <a:off x="1643042" y="3857628"/>
            <a:ext cx="5511421" cy="14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86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000108"/>
          <a:ext cx="8143932" cy="389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69894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2940">
                <a:tc>
                  <a:txBody>
                    <a:bodyPr/>
                    <a:lstStyle/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onTouchEvent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if 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arVertex.add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Vertex(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event.getX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event.getY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false));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return true;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if 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MotionEvent.ACTION_MOVE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arVertex.add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Vertex(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event.getX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</a:t>
                      </a:r>
                      <a:r>
                        <a:rPr lang="en-US" altLang="ko-KR" sz="16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event.getY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true));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invalidate();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return true;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return false;</a:t>
                      </a:r>
                    </a:p>
                    <a:p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ko-KR" altLang="en-US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터치입력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p345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키보드 입력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p347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142984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키보드로 문자 </a:t>
            </a:r>
            <a:r>
              <a:rPr lang="ko-KR" altLang="en-US" sz="1600" dirty="0" err="1" smtClean="0"/>
              <a:t>입력시의</a:t>
            </a:r>
            <a:r>
              <a:rPr lang="ko-KR" altLang="en-US" sz="1600" dirty="0" smtClean="0"/>
              <a:t> 동작 처리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키보드 이벤트는 다음 </a:t>
            </a:r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매서드가</a:t>
            </a:r>
            <a:r>
              <a:rPr lang="ko-KR" altLang="en-US" sz="1600" dirty="0" smtClean="0"/>
              <a:t> 처리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00034" y="1928802"/>
            <a:ext cx="8072494" cy="810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콜백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onKeyDown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keyCode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28600" y="2975354"/>
            <a:ext cx="8686800" cy="91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event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 키와 동작이 전달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keyCode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인수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눌러진 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Key Event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클래스는 키보드 이벤트에 대한 여러 가지 정보를 구하는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제공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88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/>
          <a:srcRect l="28092" t="10728" r="31474" b="32345"/>
          <a:stretch>
            <a:fillRect/>
          </a:stretch>
        </p:blipFill>
        <p:spPr bwMode="auto">
          <a:xfrm>
            <a:off x="642910" y="1071546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키보드 입력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p347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857232"/>
            <a:ext cx="2929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getAction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키보드 동작</a:t>
            </a:r>
            <a:endParaRPr lang="en-US" altLang="ko-KR" sz="1600" dirty="0" smtClean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/>
          <a:srcRect l="27504" t="13434" r="41524" b="68106"/>
          <a:stretch>
            <a:fillRect/>
          </a:stretch>
        </p:blipFill>
        <p:spPr bwMode="auto">
          <a:xfrm>
            <a:off x="1000100" y="1285860"/>
            <a:ext cx="4500594" cy="148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2786058"/>
          <a:ext cx="7858180" cy="407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/>
              </a:tblGrid>
              <a:tr h="4071942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onKeyDown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KeyCode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super.onKeyDown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KeyCode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event);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if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KeyEvent.ACTION_DOWN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switch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KeyCode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case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KeyEvent.KEYCODE_DPAD_LEFT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…..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case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KeyEvent.KEYCODE_DPAD_RIGHT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.....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case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KeyEvent.KEYCODE_DPAD_UP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.....		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case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KeyEvent.KEYCODE_DPAD_DOWN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.....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case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KeyEvent.KEYCODE_DPAD_CENTER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.....		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return false;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ko-KR" altLang="en-US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키보드 입력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p348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1000108"/>
          <a:ext cx="432908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82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lgravity2.xml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&lt;?xml version=“1.0”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encoding=“utf-8”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=“vertical”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=“center”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정렬 테스트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=“30pt”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=“#00ff00”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=“#ff0000”/&gt;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0562" y="1000108"/>
          <a:ext cx="4114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lgravity3.xml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&lt;?xml version=“1.0”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encoding=“utf-8”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=“vertical”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=“center” 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정렬 테스트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=“30pt”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=“#00ff00”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=“#ff0000”/&gt;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android:layout_heigth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버튼이다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.”/&gt;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정렬지정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p150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 descr="C:\Users\kkang\Desktop\PT_20150507\img\강의교안용_3판_1권이미지\image39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714884"/>
            <a:ext cx="1055638" cy="1647401"/>
          </a:xfrm>
          <a:prstGeom prst="rect">
            <a:avLst/>
          </a:prstGeom>
          <a:noFill/>
        </p:spPr>
      </p:pic>
      <p:pic>
        <p:nvPicPr>
          <p:cNvPr id="4100" name="Picture 4" descr="C:\Users\kkang\Desktop\PT_20150507\img\강의교안용_3판_1권이미지\image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4714884"/>
            <a:ext cx="1033454" cy="1608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3500438" y="6307457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90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Click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p352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925816"/>
            <a:ext cx="8215370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가장 흔하게 발생하는 이벤트는 클릭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/>
              <a:t>View.OnClickListener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인터페이스를 구현하고 </a:t>
            </a:r>
            <a:r>
              <a:rPr lang="ko-KR" altLang="en-US" sz="1600" dirty="0" err="1" smtClean="0"/>
              <a:t>리스너에</a:t>
            </a:r>
            <a:r>
              <a:rPr lang="ko-KR" altLang="en-US" sz="1600" dirty="0" smtClean="0"/>
              <a:t> 클릭 처리 코드 작성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714348" y="2283138"/>
            <a:ext cx="7500990" cy="4583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v)</a:t>
            </a:r>
            <a:endParaRPr lang="ko-KR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34" y="2926080"/>
          <a:ext cx="814393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761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Fruit extends Activity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public void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btnApple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=(Button)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R.id.apple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btnApple.setOnClickListener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Button.OnClickListener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public void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R.id.fruit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textFruit.setText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("Apple");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});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Button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btnOrange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=(Button)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R.id.orange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btnOrange.setOnClickListener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Button.OnClickListener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public void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R.id.fruit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textFruit.setText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("Orange");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});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}</a:t>
                      </a:r>
                      <a:endParaRPr lang="ko-KR" altLang="en-US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91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롱클릭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p359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142984"/>
            <a:ext cx="842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버튼을 일정한 시간 동안 계속 누르고 있는 동작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터치를 떼지 않고 계속 누르고 있을 시 </a:t>
            </a:r>
            <a:r>
              <a:rPr lang="ko-KR" altLang="en-US" sz="1600" dirty="0" err="1" smtClean="0"/>
              <a:t>롱클릭</a:t>
            </a:r>
            <a:r>
              <a:rPr lang="ko-KR" altLang="en-US" sz="1600" dirty="0" smtClean="0"/>
              <a:t> 이벤트 발생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롱클릭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지정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및 이벤트 </a:t>
            </a:r>
            <a:r>
              <a:rPr lang="ko-KR" altLang="en-US" sz="1600" dirty="0" err="1" smtClean="0"/>
              <a:t>핸들러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smtClean="0"/>
              <a:t>이름 중간에 </a:t>
            </a:r>
            <a:r>
              <a:rPr lang="en-US" altLang="ko-KR" sz="1600" b="1" dirty="0" smtClean="0"/>
              <a:t>Long</a:t>
            </a:r>
            <a:r>
              <a:rPr lang="ko-KR" altLang="en-US" sz="1600" dirty="0" smtClean="0"/>
              <a:t>이 들어감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리턴값은</a:t>
            </a:r>
            <a:r>
              <a:rPr lang="ko-KR" altLang="en-US" sz="1600" dirty="0" smtClean="0"/>
              <a:t> </a:t>
            </a:r>
            <a:r>
              <a:rPr lang="en-US" altLang="ko-KR" sz="1600" b="1" dirty="0" err="1" smtClean="0"/>
              <a:t>boolean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3071810"/>
            <a:ext cx="7929618" cy="810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setOnLongClickListener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View.OnLongClickListener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onLongClick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v)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6763</TotalTime>
  <Words>6311</Words>
  <Application>Microsoft Office PowerPoint</Application>
  <PresentationFormat>화면 슬라이드 쇼(4:3)</PresentationFormat>
  <Paragraphs>1582</Paragraphs>
  <Slides>91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2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kkang</cp:lastModifiedBy>
  <cp:revision>616</cp:revision>
  <dcterms:created xsi:type="dcterms:W3CDTF">2010-05-17T01:53:54Z</dcterms:created>
  <dcterms:modified xsi:type="dcterms:W3CDTF">2016-03-10T10:59:44Z</dcterms:modified>
</cp:coreProperties>
</file>