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524" r:id="rId2"/>
    <p:sldId id="822" r:id="rId3"/>
    <p:sldId id="823" r:id="rId4"/>
    <p:sldId id="824" r:id="rId5"/>
    <p:sldId id="825" r:id="rId6"/>
    <p:sldId id="826" r:id="rId7"/>
    <p:sldId id="827" r:id="rId8"/>
    <p:sldId id="828" r:id="rId9"/>
    <p:sldId id="829" r:id="rId10"/>
    <p:sldId id="830" r:id="rId11"/>
    <p:sldId id="833" r:id="rId12"/>
    <p:sldId id="837" r:id="rId13"/>
    <p:sldId id="839" r:id="rId14"/>
    <p:sldId id="842" r:id="rId15"/>
    <p:sldId id="843" r:id="rId16"/>
    <p:sldId id="844" r:id="rId17"/>
    <p:sldId id="845" r:id="rId18"/>
    <p:sldId id="846" r:id="rId19"/>
    <p:sldId id="847" r:id="rId20"/>
    <p:sldId id="848" r:id="rId21"/>
    <p:sldId id="849" r:id="rId22"/>
    <p:sldId id="850" r:id="rId23"/>
    <p:sldId id="852" r:id="rId24"/>
    <p:sldId id="853" r:id="rId25"/>
    <p:sldId id="854" r:id="rId26"/>
    <p:sldId id="855" r:id="rId27"/>
    <p:sldId id="856" r:id="rId28"/>
    <p:sldId id="857" r:id="rId29"/>
    <p:sldId id="858" r:id="rId30"/>
    <p:sldId id="859" r:id="rId31"/>
    <p:sldId id="860" r:id="rId32"/>
    <p:sldId id="862" r:id="rId33"/>
    <p:sldId id="863" r:id="rId34"/>
    <p:sldId id="861" r:id="rId35"/>
    <p:sldId id="864" r:id="rId36"/>
    <p:sldId id="867" r:id="rId37"/>
    <p:sldId id="868" r:id="rId38"/>
    <p:sldId id="869" r:id="rId39"/>
    <p:sldId id="870" r:id="rId40"/>
    <p:sldId id="878" r:id="rId41"/>
    <p:sldId id="879" r:id="rId42"/>
    <p:sldId id="885" r:id="rId43"/>
    <p:sldId id="886" r:id="rId44"/>
    <p:sldId id="887" r:id="rId45"/>
    <p:sldId id="888" r:id="rId46"/>
    <p:sldId id="889" r:id="rId47"/>
    <p:sldId id="890" r:id="rId48"/>
    <p:sldId id="891" r:id="rId49"/>
    <p:sldId id="892" r:id="rId50"/>
    <p:sldId id="893" r:id="rId51"/>
    <p:sldId id="894" r:id="rId52"/>
    <p:sldId id="895" r:id="rId53"/>
    <p:sldId id="898" r:id="rId54"/>
    <p:sldId id="899" r:id="rId55"/>
    <p:sldId id="900" r:id="rId56"/>
    <p:sldId id="906" r:id="rId57"/>
    <p:sldId id="907" r:id="rId58"/>
    <p:sldId id="908" r:id="rId59"/>
  </p:sldIdLst>
  <p:sldSz cx="9144000" cy="6858000" type="screen4x3"/>
  <p:notesSz cx="6646863" cy="97774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68" autoAdjust="0"/>
    <p:restoredTop sz="94660"/>
  </p:normalViewPr>
  <p:slideViewPr>
    <p:cSldViewPr>
      <p:cViewPr varScale="1">
        <p:scale>
          <a:sx n="73" d="100"/>
          <a:sy n="73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019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D6B17456-CDB9-48E8-AAB9-4580FBB63782}" type="datetimeFigureOut">
              <a:rPr lang="en-US"/>
              <a:pPr>
                <a:defRPr/>
              </a:pPr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7913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019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30BB0633-F378-4788-AC97-14C2D8762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46FE-D8D2-4A35-BBA9-1CE85BCE5C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FBDFFEB9-F6E7-4216-AE0C-7E3D994734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22DD2-AAEB-4A76-A3F7-0CF52BAA54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812F-09B5-4F5F-A96D-B0BFEBAFE0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6A9F-6A2F-42B0-878F-6DDD47E49A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14D9-8757-4D36-8AAD-233F6516F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95A2-C4F0-451F-A813-1CDF694335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1BE46924-70D3-40F5-BB75-938261587B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ri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3" name="Picture 12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5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711293" y="1357298"/>
            <a:ext cx="59293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fr-CA" sz="40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Android App </a:t>
            </a:r>
            <a:r>
              <a:rPr kumimoji="0" lang="ko-KR" altLang="en-US" sz="40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기본 개발</a:t>
            </a:r>
            <a:endParaRPr kumimoji="0" lang="en-US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kumimoji="0" lang="en-US" sz="24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kumimoji="0" lang="en-US" sz="2400" b="1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Ch9</a:t>
            </a:r>
            <a:r>
              <a:rPr kumimoji="0" lang="en-US" sz="24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 – </a:t>
            </a:r>
            <a:r>
              <a:rPr kumimoji="0" lang="en-US" sz="2400" b="1" dirty="0" err="1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Ch12</a:t>
            </a:r>
            <a:endParaRPr kumimoji="0" lang="fr-FR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1954181" y="4462482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ko-KR" altLang="en-US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강성윤</a:t>
            </a:r>
            <a:endParaRPr kumimoji="0" lang="en-US" altLang="ko-K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fr-FR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kkang104@gmail.com</a:t>
            </a:r>
            <a:endParaRPr kumimoji="0" lang="fr-F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http://o3d.googlecode.com/svn/trunk/samples/asset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043" y="5572150"/>
            <a:ext cx="88582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 txBox="1">
            <a:spLocks/>
          </p:cNvSpPr>
          <p:nvPr/>
        </p:nvSpPr>
        <p:spPr bwMode="auto">
          <a:xfrm>
            <a:off x="3497231" y="65246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- </a:t>
            </a:r>
            <a:fld id="{670ABE65-1ECA-490E-97E3-428E952E049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-</a:t>
            </a:r>
          </a:p>
        </p:txBody>
      </p:sp>
      <p:pic>
        <p:nvPicPr>
          <p:cNvPr id="12" name="그림 11" descr="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3286124"/>
            <a:ext cx="3709416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8596" y="1071546"/>
          <a:ext cx="835824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3167037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mImage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MyImage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R.id.myimage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registerForContextMenu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mImage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 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onCreateContextMenu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ContextMenu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menu, View v,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ContextMenu.ContextMenuInfo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menuInfo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super.onCreateContextMenu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(menu, v,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menuInfo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if (v ==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mBtn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menu.setHeaderTitle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("Button Menu");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menu.add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(0,1,0,"Red");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menu.add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(0,2,0,"Green");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menu.add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(0,3,0,"Blue");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if (v ==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mEdit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menu.add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(0,4,0,"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번역하기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menu.add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(0,5,0,"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필기 인식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“)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 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onContextItemSelected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item)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return true; 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p384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메뉴 변천사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p392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1071546"/>
          <a:ext cx="8358246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246"/>
              </a:tblGrid>
              <a:tr h="3167037"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&lt;menu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xmlns:android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http://schemas.android.com/apk/res/android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android:icon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</a:t>
                      </a:r>
                      <a:r>
                        <a:rPr lang="en-US" altLang="ko-KR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ic_launcher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둘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android:icon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</a:t>
                      </a:r>
                      <a:r>
                        <a:rPr lang="en-US" altLang="ko-KR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ic_launcher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셋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서브메뉴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&lt;menu&gt;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셋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셋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둘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셋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셋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&lt;/menu&gt;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&lt;/item&gt;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넷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android:icon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"@</a:t>
                      </a:r>
                      <a:r>
                        <a:rPr lang="en-US" altLang="ko-KR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drawable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ic_launcher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android:showAsAction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ifRoom|withText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다섯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여섯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일곱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여덟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아홉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열하나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열둘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열셋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&lt;item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android:title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열넷</a:t>
                      </a:r>
                      <a:r>
                        <a:rPr lang="en-US" altLang="ko-KR" sz="14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&lt;/menu&gt;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1714488"/>
            <a:ext cx="2571755" cy="45720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285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기본위젯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71472" y="1071546"/>
            <a:ext cx="3127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각 폴더에 저장되는 리소스 타입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3016" t="19556" r="16270" b="36000"/>
          <a:stretch>
            <a:fillRect/>
          </a:stretch>
        </p:blipFill>
        <p:spPr bwMode="auto">
          <a:xfrm>
            <a:off x="1214414" y="1500174"/>
            <a:ext cx="5843633" cy="267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7200" y="4357694"/>
            <a:ext cx="868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값을 정의하는 리소스 파일의 이름은 아래와 같이 정의하도록 권장됨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l="23016" t="22603" r="32222" b="49333"/>
          <a:stretch>
            <a:fillRect/>
          </a:stretch>
        </p:blipFill>
        <p:spPr bwMode="auto">
          <a:xfrm>
            <a:off x="2000232" y="4786322"/>
            <a:ext cx="4537521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리소스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p456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71472" y="10715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리소스 사용 예제 </a:t>
            </a:r>
            <a:r>
              <a:rPr lang="en-US" altLang="ko-KR" sz="1600" dirty="0" smtClean="0"/>
              <a:t>– </a:t>
            </a:r>
            <a:r>
              <a:rPr lang="en-US" altLang="ko-KR" sz="1600" b="1" dirty="0" smtClean="0"/>
              <a:t>res/values/</a:t>
            </a:r>
            <a:r>
              <a:rPr lang="en-US" altLang="ko-KR" sz="1600" b="1" dirty="0" err="1" smtClean="0"/>
              <a:t>strings.xml</a:t>
            </a:r>
            <a:endParaRPr lang="en-US" altLang="ko-KR" sz="16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1643050"/>
          <a:ext cx="80010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1275598"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&lt;string name="hello"&gt;Hello World, Widget!&lt;/string&gt;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&lt;string name="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app_name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"&gt;Widget&lt;/string&gt;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&lt;string name="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textstr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"&gt;Resource Text&lt;/string&gt;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&lt;/resources&gt;       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71472" y="3929066"/>
            <a:ext cx="8143932" cy="330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리소스 사용 예제 </a:t>
            </a:r>
            <a:r>
              <a:rPr kumimoji="0" lang="en-US" altLang="ko-KR" sz="1600" dirty="0" smtClean="0">
                <a:latin typeface="+mn-ea"/>
                <a:ea typeface="+mn-ea"/>
              </a:rPr>
              <a:t>– </a:t>
            </a:r>
            <a:r>
              <a:rPr kumimoji="0" lang="en-US" altLang="ko-KR" sz="1600" b="1" dirty="0" smtClean="0">
                <a:latin typeface="+mn-ea"/>
                <a:ea typeface="+mn-ea"/>
              </a:rPr>
              <a:t>res/values/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colors.xml</a:t>
            </a:r>
            <a:endParaRPr kumimoji="0" lang="en-US" altLang="ko-KR" sz="1600" b="1" dirty="0" smtClean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4500570"/>
          <a:ext cx="800105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940700"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&lt;color name="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textcolor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"&gt;#0000ff&lt;/color&gt;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&lt;/resources&gt;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리소스 사용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p459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리소스 사용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p461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86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리소스 사용 예제 </a:t>
            </a:r>
            <a:r>
              <a:rPr lang="en-US" altLang="ko-KR" sz="1600" dirty="0" smtClean="0"/>
              <a:t>– </a:t>
            </a:r>
            <a:r>
              <a:rPr lang="en-US" altLang="ko-KR" sz="1600" b="1" dirty="0" smtClean="0"/>
              <a:t>res/values/</a:t>
            </a:r>
            <a:r>
              <a:rPr lang="en-US" altLang="ko-KR" sz="1600" b="1" dirty="0" err="1" smtClean="0"/>
              <a:t>dimens.xml</a:t>
            </a:r>
            <a:endParaRPr lang="en-US" altLang="ko-KR" sz="16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1714488"/>
          <a:ext cx="800105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940700"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r>
                        <a:rPr lang="nl-NL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&lt;dimen name="textsize"&gt;12pt&lt;/dimen&gt;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&lt;/resources&gt;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34" y="2857496"/>
          <a:ext cx="807249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2002422">
                <a:tc>
                  <a:txBody>
                    <a:bodyPr/>
                    <a:lstStyle/>
                    <a:p>
                      <a:endParaRPr lang="en-US" altLang="ko-KR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Resources res =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getResources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endParaRPr lang="en-US" altLang="ko-KR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text = (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String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res.getString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R.string.textstr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textcolor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res.getColor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R.color.textcolor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text.setTextColor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textcolor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float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textsize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res.getDimension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R.dimen.textsize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text.setTextSize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6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textsize</a:t>
                      </a:r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리소스 사용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p462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7839" t="31795" r="51116" b="51830"/>
          <a:stretch>
            <a:fillRect/>
          </a:stretch>
        </p:blipFill>
        <p:spPr bwMode="auto">
          <a:xfrm>
            <a:off x="2071670" y="1428736"/>
            <a:ext cx="4039737" cy="133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57224" y="3000372"/>
          <a:ext cx="77153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04"/>
              </a:tblGrid>
              <a:tr h="1666947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cccccc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="@string/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textstr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dimen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textsize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="@color/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textcolor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  <a:endParaRPr lang="en-US" altLang="ko-KR" sz="14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스타일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p464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71546"/>
            <a:ext cx="80724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여러 가지 속성값의 집합에 대해 이름을 붙여 넣은 것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테마와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스타일은 속성의 집합이라는 면에서 동일하며 정의하는 방법도 같으나 적용 대상이 다름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스타일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각각의 </a:t>
            </a:r>
            <a:r>
              <a:rPr lang="ko-KR" altLang="en-US" sz="1600" dirty="0" err="1" smtClean="0"/>
              <a:t>뷰에</a:t>
            </a:r>
            <a:r>
              <a:rPr lang="ko-KR" altLang="en-US" sz="1600" dirty="0" smtClean="0"/>
              <a:t> 개별적으로 적용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워드 프로세서의 문단 스타일과 개념상 동일함</a:t>
            </a:r>
            <a:endParaRPr lang="en-US" altLang="ko-KR" sz="1600" dirty="0" smtClean="0"/>
          </a:p>
          <a:p>
            <a:r>
              <a:rPr lang="ko-KR" altLang="en-US" sz="1600" dirty="0" smtClean="0"/>
              <a:t>테마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액티비티</a:t>
            </a:r>
            <a:r>
              <a:rPr lang="ko-KR" altLang="en-US" sz="1600" dirty="0" smtClean="0"/>
              <a:t> 단위로 적용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운영체제가</a:t>
            </a:r>
            <a:r>
              <a:rPr lang="ko-KR" altLang="en-US" sz="1600" dirty="0" smtClean="0"/>
              <a:t> 제공하는 데스크톱 테마와 개념상 동일함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786058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1" dirty="0" smtClean="0"/>
          </a:p>
          <a:p>
            <a:r>
              <a:rPr lang="en-US" altLang="ko-KR" sz="1600" b="1" dirty="0" smtClean="0"/>
              <a:t>res/values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</a:t>
            </a:r>
            <a:r>
              <a:rPr lang="en-US" altLang="ko-KR" sz="1600" b="1" dirty="0" err="1" smtClean="0"/>
              <a:t>style.xml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생성하고 문서 작성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472" y="3500438"/>
          <a:ext cx="792961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1517339"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&lt;style name="red30"&gt;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&lt;item name="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"&gt;#ff0000&lt;/item&gt;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&lt;item name="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"&gt;30pt&lt;/item&gt;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&lt;/style&gt;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&lt;style name="yellow15italic" parent="@style/red30"&gt;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&lt;item name="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"&gt;#ffff00&lt;/item&gt;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&lt;item name="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android:textStyle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"&gt;italic&lt;/item&gt;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&lt;/style&gt;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&lt;/resources&gt;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스타일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p465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142984"/>
          <a:ext cx="8072494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221520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="vertical"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android:background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="#808080"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&gt;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="green"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="#00ff00"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/&gt;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="red 30 point"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style="@style/red30"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/&gt;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="yellow 30 point"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style="@style/yellow30italic"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/&gt;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테마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p468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142984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dirty="0" smtClean="0"/>
              <a:t>테마는 좀 더 넓은 범위에 적용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작성 방법은 스타일과 동일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1"/>
            <a:r>
              <a:rPr lang="ko-KR" altLang="en-US" sz="1600" dirty="0" smtClean="0"/>
              <a:t>스타일과 테마 예제 </a:t>
            </a:r>
            <a:r>
              <a:rPr lang="en-US" altLang="ko-KR" sz="1600" dirty="0" smtClean="0"/>
              <a:t>– </a:t>
            </a:r>
            <a:r>
              <a:rPr lang="en-US" altLang="ko-KR" sz="1600" b="1" dirty="0" err="1" smtClean="0"/>
              <a:t>styles.xml</a:t>
            </a:r>
            <a:r>
              <a:rPr lang="ko-KR" altLang="en-US" sz="1600" dirty="0" smtClean="0"/>
              <a:t>에 추가</a:t>
            </a:r>
            <a:endParaRPr lang="en-US" altLang="ko-KR" sz="1600" dirty="0" smtClean="0"/>
          </a:p>
          <a:p>
            <a:pPr lvl="1"/>
            <a:r>
              <a:rPr lang="en-US" altLang="ko-KR" sz="1600" b="1" dirty="0" err="1" smtClean="0"/>
              <a:t>themes.xml</a:t>
            </a:r>
            <a:r>
              <a:rPr lang="en-US" altLang="ko-KR" sz="1600" b="1" dirty="0" smtClean="0"/>
              <a:t> </a:t>
            </a:r>
            <a:r>
              <a:rPr lang="ko-KR" altLang="en-US" sz="1600" dirty="0" smtClean="0"/>
              <a:t>등의 파일을 따로 만들어도 상관 없음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85786" y="2786058"/>
          <a:ext cx="757242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28"/>
              </a:tblGrid>
              <a:tr h="151945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&lt;?xml version="1.0" encoding="utf-8"?&gt;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....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&lt;style name="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mytheme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&lt;item name="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android:windowNoTitle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"&gt;true&lt;/item&gt;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&lt;/style&gt;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&lt;/resources&gt;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4643446"/>
          <a:ext cx="7643866" cy="81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866"/>
              </a:tblGrid>
              <a:tr h="815453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&lt;activity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="C08_Theme"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android:theme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="@style/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mytheme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android:label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="Theme" /&gt;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786182" y="4857760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메뉴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텍스트뷰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기본속성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p470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위젯</a:t>
            </a:r>
            <a:r>
              <a:rPr lang="ko-KR" altLang="en-US" sz="1600" dirty="0" smtClean="0"/>
              <a:t> 중 가장 많이 사용되는 것은 명령을 입력 받는 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ko-KR" altLang="en-US" sz="1600" dirty="0" smtClean="0"/>
              <a:t>과 문자열을 입력받는 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Edit Text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2836" t="23335" r="34485" b="51283"/>
          <a:stretch>
            <a:fillRect/>
          </a:stretch>
        </p:blipFill>
        <p:spPr bwMode="auto">
          <a:xfrm>
            <a:off x="1571604" y="3071810"/>
            <a:ext cx="5918579" cy="219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00108"/>
            <a:ext cx="8358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위젯의</a:t>
            </a:r>
            <a:r>
              <a:rPr lang="ko-KR" altLang="en-US" sz="1600" dirty="0" smtClean="0"/>
              <a:t> 폭보다 더 긴 문자열이 입력될 때의 동작을 지정</a:t>
            </a:r>
            <a:endParaRPr lang="en-US" altLang="ko-KR" sz="1600" dirty="0" smtClean="0"/>
          </a:p>
          <a:p>
            <a:r>
              <a:rPr lang="ko-KR" altLang="en-US" sz="1600" dirty="0" smtClean="0"/>
              <a:t>디폴트는 자동 </a:t>
            </a:r>
            <a:r>
              <a:rPr lang="ko-KR" altLang="en-US" sz="1600" dirty="0" err="1" smtClean="0"/>
              <a:t>개행이므로</a:t>
            </a:r>
            <a:r>
              <a:rPr lang="ko-KR" altLang="en-US" sz="1600" dirty="0" smtClean="0"/>
              <a:t> 여러 줄 입력 가능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singleLine</a:t>
            </a:r>
            <a:r>
              <a:rPr lang="en-US" altLang="ko-KR" sz="1600" dirty="0" smtClean="0"/>
              <a:t>=“true” </a:t>
            </a:r>
            <a:r>
              <a:rPr lang="ko-KR" altLang="en-US" sz="1600" dirty="0" smtClean="0"/>
              <a:t>속성으로 </a:t>
            </a:r>
            <a:r>
              <a:rPr lang="ko-KR" altLang="en-US" sz="1600" dirty="0" err="1" smtClean="0"/>
              <a:t>개행되지</a:t>
            </a:r>
            <a:r>
              <a:rPr lang="ko-KR" altLang="en-US" sz="1600" dirty="0" smtClean="0"/>
              <a:t> 못하게 제한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scrollHorizontally</a:t>
            </a:r>
            <a:r>
              <a:rPr lang="en-US" altLang="ko-KR" sz="1600" dirty="0" smtClean="0"/>
              <a:t>=“true” //</a:t>
            </a:r>
            <a:r>
              <a:rPr lang="ko-KR" altLang="en-US" sz="1600" dirty="0" smtClean="0"/>
              <a:t>수평으로 지속적 입력 가능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2571744"/>
          <a:ext cx="757242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28"/>
              </a:tblGrid>
              <a:tr h="151945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="Scroll Horizontal"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android:singleLine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="true"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android:scrollHorizontally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="true“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/&gt;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EditText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p472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215370" cy="1364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입력 문자 제한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err="1" smtClean="0">
                <a:latin typeface="+mn-ea"/>
                <a:ea typeface="+mn-ea"/>
              </a:rPr>
              <a:t>키패드에</a:t>
            </a:r>
            <a:r>
              <a:rPr kumimoji="0" lang="ko-KR" altLang="en-US" sz="1600" dirty="0" smtClean="0">
                <a:latin typeface="+mn-ea"/>
                <a:ea typeface="+mn-ea"/>
              </a:rPr>
              <a:t> 있는 모든 문자를 입력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가능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b="1" dirty="0" smtClean="0">
                <a:latin typeface="+mn-ea"/>
                <a:ea typeface="+mn-ea"/>
              </a:rPr>
              <a:t>digits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속성에 문자열을 지정해 놓으면 문자열 내에 있는 문자들만 입력이 가능함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dirty="0" smtClean="0">
                <a:latin typeface="+mn-ea"/>
                <a:ea typeface="+mn-ea"/>
              </a:rPr>
              <a:t>numeric</a:t>
            </a:r>
            <a:endParaRPr kumimoji="0" lang="ko-KR" altLang="en-US" sz="1600" dirty="0" smtClean="0">
              <a:latin typeface="+mn-ea"/>
              <a:ea typeface="+mn-e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3021" t="21810" r="28145" b="59177"/>
          <a:stretch>
            <a:fillRect/>
          </a:stretch>
        </p:blipFill>
        <p:spPr bwMode="auto">
          <a:xfrm>
            <a:off x="1214414" y="2428868"/>
            <a:ext cx="5587474" cy="135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42910" y="3929066"/>
          <a:ext cx="757242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28"/>
              </a:tblGrid>
              <a:tr h="151945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aeiou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android:digits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aeiou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/&gt;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="1234"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android:numeric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="integer"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/&gt;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EditText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p472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71546"/>
            <a:ext cx="8143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커서 및 포커스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에디트는</a:t>
            </a:r>
            <a:r>
              <a:rPr lang="ko-KR" altLang="en-US" sz="1600" dirty="0" smtClean="0"/>
              <a:t> 포커스를 받으면 커서가 문자열의 제일 끝으로 이동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selectAllOnFocus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이용 포커스를 받을 때 문자열 전체 선택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cursorVisible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이용 커서를 안보이게 가능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2357430"/>
          <a:ext cx="757242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2428"/>
              </a:tblGrid>
              <a:tr h="151945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selectAllOnFocus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android:selectAllOnFocus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="true"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/&gt;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="Cursor Test - true"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android:cursorVisible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"true"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/&gt;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EditText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p473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TextView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p473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429684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자동 링크</a:t>
            </a:r>
            <a:r>
              <a:rPr kumimoji="0" lang="en-US" altLang="ko-KR" sz="1600" b="1" dirty="0" smtClean="0"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autoLink</a:t>
            </a:r>
            <a:r>
              <a:rPr kumimoji="0" lang="en-US" altLang="ko-KR" sz="1600" b="1" dirty="0" smtClean="0">
                <a:latin typeface="+mn-ea"/>
                <a:ea typeface="+mn-ea"/>
              </a:rPr>
              <a:t>)</a:t>
            </a: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문자열에 포함된 링크를 자동으로 해석하여 링크로 표시하고 클릭 이벤트를 처리하여 링크로 점프함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지원 가능한 링크는 아래의 표와 같으며</a:t>
            </a:r>
            <a:r>
              <a:rPr kumimoji="0" lang="en-US" altLang="ko-KR" sz="1600" dirty="0" smtClean="0">
                <a:latin typeface="+mn-ea"/>
                <a:ea typeface="+mn-ea"/>
              </a:rPr>
              <a:t>, </a:t>
            </a:r>
            <a:r>
              <a:rPr kumimoji="0" lang="ko-KR" altLang="en-US" sz="1600" dirty="0" smtClean="0">
                <a:latin typeface="+mn-ea"/>
                <a:ea typeface="+mn-ea"/>
              </a:rPr>
              <a:t>연산자로 묶어 여러 가지 링크를 같이 지정 가능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500298" y="2643182"/>
            <a:ext cx="3442648" cy="1990707"/>
            <a:chOff x="1447800" y="5181600"/>
            <a:chExt cx="3442648" cy="1990707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/>
            <a:srcRect l="17641" t="28269" r="47647" b="53172"/>
            <a:stretch>
              <a:fillRect/>
            </a:stretch>
          </p:blipFill>
          <p:spPr bwMode="auto">
            <a:xfrm>
              <a:off x="1447800" y="5181600"/>
              <a:ext cx="3442648" cy="115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/>
            <a:srcRect l="22900" t="35228" r="42388" b="50307"/>
            <a:stretch>
              <a:fillRect/>
            </a:stretch>
          </p:blipFill>
          <p:spPr bwMode="auto">
            <a:xfrm>
              <a:off x="1447800" y="6275696"/>
              <a:ext cx="3442648" cy="896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71472" y="4786322"/>
          <a:ext cx="821537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151945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="auto link test.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http://www.soenlab.com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my home page.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aaa@bbb.com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mail address"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android:autoLink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web|email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/&gt;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00108"/>
            <a:ext cx="82153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shadow</a:t>
            </a:r>
            <a:r>
              <a:rPr lang="ko-KR" altLang="en-US" sz="1600" dirty="0" smtClean="0"/>
              <a:t>★ 속성은 텍스트 밑에 그림자를 깔아 입체적인 장식</a:t>
            </a:r>
            <a:endParaRPr lang="en-US" altLang="ko-KR" sz="1600" dirty="0" smtClean="0"/>
          </a:p>
          <a:p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ko-KR" altLang="en-US" sz="1600" dirty="0" smtClean="0"/>
              <a:t>는 그림자와 본 글자의 거리</a:t>
            </a:r>
            <a:endParaRPr lang="en-US" altLang="ko-KR" sz="1600" dirty="0" smtClean="0"/>
          </a:p>
          <a:p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ko-KR" altLang="en-US" sz="1600" dirty="0" smtClean="0"/>
              <a:t>는 그림자의 색상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Radius</a:t>
            </a:r>
            <a:r>
              <a:rPr lang="ko-KR" altLang="en-US" sz="1600" dirty="0" smtClean="0"/>
              <a:t>는 그림자의 크기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textScaleX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이용 높이에 대한 폭의 비율 지정</a:t>
            </a:r>
            <a:endParaRPr lang="en-US" altLang="ko-KR" sz="16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TextView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p474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2643182"/>
          <a:ext cx="82153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1519451">
                <a:tc>
                  <a:txBody>
                    <a:bodyPr/>
                    <a:lstStyle/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="Shadow Text"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20sp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ffffff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android:shadowColor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ffff00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android:shadowDx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="3.0"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android:shadowDy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="3.0"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android:shadowRadius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="3.0"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/&gt;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match_parent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="Wide Text"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20sp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android:textScaleX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="2.0"</a:t>
                      </a:r>
                    </a:p>
                    <a:p>
                      <a:pPr lvl="1"/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/&gt;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643446"/>
            <a:ext cx="3076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00034" y="1071546"/>
            <a:ext cx="8215370" cy="94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  <a:defRPr/>
            </a:pPr>
            <a:r>
              <a:rPr kumimoji="0" lang="ko-KR" altLang="en-US" sz="1600" dirty="0" smtClean="0">
                <a:solidFill>
                  <a:prstClr val="black"/>
                </a:solidFill>
                <a:latin typeface="+mn-ea"/>
                <a:ea typeface="+mn-ea"/>
              </a:rPr>
              <a:t>줄 간격</a:t>
            </a:r>
            <a:endParaRPr kumimoji="0" lang="en-US" altLang="ko-KR" sz="16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기본 줄 간격은 적용된 폰트의 높이만큼이며</a:t>
            </a:r>
            <a:r>
              <a:rPr kumimoji="0" lang="en-US" altLang="ko-KR" sz="1600" dirty="0" smtClean="0">
                <a:latin typeface="+mn-ea"/>
                <a:ea typeface="+mn-ea"/>
              </a:rPr>
              <a:t>, </a:t>
            </a:r>
            <a:r>
              <a:rPr kumimoji="0" lang="ko-KR" altLang="en-US" sz="1600" dirty="0" smtClean="0">
                <a:latin typeface="+mn-ea"/>
                <a:ea typeface="+mn-ea"/>
              </a:rPr>
              <a:t>줄 간격은 기본 줄 간격의 배수와 여유분으로 지정하는데 각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pitchFamily="18" charset="0"/>
              </a:rPr>
              <a:t>lineSpacingMultiplier</a:t>
            </a:r>
            <a:r>
              <a:rPr kumimoji="0" lang="en-US" altLang="ko-KR" sz="1600" b="1" dirty="0" smtClean="0">
                <a:latin typeface="+mn-ea"/>
                <a:ea typeface="+mn-ea"/>
                <a:cs typeface="Times New Roman" pitchFamily="18" charset="0"/>
              </a:rPr>
              <a:t>,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pitchFamily="18" charset="0"/>
              </a:rPr>
              <a:t>lineSpacingExtra</a:t>
            </a:r>
            <a:r>
              <a:rPr kumimoji="0" lang="en-US" altLang="ko-KR" sz="1600" b="1" dirty="0" smtClean="0">
                <a:latin typeface="+mn-ea"/>
                <a:ea typeface="+mn-ea"/>
                <a:cs typeface="Times New Roman" pitchFamily="18" charset="0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속성으로 지정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2214554"/>
            <a:ext cx="8143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글꼴 기준 크기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위젯의</a:t>
            </a:r>
            <a:r>
              <a:rPr lang="ko-KR" altLang="en-US" sz="1600" dirty="0" smtClean="0"/>
              <a:t> 크기는 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layout_width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layout_height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600" dirty="0" smtClean="0"/>
              <a:t>속성으로 지정하지만 텍스트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폰트에 상대적인 크기로도 지정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ko-KR" altLang="en-US" sz="1600" dirty="0" smtClean="0"/>
              <a:t> 속성은 텍스트의 실제 길이에 상관없이 지정한 줄만큼의 높이를 강제로 차지</a:t>
            </a:r>
            <a:endParaRPr lang="en-US" altLang="ko-KR" sz="16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00034" y="3500438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Times New Roman" pitchFamily="18" charset="0"/>
              </a:rPr>
              <a:t>capitalize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속성을 </a:t>
            </a:r>
            <a:r>
              <a:rPr kumimoji="0" lang="en-US" altLang="ko-KR" sz="1600" b="1" dirty="0" smtClean="0">
                <a:latin typeface="+mn-ea"/>
                <a:ea typeface="+mn-ea"/>
                <a:cs typeface="Times New Roman" pitchFamily="18" charset="0"/>
              </a:rPr>
              <a:t>characters, words, sentences </a:t>
            </a:r>
            <a:r>
              <a:rPr kumimoji="0" lang="ko-KR" altLang="en-US" sz="1600" dirty="0" smtClean="0">
                <a:latin typeface="+mn-ea"/>
                <a:ea typeface="+mn-ea"/>
              </a:rPr>
              <a:t>중 하나로 설정하면 글자</a:t>
            </a:r>
            <a:r>
              <a:rPr kumimoji="0" lang="en-US" altLang="ko-KR" sz="1600" dirty="0" smtClean="0">
                <a:latin typeface="+mn-ea"/>
                <a:ea typeface="+mn-ea"/>
              </a:rPr>
              <a:t>, </a:t>
            </a:r>
            <a:r>
              <a:rPr kumimoji="0" lang="ko-KR" altLang="en-US" sz="1600" dirty="0" smtClean="0">
                <a:latin typeface="+mn-ea"/>
                <a:ea typeface="+mn-ea"/>
              </a:rPr>
              <a:t>단어</a:t>
            </a:r>
            <a:r>
              <a:rPr kumimoji="0" lang="en-US" altLang="ko-KR" sz="1600" dirty="0" smtClean="0">
                <a:latin typeface="+mn-ea"/>
                <a:ea typeface="+mn-ea"/>
              </a:rPr>
              <a:t>, </a:t>
            </a:r>
            <a:r>
              <a:rPr kumimoji="0" lang="ko-KR" altLang="en-US" sz="1600" dirty="0" smtClean="0">
                <a:latin typeface="+mn-ea"/>
                <a:ea typeface="+mn-ea"/>
              </a:rPr>
              <a:t>문장 단위로 자동 대문자로 변환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158" y="4214818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생략 부호</a:t>
            </a:r>
            <a:endParaRPr lang="en-US" altLang="ko-KR" sz="1600" dirty="0" smtClean="0"/>
          </a:p>
          <a:p>
            <a:pPr lvl="1"/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ellipsize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속성은 긴 문자열의 일부 중 어디를 생략할 것인가를 지정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start,end,middle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28596" y="5072074"/>
            <a:ext cx="8001056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  <a:defRPr/>
            </a:pPr>
            <a:r>
              <a:rPr kumimoji="0" lang="ko-KR" altLang="en-US" sz="1600" dirty="0" smtClean="0">
                <a:solidFill>
                  <a:prstClr val="black"/>
                </a:solidFill>
                <a:latin typeface="+mn-ea"/>
                <a:ea typeface="+mn-ea"/>
              </a:rPr>
              <a:t>힌트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dirty="0" err="1" smtClean="0">
                <a:solidFill>
                  <a:prstClr val="black"/>
                </a:solidFill>
                <a:latin typeface="+mn-ea"/>
                <a:ea typeface="+mn-ea"/>
              </a:rPr>
              <a:t>placeHolder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힌트는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에디트에</a:t>
            </a:r>
            <a:r>
              <a:rPr kumimoji="0" lang="ko-KR" altLang="en-US" sz="1600" dirty="0" smtClean="0">
                <a:latin typeface="+mn-ea"/>
                <a:ea typeface="+mn-ea"/>
              </a:rPr>
              <a:t> 어떤 내용을 입력하라는 안내 문자열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b="1" dirty="0" smtClean="0">
                <a:latin typeface="+mn-ea"/>
                <a:ea typeface="+mn-ea"/>
                <a:cs typeface="Times New Roman" pitchFamily="18" charset="0"/>
              </a:rPr>
              <a:t>hint</a:t>
            </a:r>
            <a:r>
              <a:rPr kumimoji="0" lang="ko-KR" altLang="en-US" sz="1600" dirty="0" smtClean="0">
                <a:latin typeface="+mn-ea"/>
                <a:ea typeface="+mn-ea"/>
              </a:rPr>
              <a:t> 속성으로 힌트 문자열을 지정하며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pitchFamily="18" charset="0"/>
              </a:rPr>
              <a:t>textColorHint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속성으로 힌트 색상을 지정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TextView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p474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CharSequence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p477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142984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실행 중에 코드에서 텍스트 </a:t>
            </a:r>
            <a:r>
              <a:rPr lang="ko-KR" altLang="en-US" sz="1600" dirty="0" err="1" smtClean="0"/>
              <a:t>뷰의</a:t>
            </a:r>
            <a:r>
              <a:rPr lang="ko-KR" altLang="en-US" sz="1600" dirty="0" smtClean="0"/>
              <a:t> 문자열을 읽거나 변경 가능</a:t>
            </a:r>
            <a:endParaRPr lang="en-US" altLang="ko-KR" sz="1600" dirty="0" smtClean="0"/>
          </a:p>
          <a:p>
            <a:r>
              <a:rPr lang="ko-KR" altLang="en-US" sz="1600" dirty="0" smtClean="0"/>
              <a:t>아래의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1785926"/>
            <a:ext cx="8072494" cy="79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getText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resid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TextView.BufferType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type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)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setText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 [,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TextView.BufferType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type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28600" y="2895600"/>
            <a:ext cx="8686800" cy="35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CharSequence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안드로이드에서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문자열의 상위 타입</a:t>
            </a:r>
            <a:endParaRPr kumimoji="0" lang="en-US" altLang="ko-KR" sz="1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itchFamily="18" charset="0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다음 메서들을 제공하는 인터페이스로 정의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23014" t="26473" r="26041" b="49919"/>
          <a:stretch>
            <a:fillRect/>
          </a:stretch>
        </p:blipFill>
        <p:spPr bwMode="auto">
          <a:xfrm>
            <a:off x="928662" y="3643314"/>
            <a:ext cx="6820469" cy="19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bufferType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p478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71546"/>
            <a:ext cx="8072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버퍼타입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텍스트 </a:t>
            </a:r>
            <a:r>
              <a:rPr lang="ko-KR" altLang="en-US" sz="1600" dirty="0" err="1" smtClean="0"/>
              <a:t>뷰가</a:t>
            </a:r>
            <a:r>
              <a:rPr lang="ko-KR" altLang="en-US" sz="1600" dirty="0" smtClean="0"/>
              <a:t> 가진 문자열로 어떤 작업을 할 수 있는지를 정의하는 값</a:t>
            </a:r>
            <a:endParaRPr lang="en-US" altLang="ko-KR" sz="1600" dirty="0" smtClean="0"/>
          </a:p>
          <a:p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z="1600" dirty="0" smtClean="0"/>
              <a:t>문서에서는 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bufferType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속성으로 지정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버퍼타입이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ko-KR" altLang="en-US" sz="1600" dirty="0" smtClean="0"/>
              <a:t>이면 단순한 문자열일 뿐이며 실행중에 편집할 수 없음</a:t>
            </a:r>
            <a:endParaRPr lang="en-US" altLang="ko-KR" sz="1600" dirty="0" smtClean="0"/>
          </a:p>
          <a:p>
            <a:r>
              <a:rPr lang="en-US" altLang="ko-KR" sz="1600" b="1" dirty="0" smtClean="0"/>
              <a:t>    - editable</a:t>
            </a:r>
            <a:r>
              <a:rPr lang="ko-KR" altLang="en-US" sz="1600" dirty="0" smtClean="0"/>
              <a:t>이면 실행중에 사용자에 의해 편집이 가능</a:t>
            </a:r>
            <a:endParaRPr lang="en-US" altLang="ko-KR" sz="1600" dirty="0" smtClean="0"/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중간 수준의 버퍼 타입 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spannable</a:t>
            </a:r>
            <a:r>
              <a:rPr lang="ko-KR" altLang="en-US" sz="1600" dirty="0" smtClean="0"/>
              <a:t>은 편집은 안되나 문자열의 중간 중간에 표식을 더 삽입 할 수 있다는 뜻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7711" t="17058" r="25096" b="63838"/>
          <a:stretch>
            <a:fillRect/>
          </a:stretch>
        </p:blipFill>
        <p:spPr bwMode="auto">
          <a:xfrm>
            <a:off x="1785918" y="2643182"/>
            <a:ext cx="5568287" cy="11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28600" y="3962400"/>
            <a:ext cx="8686800" cy="33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spannable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은 </a:t>
            </a:r>
            <a:r>
              <a:rPr kumimoji="0" lang="ko-KR" altLang="en-US" sz="1600" dirty="0" smtClean="0">
                <a:latin typeface="+mn-ea"/>
                <a:ea typeface="+mn-ea"/>
              </a:rPr>
              <a:t>두 개의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메서드를</a:t>
            </a:r>
            <a:r>
              <a:rPr kumimoji="0" lang="ko-KR" altLang="en-US" sz="1600" dirty="0" smtClean="0">
                <a:latin typeface="+mn-ea"/>
                <a:ea typeface="+mn-ea"/>
              </a:rPr>
              <a:t> 추가로 제공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910" y="4429132"/>
            <a:ext cx="8001056" cy="609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setSpan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(Object what,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end,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flags)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removeSpan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(Object what)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 l="23042" t="59360" r="16254" b="13905"/>
          <a:stretch>
            <a:fillRect/>
          </a:stretch>
        </p:blipFill>
        <p:spPr bwMode="auto">
          <a:xfrm>
            <a:off x="2071670" y="5072074"/>
            <a:ext cx="5204346" cy="143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29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1472" y="1071546"/>
          <a:ext cx="585791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7916"/>
              </a:tblGrid>
              <a:tr h="3381892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기본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값이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editable 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임으로 별 지정 없이도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 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추가 가능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="@+id/edit"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="-Italic-Red-Under-" 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="@+id/text"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SmallBlueBig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="30sp"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android:bufferType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/&gt;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textlink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이름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김상형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프로필 보기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연락처 수소문하기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android:bufferType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20sp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android:textColorLink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="#ffff00" /&gt;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bufferType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p480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kkang\Desktop\PT_20150507\img\강의교안용_3판_1권이미지\image74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1714488"/>
            <a:ext cx="4648200" cy="2533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옵션메뉴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p372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18"/>
            <a:ext cx="8686800" cy="1633582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가장 일반적이고 자주 사용되는 메뉴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장비의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MENU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버튼을 누르면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액티비티의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콜백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메서드가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호출됨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2143116"/>
            <a:ext cx="7786742" cy="40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onCreateOptionsMenu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(Menu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14282" y="2643182"/>
            <a:ext cx="8686800" cy="61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메뉴 항목 추가 시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Menu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클래스의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add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호출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-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항목을 추가하는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메서드와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서브 메뉴를 추가하는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메서드가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정의되어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472" y="3500438"/>
            <a:ext cx="7786742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groupId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itemId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order,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title)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groupId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itemId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order,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titleRes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SubMenu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addSubMenu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titleRes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ko-KR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 bwMode="auto">
          <a:xfrm>
            <a:off x="214282" y="4357694"/>
            <a:ext cx="8686800" cy="33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항목 추가 후 </a:t>
            </a: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MenuItem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메서드들로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항목의 상세 속성 지정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1472" y="4786322"/>
            <a:ext cx="7786742" cy="149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setIcon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iconRes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setTitle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title)</a:t>
            </a:r>
          </a:p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setVisible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visible)</a:t>
            </a:r>
          </a:p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setAlphabeticShortcut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(char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alphaChar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setNumericShortcut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(char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numericChar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setChecked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checked)</a:t>
            </a:r>
          </a:p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setEnabled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enabled)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bufferType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p481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1071546"/>
          <a:ext cx="814393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3869287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Edit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R.id.edit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Edit.getText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espan.setSpan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StyleSpan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Typeface.ITALIC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), 1, 7,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Spannable.SPAN_EXCLUSIVE_EXCLUSIVE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);//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새로운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문자가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추가될경우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어떻게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할것인가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??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espan.setSpan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BackgroundColorSpan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(0xffff0000), 8, 11,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Spannable.SPAN_INCLUSIVE_INCLUSIVE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espan.setSpan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UnderlineSpan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12, 17,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Spannable.SPAN_EXCLUSIVE_INCLUSIVE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Text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Text.getText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tspan.setSpan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RelativeSizeSpan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(0.5f), 0, 5,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Spannable.SPAN_EXCLUSIVE_EXCLUSIVE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tspan.setSpan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ForegroundColorSpan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(0xff0000ff), 5, 9,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Spannable.SPAN_EXCLUSIVE_EXCLUSIVE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tspan.setSpan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RelativeSizeSpan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(1.5f), 9, 12,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Spannable.SPAN_EXCLUSIVE_EXCLUSIVE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altLang="ko-KR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31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071546"/>
          <a:ext cx="4929222" cy="507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222"/>
              </a:tblGrid>
              <a:tr h="5072098">
                <a:tc>
                  <a:txBody>
                    <a:bodyPr/>
                    <a:lstStyle/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link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R.id.textlink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Spannable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link.getText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profile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("")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v.getContext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이 사람의 프로필을 검색한다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.", 0).show();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lspan.setSpan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(profile, 10, 13,Spannable.SPAN_EXCLUSIVE_EXCLUSIVE);</a:t>
                      </a:r>
                    </a:p>
                    <a:p>
                      <a:endParaRPr lang="en-US" altLang="ko-KR" sz="14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call = 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("")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public void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v.getContext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"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이 사람의 연락처를 찾는다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.", 0).show();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};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lspan.setSpan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(call, 18, 21,Spannable.SPAN_EXCLUSIVE_EXCLUSIVE);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bufferType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p482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kkang\Desktop\PT_20150507\img\강의교안용_3판_1권이미지\image7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71678"/>
            <a:ext cx="3250659" cy="2005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bufferType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p484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단순한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서식 문자열을 출력하는 것이 목적이라면 </a:t>
            </a:r>
            <a:r>
              <a:rPr lang="ko-KR" altLang="en-US" sz="1600" dirty="0" err="1" smtClean="0"/>
              <a:t>스팬을</a:t>
            </a:r>
            <a:r>
              <a:rPr lang="ko-KR" altLang="en-US" sz="1600" dirty="0" smtClean="0"/>
              <a:t> 직접 삽입하는 대신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클래스의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28596" y="1714489"/>
            <a:ext cx="8286808" cy="7858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Spanned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fromHtml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source)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Spanned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fromHtml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source,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Html.ImageGetter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imageGetter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Html.TagHandler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tagHandler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8596" y="2712721"/>
          <a:ext cx="8143932" cy="143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143066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text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text.setText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Html.fromHtml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"This &lt;b&gt;text&lt;/b&gt; is 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&gt;spanned&lt;/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 from " + 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"&lt;u&gt;html&lt;/u&gt; &lt;font color='#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ff0000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'&gt;" + 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"document&lt;/font&gt;"));</a:t>
                      </a:r>
                    </a:p>
                    <a:p>
                      <a:endParaRPr lang="en-US" altLang="ko-KR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bufferType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p485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1071546"/>
          <a:ext cx="8143932" cy="10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107157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R.id.image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img.setText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Html.fromHtml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"This is a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androboy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&lt;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img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src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=\"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androboy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\"/&gt; image.", 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new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ImageGetter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null));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2285992"/>
          <a:ext cx="814393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1071570">
                <a:tc>
                  <a:txBody>
                    <a:bodyPr/>
                    <a:lstStyle/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class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ImageGetter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implements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Html.ImageGetter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public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getDrawable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(String source)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id = 0;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if (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source.equals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androboy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	id 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R.drawable.androboy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if (id != 0) {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getResources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().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getDrawable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(id);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drawable.setBounds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(0, 0,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drawable.getIntrinsicWidth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			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drawable.getIntrinsicHeight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	return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	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return null;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}</a:t>
                      </a:r>
                    </a:p>
                    <a:p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  <a:endParaRPr lang="en-US" altLang="ko-KR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28596" y="1000108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최상위의 버퍼 타입인 </a:t>
            </a:r>
            <a:r>
              <a:rPr lang="en-US" altLang="ko-KR" sz="1600" b="1" dirty="0" smtClean="0"/>
              <a:t>Editable</a:t>
            </a:r>
          </a:p>
          <a:p>
            <a:r>
              <a:rPr lang="ko-KR" altLang="en-US" sz="1600" dirty="0" err="1" smtClean="0"/>
              <a:t>스팬을</a:t>
            </a:r>
            <a:r>
              <a:rPr lang="ko-KR" altLang="en-US" sz="1600" dirty="0" smtClean="0"/>
              <a:t> 배치할 수 있음은 물론이고 실행 중에 편집도 가능</a:t>
            </a:r>
            <a:endParaRPr lang="en-US" altLang="ko-KR" sz="1600" dirty="0" smtClean="0"/>
          </a:p>
          <a:p>
            <a:r>
              <a:rPr lang="en-US" altLang="ko-KR" sz="1600" b="1" dirty="0" smtClean="0"/>
              <a:t>Editable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인터페이스에는 다음 </a:t>
            </a:r>
            <a:r>
              <a:rPr lang="ko-KR" altLang="en-US" sz="1600" dirty="0" err="1" smtClean="0"/>
              <a:t>메서드들이</a:t>
            </a:r>
            <a:r>
              <a:rPr lang="ko-KR" altLang="en-US" sz="1600" dirty="0" smtClean="0"/>
              <a:t> 추가로 정의</a:t>
            </a:r>
            <a:endParaRPr lang="en-US" altLang="ko-KR" sz="16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bufferType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p486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596" y="2000240"/>
            <a:ext cx="8286808" cy="1071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Editable insert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where,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Editable delete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Editable append (char text)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clear ()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Editable replace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문자열 변경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리스너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p489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에디트는</a:t>
            </a:r>
            <a:r>
              <a:rPr lang="ko-KR" altLang="en-US" sz="1600" dirty="0" smtClean="0"/>
              <a:t> 편집 관련 기능들이 모두 활성화되어 있어 레이아웃에 배치해 놓기만 해도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즉시 편집이 가능</a:t>
            </a:r>
            <a:endParaRPr lang="en-US" altLang="ko-KR" sz="1600" dirty="0" smtClean="0"/>
          </a:p>
          <a:p>
            <a:r>
              <a:rPr lang="ko-KR" altLang="en-US" sz="1600" dirty="0" smtClean="0"/>
              <a:t>텍스트가 변경되는 시점에 특정 작업을 하고 싶다면 다음 </a:t>
            </a:r>
            <a:r>
              <a:rPr lang="ko-KR" altLang="en-US" sz="1600" dirty="0" err="1" smtClean="0"/>
              <a:t>메스드로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리스너를</a:t>
            </a:r>
            <a:r>
              <a:rPr lang="ko-KR" altLang="en-US" sz="1600" dirty="0" smtClean="0"/>
              <a:t> 등록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000240"/>
            <a:ext cx="8072494" cy="443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addTextChangedListener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TextWatcher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watcher)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034" y="2643182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편집 이벤트를 처리하는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pitchFamily="18" charset="0"/>
              </a:rPr>
              <a:t>TextWatcher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객체를 생성한 후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리스너로</a:t>
            </a:r>
            <a:r>
              <a:rPr kumimoji="0" lang="ko-KR" altLang="en-US" sz="1600" dirty="0" smtClean="0">
                <a:latin typeface="+mn-ea"/>
                <a:ea typeface="+mn-ea"/>
              </a:rPr>
              <a:t> 등록해 놓으면 사용자가 문자열을 편집할 때마다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pitchFamily="18" charset="0"/>
              </a:rPr>
              <a:t>TextWatcher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인터페이스의 다음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메서드가</a:t>
            </a:r>
            <a:r>
              <a:rPr kumimoji="0" lang="ko-KR" altLang="en-US" sz="1600" dirty="0" smtClean="0">
                <a:latin typeface="+mn-ea"/>
                <a:ea typeface="+mn-ea"/>
              </a:rPr>
              <a:t> 호출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3286124"/>
            <a:ext cx="8001056" cy="7745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beforeTextChanged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count,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after)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afterTextChanged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(Editable s)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onTextChanged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CharSequence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before,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count)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커서 및 선택 관리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p499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에디트는</a:t>
            </a:r>
            <a:r>
              <a:rPr lang="ko-KR" altLang="en-US" sz="1600" dirty="0" smtClean="0"/>
              <a:t> 현재 편집 위치를 표시하기 위해 커서를 표시하며 선택 영역이 있을 때는 선택 블록을 표시</a:t>
            </a:r>
            <a:endParaRPr lang="en-US" altLang="ko-KR" sz="1600" dirty="0" smtClean="0"/>
          </a:p>
          <a:p>
            <a:r>
              <a:rPr lang="ko-KR" altLang="en-US" sz="1600" dirty="0" smtClean="0"/>
              <a:t>코드에서 커서의 위치나 선택 블록에 간섭이 필요할 경우 다음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선택 영역을 변경 또는 조사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1472" y="2428868"/>
            <a:ext cx="7929618" cy="12794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getSelectionStart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getSelectionEnd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setSelection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stop)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setSelection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index) //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커서 위치만</a:t>
            </a:r>
            <a:endParaRPr lang="en-US" altLang="ko-KR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selectAll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extendSelection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index) //</a:t>
            </a:r>
            <a:r>
              <a:rPr lang="ko-KR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현 위치부터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키보드 관리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p503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에디트의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input Type </a:t>
            </a:r>
            <a:r>
              <a:rPr lang="ko-KR" altLang="en-US" sz="1600" dirty="0" smtClean="0"/>
              <a:t>속성</a:t>
            </a:r>
            <a:endParaRPr lang="en-US" altLang="ko-KR" sz="1600" dirty="0" smtClean="0"/>
          </a:p>
          <a:p>
            <a:r>
              <a:rPr lang="ko-KR" altLang="en-US" sz="1600" dirty="0" smtClean="0"/>
              <a:t>어떤 종류의 값을 </a:t>
            </a:r>
            <a:r>
              <a:rPr lang="ko-KR" altLang="en-US" sz="1600" dirty="0" err="1" smtClean="0"/>
              <a:t>입력받을</a:t>
            </a:r>
            <a:r>
              <a:rPr lang="ko-KR" altLang="en-US" sz="1600" dirty="0" smtClean="0"/>
              <a:t> 것인가를 지정하며 이 값에 따라 키보드에 표시되는 키의 종류가 달라짐</a:t>
            </a:r>
            <a:endParaRPr lang="en-US" altLang="ko-KR" sz="16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2906" t="15764" r="35928" b="33478"/>
          <a:stretch>
            <a:fillRect/>
          </a:stretch>
        </p:blipFill>
        <p:spPr bwMode="auto">
          <a:xfrm>
            <a:off x="2143108" y="2000240"/>
            <a:ext cx="4419600" cy="340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57158" y="1071546"/>
            <a:ext cx="8429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키보드 제어 시 </a:t>
            </a:r>
            <a:r>
              <a:rPr lang="en-US" altLang="ko-KR" sz="1600" b="1" dirty="0" err="1" smtClean="0"/>
              <a:t>InputMethodManager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 사용</a:t>
            </a:r>
            <a:endParaRPr lang="en-US" altLang="ko-KR" sz="1600" dirty="0" smtClean="0"/>
          </a:p>
          <a:p>
            <a:r>
              <a:rPr lang="en-US" altLang="ko-KR" sz="1600" b="1" dirty="0" err="1" smtClean="0"/>
              <a:t>getSystemService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구할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아래의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키보드를 보이거나 숨김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158" y="2000240"/>
            <a:ext cx="8358246" cy="691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showSoftInput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(View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flags)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hideSoftInputFromWindow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IBinder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windowToken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flags [,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   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ResultReceiver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resultReceiver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928934"/>
          <a:ext cx="8215370" cy="337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70"/>
              </a:tblGrid>
              <a:tr h="3373198">
                <a:tc>
                  <a:txBody>
                    <a:bodyPr/>
                    <a:lstStyle/>
                    <a:p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InputMethodManager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mImm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mEdit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……..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mImm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InputMethodManager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getSystemService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(INPUT_METHOD_SERVICE);</a:t>
                      </a:r>
                    </a:p>
                    <a:p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mEdit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EditText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R.id.edit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……..</a:t>
                      </a:r>
                    </a:p>
                    <a:p>
                      <a:endParaRPr lang="en-US" altLang="ko-KR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case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R.id.show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mImm.showSoftInput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mEdit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0);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break;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case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R.id.hide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mImm.hideSoftInputFromWindow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mEdit.getWindowToken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(), 0);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break;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키보드 관리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p506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키보드 관리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p508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1000108"/>
            <a:ext cx="8143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키보드를 화면에 정렬하는 방법</a:t>
            </a:r>
            <a:endParaRPr lang="en-US" altLang="ko-KR" sz="1600" dirty="0" smtClean="0"/>
          </a:p>
          <a:p>
            <a:r>
              <a:rPr lang="ko-KR" altLang="en-US" sz="1600" dirty="0" smtClean="0"/>
              <a:t>키보드가 열리면서 </a:t>
            </a:r>
            <a:r>
              <a:rPr lang="ko-KR" altLang="en-US" sz="1600" dirty="0" err="1" smtClean="0"/>
              <a:t>뷰의</a:t>
            </a:r>
            <a:r>
              <a:rPr lang="ko-KR" altLang="en-US" sz="1600" dirty="0" smtClean="0"/>
              <a:t> 면적이 </a:t>
            </a:r>
            <a:r>
              <a:rPr lang="ko-KR" altLang="en-US" sz="1600" dirty="0" err="1" smtClean="0"/>
              <a:t>줄어듬</a:t>
            </a:r>
            <a:endParaRPr lang="en-US" altLang="ko-KR" sz="1600" dirty="0" smtClean="0"/>
          </a:p>
          <a:p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뷰의</a:t>
            </a:r>
            <a:r>
              <a:rPr lang="ko-KR" altLang="en-US" sz="1600" dirty="0" smtClean="0"/>
              <a:t> 일부가 가려지거나 레이아웃에 변화 발생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다음 속성들을 사용하면 변화를 최대한 부드럽게 처리할 수 있음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7839" t="31386" r="21031" b="40094"/>
          <a:stretch>
            <a:fillRect/>
          </a:stretch>
        </p:blipFill>
        <p:spPr bwMode="auto">
          <a:xfrm>
            <a:off x="928662" y="2143116"/>
            <a:ext cx="7125908" cy="207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4500570"/>
          <a:ext cx="750099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99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&lt;activity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=".AdjustKey1"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android:label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="AdjustKey1" /&gt;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&lt;activity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=".AdjustKey2"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android:label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="AdjustKey2"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android:windowSoftInputMode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="</a:t>
                      </a: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adjustResize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/&gt;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옵션메뉴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p374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228600" y="931818"/>
            <a:ext cx="8686800" cy="234478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onCreateOptionMenu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메서드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최초 메뉴 생성 시 단 한 번만 호출됨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메뉴는 한 번만 초기화되며 이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메서드에서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만든 메뉴가 계속 사용됨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실행 중 메뉴 수정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편집 시 아래의 </a:t>
            </a:r>
            <a:r>
              <a:rPr kumimoji="1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메서드를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재정의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lvl="1"/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메뉴가 열릴 때마다 호출되며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메뉴 항목 추가 삭제 및 속성 변경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034" y="2571744"/>
            <a:ext cx="7715304" cy="40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onPrepareOptionsMenu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(Menu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85720" y="3357562"/>
            <a:ext cx="86868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항목이 선택될 때는 아래의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메서드가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호출됨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인수로 사용자가 선택한 메뉴 항목 객체 전달</a:t>
            </a:r>
            <a:endParaRPr kumimoji="0" lang="en-US" altLang="ko-KR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Item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의 </a:t>
            </a: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getItemId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메서드를</a:t>
            </a:r>
            <a:r>
              <a:rPr kumimoji="0" lang="ko-KR" altLang="en-US" sz="1600" dirty="0" smtClean="0">
                <a:latin typeface="+mn-ea"/>
                <a:ea typeface="+mn-ea"/>
              </a:rPr>
              <a:t> 호출하여 항목의 </a:t>
            </a:r>
            <a:r>
              <a:rPr kumimoji="0" lang="en-US" altLang="ko-KR" sz="1600" b="1" dirty="0" smtClean="0">
                <a:latin typeface="+mn-ea"/>
                <a:ea typeface="+mn-ea"/>
              </a:rPr>
              <a:t>ID</a:t>
            </a:r>
            <a:r>
              <a:rPr kumimoji="0" lang="ko-KR" altLang="en-US" sz="1600" dirty="0" smtClean="0">
                <a:latin typeface="+mn-ea"/>
                <a:ea typeface="+mn-ea"/>
              </a:rPr>
              <a:t>를 조사하고 </a:t>
            </a:r>
            <a:r>
              <a:rPr kumimoji="0" lang="en-US" altLang="ko-KR" sz="1600" b="1" dirty="0" smtClean="0">
                <a:latin typeface="+mn-ea"/>
                <a:ea typeface="+mn-ea"/>
              </a:rPr>
              <a:t>ID</a:t>
            </a:r>
            <a:r>
              <a:rPr kumimoji="0" lang="ko-KR" altLang="en-US" sz="1600" dirty="0" smtClean="0">
                <a:latin typeface="+mn-ea"/>
                <a:ea typeface="+mn-ea"/>
              </a:rPr>
              <a:t>에 따라 명령 수행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34" y="4572008"/>
            <a:ext cx="7643866" cy="40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onOptionsItemSelected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item)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라디오 버튼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p525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142984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ko-KR" altLang="en-US" sz="1600" dirty="0" smtClean="0"/>
              <a:t>으로부터 파생되는 서브 클래스들</a:t>
            </a:r>
            <a:endParaRPr lang="en-US" altLang="ko-KR" sz="1600" dirty="0" smtClean="0"/>
          </a:p>
          <a:p>
            <a:pPr lvl="1"/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중간의 한 단계를 거쳐 세 개의 </a:t>
            </a:r>
            <a:r>
              <a:rPr lang="ko-KR" altLang="en-US" sz="1600" dirty="0" err="1" smtClean="0">
                <a:latin typeface="Times New Roman" pitchFamily="18" charset="0"/>
                <a:cs typeface="Times New Roman" pitchFamily="18" charset="0"/>
              </a:rPr>
              <a:t>위젯이</a:t>
            </a:r>
            <a:r>
              <a:rPr lang="ko-KR" altLang="en-US" sz="1600" dirty="0" smtClean="0">
                <a:latin typeface="Times New Roman" pitchFamily="18" charset="0"/>
                <a:cs typeface="Times New Roman" pitchFamily="18" charset="0"/>
              </a:rPr>
              <a:t> 파생됨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7605" t="20333" r="44271" b="54968"/>
          <a:stretch>
            <a:fillRect/>
          </a:stretch>
        </p:blipFill>
        <p:spPr bwMode="auto">
          <a:xfrm>
            <a:off x="2000233" y="1857364"/>
            <a:ext cx="4572032" cy="185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42910" y="3929066"/>
            <a:ext cx="8143932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en-US" altLang="ko-KR" sz="1600" b="1" dirty="0" err="1" smtClean="0">
                <a:latin typeface="+mn-ea"/>
                <a:ea typeface="+mn-ea"/>
                <a:cs typeface="Times New Roman" pitchFamily="18" charset="0"/>
              </a:rPr>
              <a:t>CompoundButton</a:t>
            </a:r>
            <a:r>
              <a:rPr kumimoji="0" lang="ko-KR" altLang="en-US" sz="1600" dirty="0" smtClean="0">
                <a:latin typeface="+mn-ea"/>
                <a:ea typeface="+mn-ea"/>
              </a:rPr>
              <a:t>은 체크</a:t>
            </a:r>
            <a:r>
              <a:rPr kumimoji="0" lang="en-US" altLang="ko-KR" sz="1600" dirty="0" smtClean="0">
                <a:latin typeface="+mn-ea"/>
                <a:ea typeface="+mn-ea"/>
              </a:rPr>
              <a:t>, </a:t>
            </a:r>
            <a:r>
              <a:rPr kumimoji="0" lang="ko-KR" altLang="en-US" sz="1600" dirty="0" err="1" smtClean="0">
                <a:latin typeface="+mn-ea"/>
                <a:ea typeface="+mn-ea"/>
              </a:rPr>
              <a:t>언체크의</a:t>
            </a:r>
            <a:r>
              <a:rPr kumimoji="0" lang="ko-KR" altLang="en-US" sz="1600" dirty="0" smtClean="0">
                <a:latin typeface="+mn-ea"/>
                <a:ea typeface="+mn-ea"/>
              </a:rPr>
              <a:t> 두 가지 상태를 가짐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    </a:t>
            </a:r>
            <a:r>
              <a:rPr kumimoji="0" lang="en-US" altLang="ko-KR" sz="1600" dirty="0" smtClean="0">
                <a:latin typeface="+mn-ea"/>
                <a:ea typeface="+mn-ea"/>
              </a:rPr>
              <a:t>- </a:t>
            </a:r>
            <a:r>
              <a:rPr kumimoji="0" lang="ko-KR" altLang="en-US" sz="1600" dirty="0" smtClean="0">
                <a:latin typeface="+mn-ea"/>
                <a:ea typeface="+mn-ea"/>
              </a:rPr>
              <a:t>코드에서 체크 상태를 변경 및 조사할 때는 다음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메서드를</a:t>
            </a:r>
            <a:r>
              <a:rPr kumimoji="0" lang="ko-KR" altLang="en-US" sz="1600" dirty="0" smtClean="0">
                <a:latin typeface="+mn-ea"/>
                <a:ea typeface="+mn-ea"/>
              </a:rPr>
              <a:t> 사용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defRPr/>
            </a:pPr>
            <a:r>
              <a:rPr kumimoji="0" lang="en-US" altLang="ko-KR" sz="1600" dirty="0" smtClean="0">
                <a:latin typeface="+mn-ea"/>
                <a:ea typeface="+mn-ea"/>
              </a:rPr>
              <a:t>    - </a:t>
            </a:r>
            <a:r>
              <a:rPr kumimoji="0" lang="ko-KR" altLang="en-US" sz="1600" dirty="0" smtClean="0">
                <a:latin typeface="+mn-ea"/>
                <a:ea typeface="+mn-ea"/>
              </a:rPr>
              <a:t>체크 박스뿐만 아니라 라디오 버튼</a:t>
            </a:r>
            <a:r>
              <a:rPr kumimoji="0" lang="en-US" altLang="ko-KR" sz="1600" dirty="0" smtClean="0">
                <a:latin typeface="+mn-ea"/>
                <a:ea typeface="+mn-ea"/>
              </a:rPr>
              <a:t>, </a:t>
            </a:r>
            <a:r>
              <a:rPr kumimoji="0" lang="ko-KR" altLang="en-US" sz="1600" dirty="0" err="1" smtClean="0">
                <a:latin typeface="+mn-ea"/>
                <a:ea typeface="+mn-ea"/>
              </a:rPr>
              <a:t>토글</a:t>
            </a:r>
            <a:r>
              <a:rPr kumimoji="0" lang="ko-KR" altLang="en-US" sz="1600" dirty="0" smtClean="0">
                <a:latin typeface="+mn-ea"/>
                <a:ea typeface="+mn-ea"/>
              </a:rPr>
              <a:t> 버튼에도 똑같이 적용됨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348" y="5072074"/>
            <a:ext cx="7929618" cy="7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setChecked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checked)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toggle ()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isChecked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내용 개체 틀 1"/>
          <p:cNvSpPr txBox="1">
            <a:spLocks/>
          </p:cNvSpPr>
          <p:nvPr/>
        </p:nvSpPr>
        <p:spPr bwMode="auto">
          <a:xfrm>
            <a:off x="214282" y="1071546"/>
            <a:ext cx="8686800" cy="38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9625" marR="0" lvl="2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체크 상태 변경 시 </a:t>
            </a: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onCheckedChangeListener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의 메서드가 호출됨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1472" y="1500174"/>
            <a:ext cx="8143932" cy="4071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onCheckedChanged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CompoundButton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buttonView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isChecked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라디오 버튼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p526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472" y="2071678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체크 상태와 </a:t>
            </a:r>
            <a:r>
              <a:rPr lang="ko-KR" altLang="en-US" sz="1600" dirty="0" err="1" smtClean="0"/>
              <a:t>언체크</a:t>
            </a:r>
            <a:r>
              <a:rPr lang="ko-KR" altLang="en-US" sz="1600" dirty="0" smtClean="0"/>
              <a:t> 상태를 관리하는 방법이나 </a:t>
            </a:r>
            <a:r>
              <a:rPr lang="ko-KR" altLang="en-US" sz="1600" dirty="0" err="1" smtClean="0"/>
              <a:t>표현방법은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위젯마다</a:t>
            </a:r>
            <a:r>
              <a:rPr lang="ko-KR" altLang="en-US" sz="1600" dirty="0" smtClean="0"/>
              <a:t> 다름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라디오 버튼은 선택 가능한 여러 개의 값 중 하나를 입력 받을 때 사용</a:t>
            </a:r>
            <a:endParaRPr lang="en-US" altLang="ko-KR" sz="1600" dirty="0" smtClean="0"/>
          </a:p>
          <a:p>
            <a:pPr lvl="1"/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RadioGrouup</a:t>
            </a:r>
            <a:r>
              <a:rPr lang="ko-KR" altLang="en-US" sz="1600" dirty="0" smtClean="0"/>
              <a:t>은</a:t>
            </a:r>
            <a:r>
              <a:rPr lang="ko-KR" alt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</a:rPr>
              <a:t>LinearLayout</a:t>
            </a:r>
            <a:r>
              <a:rPr lang="ko-KR" altLang="en-US" sz="1600" dirty="0" smtClean="0"/>
              <a:t>의 서브 클래스이며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라디오 그룹을 일렬로 배치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그룹내에</a:t>
            </a:r>
            <a:r>
              <a:rPr lang="ko-KR" altLang="en-US" sz="1600" dirty="0" smtClean="0"/>
              <a:t> 속한 라디오 버튼의 체크 상태를 변경할 때는 다음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71472" y="3214686"/>
            <a:ext cx="8143932" cy="7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check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id)</a:t>
            </a:r>
          </a:p>
          <a:p>
            <a:pPr lvl="1"/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clear Check ()</a:t>
            </a:r>
          </a:p>
          <a:p>
            <a:pPr lvl="1"/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get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CheckedRadioButtonId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()</a:t>
            </a:r>
            <a:endParaRPr lang="ko-KR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357554" y="4857760"/>
            <a:ext cx="2855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장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어댑터뷰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572008"/>
            <a:ext cx="676656" cy="975360"/>
          </a:xfrm>
          <a:prstGeom prst="rect">
            <a:avLst/>
          </a:prstGeom>
        </p:spPr>
      </p:pic>
      <p:pic>
        <p:nvPicPr>
          <p:cNvPr id="8" name="그림 7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2214554"/>
            <a:ext cx="479505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어댑터뷰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p550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7158" y="1071546"/>
            <a:ext cx="84296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리스트 </a:t>
            </a:r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err="1" smtClean="0">
                <a:latin typeface="Times New Roman" charset="0"/>
              </a:rPr>
              <a:t>그리드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err="1" smtClean="0">
                <a:latin typeface="Times New Roman" charset="0"/>
              </a:rPr>
              <a:t>스피너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갤러리 등을 묶어 어댑터 </a:t>
            </a:r>
            <a:r>
              <a:rPr lang="ko-KR" altLang="en-US" sz="1600" dirty="0" err="1" smtClean="0">
                <a:latin typeface="Times New Roman" charset="0"/>
              </a:rPr>
              <a:t>뷰라</a:t>
            </a:r>
            <a:r>
              <a:rPr lang="ko-KR" altLang="en-US" sz="1600" dirty="0" smtClean="0">
                <a:latin typeface="Times New Roman" charset="0"/>
              </a:rPr>
              <a:t> 부름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표시할 항목 데이터를 어댑터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Adapter</a:t>
            </a:r>
            <a:r>
              <a:rPr lang="en-US" altLang="ko-KR" sz="1600" dirty="0" smtClean="0">
                <a:latin typeface="Times New Roman" charset="0"/>
              </a:rPr>
              <a:t>) </a:t>
            </a:r>
            <a:r>
              <a:rPr lang="ko-KR" altLang="en-US" sz="1600" dirty="0" smtClean="0">
                <a:latin typeface="Times New Roman" charset="0"/>
              </a:rPr>
              <a:t>객체로부터 공급 받음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기능적으로 집합을 표시한다는 면에서 동일하지만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항목을 표시하는 방법은 다름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항목들의 집합을 표시하는 </a:t>
            </a:r>
            <a:r>
              <a:rPr lang="ko-KR" altLang="en-US" sz="1600" dirty="0" err="1" smtClean="0">
                <a:latin typeface="Times New Roman" charset="0"/>
              </a:rPr>
              <a:t>위젯들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공동 조상인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AdapterView</a:t>
            </a:r>
            <a:r>
              <a:rPr lang="ko-KR" altLang="en-US" sz="1600" dirty="0" smtClean="0">
                <a:latin typeface="Times New Roman" charset="0"/>
              </a:rPr>
              <a:t>는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ViewGroup</a:t>
            </a:r>
            <a:r>
              <a:rPr lang="ko-KR" altLang="en-US" sz="1600" dirty="0" smtClean="0">
                <a:latin typeface="Times New Roman" charset="0"/>
              </a:rPr>
              <a:t>로부터 파생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어댑터 </a:t>
            </a:r>
            <a:r>
              <a:rPr lang="ko-KR" altLang="en-US" sz="1600" dirty="0" err="1" smtClean="0">
                <a:latin typeface="Times New Roman" charset="0"/>
              </a:rPr>
              <a:t>뷰들은</a:t>
            </a:r>
            <a:r>
              <a:rPr lang="ko-KR" altLang="en-US" sz="1600" dirty="0" smtClean="0">
                <a:latin typeface="Times New Roman" charset="0"/>
              </a:rPr>
              <a:t> 항목에 해당하는 여러 개의 </a:t>
            </a:r>
            <a:r>
              <a:rPr lang="ko-KR" altLang="en-US" sz="1600" dirty="0" err="1" smtClean="0">
                <a:latin typeface="Times New Roman" charset="0"/>
              </a:rPr>
              <a:t>차일드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뷰를</a:t>
            </a:r>
            <a:r>
              <a:rPr lang="ko-KR" altLang="en-US" sz="1600" dirty="0" smtClean="0">
                <a:latin typeface="Times New Roman" charset="0"/>
              </a:rPr>
              <a:t> 가질 수 있음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사용자와 상호 작용도 처리</a:t>
            </a:r>
            <a:endParaRPr lang="en-US" altLang="ko-KR" sz="1600" dirty="0" smtClean="0">
              <a:latin typeface="Times New Roman" charset="0"/>
            </a:endParaRPr>
          </a:p>
        </p:txBody>
      </p:sp>
      <p:grpSp>
        <p:nvGrpSpPr>
          <p:cNvPr id="5" name="그룹 30"/>
          <p:cNvGrpSpPr>
            <a:grpSpLocks/>
          </p:cNvGrpSpPr>
          <p:nvPr/>
        </p:nvGrpSpPr>
        <p:grpSpPr bwMode="auto">
          <a:xfrm>
            <a:off x="1000100" y="3429000"/>
            <a:ext cx="7086600" cy="2667000"/>
            <a:chOff x="609600" y="2971800"/>
            <a:chExt cx="7049276" cy="2713655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09600" y="4495800"/>
              <a:ext cx="1066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AdapterView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373083" y="3447662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 dirty="0" err="1">
                  <a:latin typeface="Times New Roman" charset="0"/>
                  <a:cs typeface="Times New Roman" charset="0"/>
                </a:rPr>
                <a:t>AbsListView</a:t>
              </a:r>
              <a:endParaRPr lang="en-US" altLang="ko-KR" sz="1300" b="1" dirty="0"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373083" y="4971662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AbsSpinner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676400" y="4696407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981200" y="3629607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981200" y="362960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981200" y="515360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298297" y="3018455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ListView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298297" y="3780455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GridView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601614" y="365604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906414" y="3198848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906414" y="319884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3906414" y="396084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298297" y="4542455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Spinner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298297" y="5304455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Gallery</a:t>
              </a: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3601614" y="518004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906414" y="4722848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906414" y="472284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906414" y="548484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906276" y="3020007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ExpandedListView</a:t>
              </a: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5514393" y="3200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609600" y="3733800"/>
              <a:ext cx="1066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ViewGroup</a:t>
              </a: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1143000" y="4114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609600" y="2971800"/>
              <a:ext cx="1066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View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1143000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어댑터뷰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p551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어댑터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b="1" dirty="0" smtClean="0">
                <a:latin typeface="Times New Roman" charset="0"/>
                <a:cs typeface="Times New Roman" charset="0"/>
              </a:rPr>
              <a:t>Adapter</a:t>
            </a:r>
            <a:r>
              <a:rPr lang="en-US" altLang="ko-KR" sz="1600" dirty="0" smtClean="0">
                <a:latin typeface="Times New Roman" charset="0"/>
              </a:rPr>
              <a:t>)</a:t>
            </a:r>
          </a:p>
          <a:p>
            <a:pPr lvl="1"/>
            <a:r>
              <a:rPr lang="ko-KR" altLang="en-US" sz="1600" dirty="0" smtClean="0">
                <a:latin typeface="Times New Roman" charset="0"/>
              </a:rPr>
              <a:t>어댑터 </a:t>
            </a:r>
            <a:r>
              <a:rPr lang="ko-KR" altLang="en-US" sz="1600" dirty="0" err="1" smtClean="0">
                <a:latin typeface="Times New Roman" charset="0"/>
              </a:rPr>
              <a:t>뷰에</a:t>
            </a:r>
            <a:r>
              <a:rPr lang="ko-KR" altLang="en-US" sz="1600" dirty="0" smtClean="0">
                <a:latin typeface="Times New Roman" charset="0"/>
              </a:rPr>
              <a:t> 데이터를 공급하는 객체로 원본으로부터 얻은 데이터를 관리하며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어댑터 </a:t>
            </a:r>
            <a:r>
              <a:rPr lang="ko-KR" altLang="en-US" sz="1600" dirty="0" err="1" smtClean="0">
                <a:latin typeface="Times New Roman" charset="0"/>
              </a:rPr>
              <a:t>뷰는</a:t>
            </a:r>
            <a:r>
              <a:rPr lang="ko-KR" altLang="en-US" sz="1600" dirty="0" smtClean="0">
                <a:latin typeface="Times New Roman" charset="0"/>
              </a:rPr>
              <a:t> 어댑터가 전달한 데이터를 화면에 표시</a:t>
            </a:r>
            <a:endParaRPr lang="en-US" altLang="ko-KR" sz="1600" dirty="0" smtClean="0">
              <a:latin typeface="Times New Roman" charset="0"/>
            </a:endParaRPr>
          </a:p>
        </p:txBody>
      </p:sp>
      <p:grpSp>
        <p:nvGrpSpPr>
          <p:cNvPr id="6" name="그룹 22"/>
          <p:cNvGrpSpPr>
            <a:grpSpLocks/>
          </p:cNvGrpSpPr>
          <p:nvPr/>
        </p:nvGrpSpPr>
        <p:grpSpPr bwMode="auto">
          <a:xfrm>
            <a:off x="1857356" y="2143116"/>
            <a:ext cx="4953000" cy="3276600"/>
            <a:chOff x="1295400" y="2819400"/>
            <a:chExt cx="5715000" cy="28956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05200" y="28194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Adapter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362200" y="36576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ListAdapter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572000" y="36576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SpinnerAdapter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267200" y="3200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048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048000" y="3429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486400" y="3429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267200" y="426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048000" y="42672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048000" y="4038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486400" y="4038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505200" y="44958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BaseAdapter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295400" y="5334000"/>
              <a:ext cx="1676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ArrayAdapter&lt;T&gt;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505200" y="53340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CursorAdapter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267200" y="4876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133600" y="5105400"/>
              <a:ext cx="411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1336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62484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486400" y="5334000"/>
              <a:ext cx="1524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00" b="1">
                  <a:latin typeface="Times New Roman" charset="0"/>
                  <a:cs typeface="Times New Roman" charset="0"/>
                </a:rPr>
                <a:t>SimpleAdapter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리스트뷰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p553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어댑터 </a:t>
            </a:r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대표 </a:t>
            </a:r>
            <a:r>
              <a:rPr lang="ko-KR" altLang="en-US" sz="1600" dirty="0" err="1" smtClean="0">
                <a:latin typeface="Times New Roman" charset="0"/>
              </a:rPr>
              <a:t>위젯으로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항목들을 수직으로 펼쳐서 </a:t>
            </a:r>
            <a:r>
              <a:rPr lang="ko-KR" altLang="en-US" sz="1600" dirty="0" err="1" smtClean="0">
                <a:latin typeface="Times New Roman" charset="0"/>
              </a:rPr>
              <a:t>보여주며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스크롤을 지원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034" y="2000240"/>
            <a:ext cx="814393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ArrayAdapter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(Context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context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textViewResourceId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, List&lt;T&gt; objects)</a:t>
            </a:r>
          </a:p>
          <a:p>
            <a:pPr lvl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ArrayAdapter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(Context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context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textViewResourceId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, T[] objects)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3400" y="2959100"/>
          <a:ext cx="811056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566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&lt;?xml version=“1.0”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encoding=“utf-8”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xmls:android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http://schemas.android.com/apk/res/androrid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android:orientation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=“vertical”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”&gt;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ListView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=“@+id/list”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 /&gt;</a:t>
                      </a:r>
                    </a:p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LinearLayout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리스트뷰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p553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071546"/>
          <a:ext cx="814393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ListTest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extends Activity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R.layout.listview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//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데이터 원본 준비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&lt;String&gt;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arGeneral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&lt;String&gt;();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arGeneral.add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김유신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arGeneral.add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이순신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arGeneral.add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강감찬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arGeneral.add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을지문덕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”);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//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어댑터 준비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ArrayAdapter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&lt;String&gt; Adapter;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Adapter = new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ArrayAdapter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&lt;String&gt;  (this, 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android.R.layout.simple_list_item_1,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arGeneral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//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어댑터 연결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list =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R.id.list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list.setAdapter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(Adapter);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47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42910" y="1071546"/>
          <a:ext cx="792961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171"/>
                <a:gridCol w="430744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리소스 </a:t>
                      </a:r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ID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Simple_list_item_1</a:t>
                      </a:r>
                      <a:endParaRPr lang="ko-KR" altLang="en-US" sz="14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하나의 텍스트 </a:t>
                      </a:r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뷰로</a:t>
                      </a:r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 구성된 레이아웃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Simple_list_item_2</a:t>
                      </a:r>
                      <a:endParaRPr lang="ko-KR" altLang="en-US" sz="14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두 개의 텍스트 </a:t>
                      </a:r>
                      <a:r>
                        <a:rPr lang="ko-KR" altLang="en-US" sz="14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뷰로</a:t>
                      </a:r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 구성된 레이아웃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Simple_list_item_checked</a:t>
                      </a:r>
                      <a:endParaRPr lang="ko-KR" altLang="en-US" sz="14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오른쪽에 체크 표시가 나타난다</a:t>
                      </a:r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Simple_list_item_single_choice</a:t>
                      </a:r>
                      <a:endParaRPr lang="ko-KR" altLang="en-US" sz="14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오른쪽에 라디오 버튼이 나타난다</a:t>
                      </a:r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Simple_lsit_item_multiple_choice</a:t>
                      </a:r>
                      <a:endParaRPr lang="ko-KR" altLang="en-US" sz="14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HY견고딕" pitchFamily="18" charset="-127"/>
                          <a:ea typeface="HY견고딕" pitchFamily="18" charset="-127"/>
                        </a:rPr>
                        <a:t>오른쪽에 체크 버튼이 나타난다</a:t>
                      </a:r>
                      <a:r>
                        <a:rPr lang="en-US" altLang="ko-KR" sz="14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4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리스트뷰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p553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48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42910" y="1000108"/>
          <a:ext cx="800105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&lt;?xml version=“1.0” encoding=“utf-8”?&gt;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&lt;resources&gt;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&lt;string-array name=“country”&gt;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&lt;item&gt;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신라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&lt;/item&gt;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&lt;item&gt;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고구려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&lt;/item&gt;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&lt;item&gt;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백제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&lt;/item&gt;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&lt;item&gt;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당나라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&lt;/item&gt;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&lt;item&gt;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발해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&lt;/item&gt;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&lt;item&gt;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옥저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&lt;/item&gt;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&lt;item&gt;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동예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&lt;/item&gt;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&lt;item&gt;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부여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&lt;/item&gt;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&lt;item&gt;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대한민국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&lt;/item&gt;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&lt;/string-array&gt;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&lt;/resources&gt;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리스트뷰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p555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리스트뷰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p557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429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choiceMode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항목을 선택하는 모드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리스트 </a:t>
            </a:r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항목은 디폴트로 클릭만 가능할 뿐 선택은 할 수 없지만 이 속성을 지정하면 하나 또는 복수 개의 항목을 선택할 수 있음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2251075"/>
          <a:ext cx="6553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2362200"/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속성값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인수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None</a:t>
                      </a:r>
                      <a:endParaRPr lang="ko-KR" altLang="en-US" sz="12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CHOICE_MODE_NONE</a:t>
                      </a:r>
                      <a:endParaRPr lang="ko-KR" altLang="en-US" sz="12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항목을 선택할 수 없다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singleChoice</a:t>
                      </a:r>
                      <a:endParaRPr lang="ko-KR" altLang="en-US" sz="12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CHOICE_MODE_SINGLE</a:t>
                      </a:r>
                      <a:endParaRPr lang="ko-KR" altLang="en-US" sz="12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하나의 항목만 선택할 수 있다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multipleChoice</a:t>
                      </a:r>
                      <a:endParaRPr lang="ko-KR" altLang="en-US" sz="12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CHOICE_MODE_MULTIPLE</a:t>
                      </a:r>
                      <a:endParaRPr lang="ko-KR" altLang="en-US" sz="1200" b="1" dirty="0"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복수 개의 항목을 선택할 수 있다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28596" y="4500570"/>
            <a:ext cx="814393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en-US" altLang="ko-KR" sz="1600" b="1" dirty="0" smtClean="0">
                <a:latin typeface="+mn-ea"/>
                <a:ea typeface="+mn-ea"/>
                <a:cs typeface="Times New Roman" charset="0"/>
              </a:rPr>
              <a:t>divider</a:t>
            </a: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항목</a:t>
            </a: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사이의 </a:t>
            </a:r>
            <a:r>
              <a:rPr kumimoji="0" lang="ko-KR" altLang="en-US" sz="1600" dirty="0" err="1" smtClean="0">
                <a:latin typeface="+mn-ea"/>
                <a:ea typeface="+mn-ea"/>
                <a:cs typeface="Times New Roman" charset="0"/>
              </a:rPr>
              <a:t>구분선을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 지정하며</a:t>
            </a:r>
            <a:r>
              <a:rPr kumimoji="0" lang="en-US" altLang="ko-KR" sz="1600" dirty="0" smtClean="0">
                <a:latin typeface="+mn-ea"/>
                <a:ea typeface="+mn-ea"/>
                <a:cs typeface="Times New Roman" charset="0"/>
              </a:rPr>
              <a:t>, 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색상을 지정하거나 임의의 </a:t>
            </a:r>
            <a:r>
              <a:rPr kumimoji="0" lang="ko-KR" altLang="en-US" sz="1600" dirty="0" err="1" smtClean="0">
                <a:latin typeface="+mn-ea"/>
                <a:ea typeface="+mn-ea"/>
                <a:cs typeface="Times New Roman" charset="0"/>
              </a:rPr>
              <a:t>드로블</a:t>
            </a: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 객체를 지정</a:t>
            </a:r>
            <a:endParaRPr kumimoji="0" lang="en-US" altLang="ko-KR" sz="1600" dirty="0" smtClean="0">
              <a:latin typeface="+mn-ea"/>
              <a:ea typeface="+mn-ea"/>
              <a:cs typeface="Times New Roman" charset="0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</a:pPr>
            <a:r>
              <a:rPr kumimoji="0" lang="ko-KR" altLang="en-US" sz="1600" dirty="0" smtClean="0">
                <a:latin typeface="+mn-ea"/>
                <a:ea typeface="+mn-ea"/>
                <a:cs typeface="Times New Roman" charset="0"/>
              </a:rPr>
              <a:t>코드에서는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charset="0"/>
              </a:rPr>
              <a:t>setDivider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메서드를</a:t>
            </a:r>
            <a:r>
              <a:rPr kumimoji="0" lang="ko-KR" altLang="en-US" sz="1600" dirty="0" smtClean="0">
                <a:latin typeface="+mn-ea"/>
                <a:ea typeface="+mn-ea"/>
              </a:rPr>
              <a:t> 사용하며 </a:t>
            </a:r>
            <a:r>
              <a:rPr kumimoji="0" lang="en-US" altLang="ko-KR" sz="1600" b="1" dirty="0" err="1" smtClean="0">
                <a:latin typeface="+mn-ea"/>
                <a:ea typeface="+mn-ea"/>
              </a:rPr>
              <a:t>Drawable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객체를 인수로 전달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1472" y="1000108"/>
          <a:ext cx="7929618" cy="478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4781509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OptionMenu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(this);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MyText.setText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메뉴 키를 누르세요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.");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MyText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onCreateOptionsMenu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(Menu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super.onCreateOptionsMenu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(menu);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MenuItem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item=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menu.add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(0,1,0,"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짜장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item.setIcon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R.drawable.icon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item.setAlphabeticShortcut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('a');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menu.add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(0,2,0,"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짬뽕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").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setIcon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R.drawable.icon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SubMenu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etc =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menu.addSubMenu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기타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etc.add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(0,3,0,"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우동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etc.add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(0,4,0,"</a:t>
                      </a:r>
                      <a:r>
                        <a:rPr lang="ko-KR" altLang="en-US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만두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return true;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500174"/>
            <a:ext cx="31051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옵션메뉴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p374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리스트뷰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p558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dividerHeight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1"/>
            <a:r>
              <a:rPr lang="ko-KR" altLang="en-US" sz="1600" dirty="0" err="1" smtClean="0">
                <a:latin typeface="Times New Roman" charset="0"/>
              </a:rPr>
              <a:t>구분선의</a:t>
            </a:r>
            <a:r>
              <a:rPr lang="ko-KR" altLang="en-US" sz="1600" dirty="0" smtClean="0">
                <a:latin typeface="Times New Roman" charset="0"/>
              </a:rPr>
              <a:t> 높이를 지정</a:t>
            </a:r>
            <a:endParaRPr lang="en-US" altLang="ko-KR" sz="1600" dirty="0" smtClean="0">
              <a:latin typeface="Times New Roman" charset="0"/>
            </a:endParaRPr>
          </a:p>
          <a:p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500306"/>
          <a:ext cx="750099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990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ListFromArray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extends Activity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(Bundle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super.onCreate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savedInstanceState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setContentView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R.layout.listview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ArrayAdapter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CharSequence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 Adapter;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Adapter =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ArrayAdapter.createFromResource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(this, 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R.array.country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android.R.layout.simple_list_item_1);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list =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findViewById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R.id.list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list.setAdapter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(Adapter);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list.setChoiceMode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ListView.CHOICE_MODE_SINGLE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list.setDivider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ColorDrawable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Color.YELLOW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list.setDividerHeight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8"/>
          <p:cNvGrpSpPr>
            <a:grpSpLocks/>
          </p:cNvGrpSpPr>
          <p:nvPr/>
        </p:nvGrpSpPr>
        <p:grpSpPr bwMode="auto">
          <a:xfrm>
            <a:off x="6286512" y="3786190"/>
            <a:ext cx="2614609" cy="2476498"/>
            <a:chOff x="5257800" y="2514600"/>
            <a:chExt cx="3114675" cy="2834125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5427971" y="5071726"/>
              <a:ext cx="278563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HY견고딕" pitchFamily="18" charset="-127"/>
                  <a:ea typeface="HY견고딕" pitchFamily="18" charset="-127"/>
                </a:rPr>
                <a:t>[ </a:t>
              </a:r>
              <a:r>
                <a:rPr lang="en-US" altLang="ko-KR" sz="1200">
                  <a:latin typeface="Times New Roman" charset="0"/>
                  <a:ea typeface="HY견고딕" pitchFamily="18" charset="-127"/>
                  <a:cs typeface="Times New Roman" charset="0"/>
                </a:rPr>
                <a:t>C09_</a:t>
              </a:r>
              <a:r>
                <a:rPr lang="en-US" altLang="ko-KR" sz="1200" b="1">
                  <a:latin typeface="Times New Roman" charset="0"/>
                  <a:ea typeface="HY견고딕" pitchFamily="18" charset="-127"/>
                  <a:cs typeface="Times New Roman" charset="0"/>
                </a:rPr>
                <a:t>ListFromAttr </a:t>
              </a:r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예제 실행 결과 </a:t>
              </a:r>
              <a:r>
                <a:rPr lang="en-US" altLang="ko-KR" sz="1200">
                  <a:latin typeface="HY견고딕" pitchFamily="18" charset="-127"/>
                  <a:ea typeface="HY견고딕" pitchFamily="18" charset="-127"/>
                </a:rPr>
                <a:t>]</a:t>
              </a:r>
              <a:endParaRPr lang="ko-KR" altLang="en-US" sz="1200">
                <a:latin typeface="HY견고딕" pitchFamily="18" charset="-127"/>
                <a:ea typeface="HY견고딕" pitchFamily="18" charset="-127"/>
              </a:endParaRPr>
            </a:p>
          </p:txBody>
        </p:sp>
        <p:pic>
          <p:nvPicPr>
            <p:cNvPr id="9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57800" y="2514600"/>
              <a:ext cx="3114675" cy="255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항목선택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p559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00108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리스트 </a:t>
            </a:r>
            <a:r>
              <a:rPr lang="ko-KR" altLang="en-US" sz="1600" dirty="0" err="1" smtClean="0">
                <a:latin typeface="Times New Roman" charset="0"/>
              </a:rPr>
              <a:t>뷰의</a:t>
            </a:r>
            <a:r>
              <a:rPr lang="ko-KR" altLang="en-US" sz="1600" dirty="0" smtClean="0">
                <a:latin typeface="Times New Roman" charset="0"/>
              </a:rPr>
              <a:t> 항목을 클릭하면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AdapterView.OnItemClickListener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인터페이스의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onItemClick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메서드가</a:t>
            </a:r>
            <a:r>
              <a:rPr lang="ko-KR" altLang="en-US" sz="1600" dirty="0" smtClean="0">
                <a:latin typeface="Times New Roman" charset="0"/>
              </a:rPr>
              <a:t> 호출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2000240"/>
          <a:ext cx="80724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494"/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AdapterView.OnItemClickListener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mItemClickListener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= new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AdapterView.OnItemClickListener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onItemClick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AdapterView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parent, View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position,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id)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String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“Select Item = “ +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Items.get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(position);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ListAddDel.this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).show();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항목편집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p564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00108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리스트 </a:t>
            </a:r>
            <a:r>
              <a:rPr lang="ko-KR" altLang="en-US" sz="1600" dirty="0" err="1" smtClean="0">
                <a:latin typeface="Times New Roman" charset="0"/>
              </a:rPr>
              <a:t>뷰에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항목을 넣거나 뺄 때는 어댑터와 연결된 원본을 편집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원본을 편집한 후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BaseAdapter</a:t>
            </a:r>
            <a:r>
              <a:rPr lang="ko-KR" altLang="en-US" sz="1600" dirty="0" smtClean="0">
                <a:latin typeface="Times New Roman" charset="0"/>
              </a:rPr>
              <a:t>의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메서드를</a:t>
            </a:r>
            <a:r>
              <a:rPr lang="ko-KR" altLang="en-US" sz="1600" dirty="0" smtClean="0">
                <a:latin typeface="Times New Roman" charset="0"/>
              </a:rPr>
              <a:t> 호출하여 참조하고 있는 원본 데이터가 변경되었음을 알려야 함</a:t>
            </a:r>
            <a:endParaRPr lang="en-US" altLang="ko-KR" sz="1600" dirty="0" smtClean="0">
              <a:latin typeface="Times New Roman" charset="0"/>
            </a:endParaRPr>
          </a:p>
          <a:p>
            <a:pPr lvl="2"/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7224" y="2786058"/>
            <a:ext cx="742955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public 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notifyDataSetChanged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()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항목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p568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커스텀</a:t>
            </a:r>
            <a:r>
              <a:rPr lang="ko-KR" altLang="en-US" sz="1600" dirty="0" smtClean="0">
                <a:latin typeface="Times New Roman" charset="0"/>
              </a:rPr>
              <a:t> </a:t>
            </a:r>
            <a:r>
              <a:rPr lang="ko-KR" altLang="en-US" sz="1600" dirty="0" err="1" smtClean="0">
                <a:latin typeface="Times New Roman" charset="0"/>
              </a:rPr>
              <a:t>뷰를</a:t>
            </a:r>
            <a:r>
              <a:rPr lang="ko-KR" altLang="en-US" sz="1600" dirty="0" smtClean="0">
                <a:latin typeface="Times New Roman" charset="0"/>
              </a:rPr>
              <a:t> 사용하면 항목 안의 배치를 원하는 대로 할 수 있으며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err="1" smtClean="0">
                <a:latin typeface="Times New Roman" charset="0"/>
              </a:rPr>
              <a:t>커스텀</a:t>
            </a:r>
            <a:r>
              <a:rPr lang="ko-KR" altLang="en-US" sz="1600" dirty="0" smtClean="0">
                <a:latin typeface="Times New Roman" charset="0"/>
              </a:rPr>
              <a:t> 배치를 위해서는 어댑터를 맞춤형으로 새롭게 만들어야 함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ko-KR" altLang="en-US" sz="1600" dirty="0" smtClean="0">
                <a:latin typeface="Times New Roman" charset="0"/>
              </a:rPr>
              <a:t>어댑터는 어떤 정보를 레이아웃의 어느 </a:t>
            </a:r>
            <a:r>
              <a:rPr lang="ko-KR" altLang="en-US" sz="1600" dirty="0" err="1" smtClean="0">
                <a:latin typeface="Times New Roman" charset="0"/>
              </a:rPr>
              <a:t>위젯에</a:t>
            </a:r>
            <a:r>
              <a:rPr lang="ko-KR" altLang="en-US" sz="1600" dirty="0" smtClean="0">
                <a:latin typeface="Times New Roman" charset="0"/>
              </a:rPr>
              <a:t> 출력할지를 지정</a:t>
            </a:r>
            <a:endParaRPr lang="en-US" altLang="ko-KR" sz="1600" dirty="0" smtClean="0">
              <a:latin typeface="Times New Roman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000240"/>
          <a:ext cx="792961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618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&lt;?xml version=“1.0” encoding=“utf-8”?&gt;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RelativeLayout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http://schemas.android.com/apk/res/android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fill_parent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=“60px”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android:padding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=“5px” 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ImageView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android:layout_alignParentLeft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=“true” 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android:heigth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=“@+id/text”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adnroid:textColor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=“#00ff00”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android:textSize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=“13pt”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android:layout_toRightOf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=“@id/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 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&lt;Button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android:layout_width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wrap_content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android:layout_height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wrap_contnet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=“@+id/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btn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android:layout_alignParentRight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=“true”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android:text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주문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” /&gt;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RelativeLayout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항목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p570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000108"/>
          <a:ext cx="7786742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42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//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어댑터 클래스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MyListAdapter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extends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BaseAdapter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Context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maincon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LayoutInflater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Inflater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MyItem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arSrc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layout;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MyListAdapter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(Context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alayout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ArrayList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MyItem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aarsrc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maincon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context;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Inflater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LayoutInflater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context.getSystemService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Context.LAYOUT_INFLATERE_SERVICE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arSrc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aarSrc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layout =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alayout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getCount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return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arSrc.size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String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getItem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position)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return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arSrc.get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(position).Name;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long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getItemId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position)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return position;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항목 </a:t>
            </a:r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p571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071546"/>
          <a:ext cx="800105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//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각 항목의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뷰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생성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public view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position, View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ViewGroup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parent)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final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pos = position;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if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== null)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Inflater.inflate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(layout, parent, false);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convertView.findViewById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R.id.img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img.setImageResource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arSrc.get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(position).Icon);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txt =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TextView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convertView.findViewById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R.id.text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txt.setText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arSrc.get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(position).Name);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Button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btn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(Button)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convertView.findViewById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R.id.btn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btn.setOnClickListener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(new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Button.OnClickListener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onClick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(View v) 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String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arSrc.get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(pos).Name + 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를 주문합니다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.”;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Toast.makeText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maincon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Toast.LENGTH_SHORT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).show();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});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return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convertView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p594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dirty="0" smtClean="0">
                <a:latin typeface="Times New Roman" charset="0"/>
              </a:rPr>
              <a:t>목록을 표시하며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AdapterView</a:t>
            </a:r>
            <a:r>
              <a:rPr lang="ko-KR" altLang="en-US" sz="1600" dirty="0" smtClean="0">
                <a:latin typeface="Times New Roman" charset="0"/>
              </a:rPr>
              <a:t>의 후손으로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리스트 </a:t>
            </a:r>
            <a:r>
              <a:rPr lang="ko-KR" altLang="en-US" sz="1600" dirty="0" err="1" smtClean="0">
                <a:latin typeface="Times New Roman" charset="0"/>
              </a:rPr>
              <a:t>뷰와</a:t>
            </a:r>
            <a:r>
              <a:rPr lang="ko-KR" altLang="en-US" sz="1600" dirty="0" smtClean="0">
                <a:latin typeface="Times New Roman" charset="0"/>
              </a:rPr>
              <a:t> 용도가 동일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항상 </a:t>
            </a:r>
            <a:r>
              <a:rPr lang="ko-KR" altLang="en-US" sz="1600" dirty="0" err="1" smtClean="0">
                <a:latin typeface="Times New Roman" charset="0"/>
              </a:rPr>
              <a:t>펼쳐진</a:t>
            </a:r>
            <a:r>
              <a:rPr lang="ko-KR" altLang="en-US" sz="1600" dirty="0" smtClean="0">
                <a:latin typeface="Times New Roman" charset="0"/>
              </a:rPr>
              <a:t> 상태인 리스트 </a:t>
            </a:r>
            <a:r>
              <a:rPr lang="ko-KR" altLang="en-US" sz="1600" dirty="0" err="1" smtClean="0">
                <a:latin typeface="Times New Roman" charset="0"/>
              </a:rPr>
              <a:t>뷰에</a:t>
            </a:r>
            <a:r>
              <a:rPr lang="ko-KR" altLang="en-US" sz="1600" dirty="0" smtClean="0">
                <a:latin typeface="Times New Roman" charset="0"/>
              </a:rPr>
              <a:t> 비해 </a:t>
            </a:r>
            <a:r>
              <a:rPr lang="ko-KR" altLang="en-US" sz="1600" dirty="0" err="1" smtClean="0">
                <a:latin typeface="Times New Roman" charset="0"/>
              </a:rPr>
              <a:t>스피너는</a:t>
            </a:r>
            <a:r>
              <a:rPr lang="ko-KR" altLang="en-US" sz="1600" dirty="0" smtClean="0">
                <a:latin typeface="Times New Roman" charset="0"/>
              </a:rPr>
              <a:t> 클릭할 때만 팝업으로 </a:t>
            </a:r>
            <a:r>
              <a:rPr lang="ko-KR" altLang="en-US" sz="1600" dirty="0" err="1" smtClean="0">
                <a:latin typeface="Times New Roman" charset="0"/>
              </a:rPr>
              <a:t>펼쳐짐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여러 가지 선택 사항 중 하나를 선택 받을 때만 사용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어댑터를 통해 데이터를 공급받으며</a:t>
            </a:r>
            <a:r>
              <a:rPr lang="en-US" altLang="ko-KR" sz="1600" dirty="0" smtClean="0">
                <a:latin typeface="Times New Roman" charset="0"/>
              </a:rPr>
              <a:t>, </a:t>
            </a:r>
            <a:r>
              <a:rPr lang="ko-KR" altLang="en-US" sz="1600" dirty="0" smtClean="0">
                <a:latin typeface="Times New Roman" charset="0"/>
              </a:rPr>
              <a:t>어댑터 생성 방법은 리스트 </a:t>
            </a:r>
            <a:r>
              <a:rPr lang="ko-KR" altLang="en-US" sz="1600" dirty="0" err="1" smtClean="0">
                <a:latin typeface="Times New Roman" charset="0"/>
              </a:rPr>
              <a:t>뷰와</a:t>
            </a:r>
            <a:r>
              <a:rPr lang="ko-KR" altLang="en-US" sz="1600" dirty="0" smtClean="0">
                <a:latin typeface="Times New Roman" charset="0"/>
              </a:rPr>
              <a:t> 동일</a:t>
            </a:r>
            <a:endParaRPr lang="en-US" altLang="ko-KR" sz="1600" dirty="0" smtClean="0">
              <a:latin typeface="Times New Roman" charset="0"/>
            </a:endParaRPr>
          </a:p>
          <a:p>
            <a:pPr lvl="1"/>
            <a:r>
              <a:rPr lang="ko-KR" altLang="en-US" sz="1600" dirty="0" smtClean="0">
                <a:latin typeface="Times New Roman" charset="0"/>
              </a:rPr>
              <a:t>항목 </a:t>
            </a:r>
            <a:r>
              <a:rPr lang="ko-KR" altLang="en-US" sz="1600" dirty="0" err="1" smtClean="0">
                <a:latin typeface="Times New Roman" charset="0"/>
              </a:rPr>
              <a:t>뷰를</a:t>
            </a:r>
            <a:r>
              <a:rPr lang="ko-KR" altLang="en-US" sz="1600" dirty="0" smtClean="0">
                <a:latin typeface="Times New Roman" charset="0"/>
              </a:rPr>
              <a:t> 표시하는 기본 레이아웃의 종류</a:t>
            </a:r>
            <a:endParaRPr lang="en-US" altLang="ko-KR" sz="1600" dirty="0" smtClean="0">
              <a:latin typeface="Times New Roman" charset="0"/>
            </a:endParaRPr>
          </a:p>
          <a:p>
            <a:pPr lvl="2"/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simple_spinner_item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2">
              <a:buFontTx/>
              <a:buNone/>
            </a:pPr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문자열만 표시</a:t>
            </a:r>
            <a:endParaRPr lang="en-US" altLang="ko-KR" sz="1600" dirty="0" smtClean="0">
              <a:latin typeface="Times New Roman" charset="0"/>
            </a:endParaRPr>
          </a:p>
          <a:p>
            <a:pPr lvl="2"/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simple_spinner_dropdown_item</a:t>
            </a:r>
            <a:endParaRPr lang="en-US" altLang="ko-KR" sz="1600" b="1" dirty="0" smtClean="0">
              <a:latin typeface="Times New Roman" charset="0"/>
              <a:cs typeface="Times New Roman" charset="0"/>
            </a:endParaRPr>
          </a:p>
          <a:p>
            <a:pPr lvl="2">
              <a:buFontTx/>
              <a:buNone/>
            </a:pPr>
            <a:r>
              <a:rPr lang="en-US" altLang="ko-KR" sz="1600" dirty="0" smtClean="0">
                <a:latin typeface="Times New Roman" charset="0"/>
              </a:rPr>
              <a:t>    - </a:t>
            </a:r>
            <a:r>
              <a:rPr lang="ko-KR" altLang="en-US" sz="1600" dirty="0" smtClean="0">
                <a:latin typeface="Times New Roman" charset="0"/>
              </a:rPr>
              <a:t>문자열과 라디오 버튼 표시</a:t>
            </a:r>
            <a:endParaRPr lang="ko-KR" altLang="en-US" sz="1600" dirty="0"/>
          </a:p>
        </p:txBody>
      </p:sp>
      <p:grpSp>
        <p:nvGrpSpPr>
          <p:cNvPr id="6" name="그룹 9"/>
          <p:cNvGrpSpPr>
            <a:grpSpLocks/>
          </p:cNvGrpSpPr>
          <p:nvPr/>
        </p:nvGrpSpPr>
        <p:grpSpPr bwMode="auto">
          <a:xfrm>
            <a:off x="1071538" y="3429000"/>
            <a:ext cx="6781800" cy="1114425"/>
            <a:chOff x="1143000" y="4599801"/>
            <a:chExt cx="6781800" cy="1115199"/>
          </a:xfrm>
        </p:grpSpPr>
        <p:grpSp>
          <p:nvGrpSpPr>
            <p:cNvPr id="7" name="그룹 7"/>
            <p:cNvGrpSpPr>
              <a:grpSpLocks/>
            </p:cNvGrpSpPr>
            <p:nvPr/>
          </p:nvGrpSpPr>
          <p:grpSpPr bwMode="auto">
            <a:xfrm>
              <a:off x="1143000" y="4752201"/>
              <a:ext cx="3048000" cy="810399"/>
              <a:chOff x="1066800" y="4724400"/>
              <a:chExt cx="3048000" cy="810399"/>
            </a:xfrm>
          </p:grpSpPr>
          <p:pic>
            <p:nvPicPr>
              <p:cNvPr id="11" name="Picture 2" descr="C:\Documents and Settings\Hanami\바탕 화면\안드로이드 강의교안\안드로이드_강의교안_20100705\본문이미지파일\image518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066800" y="4724400"/>
                <a:ext cx="3048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676400" y="5257800"/>
                <a:ext cx="179728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latin typeface="HY견고딕" pitchFamily="18" charset="-127"/>
                    <a:ea typeface="HY견고딕" pitchFamily="18" charset="-127"/>
                  </a:rPr>
                  <a:t>[ </a:t>
                </a:r>
                <a:r>
                  <a:rPr lang="en-US" altLang="ko-KR" sz="1200" b="1">
                    <a:latin typeface="Times New Roman" charset="0"/>
                    <a:ea typeface="HY견고딕" pitchFamily="18" charset="-127"/>
                    <a:cs typeface="Times New Roman" charset="0"/>
                  </a:rPr>
                  <a:t>simple_spinner_item</a:t>
                </a:r>
                <a:r>
                  <a:rPr lang="ko-KR" altLang="en-US" sz="1200">
                    <a:latin typeface="HY견고딕" pitchFamily="18" charset="-127"/>
                    <a:ea typeface="HY견고딕" pitchFamily="18" charset="-127"/>
                  </a:rPr>
                  <a:t> </a:t>
                </a:r>
                <a:r>
                  <a:rPr lang="en-US" altLang="ko-KR" sz="1200">
                    <a:latin typeface="HY견고딕" pitchFamily="18" charset="-127"/>
                    <a:ea typeface="HY견고딕" pitchFamily="18" charset="-127"/>
                  </a:rPr>
                  <a:t>]</a:t>
                </a:r>
                <a:endParaRPr lang="ko-KR" altLang="en-US" sz="120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8" name="그룹 8"/>
            <p:cNvGrpSpPr>
              <a:grpSpLocks/>
            </p:cNvGrpSpPr>
            <p:nvPr/>
          </p:nvGrpSpPr>
          <p:grpSpPr bwMode="auto">
            <a:xfrm>
              <a:off x="4876800" y="4599801"/>
              <a:ext cx="3048000" cy="1115199"/>
              <a:chOff x="4800600" y="4572000"/>
              <a:chExt cx="3048000" cy="1115199"/>
            </a:xfrm>
          </p:grpSpPr>
          <p:pic>
            <p:nvPicPr>
              <p:cNvPr id="9" name="Picture 3" descr="C:\Documents and Settings\Hanami\바탕 화면\안드로이드 강의교안\안드로이드_강의교안_20100705\본문이미지파일\image520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0600" y="4572000"/>
                <a:ext cx="3048000" cy="790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7"/>
              <p:cNvSpPr txBox="1">
                <a:spLocks noChangeArrowheads="1"/>
              </p:cNvSpPr>
              <p:nvPr/>
            </p:nvSpPr>
            <p:spPr bwMode="auto">
              <a:xfrm>
                <a:off x="5105400" y="5410200"/>
                <a:ext cx="253191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200">
                    <a:latin typeface="HY견고딕" pitchFamily="18" charset="-127"/>
                    <a:ea typeface="HY견고딕" pitchFamily="18" charset="-127"/>
                  </a:rPr>
                  <a:t>[ </a:t>
                </a:r>
                <a:r>
                  <a:rPr lang="en-US" altLang="ko-KR" sz="1200" b="1">
                    <a:latin typeface="Times New Roman" charset="0"/>
                    <a:ea typeface="HY견고딕" pitchFamily="18" charset="-127"/>
                    <a:cs typeface="Times New Roman" charset="0"/>
                  </a:rPr>
                  <a:t>simple_spinner_dropdown_item </a:t>
                </a:r>
                <a:r>
                  <a:rPr lang="en-US" altLang="ko-KR" sz="1200">
                    <a:latin typeface="HY견고딕" pitchFamily="18" charset="-127"/>
                    <a:ea typeface="HY견고딕" pitchFamily="18" charset="-127"/>
                  </a:rPr>
                  <a:t>]</a:t>
                </a:r>
                <a:endParaRPr lang="ko-KR" altLang="en-US" sz="120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785786" y="4714884"/>
            <a:ext cx="7572428" cy="601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-182563" eaLnBrk="0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Font typeface="Wingdings" pitchFamily="2" charset="2"/>
              <a:buChar char="§"/>
            </a:pPr>
            <a:r>
              <a:rPr kumimoji="0" lang="ko-KR" altLang="en-US" sz="1600" dirty="0" err="1" smtClean="0">
                <a:latin typeface="+mn-ea"/>
                <a:ea typeface="+mn-ea"/>
              </a:rPr>
              <a:t>스피너</a:t>
            </a:r>
            <a:r>
              <a:rPr kumimoji="0" lang="ko-KR" altLang="en-US" sz="1600" dirty="0" smtClean="0">
                <a:latin typeface="+mn-ea"/>
                <a:ea typeface="+mn-ea"/>
              </a:rPr>
              <a:t> 자체에 라디오 버튼을 배치하는 것은 어울리지 않으므로 통상 </a:t>
            </a:r>
            <a:r>
              <a:rPr kumimoji="0" lang="en-US" altLang="ko-KR" sz="1600" b="1" dirty="0" err="1" smtClean="0">
                <a:latin typeface="+mn-ea"/>
                <a:ea typeface="+mn-ea"/>
                <a:cs typeface="Times New Roman" charset="0"/>
              </a:rPr>
              <a:t>simple_spinner_item</a:t>
            </a:r>
            <a:r>
              <a:rPr kumimoji="0" lang="ko-KR" altLang="en-US" sz="1600" dirty="0" smtClean="0">
                <a:latin typeface="+mn-ea"/>
                <a:ea typeface="+mn-ea"/>
              </a:rPr>
              <a:t>을 지정</a:t>
            </a:r>
            <a:endParaRPr kumimoji="0"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p596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00108"/>
            <a:ext cx="8286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스피너</a:t>
            </a:r>
            <a:r>
              <a:rPr lang="ko-KR" altLang="en-US" sz="1600" dirty="0" smtClean="0">
                <a:latin typeface="Times New Roman" charset="0"/>
              </a:rPr>
              <a:t> 자체에 적용할 레이아웃과는 별도로 클릭 시 나타나는 팝업의 레이아웃을 아래의 </a:t>
            </a:r>
            <a:r>
              <a:rPr lang="ko-KR" altLang="en-US" sz="1600" dirty="0" err="1" smtClean="0">
                <a:latin typeface="Times New Roman" charset="0"/>
              </a:rPr>
              <a:t>메서드로</a:t>
            </a:r>
            <a:r>
              <a:rPr lang="ko-KR" altLang="en-US" sz="1600" dirty="0" smtClean="0">
                <a:latin typeface="Times New Roman" charset="0"/>
              </a:rPr>
              <a:t> 지정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472" y="1714488"/>
            <a:ext cx="800105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public 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setDropDownViewResource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resource)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472" y="2428868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인수로 </a:t>
            </a:r>
            <a:r>
              <a:rPr lang="ko-KR" altLang="en-US" sz="1600" dirty="0" err="1" smtClean="0">
                <a:latin typeface="Times New Roman" charset="0"/>
              </a:rPr>
              <a:t>스피너의</a:t>
            </a:r>
            <a:r>
              <a:rPr lang="ko-KR" altLang="en-US" sz="1600" dirty="0" smtClean="0">
                <a:latin typeface="Times New Roman" charset="0"/>
              </a:rPr>
              <a:t> 기본 레이아웃 두 가지 중 하나를 지정</a:t>
            </a:r>
            <a:endParaRPr lang="en-US" altLang="ko-KR" sz="1600" dirty="0" smtClean="0">
              <a:latin typeface="Times New Roman" charset="0"/>
            </a:endParaRPr>
          </a:p>
        </p:txBody>
      </p:sp>
      <p:grpSp>
        <p:nvGrpSpPr>
          <p:cNvPr id="8" name="그룹 10"/>
          <p:cNvGrpSpPr>
            <a:grpSpLocks/>
          </p:cNvGrpSpPr>
          <p:nvPr/>
        </p:nvGrpSpPr>
        <p:grpSpPr bwMode="auto">
          <a:xfrm>
            <a:off x="1857356" y="2928934"/>
            <a:ext cx="4727592" cy="3186130"/>
            <a:chOff x="1633061" y="2286000"/>
            <a:chExt cx="5308926" cy="3582174"/>
          </a:xfrm>
        </p:grpSpPr>
        <p:pic>
          <p:nvPicPr>
            <p:cNvPr id="9" name="Picture 2" descr="C:\Documents and Settings\Hanami\바탕 화면\안드로이드 강의교안\안드로이드_강의교안_20100705\본문이미지파일\image524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8661" y="2286000"/>
              <a:ext cx="2253139" cy="3307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 descr="C:\Documents and Settings\Hanami\바탕 화면\안드로이드 강의교안\안드로이드_강의교안_20100705\본문이미지파일\image52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33061" y="2362200"/>
              <a:ext cx="2348237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1860313" y="5104626"/>
              <a:ext cx="179728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HY견고딕" pitchFamily="18" charset="-127"/>
                  <a:ea typeface="HY견고딕" pitchFamily="18" charset="-127"/>
                </a:rPr>
                <a:t>[ </a:t>
              </a:r>
              <a:r>
                <a:rPr lang="en-US" altLang="ko-KR" sz="1200" b="1">
                  <a:latin typeface="Times New Roman" charset="0"/>
                  <a:ea typeface="HY견고딕" pitchFamily="18" charset="-127"/>
                  <a:cs typeface="Times New Roman" charset="0"/>
                </a:rPr>
                <a:t>simple_spinner_item</a:t>
              </a:r>
              <a:r>
                <a:rPr lang="ko-KR" altLang="en-US" sz="1200"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1200">
                  <a:latin typeface="HY견고딕" pitchFamily="18" charset="-127"/>
                  <a:ea typeface="HY견고딕" pitchFamily="18" charset="-127"/>
                </a:rPr>
                <a:t>]</a:t>
              </a:r>
              <a:endParaRPr lang="ko-KR" altLang="en-US" sz="120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4410075" y="5591175"/>
              <a:ext cx="25319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HY견고딕" pitchFamily="18" charset="-127"/>
                  <a:ea typeface="HY견고딕" pitchFamily="18" charset="-127"/>
                </a:rPr>
                <a:t>[ </a:t>
              </a:r>
              <a:r>
                <a:rPr lang="en-US" altLang="ko-KR" sz="1200" b="1">
                  <a:latin typeface="Times New Roman" charset="0"/>
                  <a:ea typeface="HY견고딕" pitchFamily="18" charset="-127"/>
                  <a:cs typeface="Times New Roman" charset="0"/>
                </a:rPr>
                <a:t>simple_spinner_dropdown_item </a:t>
              </a:r>
              <a:r>
                <a:rPr lang="en-US" altLang="ko-KR" sz="1200">
                  <a:latin typeface="HY견고딕" pitchFamily="18" charset="-127"/>
                  <a:ea typeface="HY견고딕" pitchFamily="18" charset="-127"/>
                </a:rPr>
                <a:t>]</a:t>
              </a:r>
              <a:endParaRPr lang="ko-KR" altLang="en-US" sz="120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p596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072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Times New Roman" charset="0"/>
              </a:rPr>
              <a:t>선택 사항에 대한 프롬프트 메시지를 팝업 상단에 따로 표시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가능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472" y="1571612"/>
            <a:ext cx="785818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setPromptId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promptId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setPrompt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CharSequence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prompt)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472" y="3143248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atin typeface="Times New Roman" charset="0"/>
              </a:rPr>
              <a:t>스피너에서</a:t>
            </a:r>
            <a:r>
              <a:rPr lang="ko-KR" altLang="en-US" sz="1600" dirty="0" smtClean="0">
                <a:latin typeface="Times New Roman" charset="0"/>
              </a:rPr>
              <a:t> 선택 변경 시 </a:t>
            </a:r>
            <a:r>
              <a:rPr lang="en-US" altLang="ko-KR" sz="1600" b="1" dirty="0" err="1" smtClean="0">
                <a:latin typeface="Times New Roman" charset="0"/>
                <a:cs typeface="Times New Roman" charset="0"/>
              </a:rPr>
              <a:t>AdapterView.OnItemSelectedListener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ko-KR" altLang="en-US" sz="1600" dirty="0" smtClean="0">
                <a:latin typeface="Times New Roman" charset="0"/>
              </a:rPr>
              <a:t>인터페이스의 </a:t>
            </a:r>
            <a:r>
              <a:rPr lang="ko-KR" altLang="en-US" sz="1600" dirty="0" err="1" smtClean="0">
                <a:latin typeface="Times New Roman" charset="0"/>
              </a:rPr>
              <a:t>메서드가</a:t>
            </a:r>
            <a:r>
              <a:rPr lang="ko-KR" altLang="en-US" sz="1600" dirty="0" smtClean="0">
                <a:latin typeface="Times New Roman" charset="0"/>
              </a:rPr>
              <a:t> 호출</a:t>
            </a:r>
            <a:endParaRPr lang="en-US" altLang="ko-KR" sz="1600" dirty="0" smtClean="0">
              <a:latin typeface="Times New Roman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2910" y="3857628"/>
            <a:ext cx="778674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onItemSelected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AdapterView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&lt;?&gt; parent, View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view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int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position, long id)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void 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onNothingSelected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AdapterView</a:t>
            </a:r>
            <a:r>
              <a:rPr lang="en-US" altLang="ko-KR" sz="1400" b="1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&lt;?&gt; parent)</a:t>
            </a:r>
            <a:endParaRPr lang="en-US" altLang="ko-KR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로 메뉴 정의하기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p377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034" y="1071546"/>
            <a:ext cx="8143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프로그램의 동작을 정의하는 것이라기보다는 일종의 디자인이므로 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ko-KR" altLang="en-US" sz="1600" dirty="0" smtClean="0"/>
              <a:t>로 작성하는 것이 훨씬 더 쉽고 관리하기 좋음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메뉴의 모양을 정의하는 </a:t>
            </a:r>
            <a:r>
              <a:rPr lang="en-US" altLang="ko-KR" sz="1600" b="1" dirty="0" smtClean="0"/>
              <a:t>XML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파일은 </a:t>
            </a:r>
            <a:r>
              <a:rPr lang="en-US" altLang="ko-KR" sz="1600" b="1" dirty="0" smtClean="0"/>
              <a:t>res/menu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있음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생성된 </a:t>
            </a:r>
            <a:r>
              <a:rPr lang="en-US" altLang="ko-KR" sz="1600" b="1" dirty="0" smtClean="0"/>
              <a:t>xml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파일에서 메뉴 항목 하나에 대응되는 </a:t>
            </a:r>
            <a:r>
              <a:rPr lang="en-US" altLang="ko-KR" sz="1600" b="1" dirty="0" smtClean="0"/>
              <a:t>&lt;item&gt;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채워 넣음</a:t>
            </a:r>
            <a:endParaRPr lang="en-US" altLang="ko-KR" sz="1600" dirty="0" smtClean="0"/>
          </a:p>
          <a:p>
            <a:r>
              <a:rPr lang="en-US" altLang="ko-KR" sz="1600" dirty="0" smtClean="0"/>
              <a:t>    - </a:t>
            </a:r>
            <a:r>
              <a:rPr lang="en-US" altLang="ko-KR" sz="1600" b="1" dirty="0" smtClean="0"/>
              <a:t>item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엘리먼트에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id, title, icon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등의 속성 정의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서브 메뉴는 </a:t>
            </a:r>
            <a:r>
              <a:rPr lang="en-US" altLang="ko-KR" sz="1600" b="1" dirty="0" smtClean="0"/>
              <a:t>item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안에 </a:t>
            </a:r>
            <a:r>
              <a:rPr lang="en-US" altLang="ko-KR" sz="1600" b="1" dirty="0" smtClean="0"/>
              <a:t>menu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중첩</a:t>
            </a:r>
            <a:endParaRPr lang="en-US" altLang="ko-KR" sz="1600" dirty="0" smtClean="0"/>
          </a:p>
          <a:p>
            <a:r>
              <a:rPr lang="en-US" altLang="ko-KR" sz="1600" b="1" dirty="0" smtClean="0"/>
              <a:t>menu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엘리멘트</a:t>
            </a:r>
            <a:r>
              <a:rPr lang="ko-KR" altLang="en-US" sz="1600" dirty="0" smtClean="0"/>
              <a:t> 안에 세부 항목 </a:t>
            </a:r>
            <a:r>
              <a:rPr lang="en-US" altLang="ko-KR" sz="1600" b="1" dirty="0" smtClean="0"/>
              <a:t>item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정의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0034" y="1142984"/>
          <a:ext cx="8143932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932"/>
              </a:tblGrid>
              <a:tr h="2779905">
                <a:tc>
                  <a:txBody>
                    <a:bodyPr/>
                    <a:lstStyle/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&lt;menu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xmlns:android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="http://schemas.android.com/apk/res/android"&gt;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&lt;item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jjajang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android:title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짜장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android:icon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/icon"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android:alphabeticShortcut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="a"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/&gt;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&lt;item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jjambbong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android:title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짬뽕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android:icon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/icon"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/&gt;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&lt;item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="@+id/submenu"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android:title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기타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&lt;menu&gt;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&lt;item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udong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android:title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우동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/&gt;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&lt;item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="@+id/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mandoo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android:title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="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만두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/&gt;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&lt;/menu&gt;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&lt;/item&gt;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&lt;/menu&gt;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로 메뉴 정의하기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p378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-</a:t>
            </a: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1472" y="1142984"/>
          <a:ext cx="8001056" cy="277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56"/>
              </a:tblGrid>
              <a:tr h="2779905">
                <a:tc>
                  <a:txBody>
                    <a:bodyPr/>
                    <a:lstStyle/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OptionMenuXml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public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boolean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onCreateOptionsMenu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(Menu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super.onCreateOptionsMenu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(menu);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MenuInflater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inflater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getMenuInflater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inflater.inflate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R.menu.menu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menu);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return true;</a:t>
                      </a: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}</a:t>
                      </a:r>
                    </a:p>
                    <a:p>
                      <a:endParaRPr lang="en-US" altLang="ko-KR" sz="14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altLang="ko-KR" sz="14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XML 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로 메뉴 정의하기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p379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800" b="1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컨텍스트</a:t>
            </a:r>
            <a:r>
              <a:rPr kumimoji="0" lang="ko-KR" altLang="en-US" sz="2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kumimoji="0" lang="en-US" altLang="ko-KR" sz="2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143750" y="428625"/>
            <a:ext cx="2274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 err="1" smtClean="0">
                <a:latin typeface="맑은 고딕" pitchFamily="50" charset="-127"/>
                <a:ea typeface="맑은 고딕" pitchFamily="50" charset="-127"/>
              </a:rPr>
              <a:t>p382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596" y="1071546"/>
            <a:ext cx="8286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특정 </a:t>
            </a:r>
            <a:r>
              <a:rPr lang="ko-KR" altLang="en-US" sz="1600" dirty="0" err="1" smtClean="0"/>
              <a:t>뷰나</a:t>
            </a:r>
            <a:r>
              <a:rPr lang="ko-KR" altLang="en-US" sz="1600" dirty="0" smtClean="0"/>
              <a:t> 항목에 필요한 명령들만 모아 놓은 메뉴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뷰를</a:t>
            </a:r>
            <a:r>
              <a:rPr lang="ko-KR" altLang="en-US" sz="1600" dirty="0" smtClean="0"/>
              <a:t> 롱 클릭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컨텍스트</a:t>
            </a:r>
            <a:r>
              <a:rPr lang="ko-KR" altLang="en-US" sz="1600" dirty="0" smtClean="0"/>
              <a:t> 메뉴를 달고 싶은 </a:t>
            </a:r>
            <a:r>
              <a:rPr lang="ko-KR" altLang="en-US" sz="1600" dirty="0" err="1" smtClean="0"/>
              <a:t>뷰는</a:t>
            </a:r>
            <a:r>
              <a:rPr lang="ko-KR" altLang="en-US" sz="1600" dirty="0" smtClean="0"/>
              <a:t> 아래의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등록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00034" y="2071678"/>
            <a:ext cx="8215370" cy="40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Activity.registerForContextMenu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(View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714620"/>
            <a:ext cx="8215370" cy="672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생성 및 선택 시 아래의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메서드가</a:t>
            </a:r>
            <a:r>
              <a:rPr kumimoji="0" lang="ko-KR" altLang="en-US" sz="1600" dirty="0" smtClean="0">
                <a:latin typeface="+mn-ea"/>
                <a:ea typeface="+mn-ea"/>
              </a:rPr>
              <a:t> 호출됨</a:t>
            </a:r>
            <a:endParaRPr kumimoji="0" lang="en-US" altLang="ko-KR" sz="1600" dirty="0" smtClean="0">
              <a:latin typeface="+mn-ea"/>
              <a:ea typeface="+mn-ea"/>
            </a:endParaRPr>
          </a:p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600" dirty="0" smtClean="0">
                <a:latin typeface="+mn-ea"/>
                <a:ea typeface="+mn-ea"/>
              </a:rPr>
              <a:t>여러 </a:t>
            </a:r>
            <a:r>
              <a:rPr kumimoji="0" lang="en-US" altLang="ko-KR" sz="1600" dirty="0" smtClean="0">
                <a:latin typeface="+mn-ea"/>
                <a:ea typeface="+mn-ea"/>
              </a:rPr>
              <a:t>View </a:t>
            </a:r>
            <a:r>
              <a:rPr kumimoji="0" lang="ko-KR" altLang="en-US" sz="1600" dirty="0" smtClean="0">
                <a:latin typeface="+mn-ea"/>
                <a:ea typeface="+mn-ea"/>
              </a:rPr>
              <a:t>에 </a:t>
            </a:r>
            <a:r>
              <a:rPr kumimoji="0" lang="en-US" altLang="ko-KR" sz="1600" dirty="0" err="1" smtClean="0">
                <a:latin typeface="+mn-ea"/>
                <a:ea typeface="+mn-ea"/>
              </a:rPr>
              <a:t>ContextMenu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smtClean="0">
                <a:latin typeface="+mn-ea"/>
                <a:ea typeface="+mn-ea"/>
              </a:rPr>
              <a:t>를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달수있음</a:t>
            </a:r>
            <a:r>
              <a:rPr kumimoji="0" lang="en-US" altLang="ko-KR" sz="1600" dirty="0" smtClean="0">
                <a:latin typeface="+mn-ea"/>
                <a:ea typeface="+mn-ea"/>
              </a:rPr>
              <a:t>.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두번째</a:t>
            </a:r>
            <a:r>
              <a:rPr kumimoji="0" lang="ko-KR" altLang="en-US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dirty="0" err="1" smtClean="0">
                <a:latin typeface="+mn-ea"/>
                <a:ea typeface="+mn-ea"/>
              </a:rPr>
              <a:t>매게변수로</a:t>
            </a:r>
            <a:r>
              <a:rPr kumimoji="0" lang="ko-KR" altLang="en-US" sz="1600" dirty="0" smtClean="0">
                <a:latin typeface="+mn-ea"/>
                <a:ea typeface="+mn-ea"/>
              </a:rPr>
              <a:t> 전달</a:t>
            </a:r>
            <a:endParaRPr kumimoji="0"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3571876"/>
            <a:ext cx="8286808" cy="788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onCreateContextMenu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ContextMenu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menu, View v,   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ContextMenu.ContextMenuInfo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menuInfo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8596" y="4786322"/>
            <a:ext cx="82153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lvl="1" indent="-182563" eaLnBrk="0" hangingPunct="0"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FontTx/>
              <a:buChar char="•"/>
              <a:defRPr/>
            </a:pPr>
            <a:r>
              <a:rPr kumimoji="0" lang="ko-KR" altLang="en-US" sz="1500" dirty="0" err="1" smtClean="0">
                <a:latin typeface="+mn-ea"/>
                <a:ea typeface="+mn-ea"/>
              </a:rPr>
              <a:t>컨텍스트</a:t>
            </a:r>
            <a:r>
              <a:rPr kumimoji="0" lang="ko-KR" altLang="en-US" sz="1500" dirty="0" smtClean="0">
                <a:latin typeface="+mn-ea"/>
                <a:ea typeface="+mn-ea"/>
              </a:rPr>
              <a:t> 메뉴의 항목 선택 시 아래의 </a:t>
            </a:r>
            <a:r>
              <a:rPr kumimoji="0" lang="ko-KR" altLang="en-US" sz="1500" dirty="0" err="1" smtClean="0">
                <a:latin typeface="+mn-ea"/>
                <a:ea typeface="+mn-ea"/>
              </a:rPr>
              <a:t>메서드</a:t>
            </a:r>
            <a:r>
              <a:rPr kumimoji="0" lang="ko-KR" altLang="en-US" sz="1500" dirty="0" smtClean="0">
                <a:latin typeface="+mn-ea"/>
                <a:ea typeface="+mn-ea"/>
              </a:rPr>
              <a:t> 호출</a:t>
            </a:r>
            <a:endParaRPr kumimoji="0" lang="ko-KR" altLang="en-US" sz="15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8596" y="5214950"/>
            <a:ext cx="8215370" cy="538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onContextItemSelected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</a:t>
            </a:r>
            <a:r>
              <a:rPr lang="en-US" altLang="ko-KR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</TotalTime>
  <Words>4185</Words>
  <Application>Microsoft Office PowerPoint</Application>
  <PresentationFormat>화면 슬라이드 쇼(4:3)</PresentationFormat>
  <Paragraphs>920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kkang</cp:lastModifiedBy>
  <cp:revision>636</cp:revision>
  <dcterms:created xsi:type="dcterms:W3CDTF">2010-05-17T01:53:54Z</dcterms:created>
  <dcterms:modified xsi:type="dcterms:W3CDTF">2016-03-10T23:09:16Z</dcterms:modified>
</cp:coreProperties>
</file>