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58" r:id="rId3"/>
    <p:sldId id="267" r:id="rId4"/>
    <p:sldId id="274" r:id="rId5"/>
    <p:sldId id="278" r:id="rId6"/>
    <p:sldId id="279" r:id="rId7"/>
    <p:sldId id="276" r:id="rId8"/>
    <p:sldId id="275" r:id="rId9"/>
    <p:sldId id="261" r:id="rId10"/>
    <p:sldId id="277" r:id="rId11"/>
    <p:sldId id="280" r:id="rId12"/>
    <p:sldId id="282" r:id="rId13"/>
    <p:sldId id="281" r:id="rId14"/>
    <p:sldId id="28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demand%20forecast\Demand%20Forecas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demand%20forecast\Demand%20Forecas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mand%20forecast\Demand%20Foreca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mand%20forecast\Demand%20Foreca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D:\demand%20forecast\Demand%20Forecas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demand%20forecast\Demand%20Foreca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Forecasted Demand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'Demand Forecast'!$D$6</c:f>
              <c:strCache>
                <c:ptCount val="1"/>
                <c:pt idx="0">
                  <c:v>Sale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6.7561173501612851E-2"/>
                  <c:y val="-2.8170749741213585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F3-47AD-8406-D0C85ABAA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'Demand Forecast'!$B$7:$B$18</c:f>
              <c:strCache>
                <c:ptCount val="12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  <c:pt idx="10">
                  <c:v>February</c:v>
                </c:pt>
                <c:pt idx="11">
                  <c:v>March</c:v>
                </c:pt>
              </c:strCache>
            </c:strRef>
          </c:cat>
          <c:val>
            <c:numRef>
              <c:f>'Demand Forecast'!$D$7:$D$18</c:f>
              <c:numCache>
                <c:formatCode>#,##0</c:formatCode>
                <c:ptCount val="12"/>
                <c:pt idx="0">
                  <c:v>1431437</c:v>
                </c:pt>
                <c:pt idx="1">
                  <c:v>1595566</c:v>
                </c:pt>
                <c:pt idx="2">
                  <c:v>2021437</c:v>
                </c:pt>
                <c:pt idx="3">
                  <c:v>1765375</c:v>
                </c:pt>
                <c:pt idx="4">
                  <c:v>1685375</c:v>
                </c:pt>
                <c:pt idx="5">
                  <c:v>1379627</c:v>
                </c:pt>
                <c:pt idx="6">
                  <c:v>1151417</c:v>
                </c:pt>
                <c:pt idx="7">
                  <c:v>1064026</c:v>
                </c:pt>
                <c:pt idx="8">
                  <c:v>1017026</c:v>
                </c:pt>
                <c:pt idx="9">
                  <c:v>1301491</c:v>
                </c:pt>
                <c:pt idx="10">
                  <c:v>1514491</c:v>
                </c:pt>
                <c:pt idx="11">
                  <c:v>1685375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80-4E1A-892C-1CA161547126}"/>
            </c:ext>
          </c:extLst>
        </c:ser>
        <c:ser>
          <c:idx val="1"/>
          <c:order val="1"/>
          <c:tx>
            <c:strRef>
              <c:f>'Demand Forecast'!$E$6</c:f>
              <c:strCache>
                <c:ptCount val="1"/>
                <c:pt idx="0">
                  <c:v>Forecasted Demand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1"/>
              <c:dLblPos val="l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F3-47AD-8406-D0C85ABAA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'Demand Forecast'!$B$7:$B$18</c:f>
              <c:strCache>
                <c:ptCount val="12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  <c:pt idx="10">
                  <c:v>February</c:v>
                </c:pt>
                <c:pt idx="11">
                  <c:v>March</c:v>
                </c:pt>
              </c:strCache>
            </c:strRef>
          </c:cat>
          <c:val>
            <c:numRef>
              <c:f>'Demand Forecast'!$E$7:$E$18</c:f>
              <c:numCache>
                <c:formatCode>0</c:formatCode>
                <c:ptCount val="12"/>
                <c:pt idx="0">
                  <c:v>1462212.8955000001</c:v>
                </c:pt>
                <c:pt idx="1">
                  <c:v>1629870.6690000002</c:v>
                </c:pt>
                <c:pt idx="2">
                  <c:v>2064897.8955000001</c:v>
                </c:pt>
                <c:pt idx="3">
                  <c:v>1803330.5625000002</c:v>
                </c:pt>
                <c:pt idx="4">
                  <c:v>1721610.5625000002</c:v>
                </c:pt>
                <c:pt idx="5">
                  <c:v>1409288.9805000001</c:v>
                </c:pt>
                <c:pt idx="6">
                  <c:v>1176172.4655000002</c:v>
                </c:pt>
                <c:pt idx="7">
                  <c:v>1086902.5590000001</c:v>
                </c:pt>
                <c:pt idx="8">
                  <c:v>1038892.0590000001</c:v>
                </c:pt>
                <c:pt idx="9">
                  <c:v>1329473.0565000002</c:v>
                </c:pt>
                <c:pt idx="10">
                  <c:v>1547052.5565000002</c:v>
                </c:pt>
                <c:pt idx="11">
                  <c:v>1721610.5625000002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80-4E1A-892C-1CA161547126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7608639"/>
        <c:axId val="527607807"/>
      </c:lineChart>
      <c:catAx>
        <c:axId val="527608639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607807"/>
        <c:crosses val="autoZero"/>
        <c:auto val="1"/>
        <c:lblAlgn val="ctr"/>
        <c:lblOffset val="100"/>
        <c:noMultiLvlLbl val="0"/>
      </c:catAx>
      <c:valAx>
        <c:axId val="527607807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608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[Demand Forecast.xlsx]Sheet3!PivotTable14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600" b="1" i="0" u="none" strike="noStrike" kern="1200" cap="all" spc="5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Forecast By Flavour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600" b="1" i="0" u="none" strike="noStrike" kern="1200" cap="all" spc="5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4600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2"/>
                </a:gs>
                <a:gs pos="46000">
                  <a:schemeClr val="accent2"/>
                </a:gs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3"/>
                </a:gs>
                <a:gs pos="46000">
                  <a:schemeClr val="accent3"/>
                </a:gs>
                <a:gs pos="100000">
                  <a:schemeClr val="accent3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4"/>
                </a:gs>
                <a:gs pos="46000">
                  <a:schemeClr val="accent4"/>
                </a:gs>
                <a:gs pos="100000">
                  <a:schemeClr val="accent4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Sum of ChocolateF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Sheet3!$B$2:$B$14</c:f>
              <c:numCache>
                <c:formatCode>0</c:formatCode>
                <c:ptCount val="12"/>
                <c:pt idx="0">
                  <c:v>517319.26650000003</c:v>
                </c:pt>
                <c:pt idx="1">
                  <c:v>619469.26650000003</c:v>
                </c:pt>
                <c:pt idx="2">
                  <c:v>688643.20350000006</c:v>
                </c:pt>
                <c:pt idx="3">
                  <c:v>519511.40550000005</c:v>
                </c:pt>
                <c:pt idx="4">
                  <c:v>644134.40549999999</c:v>
                </c:pt>
                <c:pt idx="5">
                  <c:v>825961.40550000011</c:v>
                </c:pt>
                <c:pt idx="6">
                  <c:v>790793.20350000006</c:v>
                </c:pt>
                <c:pt idx="7">
                  <c:v>688643.20350000006</c:v>
                </c:pt>
                <c:pt idx="8">
                  <c:v>586493.20350000006</c:v>
                </c:pt>
                <c:pt idx="9">
                  <c:v>471989.18250000005</c:v>
                </c:pt>
                <c:pt idx="10">
                  <c:v>414332.65800000005</c:v>
                </c:pt>
                <c:pt idx="11">
                  <c:v>384709.15800000005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B-4F49-B299-A77A0D41E86A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Sum of FruitF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Sheet3!$C$2:$C$14</c:f>
              <c:numCache>
                <c:formatCode>0</c:formatCode>
                <c:ptCount val="12"/>
                <c:pt idx="0">
                  <c:v>296385.1605</c:v>
                </c:pt>
                <c:pt idx="1">
                  <c:v>309664.6605</c:v>
                </c:pt>
                <c:pt idx="2">
                  <c:v>344322.11250000005</c:v>
                </c:pt>
                <c:pt idx="3">
                  <c:v>310829.17050000001</c:v>
                </c:pt>
                <c:pt idx="4">
                  <c:v>326876.93550000002</c:v>
                </c:pt>
                <c:pt idx="5">
                  <c:v>412979.17050000001</c:v>
                </c:pt>
                <c:pt idx="6">
                  <c:v>344322.11250000005</c:v>
                </c:pt>
                <c:pt idx="7">
                  <c:v>344322.11250000005</c:v>
                </c:pt>
                <c:pt idx="8">
                  <c:v>268902.72450000001</c:v>
                </c:pt>
                <c:pt idx="9">
                  <c:v>211548.56400000001</c:v>
                </c:pt>
                <c:pt idx="10">
                  <c:v>258240.30750000002</c:v>
                </c:pt>
                <c:pt idx="11">
                  <c:v>258240.30750000002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CB-4F49-B299-A77A0D41E86A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Sum of VanillaF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Sheet3!$D$2:$D$14</c:f>
              <c:numCache>
                <c:formatCode>0</c:formatCode>
                <c:ptCount val="12"/>
                <c:pt idx="0">
                  <c:v>360936.81</c:v>
                </c:pt>
                <c:pt idx="1">
                  <c:v>463086.81000000006</c:v>
                </c:pt>
                <c:pt idx="2">
                  <c:v>516482.65800000005</c:v>
                </c:pt>
                <c:pt idx="3">
                  <c:v>466244.26650000003</c:v>
                </c:pt>
                <c:pt idx="4">
                  <c:v>490314.89250000002</c:v>
                </c:pt>
                <c:pt idx="5">
                  <c:v>619469.26650000003</c:v>
                </c:pt>
                <c:pt idx="6">
                  <c:v>496052.65800000005</c:v>
                </c:pt>
                <c:pt idx="7">
                  <c:v>516482.65800000005</c:v>
                </c:pt>
                <c:pt idx="8">
                  <c:v>414332.65800000005</c:v>
                </c:pt>
                <c:pt idx="9">
                  <c:v>353074.32450000005</c:v>
                </c:pt>
                <c:pt idx="10">
                  <c:v>285209.95050000004</c:v>
                </c:pt>
                <c:pt idx="11">
                  <c:v>285209.95050000004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CB-4F49-B299-A77A0D41E86A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Sum of OrangeF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Sheet3!$E$2:$E$14</c:f>
              <c:numCache>
                <c:formatCode>0</c:formatCode>
                <c:ptCount val="12"/>
                <c:pt idx="0">
                  <c:v>154831.81950000001</c:v>
                </c:pt>
                <c:pt idx="1">
                  <c:v>154831.81950000001</c:v>
                </c:pt>
                <c:pt idx="2">
                  <c:v>172162.58850000001</c:v>
                </c:pt>
                <c:pt idx="3">
                  <c:v>165628.05300000001</c:v>
                </c:pt>
                <c:pt idx="4">
                  <c:v>168544.43550000002</c:v>
                </c:pt>
                <c:pt idx="5">
                  <c:v>206488.05300000001</c:v>
                </c:pt>
                <c:pt idx="6">
                  <c:v>172162.58850000001</c:v>
                </c:pt>
                <c:pt idx="7">
                  <c:v>172162.58850000001</c:v>
                </c:pt>
                <c:pt idx="8">
                  <c:v>139560.39450000002</c:v>
                </c:pt>
                <c:pt idx="9">
                  <c:v>139560.39450000002</c:v>
                </c:pt>
                <c:pt idx="10">
                  <c:v>129119.64300000001</c:v>
                </c:pt>
                <c:pt idx="11">
                  <c:v>110732.64300000001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CB-4F49-B299-A77A0D41E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74557871"/>
        <c:axId val="574553295"/>
      </c:barChart>
      <c:catAx>
        <c:axId val="57455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553295"/>
        <c:crosses val="autoZero"/>
        <c:auto val="1"/>
        <c:lblAlgn val="ctr"/>
        <c:lblOffset val="100"/>
        <c:noMultiLvlLbl val="0"/>
      </c:catAx>
      <c:valAx>
        <c:axId val="574553295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557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Forecasted % of market share Acc. flavor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272992082312506"/>
          <c:y val="0.20569821883903466"/>
          <c:w val="0.4945403767124783"/>
          <c:h val="0.70598281806223151"/>
        </c:manualLayout>
      </c:layout>
      <c:pieChart>
        <c:varyColors val="1"/>
        <c:ser>
          <c:idx val="0"/>
          <c:order val="0"/>
          <c:tx>
            <c:strRef>
              <c:f>'Demand Forecast'!$F$39</c:f>
              <c:strCache>
                <c:ptCount val="1"/>
                <c:pt idx="0">
                  <c:v>Total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211-41CF-8FD2-B50CB1A26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211-41CF-8FD2-B50CB1A261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211-41CF-8FD2-B50CB1A261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211-41CF-8FD2-B50CB1A26125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86C1E86-74FC-4B10-B882-B50E41569220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/>
                      <a:t>
</a:t>
                    </a:r>
                    <a:fld id="{89EF2C68-207A-410E-A102-8777BFD58997}" type="PERCENTAGE">
                      <a:rPr lang="en-US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211-41CF-8FD2-B50CB1A2612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56AD87-1043-4EFD-89FE-CA67C345F0B8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/>
                      <a:t>
</a:t>
                    </a:r>
                    <a:fld id="{03961651-51BA-4D38-BE06-EE933ADB4171}" type="PERCENTAGE">
                      <a:rPr lang="en-US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211-41CF-8FD2-B50CB1A2612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6BCEC39-AD84-46F0-9C45-21140FF1C8D4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/>
                      <a:t>
</a:t>
                    </a:r>
                    <a:fld id="{427F840B-FD08-4FF5-835F-4CE8F3BF6D51}" type="PERCENTAGE">
                      <a:rPr lang="en-US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211-41CF-8FD2-B50CB1A26125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A41C19F-15F5-4102-95D7-6F60059A12DD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/>
                      <a:t>
</a:t>
                    </a:r>
                    <a:fld id="{7427F70F-D292-4CD0-AC32-D0E478AB10ED}" type="PERCENTAGE">
                      <a:rPr lang="en-US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211-41CF-8FD2-B50CB1A26125}"/>
                </c:ext>
              </c:extLst>
            </c:dLbl>
            <c:spPr>
              <a:solidFill>
                <a:schemeClr val="lt1">
                  <a:alpha val="75000"/>
                </a:schemeClr>
              </a:solidFill>
              <a:ln w="9525"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'Demand Forecast'!$G$38:$J$38</c:f>
              <c:strCache>
                <c:ptCount val="4"/>
                <c:pt idx="0">
                  <c:v>ChocolateF</c:v>
                </c:pt>
                <c:pt idx="1">
                  <c:v>FruitF</c:v>
                </c:pt>
                <c:pt idx="2">
                  <c:v>VanillaF</c:v>
                </c:pt>
                <c:pt idx="3">
                  <c:v>OthersF</c:v>
                </c:pt>
              </c:strCache>
            </c:strRef>
          </c:cat>
          <c:val>
            <c:numRef>
              <c:f>'Demand Forecast'!$G$39:$J$39</c:f>
              <c:numCache>
                <c:formatCode>0</c:formatCode>
                <c:ptCount val="4"/>
                <c:pt idx="0">
                  <c:v>7151999.561999999</c:v>
                </c:pt>
                <c:pt idx="1">
                  <c:v>3686633.3385000005</c:v>
                </c:pt>
                <c:pt idx="2">
                  <c:v>5266896.9030000009</c:v>
                </c:pt>
                <c:pt idx="3">
                  <c:v>1885785.0210000002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11-41CF-8FD2-B50CB1A26125}"/>
            </c:ext>
          </c:extLst>
        </c:ser>
        <c:ser>
          <c:idx val="1"/>
          <c:order val="1"/>
          <c:tx>
            <c:strRef>
              <c:f>'Demand Forecast'!$F$40</c:f>
              <c:strCache>
                <c:ptCount val="1"/>
                <c:pt idx="0">
                  <c:v>Grand 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E211-41CF-8FD2-B50CB1A26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E211-41CF-8FD2-B50CB1A261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E211-41CF-8FD2-B50CB1A261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E211-41CF-8FD2-B50CB1A2612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E211-41CF-8FD2-B50CB1A2612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C-E211-41CF-8FD2-B50CB1A2612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E-E211-41CF-8FD2-B50CB1A2612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0-E211-41CF-8FD2-B50CB1A26125}"/>
                </c:ext>
              </c:extLst>
            </c:dLbl>
            <c:spPr>
              <a:solidFill>
                <a:schemeClr val="lt1">
                  <a:alpha val="75000"/>
                </a:schemeClr>
              </a:solidFill>
              <a:ln w="9525"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'Demand Forecast'!$G$38:$J$38</c:f>
              <c:strCache>
                <c:ptCount val="4"/>
                <c:pt idx="0">
                  <c:v>ChocolateF</c:v>
                </c:pt>
                <c:pt idx="1">
                  <c:v>FruitF</c:v>
                </c:pt>
                <c:pt idx="2">
                  <c:v>VanillaF</c:v>
                </c:pt>
                <c:pt idx="3">
                  <c:v>OthersF</c:v>
                </c:pt>
              </c:strCache>
            </c:strRef>
          </c:cat>
          <c:val>
            <c:numRef>
              <c:f>'Demand Forecast'!$G$40:$J$40</c:f>
              <c:numCache>
                <c:formatCode>General</c:formatCode>
                <c:ptCount val="4"/>
                <c:pt idx="3" formatCode="0">
                  <c:v>17991314.824500002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211-41CF-8FD2-B50CB1A26125}"/>
            </c:ext>
          </c:extLst>
        </c:ser>
        <c:ser>
          <c:idx val="2"/>
          <c:order val="2"/>
          <c:tx>
            <c:strRef>
              <c:f>'Demand Forecast'!$F$41</c:f>
              <c:strCache>
                <c:ptCount val="1"/>
                <c:pt idx="0">
                  <c:v>% Market 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211-41CF-8FD2-B50CB1A26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E211-41CF-8FD2-B50CB1A261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E211-41CF-8FD2-B50CB1A261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E211-41CF-8FD2-B50CB1A2612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E211-41CF-8FD2-B50CB1A2612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E211-41CF-8FD2-B50CB1A2612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E211-41CF-8FD2-B50CB1A2612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E211-41CF-8FD2-B50CB1A26125}"/>
                </c:ext>
              </c:extLst>
            </c:dLbl>
            <c:spPr>
              <a:solidFill>
                <a:schemeClr val="lt1">
                  <a:alpha val="75000"/>
                </a:schemeClr>
              </a:solidFill>
              <a:ln w="9525"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'Demand Forecast'!$G$38:$J$38</c:f>
              <c:strCache>
                <c:ptCount val="4"/>
                <c:pt idx="0">
                  <c:v>ChocolateF</c:v>
                </c:pt>
                <c:pt idx="1">
                  <c:v>FruitF</c:v>
                </c:pt>
                <c:pt idx="2">
                  <c:v>VanillaF</c:v>
                </c:pt>
                <c:pt idx="3">
                  <c:v>OthersF</c:v>
                </c:pt>
              </c:strCache>
            </c:strRef>
          </c:cat>
          <c:val>
            <c:numRef>
              <c:f>'Demand Forecast'!$G$41:$J$41</c:f>
              <c:numCache>
                <c:formatCode>0</c:formatCode>
                <c:ptCount val="4"/>
                <c:pt idx="0">
                  <c:v>39.752511874566459</c:v>
                </c:pt>
                <c:pt idx="1">
                  <c:v>20.491183520837843</c:v>
                </c:pt>
                <c:pt idx="2">
                  <c:v>29.274663660644233</c:v>
                </c:pt>
                <c:pt idx="3">
                  <c:v>10.481640943951456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211-41CF-8FD2-B50CB1A261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Current % of market share Acc. flavor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272992082312506"/>
          <c:y val="0.20569821883903466"/>
          <c:w val="0.4945403767124783"/>
          <c:h val="0.70598281806223151"/>
        </c:manualLayout>
      </c:layout>
      <c:pieChart>
        <c:varyColors val="1"/>
        <c:ser>
          <c:idx val="0"/>
          <c:order val="0"/>
          <c:tx>
            <c:strRef>
              <c:f>'Demand Forecast'!$F$39</c:f>
              <c:strCache>
                <c:ptCount val="1"/>
                <c:pt idx="0">
                  <c:v>Total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EBE-4504-BD9D-A19F187CAC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EBE-4504-BD9D-A19F187CAC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EBE-4504-BD9D-A19F187CAC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EBE-4504-BD9D-A19F187CAC78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86C1E86-74FC-4B10-B882-B50E41569220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/>
                      <a:t>
42%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EBE-4504-BD9D-A19F187CAC78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56AD87-1043-4EFD-89FE-CA67C345F0B8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/>
                      <a:t>
20%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EBE-4504-BD9D-A19F187CAC78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6BCEC39-AD84-46F0-9C45-21140FF1C8D4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/>
                      <a:t>
28%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EBE-4504-BD9D-A19F187CAC78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A41C19F-15F5-4102-95D7-6F60059A12DD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/>
                      <a:t>
</a:t>
                    </a:r>
                    <a:fld id="{7427F70F-D292-4CD0-AC32-D0E478AB10ED}" type="PERCENTAGE">
                      <a:rPr lang="en-US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EBE-4504-BD9D-A19F187CAC78}"/>
                </c:ext>
              </c:extLst>
            </c:dLbl>
            <c:spPr>
              <a:solidFill>
                <a:schemeClr val="lt1">
                  <a:alpha val="75000"/>
                </a:schemeClr>
              </a:solidFill>
              <a:ln w="9525"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'Demand Forecast'!$G$38:$J$38</c:f>
              <c:strCache>
                <c:ptCount val="4"/>
                <c:pt idx="0">
                  <c:v>ChocolateF</c:v>
                </c:pt>
                <c:pt idx="1">
                  <c:v>FruitF</c:v>
                </c:pt>
                <c:pt idx="2">
                  <c:v>VanillaF</c:v>
                </c:pt>
                <c:pt idx="3">
                  <c:v>OthersF</c:v>
                </c:pt>
              </c:strCache>
            </c:strRef>
          </c:cat>
          <c:val>
            <c:numRef>
              <c:f>'Demand Forecast'!$G$39:$J$39</c:f>
              <c:numCache>
                <c:formatCode>0</c:formatCode>
                <c:ptCount val="4"/>
                <c:pt idx="0">
                  <c:v>7151999.561999999</c:v>
                </c:pt>
                <c:pt idx="1">
                  <c:v>3686633.3385000005</c:v>
                </c:pt>
                <c:pt idx="2">
                  <c:v>5266896.9030000009</c:v>
                </c:pt>
                <c:pt idx="3">
                  <c:v>1885785.0210000002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BE-4504-BD9D-A19F187CAC78}"/>
            </c:ext>
          </c:extLst>
        </c:ser>
        <c:ser>
          <c:idx val="1"/>
          <c:order val="1"/>
          <c:tx>
            <c:strRef>
              <c:f>'Demand Forecast'!$F$40</c:f>
              <c:strCache>
                <c:ptCount val="1"/>
                <c:pt idx="0">
                  <c:v>Grand 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EBE-4504-BD9D-A19F187CAC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FEBE-4504-BD9D-A19F187CAC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FEBE-4504-BD9D-A19F187CAC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FEBE-4504-BD9D-A19F187CAC7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FEBE-4504-BD9D-A19F187CAC7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C-FEBE-4504-BD9D-A19F187CAC7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E-FEBE-4504-BD9D-A19F187CAC7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0-FEBE-4504-BD9D-A19F187CAC78}"/>
                </c:ext>
              </c:extLst>
            </c:dLbl>
            <c:spPr>
              <a:solidFill>
                <a:schemeClr val="lt1">
                  <a:alpha val="75000"/>
                </a:schemeClr>
              </a:solidFill>
              <a:ln w="9525"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'Demand Forecast'!$G$38:$J$38</c:f>
              <c:strCache>
                <c:ptCount val="4"/>
                <c:pt idx="0">
                  <c:v>ChocolateF</c:v>
                </c:pt>
                <c:pt idx="1">
                  <c:v>FruitF</c:v>
                </c:pt>
                <c:pt idx="2">
                  <c:v>VanillaF</c:v>
                </c:pt>
                <c:pt idx="3">
                  <c:v>OthersF</c:v>
                </c:pt>
              </c:strCache>
            </c:strRef>
          </c:cat>
          <c:val>
            <c:numRef>
              <c:f>'Demand Forecast'!$G$40:$J$40</c:f>
              <c:numCache>
                <c:formatCode>General</c:formatCode>
                <c:ptCount val="4"/>
                <c:pt idx="3" formatCode="0">
                  <c:v>17991314.824500002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EBE-4504-BD9D-A19F187CAC78}"/>
            </c:ext>
          </c:extLst>
        </c:ser>
        <c:ser>
          <c:idx val="2"/>
          <c:order val="2"/>
          <c:tx>
            <c:strRef>
              <c:f>'Demand Forecast'!$F$41</c:f>
              <c:strCache>
                <c:ptCount val="1"/>
                <c:pt idx="0">
                  <c:v>% Market 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EBE-4504-BD9D-A19F187CAC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FEBE-4504-BD9D-A19F187CAC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FEBE-4504-BD9D-A19F187CAC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FEBE-4504-BD9D-A19F187CAC7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FEBE-4504-BD9D-A19F187CAC7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FEBE-4504-BD9D-A19F187CAC7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FEBE-4504-BD9D-A19F187CAC7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FEBE-4504-BD9D-A19F187CAC78}"/>
                </c:ext>
              </c:extLst>
            </c:dLbl>
            <c:spPr>
              <a:solidFill>
                <a:schemeClr val="lt1">
                  <a:alpha val="75000"/>
                </a:schemeClr>
              </a:solidFill>
              <a:ln w="9525"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'Demand Forecast'!$G$38:$J$38</c:f>
              <c:strCache>
                <c:ptCount val="4"/>
                <c:pt idx="0">
                  <c:v>ChocolateF</c:v>
                </c:pt>
                <c:pt idx="1">
                  <c:v>FruitF</c:v>
                </c:pt>
                <c:pt idx="2">
                  <c:v>VanillaF</c:v>
                </c:pt>
                <c:pt idx="3">
                  <c:v>OthersF</c:v>
                </c:pt>
              </c:strCache>
            </c:strRef>
          </c:cat>
          <c:val>
            <c:numRef>
              <c:f>'Demand Forecast'!$G$41:$J$41</c:f>
              <c:numCache>
                <c:formatCode>0</c:formatCode>
                <c:ptCount val="4"/>
                <c:pt idx="0">
                  <c:v>39.752511874566459</c:v>
                </c:pt>
                <c:pt idx="1">
                  <c:v>20.491183520837843</c:v>
                </c:pt>
                <c:pt idx="2">
                  <c:v>29.274663660644233</c:v>
                </c:pt>
                <c:pt idx="3">
                  <c:v>10.481640943951456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EBE-4504-BD9D-A19F187CAC7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solidFill>
                  <a:sysClr val="windowText" lastClr="000000"/>
                </a:solidFill>
              </a:rPr>
              <a:t>Forecasted Share by Product Type</a:t>
            </a:r>
          </a:p>
        </c:rich>
      </c:tx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773447069116362"/>
          <c:y val="0.23572301991662806"/>
          <c:w val="0.50119794400699913"/>
          <c:h val="0.70757356800988114"/>
        </c:manualLayout>
      </c:layout>
      <c:pieChart>
        <c:varyColors val="1"/>
        <c:ser>
          <c:idx val="0"/>
          <c:order val="0"/>
          <c:tx>
            <c:strRef>
              <c:f>'Demand Forecast'!$H$63</c:f>
              <c:strCache>
                <c:ptCount val="1"/>
                <c:pt idx="0">
                  <c:v>Total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8E-4ADC-A0F9-3FFEF9B9BE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8E-4ADC-A0F9-3FFEF9B9BE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8E-4ADC-A0F9-3FFEF9B9B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58E-4ADC-A0F9-3FFEF9B9BE2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58E-4ADC-A0F9-3FFEF9B9BE2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58E-4ADC-A0F9-3FFEF9B9BE2C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715B33-8B8B-46B5-A2B6-E0C7B1BB7C13}" type="CATEGORYNAME">
                      <a:rPr lang="en-US" sz="1600"/>
                      <a:pPr>
                        <a:defRPr/>
                      </a:pPr>
                      <a:t>[CATEGORY NAME]</a:t>
                    </a:fld>
                    <a:r>
                      <a:rPr lang="en-US" sz="1600" baseline="0" dirty="0"/>
                      <a:t>
</a:t>
                    </a:r>
                    <a:fld id="{98A8B7AB-0D58-4550-8F15-00F78E8F2218}" type="PERCENTAGE">
                      <a:rPr lang="en-US" sz="1600" baseline="0"/>
                      <a:pPr>
                        <a:defRPr/>
                      </a:pPr>
                      <a:t>[PERCENTAGE]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8E-4ADC-A0F9-3FFEF9B9BE2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9D261C4-4DD1-460F-B76C-416A801F2137}" type="CATEGORYNAME">
                      <a:rPr lang="en-US" sz="16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9AC50E15-E0D6-48E1-B5E6-5836C8E6185E}" type="PERCENTAGE">
                      <a:rPr lang="en-US" sz="16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58E-4ADC-A0F9-3FFEF9B9BE2C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D18D3A-F9CE-4E6D-A92C-3B1B8A1058A2}" type="CATEGORYNAME">
                      <a:rPr lang="en-US" sz="16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600" baseline="0" dirty="0"/>
                      <a:t>
</a:t>
                    </a:r>
                    <a:fld id="{5508BDE4-CF47-4C79-8161-2071102D8F61}" type="PERCENTAGE">
                      <a:rPr lang="en-US" sz="16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58E-4ADC-A0F9-3FFEF9B9BE2C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AADCC62-5F4A-4250-88C4-23F1DAEEEB36}" type="CATEGORYNAME">
                      <a:rPr lang="en-US" sz="16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600" baseline="0" dirty="0"/>
                      <a:t>
</a:t>
                    </a:r>
                    <a:fld id="{DFD160B5-0442-415C-AC3E-DBEBEF2B037A}" type="PERCENTAGE">
                      <a:rPr lang="en-US" sz="16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58E-4ADC-A0F9-3FFEF9B9BE2C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D92A06D-2F05-40DF-9314-08B00D00AC10}" type="CATEGORYNAME">
                      <a:rPr lang="en-US" sz="16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600" baseline="0" dirty="0"/>
                      <a:t>
</a:t>
                    </a:r>
                    <a:fld id="{235CC2BE-43BF-4BCE-8217-2110AE88A19F}" type="PERCENTAGE">
                      <a:rPr lang="en-US" sz="16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58E-4ADC-A0F9-3FFEF9B9BE2C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F9C9861-11B2-45F8-B3C0-7974C4BFC1C2}" type="CATEGORYNAME">
                      <a:rPr lang="en-US" sz="16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600" baseline="0" dirty="0"/>
                      <a:t>
</a:t>
                    </a:r>
                    <a:fld id="{2BFFB231-FBCA-40AA-8A3C-A73D975C7F28}" type="PERCENTAGE">
                      <a:rPr lang="en-US" sz="16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058E-4ADC-A0F9-3FFEF9B9BE2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5B9BD5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'Demand Forecast'!$I$62:$N$62</c:f>
              <c:strCache>
                <c:ptCount val="6"/>
                <c:pt idx="0">
                  <c:v>Cup F</c:v>
                </c:pt>
                <c:pt idx="1">
                  <c:v>Stick F</c:v>
                </c:pt>
                <c:pt idx="2">
                  <c:v>Cone F</c:v>
                </c:pt>
                <c:pt idx="3">
                  <c:v>Brick F</c:v>
                </c:pt>
                <c:pt idx="4">
                  <c:v>Tub F</c:v>
                </c:pt>
                <c:pt idx="5">
                  <c:v>Others F</c:v>
                </c:pt>
              </c:strCache>
            </c:strRef>
          </c:cat>
          <c:val>
            <c:numRef>
              <c:f>'Demand Forecast'!$I$63:$N$63</c:f>
              <c:numCache>
                <c:formatCode>0</c:formatCode>
                <c:ptCount val="6"/>
                <c:pt idx="0">
                  <c:v>4125797.64</c:v>
                </c:pt>
                <c:pt idx="1">
                  <c:v>4933025.55</c:v>
                </c:pt>
                <c:pt idx="2">
                  <c:v>3092316.7499999995</c:v>
                </c:pt>
                <c:pt idx="3">
                  <c:v>2074634.7750000001</c:v>
                </c:pt>
                <c:pt idx="4">
                  <c:v>3122691.7499999995</c:v>
                </c:pt>
                <c:pt idx="5">
                  <c:v>520685.21250000002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58E-4ADC-A0F9-3FFEF9B9BE2C}"/>
            </c:ext>
          </c:extLst>
        </c:ser>
        <c:ser>
          <c:idx val="1"/>
          <c:order val="1"/>
          <c:tx>
            <c:strRef>
              <c:f>'Demand Forecast'!$H$64</c:f>
              <c:strCache>
                <c:ptCount val="1"/>
                <c:pt idx="0">
                  <c:v>Grand 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058E-4ADC-A0F9-3FFEF9B9BE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058E-4ADC-A0F9-3FFEF9B9BE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058E-4ADC-A0F9-3FFEF9B9B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058E-4ADC-A0F9-3FFEF9B9BE2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058E-4ADC-A0F9-3FFEF9B9BE2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058E-4ADC-A0F9-3FFEF9B9BE2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E-058E-4ADC-A0F9-3FFEF9B9BE2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0-058E-4ADC-A0F9-3FFEF9B9BE2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058E-4ADC-A0F9-3FFEF9B9BE2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4-058E-4ADC-A0F9-3FFEF9B9BE2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6-058E-4ADC-A0F9-3FFEF9B9BE2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8-058E-4ADC-A0F9-3FFEF9B9BE2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ED7D31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'Demand Forecast'!$I$62:$N$62</c:f>
              <c:strCache>
                <c:ptCount val="6"/>
                <c:pt idx="0">
                  <c:v>Cup F</c:v>
                </c:pt>
                <c:pt idx="1">
                  <c:v>Stick F</c:v>
                </c:pt>
                <c:pt idx="2">
                  <c:v>Cone F</c:v>
                </c:pt>
                <c:pt idx="3">
                  <c:v>Brick F</c:v>
                </c:pt>
                <c:pt idx="4">
                  <c:v>Tub F</c:v>
                </c:pt>
                <c:pt idx="5">
                  <c:v>Others F</c:v>
                </c:pt>
              </c:strCache>
            </c:strRef>
          </c:cat>
          <c:val>
            <c:numRef>
              <c:f>'Demand Forecast'!$I$64:$N$64</c:f>
              <c:numCache>
                <c:formatCode>General</c:formatCode>
                <c:ptCount val="6"/>
                <c:pt idx="5" formatCode="0">
                  <c:v>17869151.677499998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58E-4ADC-A0F9-3FFEF9B9BE2C}"/>
            </c:ext>
          </c:extLst>
        </c:ser>
        <c:ser>
          <c:idx val="2"/>
          <c:order val="2"/>
          <c:tx>
            <c:strRef>
              <c:f>'Demand Forecast'!$H$65</c:f>
              <c:strCache>
                <c:ptCount val="1"/>
                <c:pt idx="0">
                  <c:v>% Market 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058E-4ADC-A0F9-3FFEF9B9BE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058E-4ADC-A0F9-3FFEF9B9BE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058E-4ADC-A0F9-3FFEF9B9B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058E-4ADC-A0F9-3FFEF9B9BE2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058E-4ADC-A0F9-3FFEF9B9BE2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058E-4ADC-A0F9-3FFEF9B9BE2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058E-4ADC-A0F9-3FFEF9B9BE2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058E-4ADC-A0F9-3FFEF9B9BE2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058E-4ADC-A0F9-3FFEF9B9BE2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058E-4ADC-A0F9-3FFEF9B9BE2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058E-4ADC-A0F9-3FFEF9B9BE2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058E-4ADC-A0F9-3FFEF9B9BE2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A5A5A5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'Demand Forecast'!$I$62:$N$62</c:f>
              <c:strCache>
                <c:ptCount val="6"/>
                <c:pt idx="0">
                  <c:v>Cup F</c:v>
                </c:pt>
                <c:pt idx="1">
                  <c:v>Stick F</c:v>
                </c:pt>
                <c:pt idx="2">
                  <c:v>Cone F</c:v>
                </c:pt>
                <c:pt idx="3">
                  <c:v>Brick F</c:v>
                </c:pt>
                <c:pt idx="4">
                  <c:v>Tub F</c:v>
                </c:pt>
                <c:pt idx="5">
                  <c:v>Others F</c:v>
                </c:pt>
              </c:strCache>
            </c:strRef>
          </c:cat>
          <c:val>
            <c:numRef>
              <c:f>'Demand Forecast'!$I$65:$N$65</c:f>
              <c:numCache>
                <c:formatCode>0</c:formatCode>
                <c:ptCount val="6"/>
                <c:pt idx="0">
                  <c:v>23.088939612029886</c:v>
                </c:pt>
                <c:pt idx="1">
                  <c:v>27.606377958117818</c:v>
                </c:pt>
                <c:pt idx="2">
                  <c:v>17.305336066365705</c:v>
                </c:pt>
                <c:pt idx="3">
                  <c:v>11.610146986509065</c:v>
                </c:pt>
                <c:pt idx="4">
                  <c:v>17.475321752022214</c:v>
                </c:pt>
                <c:pt idx="5">
                  <c:v>2.9138776249553167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058E-4ADC-A0F9-3FFEF9B9B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Cost Structure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52-47EA-A620-49B75AF9A5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52-47EA-A620-49B75AF9A5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52-47EA-A620-49B75AF9A5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52-47EA-A620-49B75AF9A5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52-47EA-A620-49B75AF9A504}"/>
              </c:ext>
            </c:extLst>
          </c:dPt>
          <c:dLbls>
            <c:dLbl>
              <c:idx val="0"/>
              <c:layout>
                <c:manualLayout>
                  <c:x val="0.14166666666666655"/>
                  <c:y val="-4.629629629629631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52-47EA-A620-49B75AF9A504}"/>
                </c:ext>
              </c:extLst>
            </c:dLbl>
            <c:dLbl>
              <c:idx val="1"/>
              <c:layout>
                <c:manualLayout>
                  <c:x val="0.21111111111111111"/>
                  <c:y val="4.166666666666662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52-47EA-A620-49B75AF9A504}"/>
                </c:ext>
              </c:extLst>
            </c:dLbl>
            <c:dLbl>
              <c:idx val="2"/>
              <c:layout>
                <c:manualLayout>
                  <c:x val="0.14166666666666655"/>
                  <c:y val="0.2175925925925925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52-47EA-A620-49B75AF9A504}"/>
                </c:ext>
              </c:extLst>
            </c:dLbl>
            <c:dLbl>
              <c:idx val="3"/>
              <c:layout>
                <c:manualLayout>
                  <c:x val="-0.1361111111111111"/>
                  <c:y val="-8.79629629629630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52-47EA-A620-49B75AF9A504}"/>
                </c:ext>
              </c:extLst>
            </c:dLbl>
            <c:dLbl>
              <c:idx val="4"/>
              <c:layout>
                <c:manualLayout>
                  <c:x val="-0.17326662292213474"/>
                  <c:y val="-2.238990959463400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E52-47EA-A620-49B75AF9A50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'cost structure'!$B$19:$B$23</c:f>
              <c:strCache>
                <c:ptCount val="5"/>
                <c:pt idx="0">
                  <c:v>Manpower %</c:v>
                </c:pt>
                <c:pt idx="1">
                  <c:v>Transport %</c:v>
                </c:pt>
                <c:pt idx="2">
                  <c:v>Equipment %</c:v>
                </c:pt>
                <c:pt idx="3">
                  <c:v>Raw materials %</c:v>
                </c:pt>
                <c:pt idx="4">
                  <c:v>Marketing%</c:v>
                </c:pt>
              </c:strCache>
            </c:strRef>
          </c:cat>
          <c:val>
            <c:numRef>
              <c:f>'cost structure'!$C$19:$C$23</c:f>
              <c:numCache>
                <c:formatCode>0.00</c:formatCode>
                <c:ptCount val="5"/>
                <c:pt idx="0" formatCode="0">
                  <c:v>11.241716918540003</c:v>
                </c:pt>
                <c:pt idx="1">
                  <c:v>0.12412729097554585</c:v>
                </c:pt>
                <c:pt idx="2" formatCode="0">
                  <c:v>2.3481233797948682</c:v>
                </c:pt>
                <c:pt idx="3" formatCode="0">
                  <c:v>86.2860324106896</c:v>
                </c:pt>
                <c:pt idx="4" formatCode="0">
                  <c:v>7.3920143800295586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52-47EA-A620-49B75AF9A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2910" y="527173"/>
            <a:ext cx="500617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Demand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Forecast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9651" y="3275111"/>
            <a:ext cx="937275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 market demand for new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ice-cream brand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historical sales data set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EF5AB-D9AD-4A4B-A7F3-584556B27008}"/>
              </a:ext>
            </a:extLst>
          </p:cNvPr>
          <p:cNvGrpSpPr/>
          <p:nvPr/>
        </p:nvGrpSpPr>
        <p:grpSpPr>
          <a:xfrm>
            <a:off x="404591" y="274365"/>
            <a:ext cx="1306489" cy="876720"/>
            <a:chOff x="5442756" y="2479683"/>
            <a:chExt cx="1306489" cy="876720"/>
          </a:xfrm>
        </p:grpSpPr>
        <p:sp>
          <p:nvSpPr>
            <p:cNvPr id="2" name="Oval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7640" y="2479683"/>
              <a:ext cx="876722" cy="87672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43971" y="2565407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756" y="2565407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4D7C7-8CD6-4FFE-83BB-EFA65AC41F2F}"/>
              </a:ext>
            </a:extLst>
          </p:cNvPr>
          <p:cNvSpPr txBox="1"/>
          <p:nvPr/>
        </p:nvSpPr>
        <p:spPr>
          <a:xfrm>
            <a:off x="1276603" y="5807607"/>
            <a:ext cx="963879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Disclaimer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presented in this PPT has been altered and few hypothetical assumptions have been considered, </a:t>
            </a:r>
          </a:p>
          <a:p>
            <a:pPr algn="ctr">
              <a:tabLst>
                <a:tab pos="347663" algn="l"/>
              </a:tabLst>
            </a:pPr>
            <a:r>
              <a:rPr lang="en-US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presented has been gathered by market survey and supplier survey</a:t>
            </a:r>
            <a:r>
              <a:rPr lang="en-US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0CA51-1A5D-44A5-B027-70C7374817FE}"/>
              </a:ext>
            </a:extLst>
          </p:cNvPr>
          <p:cNvSpPr txBox="1"/>
          <p:nvPr/>
        </p:nvSpPr>
        <p:spPr>
          <a:xfrm>
            <a:off x="4723028" y="162526"/>
            <a:ext cx="27459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Cost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4E783-4EC9-4A6F-A51B-7BC1D5CA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0" y="894110"/>
            <a:ext cx="6525168" cy="554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A702B-02F3-453D-A814-2B8BC54F7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189" y="896315"/>
            <a:ext cx="4347882" cy="565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97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494599" y="370655"/>
            <a:ext cx="320280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  <a:cs typeface="Arial" panose="020B0604020202020204" pitchFamily="34" charset="0"/>
              </a:rPr>
              <a:t>Pricing Strategy</a:t>
            </a:r>
            <a:r>
              <a:rPr lang="en-US" sz="3200" b="1" dirty="0">
                <a:solidFill>
                  <a:srgbClr val="30353F"/>
                </a:solidFill>
                <a:latin typeface="+mj-lt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EE3CE-670F-4821-B104-F6B63314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9" y="1006533"/>
            <a:ext cx="8496301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680546" y="370655"/>
            <a:ext cx="28309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  <a:cs typeface="Arial" panose="020B0604020202020204" pitchFamily="34" charset="0"/>
              </a:rPr>
              <a:t>Pricing Model</a:t>
            </a:r>
            <a:r>
              <a:rPr lang="en-US" sz="3200" b="1" dirty="0">
                <a:solidFill>
                  <a:srgbClr val="30353F"/>
                </a:solidFill>
                <a:latin typeface="+mj-lt"/>
              </a:rPr>
              <a:t>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30C34-8677-4A49-AC97-F36D3C3D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38" y="1113474"/>
            <a:ext cx="6487524" cy="50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494599" y="370655"/>
            <a:ext cx="320280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  <a:cs typeface="Arial" panose="020B0604020202020204" pitchFamily="34" charset="0"/>
              </a:rPr>
              <a:t>Pricing Strategy</a:t>
            </a:r>
            <a:r>
              <a:rPr lang="en-US" sz="3200" b="1" dirty="0">
                <a:solidFill>
                  <a:srgbClr val="30353F"/>
                </a:solidFill>
                <a:latin typeface="+mj-lt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F7A63-D04F-4B38-A403-0A25B28E4CFA}"/>
              </a:ext>
            </a:extLst>
          </p:cNvPr>
          <p:cNvSpPr txBox="1"/>
          <p:nvPr/>
        </p:nvSpPr>
        <p:spPr>
          <a:xfrm>
            <a:off x="600635" y="1461247"/>
            <a:ext cx="11223812" cy="30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Thoroughly analyzing the production costs, including ingredients, labor, and overhead, is important in order to set a profitable price point.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Cost plus pricing strategy should be the most effective for a new brand to exist in the market. The cost plus pricing strategy is a simple pricing method to reach the break even point in a short period of time.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By selling 64,000 units of cone we can achieve the break-even point for cone, and by selling 96000 units of cup we can achieve the break-even point.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1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755614" y="370655"/>
            <a:ext cx="46807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  <a:cs typeface="Arial" panose="020B0604020202020204" pitchFamily="34" charset="0"/>
              </a:rPr>
              <a:t>Optimization Strategies</a:t>
            </a:r>
            <a:r>
              <a:rPr lang="en-US" sz="3200" b="1" dirty="0">
                <a:solidFill>
                  <a:srgbClr val="30353F"/>
                </a:solidFill>
                <a:latin typeface="+mj-lt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F7A63-D04F-4B38-A403-0A25B28E4CFA}"/>
              </a:ext>
            </a:extLst>
          </p:cNvPr>
          <p:cNvSpPr txBox="1"/>
          <p:nvPr/>
        </p:nvSpPr>
        <p:spPr>
          <a:xfrm>
            <a:off x="600635" y="1731835"/>
            <a:ext cx="11223812" cy="261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Supplier negotiations, alternative ingredients, waste reduction using FIFO to utilize the ingredients are use before expiration and local sourcing.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Leasing vs buying to reduce upfront costs, energy efficient technologies and optimum utilization of the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equipments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Optimized routes and 3LP third party logistics to enhance the distribution channel.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Digital marketing and targeted promotions.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Performance based incentive.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2A85F-8EF3-4A32-A723-4A8417AF7F6F}"/>
              </a:ext>
            </a:extLst>
          </p:cNvPr>
          <p:cNvSpPr txBox="1"/>
          <p:nvPr/>
        </p:nvSpPr>
        <p:spPr>
          <a:xfrm>
            <a:off x="600635" y="1082995"/>
            <a:ext cx="1113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To increase margins and efficiency or if things go south, the optimization strategy using the 6 sigma model can be a good option to be considered.</a:t>
            </a:r>
            <a:endParaRPr lang="en-IN" sz="1400" b="1" u="sng" dirty="0"/>
          </a:p>
        </p:txBody>
      </p:sp>
    </p:spTree>
    <p:extLst>
      <p:ext uri="{BB962C8B-B14F-4D97-AF65-F5344CB8AC3E}">
        <p14:creationId xmlns:p14="http://schemas.microsoft.com/office/powerpoint/2010/main" val="344824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797565" y="370655"/>
            <a:ext cx="25968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  <a:cs typeface="Arial" panose="020B0604020202020204" pitchFamily="34" charset="0"/>
              </a:rPr>
              <a:t>Assumptions</a:t>
            </a:r>
            <a:r>
              <a:rPr lang="en-US" sz="3200" b="1" dirty="0">
                <a:solidFill>
                  <a:srgbClr val="30353F"/>
                </a:solidFill>
                <a:latin typeface="+mj-lt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CC6C7-FC2A-4614-96E7-9ED0777F0D23}"/>
              </a:ext>
            </a:extLst>
          </p:cNvPr>
          <p:cNvSpPr txBox="1"/>
          <p:nvPr/>
        </p:nvSpPr>
        <p:spPr>
          <a:xfrm>
            <a:off x="726230" y="1604865"/>
            <a:ext cx="10926701" cy="443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Economic conditions and consumer preferences remain stable.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Marketing efforts and distribution channels remain the same.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Seasonal variations in demand follow the same pattern as the current year.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We will assume a 2.15% annual growth rate in demand due to increased popularity and marketing efforts.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Stable market and equilibrium in the market.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Stick ice cream will need another machine as the demand for cup and cone come under the top 3 and cone and cup are done in one machine then we'll opt for cone and cup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71174" y="2074854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71174" y="2995796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71174" y="3862204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36" y="460459"/>
            <a:ext cx="10036189" cy="6174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1101" y="1186953"/>
            <a:ext cx="6386834" cy="4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05184" y="1541131"/>
            <a:ext cx="2557586" cy="53860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 chart shows the monthly forecasted demand of over all ice-cream including all the flavors.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orange line shows the forecasted demand while the blue line shows the current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formula used to calculate the forecasted demand is: </a:t>
            </a:r>
            <a:r>
              <a:rPr lang="en-US" sz="14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Sales * (1+2.15%).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2.15 is the expected growth rate due to increased popularity  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5564" y="202068"/>
            <a:ext cx="356553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Monthly Demand forecast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5564" y="1311220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0A8FAE6E-7378-461C-B69C-A2A771FBD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653807"/>
              </p:ext>
            </p:extLst>
          </p:nvPr>
        </p:nvGraphicFramePr>
        <p:xfrm>
          <a:off x="4121100" y="1186954"/>
          <a:ext cx="6386834" cy="4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71174" y="2074854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71174" y="2995796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71174" y="3862204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36" y="460459"/>
            <a:ext cx="10036189" cy="6174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57440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1101" y="1186953"/>
            <a:ext cx="6386834" cy="4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05184" y="1541131"/>
            <a:ext cx="2499290" cy="53860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stacked column chart shows the monthly forecasted demand by different flavors.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formula used to calculate the forecasted demand is: </a:t>
            </a:r>
            <a:r>
              <a:rPr lang="en-US" sz="14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Sales * (1+2.15%).</a:t>
            </a:r>
          </a:p>
          <a:p>
            <a:pPr>
              <a:lnSpc>
                <a:spcPct val="150000"/>
              </a:lnSpc>
            </a:pPr>
            <a:endParaRPr lang="en-US" sz="14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colored stacked column shows expected forecasted monthly demand by different flavors.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5563" y="202068"/>
            <a:ext cx="494876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Forecasted Demand by Flavors 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5564" y="1311220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425AA726-DD6A-4A48-8B1A-E54C188D5F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207924"/>
              </p:ext>
            </p:extLst>
          </p:nvPr>
        </p:nvGraphicFramePr>
        <p:xfrm>
          <a:off x="4165575" y="1186953"/>
          <a:ext cx="6342360" cy="4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832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266972" y="370655"/>
            <a:ext cx="36580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  <a:cs typeface="Arial" panose="020B0604020202020204" pitchFamily="34" charset="0"/>
              </a:rPr>
              <a:t>Six Sigma DMADV</a:t>
            </a:r>
            <a:r>
              <a:rPr lang="en-US" sz="3200" b="1" dirty="0">
                <a:solidFill>
                  <a:srgbClr val="30353F"/>
                </a:solidFill>
                <a:latin typeface="+mj-lt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CC6C7-FC2A-4614-96E7-9ED0777F0D23}"/>
              </a:ext>
            </a:extLst>
          </p:cNvPr>
          <p:cNvSpPr txBox="1"/>
          <p:nvPr/>
        </p:nvSpPr>
        <p:spPr>
          <a:xfrm>
            <a:off x="726230" y="1604865"/>
            <a:ext cx="10926701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DMADV,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Define-Measure-Analyze-Design-Verify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process will be used to apply the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PULL strategy to beat the current market competition.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five phase is customer driven.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Enhances customer satisfaction.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Helps to increase profits.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Reduction in defects.</a:t>
            </a:r>
          </a:p>
        </p:txBody>
      </p:sp>
    </p:spTree>
    <p:extLst>
      <p:ext uri="{BB962C8B-B14F-4D97-AF65-F5344CB8AC3E}">
        <p14:creationId xmlns:p14="http://schemas.microsoft.com/office/powerpoint/2010/main" val="111292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010495" y="370655"/>
            <a:ext cx="417101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Strategy Application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18C0D-4658-4B7D-A7A5-CF81C9BD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964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2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47649" y="162526"/>
            <a:ext cx="11496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Difference Between Forecasted And Current Market Share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252323" y="1331038"/>
            <a:ext cx="5720646" cy="494687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C61D5-10B7-449F-AC44-A221A86F1500}"/>
              </a:ext>
            </a:extLst>
          </p:cNvPr>
          <p:cNvSpPr/>
          <p:nvPr/>
        </p:nvSpPr>
        <p:spPr>
          <a:xfrm>
            <a:off x="131404" y="1331038"/>
            <a:ext cx="5720646" cy="494687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B761BB1-8E07-4419-8D5F-356BB0B02F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792842"/>
              </p:ext>
            </p:extLst>
          </p:nvPr>
        </p:nvGraphicFramePr>
        <p:xfrm>
          <a:off x="6248623" y="1453215"/>
          <a:ext cx="5720645" cy="4782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9B3178F-6B3D-4FC8-A64C-BBB23B562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783600"/>
              </p:ext>
            </p:extLst>
          </p:nvPr>
        </p:nvGraphicFramePr>
        <p:xfrm>
          <a:off x="127703" y="1453214"/>
          <a:ext cx="5720645" cy="4782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335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1957858" y="162526"/>
            <a:ext cx="82763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Forecasted Market Share By Product Type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5A81-7CED-4B5E-8E4E-18EF6CD60291}"/>
              </a:ext>
            </a:extLst>
          </p:cNvPr>
          <p:cNvGrpSpPr/>
          <p:nvPr/>
        </p:nvGrpSpPr>
        <p:grpSpPr>
          <a:xfrm>
            <a:off x="6010275" y="1331038"/>
            <a:ext cx="5720646" cy="5364436"/>
            <a:chOff x="6190431" y="1331038"/>
            <a:chExt cx="5540490" cy="4550100"/>
          </a:xfrm>
        </p:grpSpPr>
        <p:sp>
          <p:nvSpPr>
            <p:cNvPr id="150" name="Rectangle 149"/>
            <p:cNvSpPr/>
            <p:nvPr/>
          </p:nvSpPr>
          <p:spPr>
            <a:xfrm>
              <a:off x="6190431" y="1331038"/>
              <a:ext cx="5540490" cy="419592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9" name="Chart 88">
              <a:extLst>
                <a:ext uri="{FF2B5EF4-FFF2-40B4-BE49-F238E27FC236}">
                  <a16:creationId xmlns:a16="http://schemas.microsoft.com/office/drawing/2014/main" id="{61FE9318-7DDE-48D5-9001-EC6FF1D299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83571226"/>
                </p:ext>
              </p:extLst>
            </p:nvPr>
          </p:nvGraphicFramePr>
          <p:xfrm>
            <a:off x="6190431" y="1692234"/>
            <a:ext cx="5514513" cy="41889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2668439-23F2-4538-912C-F604EC98A42C}"/>
              </a:ext>
            </a:extLst>
          </p:cNvPr>
          <p:cNvSpPr txBox="1"/>
          <p:nvPr/>
        </p:nvSpPr>
        <p:spPr>
          <a:xfrm>
            <a:off x="461079" y="1331038"/>
            <a:ext cx="4962568" cy="33800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pie chart shows the expected market share of each product type during the year.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is expected to capture most of the market.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With a difference of 5%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Cup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is expected to capture 23% of the market.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Cone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Tub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are expected to capture equal amount of market share.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Followed by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Brick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capturing 12% of the market.</a:t>
            </a:r>
          </a:p>
        </p:txBody>
      </p:sp>
    </p:spTree>
    <p:extLst>
      <p:ext uri="{BB962C8B-B14F-4D97-AF65-F5344CB8AC3E}">
        <p14:creationId xmlns:p14="http://schemas.microsoft.com/office/powerpoint/2010/main" val="128370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201491" y="827412"/>
            <a:ext cx="5540490" cy="4195923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723028" y="162526"/>
            <a:ext cx="274594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Cost Structure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19401" y="1585871"/>
            <a:ext cx="2017681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3035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of company’s total cost has been contributed towards the purchase of </a:t>
            </a:r>
            <a:r>
              <a:rPr lang="en-US" sz="1400" b="1" i="1" u="sng" dirty="0">
                <a:solidFill>
                  <a:srgbClr val="3035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Materials</a:t>
            </a:r>
            <a:r>
              <a:rPr lang="en-US" sz="1400" b="1" dirty="0">
                <a:solidFill>
                  <a:srgbClr val="3035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0717" y="846828"/>
            <a:ext cx="702967" cy="702966"/>
            <a:chOff x="1072536" y="1083143"/>
            <a:chExt cx="788715" cy="788715"/>
          </a:xfrm>
        </p:grpSpPr>
        <p:sp>
          <p:nvSpPr>
            <p:cNvPr id="8" name="Oval 7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76148" y="1369137"/>
              <a:ext cx="381490" cy="216726"/>
              <a:chOff x="3283332" y="3275035"/>
              <a:chExt cx="479215" cy="272245"/>
            </a:xfrm>
          </p:grpSpPr>
          <p:sp>
            <p:nvSpPr>
              <p:cNvPr id="68" name="Freeform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95161" y="829529"/>
            <a:ext cx="1179810" cy="685153"/>
            <a:chOff x="2081212" y="1108153"/>
            <a:chExt cx="1323723" cy="768728"/>
          </a:xfrm>
        </p:grpSpPr>
        <p:sp>
          <p:nvSpPr>
            <p:cNvPr id="27" name="TextBox 26"/>
            <p:cNvSpPr txBox="1"/>
            <p:nvPr/>
          </p:nvSpPr>
          <p:spPr>
            <a:xfrm>
              <a:off x="2081212" y="1108153"/>
              <a:ext cx="836320" cy="5525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dirty="0"/>
                <a:t>80%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81212" y="1600626"/>
              <a:ext cx="1323723" cy="2762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/>
                <a:t>Raw Materials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5F22D2-F6D3-40ED-830B-C7C09D4D600C}"/>
              </a:ext>
            </a:extLst>
          </p:cNvPr>
          <p:cNvGrpSpPr/>
          <p:nvPr/>
        </p:nvGrpSpPr>
        <p:grpSpPr>
          <a:xfrm>
            <a:off x="3037918" y="834486"/>
            <a:ext cx="2729626" cy="1828704"/>
            <a:chOff x="3037918" y="834486"/>
            <a:chExt cx="2729626" cy="1828704"/>
          </a:xfrm>
        </p:grpSpPr>
        <p:sp>
          <p:nvSpPr>
            <p:cNvPr id="82" name="TextBox 81"/>
            <p:cNvSpPr txBox="1"/>
            <p:nvPr/>
          </p:nvSpPr>
          <p:spPr>
            <a:xfrm>
              <a:off x="3749863" y="1585972"/>
              <a:ext cx="201768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3035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2% of company’s total cost has been contributed towards the purchase of </a:t>
              </a:r>
              <a:r>
                <a:rPr lang="en-US" sz="1400" b="1" i="1" u="sng" dirty="0">
                  <a:solidFill>
                    <a:srgbClr val="3035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Equipment</a:t>
              </a:r>
              <a:r>
                <a:rPr lang="en-US" sz="1400" b="1" dirty="0">
                  <a:solidFill>
                    <a:srgbClr val="3035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37918" y="855411"/>
              <a:ext cx="702967" cy="702967"/>
              <a:chOff x="3752994" y="2076676"/>
              <a:chExt cx="702967" cy="70296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3916111" y="834486"/>
              <a:ext cx="929742" cy="685153"/>
              <a:chOff x="2081212" y="1108153"/>
              <a:chExt cx="1043152" cy="768728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081212" y="1108153"/>
                <a:ext cx="598913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/>
                  <a:t>2%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81212" y="1600626"/>
                <a:ext cx="1043152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/>
                  <a:t>Equipment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A1C1792-B096-4A55-AECA-39B368A42EC7}"/>
              </a:ext>
            </a:extLst>
          </p:cNvPr>
          <p:cNvGrpSpPr/>
          <p:nvPr/>
        </p:nvGrpSpPr>
        <p:grpSpPr>
          <a:xfrm>
            <a:off x="110717" y="2793517"/>
            <a:ext cx="5651301" cy="1878137"/>
            <a:chOff x="17743" y="3739262"/>
            <a:chExt cx="5651301" cy="1878137"/>
          </a:xfrm>
        </p:grpSpPr>
        <p:sp>
          <p:nvSpPr>
            <p:cNvPr id="53" name="TextBox 52"/>
            <p:cNvSpPr txBox="1"/>
            <p:nvPr/>
          </p:nvSpPr>
          <p:spPr>
            <a:xfrm>
              <a:off x="719928" y="4540181"/>
              <a:ext cx="201768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9% of company’s total cost has been contributed towards the employment of </a:t>
              </a:r>
              <a:r>
                <a:rPr lang="en-US" sz="1400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Manpower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en-US" sz="1400" b="1" dirty="0">
                <a:solidFill>
                  <a:srgbClr val="3035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05635" y="3739262"/>
              <a:ext cx="924933" cy="685153"/>
              <a:chOff x="2081212" y="1108153"/>
              <a:chExt cx="1037758" cy="7687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081212" y="1108153"/>
                <a:ext cx="688842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rgbClr val="30353F"/>
                    </a:solidFill>
                  </a:rPr>
                  <a:t>11%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81212" y="1600626"/>
                <a:ext cx="1037758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rgbClr val="30353F"/>
                    </a:solidFill>
                  </a:rPr>
                  <a:t>Manpower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651363" y="4551710"/>
              <a:ext cx="2017681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0.12% of company’s total cost has been contributed towards the </a:t>
              </a:r>
              <a:r>
                <a:rPr lang="en-US" sz="1400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Transportation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en-US" sz="1400" b="1" dirty="0">
                <a:solidFill>
                  <a:srgbClr val="3035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935550" y="3756524"/>
              <a:ext cx="728660" cy="702967"/>
              <a:chOff x="4342387" y="3209795"/>
              <a:chExt cx="817542" cy="78871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342387" y="3209795"/>
                <a:ext cx="817542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reeform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3826590" y="3739262"/>
              <a:ext cx="982642" cy="685153"/>
              <a:chOff x="2081212" y="1108153"/>
              <a:chExt cx="1102505" cy="768728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081212" y="1108153"/>
                <a:ext cx="1102505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/>
                  <a:t>0.12%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081212" y="1600626"/>
                <a:ext cx="904233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/>
                  <a:t>Transport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DDF05BB-A7F0-41BF-ADB4-521B0FD80A0B}"/>
                </a:ext>
              </a:extLst>
            </p:cNvPr>
            <p:cNvGrpSpPr/>
            <p:nvPr/>
          </p:nvGrpSpPr>
          <p:grpSpPr>
            <a:xfrm>
              <a:off x="17743" y="3739262"/>
              <a:ext cx="728660" cy="702966"/>
              <a:chOff x="1079350" y="3171060"/>
              <a:chExt cx="817542" cy="78871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057AE13-920F-4EBE-B2AF-A15A750960DC}"/>
                  </a:ext>
                </a:extLst>
              </p:cNvPr>
              <p:cNvSpPr/>
              <p:nvPr/>
            </p:nvSpPr>
            <p:spPr>
              <a:xfrm>
                <a:off x="1079350" y="3171060"/>
                <a:ext cx="817542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Freeform 34">
                <a:extLst>
                  <a:ext uri="{FF2B5EF4-FFF2-40B4-BE49-F238E27FC236}">
                    <a16:creationId xmlns:a16="http://schemas.microsoft.com/office/drawing/2014/main" id="{1CD848E4-B3DA-41F3-8EB4-149317281C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9272" y="3382536"/>
                <a:ext cx="377699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1F6F04-74C1-410C-B43B-A18B913C2C32}"/>
              </a:ext>
            </a:extLst>
          </p:cNvPr>
          <p:cNvGrpSpPr/>
          <p:nvPr/>
        </p:nvGrpSpPr>
        <p:grpSpPr>
          <a:xfrm>
            <a:off x="6258051" y="160980"/>
            <a:ext cx="5517284" cy="4864967"/>
            <a:chOff x="6269654" y="1237676"/>
            <a:chExt cx="5517284" cy="4864967"/>
          </a:xfrm>
        </p:grpSpPr>
        <p:grpSp>
          <p:nvGrpSpPr>
            <p:cNvPr id="172" name="Group 171"/>
            <p:cNvGrpSpPr/>
            <p:nvPr/>
          </p:nvGrpSpPr>
          <p:grpSpPr>
            <a:xfrm>
              <a:off x="8434626" y="1269569"/>
              <a:ext cx="261081" cy="124128"/>
              <a:chOff x="4254500" y="2100263"/>
              <a:chExt cx="1906588" cy="906463"/>
            </a:xfrm>
          </p:grpSpPr>
          <p:sp>
            <p:nvSpPr>
              <p:cNvPr id="173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69" name="Freeform 34"/>
            <p:cNvSpPr>
              <a:spLocks noEditPoints="1"/>
            </p:cNvSpPr>
            <p:nvPr/>
          </p:nvSpPr>
          <p:spPr bwMode="auto">
            <a:xfrm>
              <a:off x="9555212" y="1237676"/>
              <a:ext cx="228988" cy="229854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700740" y="1377239"/>
              <a:ext cx="146740" cy="33940"/>
              <a:chOff x="8245475" y="3943350"/>
              <a:chExt cx="233363" cy="53976"/>
            </a:xfrm>
          </p:grpSpPr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flipH="1">
              <a:off x="7311847" y="1281645"/>
              <a:ext cx="239883" cy="136278"/>
              <a:chOff x="3340648" y="3269106"/>
              <a:chExt cx="479215" cy="272245"/>
            </a:xfrm>
          </p:grpSpPr>
          <p:sp>
            <p:nvSpPr>
              <p:cNvPr id="155" name="Freeform 11"/>
              <p:cNvSpPr>
                <a:spLocks noEditPoints="1"/>
              </p:cNvSpPr>
              <p:nvPr/>
            </p:nvSpPr>
            <p:spPr bwMode="auto">
              <a:xfrm>
                <a:off x="3340648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aphicFrame>
          <p:nvGraphicFramePr>
            <p:cNvPr id="95" name="Chart 94">
              <a:extLst>
                <a:ext uri="{FF2B5EF4-FFF2-40B4-BE49-F238E27FC236}">
                  <a16:creationId xmlns:a16="http://schemas.microsoft.com/office/drawing/2014/main" id="{DB3A1CE0-6485-4674-9E2D-4EE14F53F8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5044472"/>
                </p:ext>
              </p:extLst>
            </p:nvPr>
          </p:nvGraphicFramePr>
          <p:xfrm>
            <a:off x="6269654" y="1942825"/>
            <a:ext cx="5517284" cy="41598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BECE853-887A-4D08-9EFE-7864B56064AC}"/>
              </a:ext>
            </a:extLst>
          </p:cNvPr>
          <p:cNvGrpSpPr/>
          <p:nvPr/>
        </p:nvGrpSpPr>
        <p:grpSpPr>
          <a:xfrm>
            <a:off x="115844" y="4873084"/>
            <a:ext cx="2729626" cy="1613260"/>
            <a:chOff x="3037918" y="834486"/>
            <a:chExt cx="2729626" cy="161326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AFBD880-80F1-4B33-A39A-87552929E642}"/>
                </a:ext>
              </a:extLst>
            </p:cNvPr>
            <p:cNvSpPr txBox="1"/>
            <p:nvPr/>
          </p:nvSpPr>
          <p:spPr>
            <a:xfrm>
              <a:off x="3749863" y="1585972"/>
              <a:ext cx="2017681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3035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7% of company’s total cost has been contributed towards the purchase of </a:t>
              </a:r>
              <a:r>
                <a:rPr lang="en-US" sz="1400" b="1" i="1" u="sng" dirty="0">
                  <a:solidFill>
                    <a:srgbClr val="3035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CF93C25-9F14-4278-842A-F7ED004A6CFB}"/>
                </a:ext>
              </a:extLst>
            </p:cNvPr>
            <p:cNvGrpSpPr/>
            <p:nvPr/>
          </p:nvGrpSpPr>
          <p:grpSpPr>
            <a:xfrm>
              <a:off x="3037918" y="855411"/>
              <a:ext cx="702967" cy="702967"/>
              <a:chOff x="3752994" y="2076676"/>
              <a:chExt cx="702967" cy="702967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DF030A-01E9-4676-BD0F-E6EEA6C7C283}"/>
                  </a:ext>
                </a:extLst>
              </p:cNvPr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4A95F85-D97A-4E75-AA1D-FF60EB8A4A24}"/>
                  </a:ext>
                </a:extLst>
              </p:cNvPr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105" name="Freeform 5">
                  <a:extLst>
                    <a:ext uri="{FF2B5EF4-FFF2-40B4-BE49-F238E27FC236}">
                      <a16:creationId xmlns:a16="http://schemas.microsoft.com/office/drawing/2014/main" id="{FC35DBF8-C5FF-4E56-95D7-BE5D3258037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Freeform 6">
                  <a:extLst>
                    <a:ext uri="{FF2B5EF4-FFF2-40B4-BE49-F238E27FC236}">
                      <a16:creationId xmlns:a16="http://schemas.microsoft.com/office/drawing/2014/main" id="{11FB0CE6-8458-48BF-BD7E-925CE56336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6DAF6CBF-7B25-4EF8-BC91-0BB809D46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F6C9CCF-1EF5-41CB-93AC-97F25899C8D9}"/>
                </a:ext>
              </a:extLst>
            </p:cNvPr>
            <p:cNvGrpSpPr/>
            <p:nvPr/>
          </p:nvGrpSpPr>
          <p:grpSpPr>
            <a:xfrm>
              <a:off x="3916109" y="834486"/>
              <a:ext cx="864019" cy="685153"/>
              <a:chOff x="2081212" y="1108153"/>
              <a:chExt cx="969413" cy="76872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33312B9-835E-471D-8C4D-67D681579E1B}"/>
                  </a:ext>
                </a:extLst>
              </p:cNvPr>
              <p:cNvSpPr txBox="1"/>
              <p:nvPr/>
            </p:nvSpPr>
            <p:spPr>
              <a:xfrm>
                <a:off x="2081212" y="1108153"/>
                <a:ext cx="591719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/>
                  <a:t>7%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E10EEBB-FB2B-48DE-B7E9-BCDC3A24F6F6}"/>
                  </a:ext>
                </a:extLst>
              </p:cNvPr>
              <p:cNvSpPr txBox="1"/>
              <p:nvPr/>
            </p:nvSpPr>
            <p:spPr>
              <a:xfrm>
                <a:off x="2081212" y="1600626"/>
                <a:ext cx="969413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/>
                  <a:t>Marketing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773</TotalTime>
  <Words>800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Slide 10</vt:lpstr>
      <vt:lpstr>Slide 10</vt:lpstr>
      <vt:lpstr>Slide 2</vt:lpstr>
      <vt:lpstr>Slide 2</vt:lpstr>
      <vt:lpstr>Slide 3</vt:lpstr>
      <vt:lpstr>Slide 3</vt:lpstr>
      <vt:lpstr>Slide 3</vt:lpstr>
      <vt:lpstr>Slide 2</vt:lpstr>
      <vt:lpstr>Slide 2</vt:lpstr>
      <vt:lpstr>Slide 2</vt:lpstr>
      <vt:lpstr>Slide 2</vt:lpstr>
      <vt:lpstr>Slide 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Sharodindu Biswas</dc:creator>
  <cp:lastModifiedBy>Sharodindu Biswas</cp:lastModifiedBy>
  <cp:revision>26</cp:revision>
  <dcterms:created xsi:type="dcterms:W3CDTF">2024-08-08T13:27:38Z</dcterms:created>
  <dcterms:modified xsi:type="dcterms:W3CDTF">2024-08-16T14:00:04Z</dcterms:modified>
</cp:coreProperties>
</file>