
<file path=[Content_Types].xml><?xml version="1.0" encoding="utf-8"?>
<Types xmlns="http://schemas.openxmlformats.org/package/2006/content-types">
  <Default Extension="png" ContentType="image/png"/>
  <Default Extension="m4a" ContentType="audio/mp4"/>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3.xml" ContentType="application/vnd.openxmlformats-officedocument.presentationml.tag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ags/tag4.xml" ContentType="application/vnd.openxmlformats-officedocument.presentationml.tag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ags/tag5.xml" ContentType="application/vnd.openxmlformats-officedocument.presentationml.tags+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1" r:id="rId4"/>
    <p:sldId id="259" r:id="rId5"/>
    <p:sldId id="260" r:id="rId6"/>
    <p:sldId id="262"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ARON NWAJIAKU" initials="SN" lastIdx="1" clrIdx="0">
    <p:extLst>
      <p:ext uri="{19B8F6BF-5375-455C-9EA6-DF929625EA0E}">
        <p15:presenceInfo xmlns:p15="http://schemas.microsoft.com/office/powerpoint/2012/main" userId="SHARON NWAJIAKU"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0" d="100"/>
          <a:sy n="60" d="100"/>
        </p:scale>
        <p:origin x="414"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1shar\Desktop\Pizza%20Sales%20final_v.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1shar\Desktop\Pizza%20Sales%20final_v.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1shar\Desktop\Pizza%20Sales%20final_v.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1shar\Desktop\Pizza%20Sales%20final_v.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pivotSource>
    <c:name>[Pizza Sales final_v.xlsx]pivot table!PivotTable1</c:name>
    <c:fmtId val="9"/>
  </c:pivotSource>
  <c:chart>
    <c:autoTitleDeleted val="1"/>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lumMod val="50000"/>
            </a:schemeClr>
          </a:solidFill>
          <a:ln>
            <a:noFill/>
          </a:ln>
          <a:effectLst/>
        </c:spPr>
        <c:marker>
          <c:symbol val="none"/>
        </c:marker>
      </c:pivotFmt>
      <c:pivotFmt>
        <c:idx val="5"/>
        <c:spPr>
          <a:solidFill>
            <a:schemeClr val="accent1">
              <a:lumMod val="50000"/>
            </a:schemeClr>
          </a:solidFill>
          <a:ln>
            <a:noFill/>
          </a:ln>
          <a:effectLst/>
        </c:spPr>
        <c:marker>
          <c:symbol val="none"/>
        </c:marker>
      </c:pivotFmt>
      <c:pivotFmt>
        <c:idx val="6"/>
        <c:spPr>
          <a:solidFill>
            <a:schemeClr val="accent1">
              <a:lumMod val="50000"/>
            </a:schemeClr>
          </a:solidFill>
          <a:ln>
            <a:noFill/>
          </a:ln>
          <a:effectLst/>
        </c:spPr>
        <c:marker>
          <c:symbol val="none"/>
        </c:marker>
      </c:pivotFmt>
    </c:pivotFmts>
    <c:plotArea>
      <c:layout/>
      <c:barChart>
        <c:barDir val="col"/>
        <c:grouping val="clustered"/>
        <c:varyColors val="0"/>
        <c:ser>
          <c:idx val="0"/>
          <c:order val="0"/>
          <c:tx>
            <c:strRef>
              <c:f>'pivot table'!$B$3</c:f>
              <c:strCache>
                <c:ptCount val="1"/>
                <c:pt idx="0">
                  <c:v>Total</c:v>
                </c:pt>
              </c:strCache>
            </c:strRef>
          </c:tx>
          <c:spPr>
            <a:solidFill>
              <a:schemeClr val="accent1">
                <a:lumMod val="50000"/>
              </a:schemeClr>
            </a:solidFill>
            <a:ln>
              <a:noFill/>
            </a:ln>
            <a:effectLst/>
          </c:spPr>
          <c:invertIfNegative val="0"/>
          <c:dLbls>
            <c:delete val="1"/>
          </c:dLbls>
          <c:cat>
            <c:strRef>
              <c:f>'pivot table'!$A$4:$A$6</c:f>
              <c:strCache>
                <c:ptCount val="3"/>
                <c:pt idx="0">
                  <c:v>House of Pitza</c:v>
                </c:pt>
                <c:pt idx="1">
                  <c:v>Santana</c:v>
                </c:pt>
                <c:pt idx="2">
                  <c:v>Thomas House</c:v>
                </c:pt>
              </c:strCache>
            </c:strRef>
          </c:cat>
          <c:val>
            <c:numRef>
              <c:f>'pivot table'!$B$4:$B$6</c:f>
              <c:numCache>
                <c:formatCode>General</c:formatCode>
                <c:ptCount val="3"/>
                <c:pt idx="0">
                  <c:v>24785</c:v>
                </c:pt>
                <c:pt idx="1">
                  <c:v>20712</c:v>
                </c:pt>
                <c:pt idx="2">
                  <c:v>4071</c:v>
                </c:pt>
              </c:numCache>
            </c:numRef>
          </c:val>
          <c:extLst>
            <c:ext xmlns:c16="http://schemas.microsoft.com/office/drawing/2014/chart" uri="{C3380CC4-5D6E-409C-BE32-E72D297353CC}">
              <c16:uniqueId val="{00000000-D5A6-4077-9AA9-DBC775B994FA}"/>
            </c:ext>
          </c:extLst>
        </c:ser>
        <c:dLbls>
          <c:dLblPos val="outEnd"/>
          <c:showLegendKey val="0"/>
          <c:showVal val="1"/>
          <c:showCatName val="0"/>
          <c:showSerName val="0"/>
          <c:showPercent val="0"/>
          <c:showBubbleSize val="0"/>
        </c:dLbls>
        <c:gapWidth val="219"/>
        <c:overlap val="-27"/>
        <c:axId val="708071407"/>
        <c:axId val="708057263"/>
      </c:barChart>
      <c:catAx>
        <c:axId val="708071407"/>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08057263"/>
        <c:crosses val="autoZero"/>
        <c:auto val="1"/>
        <c:lblAlgn val="ctr"/>
        <c:lblOffset val="100"/>
        <c:noMultiLvlLbl val="0"/>
      </c:catAx>
      <c:valAx>
        <c:axId val="708057263"/>
        <c:scaling>
          <c:orientation val="minMax"/>
        </c:scaling>
        <c:delete val="1"/>
        <c:axPos val="l"/>
        <c:numFmt formatCode="General" sourceLinked="1"/>
        <c:majorTickMark val="out"/>
        <c:minorTickMark val="none"/>
        <c:tickLblPos val="nextTo"/>
        <c:crossAx val="70807140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[Pizza Sales final_v.xlsx]pivot table!PivotTable2</c:name>
    <c:fmtId val="8"/>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'pivot table'!$B$10</c:f>
              <c:strCache>
                <c:ptCount val="1"/>
                <c:pt idx="0">
                  <c:v>Total</c:v>
                </c:pt>
              </c:strCache>
            </c:strRef>
          </c:tx>
          <c:spPr>
            <a:solidFill>
              <a:schemeClr val="accent1">
                <a:lumMod val="5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'pivot table'!$A$11:$A$15</c:f>
              <c:strCache>
                <c:ptCount val="5"/>
                <c:pt idx="0">
                  <c:v>The Barbecue Chicken Pizza</c:v>
                </c:pt>
                <c:pt idx="1">
                  <c:v>The California Chicken Pizza</c:v>
                </c:pt>
                <c:pt idx="2">
                  <c:v>The Classic Deluxe Pizza</c:v>
                </c:pt>
                <c:pt idx="3">
                  <c:v>The Pepperoni Pizza</c:v>
                </c:pt>
                <c:pt idx="4">
                  <c:v>The Hawaiian Pizza</c:v>
                </c:pt>
              </c:strCache>
            </c:strRef>
          </c:cat>
          <c:val>
            <c:numRef>
              <c:f>'pivot table'!$B$11:$B$15</c:f>
              <c:numCache>
                <c:formatCode>General</c:formatCode>
                <c:ptCount val="5"/>
                <c:pt idx="0">
                  <c:v>2831</c:v>
                </c:pt>
                <c:pt idx="1">
                  <c:v>2686</c:v>
                </c:pt>
                <c:pt idx="2">
                  <c:v>2453</c:v>
                </c:pt>
                <c:pt idx="3">
                  <c:v>2196</c:v>
                </c:pt>
                <c:pt idx="4">
                  <c:v>2188</c:v>
                </c:pt>
              </c:numCache>
            </c:numRef>
          </c:val>
          <c:extLst>
            <c:ext xmlns:c16="http://schemas.microsoft.com/office/drawing/2014/chart" uri="{C3380CC4-5D6E-409C-BE32-E72D297353CC}">
              <c16:uniqueId val="{00000000-DB27-4772-B7AF-14ABE142C594}"/>
            </c:ext>
          </c:extLst>
        </c:ser>
        <c:dLbls>
          <c:dLblPos val="outEnd"/>
          <c:showLegendKey val="0"/>
          <c:showVal val="1"/>
          <c:showCatName val="0"/>
          <c:showSerName val="0"/>
          <c:showPercent val="0"/>
          <c:showBubbleSize val="0"/>
        </c:dLbls>
        <c:gapWidth val="182"/>
        <c:axId val="1185725519"/>
        <c:axId val="1185735087"/>
      </c:barChart>
      <c:catAx>
        <c:axId val="118572551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85735087"/>
        <c:crosses val="autoZero"/>
        <c:auto val="1"/>
        <c:lblAlgn val="ctr"/>
        <c:lblOffset val="100"/>
        <c:noMultiLvlLbl val="0"/>
      </c:catAx>
      <c:valAx>
        <c:axId val="1185735087"/>
        <c:scaling>
          <c:orientation val="minMax"/>
        </c:scaling>
        <c:delete val="1"/>
        <c:axPos val="b"/>
        <c:numFmt formatCode="General" sourceLinked="1"/>
        <c:majorTickMark val="none"/>
        <c:minorTickMark val="none"/>
        <c:tickLblPos val="nextTo"/>
        <c:crossAx val="1185725519"/>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[Pizza Sales final_v.xlsx]pivot table!PivotTable3</c:name>
    <c:fmtId val="8"/>
  </c:pivotSource>
  <c:chart>
    <c:autoTitleDeleted val="1"/>
    <c:pivotFmts>
      <c:pivotFmt>
        <c:idx val="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pivotFmt>
      <c:pivotFmt>
        <c:idx val="1"/>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pivotFmt>
      <c:pivotFmt>
        <c:idx val="2"/>
        <c:spPr>
          <a:solidFill>
            <a:schemeClr val="accent1"/>
          </a:solidFill>
          <a:ln w="28575" cap="rnd">
            <a:solidFill>
              <a:schemeClr val="accent1">
                <a:lumMod val="75000"/>
              </a:schemeClr>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lumMod val="75000"/>
              </a:schemeClr>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lumMod val="75000"/>
              </a:schemeClr>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'pivot table'!$E$3</c:f>
              <c:strCache>
                <c:ptCount val="1"/>
                <c:pt idx="0">
                  <c:v>Total</c:v>
                </c:pt>
              </c:strCache>
            </c:strRef>
          </c:tx>
          <c:spPr>
            <a:ln w="28575" cap="rnd">
              <a:solidFill>
                <a:schemeClr val="accent1">
                  <a:lumMod val="75000"/>
                </a:schemeClr>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'pivot table'!$D$4:$D$18</c:f>
              <c:strCache>
                <c:ptCount val="15"/>
                <c:pt idx="0">
                  <c:v>9 PM</c:v>
                </c:pt>
                <c:pt idx="1">
                  <c:v>9 AM</c:v>
                </c:pt>
                <c:pt idx="2">
                  <c:v>8 PM</c:v>
                </c:pt>
                <c:pt idx="3">
                  <c:v>7 PM</c:v>
                </c:pt>
                <c:pt idx="4">
                  <c:v>6 PM</c:v>
                </c:pt>
                <c:pt idx="5">
                  <c:v>5 PM</c:v>
                </c:pt>
                <c:pt idx="6">
                  <c:v>4 PM</c:v>
                </c:pt>
                <c:pt idx="7">
                  <c:v>3 PM</c:v>
                </c:pt>
                <c:pt idx="8">
                  <c:v>2 PM</c:v>
                </c:pt>
                <c:pt idx="9">
                  <c:v>12 PM</c:v>
                </c:pt>
                <c:pt idx="10">
                  <c:v>11 PM</c:v>
                </c:pt>
                <c:pt idx="11">
                  <c:v>11 AM</c:v>
                </c:pt>
                <c:pt idx="12">
                  <c:v>10 PM</c:v>
                </c:pt>
                <c:pt idx="13">
                  <c:v>10 AM</c:v>
                </c:pt>
                <c:pt idx="14">
                  <c:v>1 PM</c:v>
                </c:pt>
              </c:strCache>
            </c:strRef>
          </c:cat>
          <c:val>
            <c:numRef>
              <c:f>'pivot table'!$E$4:$E$18</c:f>
              <c:numCache>
                <c:formatCode>General</c:formatCode>
                <c:ptCount val="15"/>
                <c:pt idx="0">
                  <c:v>1304</c:v>
                </c:pt>
                <c:pt idx="1">
                  <c:v>2</c:v>
                </c:pt>
                <c:pt idx="2">
                  <c:v>1790</c:v>
                </c:pt>
                <c:pt idx="3">
                  <c:v>2192</c:v>
                </c:pt>
                <c:pt idx="4">
                  <c:v>2732</c:v>
                </c:pt>
                <c:pt idx="5">
                  <c:v>2604</c:v>
                </c:pt>
                <c:pt idx="6">
                  <c:v>2105</c:v>
                </c:pt>
                <c:pt idx="7">
                  <c:v>1583</c:v>
                </c:pt>
                <c:pt idx="8">
                  <c:v>1768</c:v>
                </c:pt>
                <c:pt idx="9">
                  <c:v>3345</c:v>
                </c:pt>
                <c:pt idx="10">
                  <c:v>27</c:v>
                </c:pt>
                <c:pt idx="11">
                  <c:v>1369</c:v>
                </c:pt>
                <c:pt idx="12">
                  <c:v>714</c:v>
                </c:pt>
                <c:pt idx="13">
                  <c:v>10</c:v>
                </c:pt>
                <c:pt idx="14">
                  <c:v>3240</c:v>
                </c:pt>
              </c:numCache>
            </c:numRef>
          </c:val>
          <c:smooth val="0"/>
          <c:extLst>
            <c:ext xmlns:c16="http://schemas.microsoft.com/office/drawing/2014/chart" uri="{C3380CC4-5D6E-409C-BE32-E72D297353CC}">
              <c16:uniqueId val="{00000000-44A4-4CF4-B468-ECBF56E06B5D}"/>
            </c:ext>
          </c:extLst>
        </c:ser>
        <c:dLbls>
          <c:dLblPos val="t"/>
          <c:showLegendKey val="0"/>
          <c:showVal val="1"/>
          <c:showCatName val="0"/>
          <c:showSerName val="0"/>
          <c:showPercent val="0"/>
          <c:showBubbleSize val="0"/>
        </c:dLbls>
        <c:marker val="1"/>
        <c:smooth val="0"/>
        <c:axId val="428679871"/>
        <c:axId val="428679455"/>
      </c:lineChart>
      <c:catAx>
        <c:axId val="4286798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8679455"/>
        <c:crosses val="autoZero"/>
        <c:auto val="1"/>
        <c:lblAlgn val="ctr"/>
        <c:lblOffset val="100"/>
        <c:noMultiLvlLbl val="0"/>
      </c:catAx>
      <c:valAx>
        <c:axId val="428679455"/>
        <c:scaling>
          <c:orientation val="minMax"/>
        </c:scaling>
        <c:delete val="1"/>
        <c:axPos val="l"/>
        <c:numFmt formatCode="General" sourceLinked="1"/>
        <c:majorTickMark val="none"/>
        <c:minorTickMark val="none"/>
        <c:tickLblPos val="nextTo"/>
        <c:crossAx val="428679871"/>
        <c:crosses val="autoZero"/>
        <c:crossBetween val="between"/>
      </c:valAx>
      <c:spPr>
        <a:solidFill>
          <a:schemeClr val="bg1"/>
        </a:solid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[Pizza Sales final_v.xlsx]pivot table!PivotTable5</c:name>
    <c:fmtId val="12"/>
  </c:pivotSource>
  <c:chart>
    <c:autoTitleDeleted val="1"/>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pivotFmt>
      <c:pivotFmt>
        <c:idx val="2"/>
      </c:pivotFmt>
      <c:pivotFmt>
        <c:idx val="3"/>
      </c:pivotFmt>
      <c:pivotFmt>
        <c:idx val="4"/>
      </c:pivotFmt>
      <c:pivotFmt>
        <c:idx val="5"/>
      </c:pivotFmt>
      <c:pivotFmt>
        <c:idx val="6"/>
      </c:pivotFmt>
      <c:pivotFmt>
        <c:idx val="7"/>
      </c:pivotFmt>
      <c:pivotFmt>
        <c:idx val="8"/>
      </c:pivotFmt>
      <c:pivotFmt>
        <c:idx val="9"/>
      </c:pivotFmt>
      <c:pivotFmt>
        <c:idx val="10"/>
      </c:pivotFmt>
      <c:pivotFmt>
        <c:idx val="11"/>
      </c:pivotFmt>
      <c:pivotFmt>
        <c:idx val="12"/>
      </c:pivotFmt>
      <c:pivotFmt>
        <c:idx val="13"/>
        <c:spPr>
          <a:solidFill>
            <a:srgbClr val="C00000"/>
          </a:solidFill>
          <a:ln w="19050">
            <a:solidFill>
              <a:schemeClr val="lt1"/>
            </a:solidFill>
          </a:ln>
          <a:effectLst/>
        </c:spPr>
      </c:pivotFmt>
      <c:pivotFmt>
        <c:idx val="14"/>
        <c:spPr>
          <a:solidFill>
            <a:schemeClr val="accent1">
              <a:lumMod val="50000"/>
            </a:schemeClr>
          </a:solidFill>
          <a:ln w="19050">
            <a:solidFill>
              <a:schemeClr val="lt1"/>
            </a:solidFill>
          </a:ln>
          <a:effectLst/>
        </c:spPr>
      </c:pivotFmt>
      <c:pivotFmt>
        <c:idx val="15"/>
        <c:spPr>
          <a:solidFill>
            <a:schemeClr val="tx1"/>
          </a:solidFill>
          <a:ln w="19050">
            <a:solidFill>
              <a:schemeClr val="lt1"/>
            </a:solidFill>
          </a:ln>
          <a:effectLst/>
        </c:spPr>
      </c:pivotFmt>
      <c:pivotFmt>
        <c:idx val="16"/>
        <c:spPr>
          <a:solidFill>
            <a:srgbClr val="FFFF00"/>
          </a:solidFill>
          <a:ln w="19050">
            <a:solidFill>
              <a:schemeClr val="lt1"/>
            </a:solidFill>
          </a:ln>
          <a:effectLst/>
        </c:spPr>
      </c:pivotFmt>
      <c:pivotFmt>
        <c:idx val="17"/>
        <c:spPr>
          <a:solidFill>
            <a:schemeClr val="accent1"/>
          </a:solidFill>
          <a:ln w="19050">
            <a:solidFill>
              <a:schemeClr val="lt1"/>
            </a:solidFill>
          </a:ln>
          <a:effectLst/>
        </c:spPr>
        <c:marker>
          <c:symbol val="none"/>
        </c:marke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marker>
          <c:symbol val="none"/>
        </c:marker>
      </c:pivotFmt>
      <c:pivotFmt>
        <c:idx val="20"/>
        <c:spPr>
          <a:solidFill>
            <a:schemeClr val="accent1">
              <a:lumMod val="50000"/>
            </a:schemeClr>
          </a:solidFill>
          <a:ln w="19050">
            <a:solidFill>
              <a:schemeClr val="lt1"/>
            </a:solidFill>
          </a:ln>
          <a:effectLst/>
        </c:spPr>
      </c:pivotFmt>
      <c:pivotFmt>
        <c:idx val="21"/>
        <c:spPr>
          <a:solidFill>
            <a:srgbClr val="C00000"/>
          </a:solidFill>
          <a:ln w="19050">
            <a:solidFill>
              <a:schemeClr val="lt1"/>
            </a:solidFill>
          </a:ln>
          <a:effectLst/>
        </c:spPr>
      </c:pivotFmt>
      <c:pivotFmt>
        <c:idx val="22"/>
        <c:spPr>
          <a:solidFill>
            <a:srgbClr val="FFFF00"/>
          </a:solidFill>
          <a:ln w="19050">
            <a:solidFill>
              <a:schemeClr val="lt1"/>
            </a:solidFill>
          </a:ln>
          <a:effectLst/>
        </c:spPr>
      </c:pivotFmt>
      <c:pivotFmt>
        <c:idx val="23"/>
        <c:spPr>
          <a:solidFill>
            <a:schemeClr val="tx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marker>
          <c:symbol val="none"/>
        </c:marker>
      </c:pivotFmt>
      <c:pivotFmt>
        <c:idx val="26"/>
        <c:spPr>
          <a:solidFill>
            <a:schemeClr val="accent1">
              <a:lumMod val="50000"/>
            </a:schemeClr>
          </a:solidFill>
          <a:ln w="19050">
            <a:solidFill>
              <a:schemeClr val="lt1"/>
            </a:solidFill>
          </a:ln>
          <a:effectLst/>
        </c:spPr>
      </c:pivotFmt>
      <c:pivotFmt>
        <c:idx val="27"/>
        <c:spPr>
          <a:solidFill>
            <a:srgbClr val="C00000"/>
          </a:solidFill>
          <a:ln w="19050">
            <a:solidFill>
              <a:schemeClr val="lt1"/>
            </a:solidFill>
          </a:ln>
          <a:effectLst/>
        </c:spPr>
      </c:pivotFmt>
      <c:pivotFmt>
        <c:idx val="28"/>
        <c:spPr>
          <a:solidFill>
            <a:srgbClr val="FFFF00"/>
          </a:solidFill>
          <a:ln w="19050">
            <a:solidFill>
              <a:schemeClr val="lt1"/>
            </a:solidFill>
          </a:ln>
          <a:effectLst/>
        </c:spPr>
      </c:pivotFmt>
      <c:pivotFmt>
        <c:idx val="29"/>
        <c:spPr>
          <a:solidFill>
            <a:schemeClr val="tx1"/>
          </a:solidFill>
          <a:ln w="19050">
            <a:solidFill>
              <a:schemeClr val="lt1"/>
            </a:solidFill>
          </a:ln>
          <a:effectLst/>
        </c:spPr>
      </c:pivotFmt>
      <c:pivotFmt>
        <c:idx val="30"/>
        <c:spPr>
          <a:solidFill>
            <a:schemeClr val="accent1"/>
          </a:solidFill>
          <a:ln w="19050">
            <a:solidFill>
              <a:schemeClr val="lt1"/>
            </a:solidFill>
          </a:ln>
          <a:effectLst/>
        </c:spPr>
      </c:pivotFmt>
    </c:pivotFmts>
    <c:plotArea>
      <c:layout/>
      <c:pieChart>
        <c:varyColors val="1"/>
        <c:ser>
          <c:idx val="0"/>
          <c:order val="0"/>
          <c:tx>
            <c:strRef>
              <c:f>'pivot table'!$H$3</c:f>
              <c:strCache>
                <c:ptCount val="1"/>
                <c:pt idx="0">
                  <c:v>Total</c:v>
                </c:pt>
              </c:strCache>
            </c:strRef>
          </c:tx>
          <c:dPt>
            <c:idx val="0"/>
            <c:bubble3D val="0"/>
            <c:spPr>
              <a:solidFill>
                <a:schemeClr val="accent1">
                  <a:lumMod val="50000"/>
                </a:schemeClr>
              </a:solidFill>
              <a:ln w="19050">
                <a:solidFill>
                  <a:schemeClr val="lt1"/>
                </a:solidFill>
              </a:ln>
              <a:effectLst/>
            </c:spPr>
            <c:extLst>
              <c:ext xmlns:c16="http://schemas.microsoft.com/office/drawing/2014/chart" uri="{C3380CC4-5D6E-409C-BE32-E72D297353CC}">
                <c16:uniqueId val="{00000001-2B1C-4E20-A92E-247BE68586EF}"/>
              </c:ext>
            </c:extLst>
          </c:dPt>
          <c:dPt>
            <c:idx val="1"/>
            <c:bubble3D val="0"/>
            <c:spPr>
              <a:solidFill>
                <a:srgbClr val="C00000"/>
              </a:solidFill>
              <a:ln w="19050">
                <a:solidFill>
                  <a:schemeClr val="lt1"/>
                </a:solidFill>
              </a:ln>
              <a:effectLst/>
            </c:spPr>
            <c:extLst>
              <c:ext xmlns:c16="http://schemas.microsoft.com/office/drawing/2014/chart" uri="{C3380CC4-5D6E-409C-BE32-E72D297353CC}">
                <c16:uniqueId val="{00000003-2B1C-4E20-A92E-247BE68586EF}"/>
              </c:ext>
            </c:extLst>
          </c:dPt>
          <c:dPt>
            <c:idx val="2"/>
            <c:bubble3D val="0"/>
            <c:spPr>
              <a:solidFill>
                <a:srgbClr val="FFFF00"/>
              </a:solidFill>
              <a:ln w="19050">
                <a:solidFill>
                  <a:schemeClr val="lt1"/>
                </a:solidFill>
              </a:ln>
              <a:effectLst/>
            </c:spPr>
            <c:extLst>
              <c:ext xmlns:c16="http://schemas.microsoft.com/office/drawing/2014/chart" uri="{C3380CC4-5D6E-409C-BE32-E72D297353CC}">
                <c16:uniqueId val="{00000005-2B1C-4E20-A92E-247BE68586EF}"/>
              </c:ext>
            </c:extLst>
          </c:dPt>
          <c:dPt>
            <c:idx val="3"/>
            <c:bubble3D val="0"/>
            <c:spPr>
              <a:solidFill>
                <a:schemeClr val="tx1"/>
              </a:solidFill>
              <a:ln w="19050">
                <a:solidFill>
                  <a:schemeClr val="lt1"/>
                </a:solidFill>
              </a:ln>
              <a:effectLst/>
            </c:spPr>
            <c:extLst>
              <c:ext xmlns:c16="http://schemas.microsoft.com/office/drawing/2014/chart" uri="{C3380CC4-5D6E-409C-BE32-E72D297353CC}">
                <c16:uniqueId val="{00000007-2B1C-4E20-A92E-247BE68586EF}"/>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2B1C-4E20-A92E-247BE68586EF}"/>
              </c:ext>
            </c:extLst>
          </c:dPt>
          <c:cat>
            <c:strRef>
              <c:f>'pivot table'!$G$4:$G$8</c:f>
              <c:strCache>
                <c:ptCount val="5"/>
                <c:pt idx="0">
                  <c:v>Large</c:v>
                </c:pt>
                <c:pt idx="1">
                  <c:v>Medium</c:v>
                </c:pt>
                <c:pt idx="2">
                  <c:v>Small</c:v>
                </c:pt>
                <c:pt idx="3">
                  <c:v>XLarge</c:v>
                </c:pt>
                <c:pt idx="4">
                  <c:v>XXLarge</c:v>
                </c:pt>
              </c:strCache>
            </c:strRef>
          </c:cat>
          <c:val>
            <c:numRef>
              <c:f>'pivot table'!$H$4:$H$8</c:f>
              <c:numCache>
                <c:formatCode>General</c:formatCode>
                <c:ptCount val="5"/>
                <c:pt idx="0">
                  <c:v>18813</c:v>
                </c:pt>
                <c:pt idx="1">
                  <c:v>16002</c:v>
                </c:pt>
                <c:pt idx="2">
                  <c:v>14173</c:v>
                </c:pt>
                <c:pt idx="3">
                  <c:v>552</c:v>
                </c:pt>
                <c:pt idx="4">
                  <c:v>28</c:v>
                </c:pt>
              </c:numCache>
            </c:numRef>
          </c:val>
          <c:extLst>
            <c:ext xmlns:c16="http://schemas.microsoft.com/office/drawing/2014/chart" uri="{C3380CC4-5D6E-409C-BE32-E72D297353CC}">
              <c16:uniqueId val="{0000000A-2B1C-4E20-A92E-247BE68586EF}"/>
            </c:ext>
          </c:extLst>
        </c:ser>
        <c:dLbls>
          <c:showLegendKey val="0"/>
          <c:showVal val="0"/>
          <c:showCatName val="0"/>
          <c:showSerName val="0"/>
          <c:showPercent val="0"/>
          <c:showBubbleSize val="0"/>
          <c:showLeaderLines val="1"/>
        </c:dLbls>
        <c:firstSliceAng val="0"/>
      </c:pie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withinLinearReversed" id="21">
  <a:schemeClr val="accent1"/>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25159A4-B0D9-4124-925E-6CE38FBCD42B}" type="datetimeFigureOut">
              <a:rPr lang="en-US" smtClean="0"/>
              <a:t>1/23/2025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87820B-895E-4983-9DFC-965B69CE81CD}" type="slidenum">
              <a:rPr lang="en-US" smtClean="0"/>
              <a:t>‹#›</a:t>
            </a:fld>
            <a:endParaRPr lang="en-US"/>
          </a:p>
        </p:txBody>
      </p:sp>
    </p:spTree>
    <p:extLst>
      <p:ext uri="{BB962C8B-B14F-4D97-AF65-F5344CB8AC3E}">
        <p14:creationId xmlns:p14="http://schemas.microsoft.com/office/powerpoint/2010/main" val="2478909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5159A4-B0D9-4124-925E-6CE38FBCD42B}" type="datetimeFigureOut">
              <a:rPr lang="en-US" smtClean="0"/>
              <a:t>1/23/2025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87820B-895E-4983-9DFC-965B69CE81CD}" type="slidenum">
              <a:rPr lang="en-US" smtClean="0"/>
              <a:t>‹#›</a:t>
            </a:fld>
            <a:endParaRPr lang="en-US"/>
          </a:p>
        </p:txBody>
      </p:sp>
    </p:spTree>
    <p:extLst>
      <p:ext uri="{BB962C8B-B14F-4D97-AF65-F5344CB8AC3E}">
        <p14:creationId xmlns:p14="http://schemas.microsoft.com/office/powerpoint/2010/main" val="1006075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5159A4-B0D9-4124-925E-6CE38FBCD42B}" type="datetimeFigureOut">
              <a:rPr lang="en-US" smtClean="0"/>
              <a:t>1/23/2025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87820B-895E-4983-9DFC-965B69CE81CD}" type="slidenum">
              <a:rPr lang="en-US" smtClean="0"/>
              <a:t>‹#›</a:t>
            </a:fld>
            <a:endParaRPr lang="en-US"/>
          </a:p>
        </p:txBody>
      </p:sp>
    </p:spTree>
    <p:extLst>
      <p:ext uri="{BB962C8B-B14F-4D97-AF65-F5344CB8AC3E}">
        <p14:creationId xmlns:p14="http://schemas.microsoft.com/office/powerpoint/2010/main" val="2105960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5159A4-B0D9-4124-925E-6CE38FBCD42B}" type="datetimeFigureOut">
              <a:rPr lang="en-US" smtClean="0"/>
              <a:t>1/23/2025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87820B-895E-4983-9DFC-965B69CE81CD}" type="slidenum">
              <a:rPr lang="en-US" smtClean="0"/>
              <a:t>‹#›</a:t>
            </a:fld>
            <a:endParaRPr lang="en-US"/>
          </a:p>
        </p:txBody>
      </p:sp>
    </p:spTree>
    <p:extLst>
      <p:ext uri="{BB962C8B-B14F-4D97-AF65-F5344CB8AC3E}">
        <p14:creationId xmlns:p14="http://schemas.microsoft.com/office/powerpoint/2010/main" val="1131980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25159A4-B0D9-4124-925E-6CE38FBCD42B}" type="datetimeFigureOut">
              <a:rPr lang="en-US" smtClean="0"/>
              <a:t>1/23/2025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87820B-895E-4983-9DFC-965B69CE81CD}" type="slidenum">
              <a:rPr lang="en-US" smtClean="0"/>
              <a:t>‹#›</a:t>
            </a:fld>
            <a:endParaRPr lang="en-US"/>
          </a:p>
        </p:txBody>
      </p:sp>
    </p:spTree>
    <p:extLst>
      <p:ext uri="{BB962C8B-B14F-4D97-AF65-F5344CB8AC3E}">
        <p14:creationId xmlns:p14="http://schemas.microsoft.com/office/powerpoint/2010/main" val="1586702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25159A4-B0D9-4124-925E-6CE38FBCD42B}" type="datetimeFigureOut">
              <a:rPr lang="en-US" smtClean="0"/>
              <a:t>1/23/2025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87820B-895E-4983-9DFC-965B69CE81CD}" type="slidenum">
              <a:rPr lang="en-US" smtClean="0"/>
              <a:t>‹#›</a:t>
            </a:fld>
            <a:endParaRPr lang="en-US"/>
          </a:p>
        </p:txBody>
      </p:sp>
    </p:spTree>
    <p:extLst>
      <p:ext uri="{BB962C8B-B14F-4D97-AF65-F5344CB8AC3E}">
        <p14:creationId xmlns:p14="http://schemas.microsoft.com/office/powerpoint/2010/main" val="991158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25159A4-B0D9-4124-925E-6CE38FBCD42B}" type="datetimeFigureOut">
              <a:rPr lang="en-US" smtClean="0"/>
              <a:t>1/23/2025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87820B-895E-4983-9DFC-965B69CE81CD}" type="slidenum">
              <a:rPr lang="en-US" smtClean="0"/>
              <a:t>‹#›</a:t>
            </a:fld>
            <a:endParaRPr lang="en-US"/>
          </a:p>
        </p:txBody>
      </p:sp>
    </p:spTree>
    <p:extLst>
      <p:ext uri="{BB962C8B-B14F-4D97-AF65-F5344CB8AC3E}">
        <p14:creationId xmlns:p14="http://schemas.microsoft.com/office/powerpoint/2010/main" val="4082165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25159A4-B0D9-4124-925E-6CE38FBCD42B}" type="datetimeFigureOut">
              <a:rPr lang="en-US" smtClean="0"/>
              <a:t>1/23/2025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87820B-895E-4983-9DFC-965B69CE81CD}" type="slidenum">
              <a:rPr lang="en-US" smtClean="0"/>
              <a:t>‹#›</a:t>
            </a:fld>
            <a:endParaRPr lang="en-US"/>
          </a:p>
        </p:txBody>
      </p:sp>
    </p:spTree>
    <p:extLst>
      <p:ext uri="{BB962C8B-B14F-4D97-AF65-F5344CB8AC3E}">
        <p14:creationId xmlns:p14="http://schemas.microsoft.com/office/powerpoint/2010/main" val="115953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5159A4-B0D9-4124-925E-6CE38FBCD42B}" type="datetimeFigureOut">
              <a:rPr lang="en-US" smtClean="0"/>
              <a:t>1/23/2025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87820B-895E-4983-9DFC-965B69CE81CD}" type="slidenum">
              <a:rPr lang="en-US" smtClean="0"/>
              <a:t>‹#›</a:t>
            </a:fld>
            <a:endParaRPr lang="en-US"/>
          </a:p>
        </p:txBody>
      </p:sp>
    </p:spTree>
    <p:extLst>
      <p:ext uri="{BB962C8B-B14F-4D97-AF65-F5344CB8AC3E}">
        <p14:creationId xmlns:p14="http://schemas.microsoft.com/office/powerpoint/2010/main" val="1632318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25159A4-B0D9-4124-925E-6CE38FBCD42B}" type="datetimeFigureOut">
              <a:rPr lang="en-US" smtClean="0"/>
              <a:t>1/23/2025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87820B-895E-4983-9DFC-965B69CE81CD}" type="slidenum">
              <a:rPr lang="en-US" smtClean="0"/>
              <a:t>‹#›</a:t>
            </a:fld>
            <a:endParaRPr lang="en-US"/>
          </a:p>
        </p:txBody>
      </p:sp>
    </p:spTree>
    <p:extLst>
      <p:ext uri="{BB962C8B-B14F-4D97-AF65-F5344CB8AC3E}">
        <p14:creationId xmlns:p14="http://schemas.microsoft.com/office/powerpoint/2010/main" val="46064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25159A4-B0D9-4124-925E-6CE38FBCD42B}" type="datetimeFigureOut">
              <a:rPr lang="en-US" smtClean="0"/>
              <a:t>1/23/2025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87820B-895E-4983-9DFC-965B69CE81CD}" type="slidenum">
              <a:rPr lang="en-US" smtClean="0"/>
              <a:t>‹#›</a:t>
            </a:fld>
            <a:endParaRPr lang="en-US"/>
          </a:p>
        </p:txBody>
      </p:sp>
    </p:spTree>
    <p:extLst>
      <p:ext uri="{BB962C8B-B14F-4D97-AF65-F5344CB8AC3E}">
        <p14:creationId xmlns:p14="http://schemas.microsoft.com/office/powerpoint/2010/main" val="3017067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5159A4-B0D9-4124-925E-6CE38FBCD42B}" type="datetimeFigureOut">
              <a:rPr lang="en-US" smtClean="0"/>
              <a:t>1/23/2025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87820B-895E-4983-9DFC-965B69CE81CD}" type="slidenum">
              <a:rPr lang="en-US" smtClean="0"/>
              <a:t>‹#›</a:t>
            </a:fld>
            <a:endParaRPr lang="en-US"/>
          </a:p>
        </p:txBody>
      </p:sp>
    </p:spTree>
    <p:extLst>
      <p:ext uri="{BB962C8B-B14F-4D97-AF65-F5344CB8AC3E}">
        <p14:creationId xmlns:p14="http://schemas.microsoft.com/office/powerpoint/2010/main" val="7560943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2.png"/><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audio" Target="../media/media2.m4a"/><Relationship Id="rId2" Type="http://schemas.microsoft.com/office/2007/relationships/media" Target="../media/media2.m4a"/><Relationship Id="rId1" Type="http://schemas.openxmlformats.org/officeDocument/2006/relationships/tags" Target="../tags/tag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audio" Target="../media/media3.m4a"/><Relationship Id="rId2" Type="http://schemas.microsoft.com/office/2007/relationships/media" Target="../media/media3.m4a"/><Relationship Id="rId1" Type="http://schemas.openxmlformats.org/officeDocument/2006/relationships/tags" Target="../tags/tag2.xml"/><Relationship Id="rId6" Type="http://schemas.openxmlformats.org/officeDocument/2006/relationships/image" Target="../media/image2.png"/><Relationship Id="rId5" Type="http://schemas.openxmlformats.org/officeDocument/2006/relationships/chart" Target="../charts/chart1.xml"/><Relationship Id="rId4"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audio" Target="../media/media4.m4a"/><Relationship Id="rId2" Type="http://schemas.microsoft.com/office/2007/relationships/media" Target="../media/media4.m4a"/><Relationship Id="rId1" Type="http://schemas.openxmlformats.org/officeDocument/2006/relationships/tags" Target="../tags/tag3.xml"/><Relationship Id="rId6" Type="http://schemas.openxmlformats.org/officeDocument/2006/relationships/image" Target="../media/image2.png"/><Relationship Id="rId5" Type="http://schemas.openxmlformats.org/officeDocument/2006/relationships/chart" Target="../charts/chart2.xml"/><Relationship Id="rId4"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audio" Target="../media/media5.m4a"/><Relationship Id="rId2" Type="http://schemas.microsoft.com/office/2007/relationships/media" Target="../media/media5.m4a"/><Relationship Id="rId1" Type="http://schemas.openxmlformats.org/officeDocument/2006/relationships/tags" Target="../tags/tag4.xml"/><Relationship Id="rId6" Type="http://schemas.openxmlformats.org/officeDocument/2006/relationships/image" Target="../media/image2.png"/><Relationship Id="rId5" Type="http://schemas.openxmlformats.org/officeDocument/2006/relationships/chart" Target="../charts/chart3.xml"/><Relationship Id="rId4"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audio" Target="../media/media6.m4a"/><Relationship Id="rId2" Type="http://schemas.microsoft.com/office/2007/relationships/media" Target="../media/media6.m4a"/><Relationship Id="rId1" Type="http://schemas.openxmlformats.org/officeDocument/2006/relationships/tags" Target="../tags/tag5.xml"/><Relationship Id="rId6" Type="http://schemas.openxmlformats.org/officeDocument/2006/relationships/image" Target="../media/image2.png"/><Relationship Id="rId5" Type="http://schemas.openxmlformats.org/officeDocument/2006/relationships/chart" Target="../charts/chart4.xml"/><Relationship Id="rId4"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audio" Target="../media/media7.m4a"/><Relationship Id="rId7" Type="http://schemas.openxmlformats.org/officeDocument/2006/relationships/image" Target="../media/image5.png"/><Relationship Id="rId2" Type="http://schemas.microsoft.com/office/2007/relationships/media" Target="../media/media7.m4a"/><Relationship Id="rId1" Type="http://schemas.openxmlformats.org/officeDocument/2006/relationships/tags" Target="../tags/tag6.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chemeClr val="accent5">
                <a:lumMod val="40000"/>
                <a:lumOff val="60000"/>
              </a:schemeClr>
            </a:gs>
            <a:gs pos="49000">
              <a:schemeClr val="accent5">
                <a:lumMod val="95000"/>
                <a:lumOff val="5000"/>
              </a:schemeClr>
            </a:gs>
            <a:gs pos="74000">
              <a:schemeClr val="accent5">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19" name="Freeform 18"/>
          <p:cNvSpPr/>
          <p:nvPr/>
        </p:nvSpPr>
        <p:spPr>
          <a:xfrm rot="19922023">
            <a:off x="4745807" y="866657"/>
            <a:ext cx="7495421" cy="9131071"/>
          </a:xfrm>
          <a:custGeom>
            <a:avLst/>
            <a:gdLst>
              <a:gd name="connsiteX0" fmla="*/ 3785855 w 5463678"/>
              <a:gd name="connsiteY0" fmla="*/ 5092983 h 6431452"/>
              <a:gd name="connsiteX1" fmla="*/ 4120472 w 5463678"/>
              <a:gd name="connsiteY1" fmla="*/ 5762218 h 6431452"/>
              <a:gd name="connsiteX2" fmla="*/ 3785856 w 5463678"/>
              <a:gd name="connsiteY2" fmla="*/ 6431452 h 6431452"/>
              <a:gd name="connsiteX3" fmla="*/ 2917838 w 5463678"/>
              <a:gd name="connsiteY3" fmla="*/ 6431452 h 6431452"/>
              <a:gd name="connsiteX4" fmla="*/ 2583220 w 5463678"/>
              <a:gd name="connsiteY4" fmla="*/ 5762218 h 6431452"/>
              <a:gd name="connsiteX5" fmla="*/ 2917837 w 5463678"/>
              <a:gd name="connsiteY5" fmla="*/ 5092983 h 6431452"/>
              <a:gd name="connsiteX6" fmla="*/ 1202635 w 5463678"/>
              <a:gd name="connsiteY6" fmla="*/ 3671862 h 6431452"/>
              <a:gd name="connsiteX7" fmla="*/ 1537252 w 5463678"/>
              <a:gd name="connsiteY7" fmla="*/ 4341097 h 6431452"/>
              <a:gd name="connsiteX8" fmla="*/ 1202635 w 5463678"/>
              <a:gd name="connsiteY8" fmla="*/ 5010331 h 6431452"/>
              <a:gd name="connsiteX9" fmla="*/ 334617 w 5463678"/>
              <a:gd name="connsiteY9" fmla="*/ 5010330 h 6431452"/>
              <a:gd name="connsiteX10" fmla="*/ 0 w 5463678"/>
              <a:gd name="connsiteY10" fmla="*/ 4341096 h 6431452"/>
              <a:gd name="connsiteX11" fmla="*/ 334617 w 5463678"/>
              <a:gd name="connsiteY11" fmla="*/ 3671861 h 6431452"/>
              <a:gd name="connsiteX12" fmla="*/ 2501848 w 5463678"/>
              <a:gd name="connsiteY12" fmla="*/ 4361684 h 6431452"/>
              <a:gd name="connsiteX13" fmla="*/ 2836465 w 5463678"/>
              <a:gd name="connsiteY13" fmla="*/ 5030919 h 6431452"/>
              <a:gd name="connsiteX14" fmla="*/ 2501848 w 5463678"/>
              <a:gd name="connsiteY14" fmla="*/ 5700153 h 6431452"/>
              <a:gd name="connsiteX15" fmla="*/ 1633830 w 5463678"/>
              <a:gd name="connsiteY15" fmla="*/ 5700153 h 6431452"/>
              <a:gd name="connsiteX16" fmla="*/ 1299213 w 5463678"/>
              <a:gd name="connsiteY16" fmla="*/ 5030919 h 6431452"/>
              <a:gd name="connsiteX17" fmla="*/ 1633830 w 5463678"/>
              <a:gd name="connsiteY17" fmla="*/ 4361684 h 6431452"/>
              <a:gd name="connsiteX18" fmla="*/ 2516240 w 5463678"/>
              <a:gd name="connsiteY18" fmla="*/ 2913912 h 6431452"/>
              <a:gd name="connsiteX19" fmla="*/ 2850857 w 5463678"/>
              <a:gd name="connsiteY19" fmla="*/ 3583146 h 6431452"/>
              <a:gd name="connsiteX20" fmla="*/ 2516240 w 5463678"/>
              <a:gd name="connsiteY20" fmla="*/ 4252381 h 6431452"/>
              <a:gd name="connsiteX21" fmla="*/ 1648222 w 5463678"/>
              <a:gd name="connsiteY21" fmla="*/ 4252380 h 6431452"/>
              <a:gd name="connsiteX22" fmla="*/ 1313605 w 5463678"/>
              <a:gd name="connsiteY22" fmla="*/ 3583146 h 6431452"/>
              <a:gd name="connsiteX23" fmla="*/ 1648222 w 5463678"/>
              <a:gd name="connsiteY23" fmla="*/ 2913911 h 6431452"/>
              <a:gd name="connsiteX24" fmla="*/ 3815455 w 5463678"/>
              <a:gd name="connsiteY24" fmla="*/ 3603735 h 6431452"/>
              <a:gd name="connsiteX25" fmla="*/ 4150072 w 5463678"/>
              <a:gd name="connsiteY25" fmla="*/ 4272970 h 6431452"/>
              <a:gd name="connsiteX26" fmla="*/ 3815455 w 5463678"/>
              <a:gd name="connsiteY26" fmla="*/ 4942204 h 6431452"/>
              <a:gd name="connsiteX27" fmla="*/ 2947437 w 5463678"/>
              <a:gd name="connsiteY27" fmla="*/ 4942203 h 6431452"/>
              <a:gd name="connsiteX28" fmla="*/ 2612820 w 5463678"/>
              <a:gd name="connsiteY28" fmla="*/ 4272970 h 6431452"/>
              <a:gd name="connsiteX29" fmla="*/ 2947437 w 5463678"/>
              <a:gd name="connsiteY29" fmla="*/ 3603734 h 6431452"/>
              <a:gd name="connsiteX30" fmla="*/ 1243630 w 5463678"/>
              <a:gd name="connsiteY30" fmla="*/ 2238211 h 6431452"/>
              <a:gd name="connsiteX31" fmla="*/ 1578247 w 5463678"/>
              <a:gd name="connsiteY31" fmla="*/ 2907446 h 6431452"/>
              <a:gd name="connsiteX32" fmla="*/ 1243630 w 5463678"/>
              <a:gd name="connsiteY32" fmla="*/ 3576680 h 6431452"/>
              <a:gd name="connsiteX33" fmla="*/ 375612 w 5463678"/>
              <a:gd name="connsiteY33" fmla="*/ 3576679 h 6431452"/>
              <a:gd name="connsiteX34" fmla="*/ 40995 w 5463678"/>
              <a:gd name="connsiteY34" fmla="*/ 2907445 h 6431452"/>
              <a:gd name="connsiteX35" fmla="*/ 375612 w 5463678"/>
              <a:gd name="connsiteY35" fmla="*/ 2238210 h 6431452"/>
              <a:gd name="connsiteX36" fmla="*/ 2557236 w 5463678"/>
              <a:gd name="connsiteY36" fmla="*/ 1480261 h 6431452"/>
              <a:gd name="connsiteX37" fmla="*/ 2891853 w 5463678"/>
              <a:gd name="connsiteY37" fmla="*/ 2149496 h 6431452"/>
              <a:gd name="connsiteX38" fmla="*/ 2557236 w 5463678"/>
              <a:gd name="connsiteY38" fmla="*/ 2818730 h 6431452"/>
              <a:gd name="connsiteX39" fmla="*/ 1689217 w 5463678"/>
              <a:gd name="connsiteY39" fmla="*/ 2818730 h 6431452"/>
              <a:gd name="connsiteX40" fmla="*/ 1354601 w 5463678"/>
              <a:gd name="connsiteY40" fmla="*/ 2149496 h 6431452"/>
              <a:gd name="connsiteX41" fmla="*/ 1689217 w 5463678"/>
              <a:gd name="connsiteY41" fmla="*/ 1480261 h 6431452"/>
              <a:gd name="connsiteX42" fmla="*/ 3856449 w 5463678"/>
              <a:gd name="connsiteY42" fmla="*/ 2170083 h 6431452"/>
              <a:gd name="connsiteX43" fmla="*/ 4191066 w 5463678"/>
              <a:gd name="connsiteY43" fmla="*/ 2839318 h 6431452"/>
              <a:gd name="connsiteX44" fmla="*/ 3856449 w 5463678"/>
              <a:gd name="connsiteY44" fmla="*/ 3508552 h 6431452"/>
              <a:gd name="connsiteX45" fmla="*/ 2988430 w 5463678"/>
              <a:gd name="connsiteY45" fmla="*/ 3508552 h 6431452"/>
              <a:gd name="connsiteX46" fmla="*/ 2653813 w 5463678"/>
              <a:gd name="connsiteY46" fmla="*/ 2839318 h 6431452"/>
              <a:gd name="connsiteX47" fmla="*/ 2988430 w 5463678"/>
              <a:gd name="connsiteY47" fmla="*/ 2170083 h 6431452"/>
              <a:gd name="connsiteX48" fmla="*/ 5129061 w 5463678"/>
              <a:gd name="connsiteY48" fmla="*/ 2845780 h 6431452"/>
              <a:gd name="connsiteX49" fmla="*/ 5463678 w 5463678"/>
              <a:gd name="connsiteY49" fmla="*/ 3515015 h 6431452"/>
              <a:gd name="connsiteX50" fmla="*/ 5129061 w 5463678"/>
              <a:gd name="connsiteY50" fmla="*/ 4184249 h 6431452"/>
              <a:gd name="connsiteX51" fmla="*/ 4261044 w 5463678"/>
              <a:gd name="connsiteY51" fmla="*/ 4184249 h 6431452"/>
              <a:gd name="connsiteX52" fmla="*/ 3926426 w 5463678"/>
              <a:gd name="connsiteY52" fmla="*/ 3515015 h 6431452"/>
              <a:gd name="connsiteX53" fmla="*/ 4261043 w 5463678"/>
              <a:gd name="connsiteY53" fmla="*/ 2845780 h 6431452"/>
              <a:gd name="connsiteX54" fmla="*/ 2510447 w 5463678"/>
              <a:gd name="connsiteY54" fmla="*/ 1 h 6431452"/>
              <a:gd name="connsiteX55" fmla="*/ 2845064 w 5463678"/>
              <a:gd name="connsiteY55" fmla="*/ 669236 h 6431452"/>
              <a:gd name="connsiteX56" fmla="*/ 2510447 w 5463678"/>
              <a:gd name="connsiteY56" fmla="*/ 1338469 h 6431452"/>
              <a:gd name="connsiteX57" fmla="*/ 1642429 w 5463678"/>
              <a:gd name="connsiteY57" fmla="*/ 1338469 h 6431452"/>
              <a:gd name="connsiteX58" fmla="*/ 1307812 w 5463678"/>
              <a:gd name="connsiteY58" fmla="*/ 669235 h 6431452"/>
              <a:gd name="connsiteX59" fmla="*/ 1642429 w 5463678"/>
              <a:gd name="connsiteY59" fmla="*/ 0 h 6431452"/>
              <a:gd name="connsiteX60" fmla="*/ 3809662 w 5463678"/>
              <a:gd name="connsiteY60" fmla="*/ 689824 h 6431452"/>
              <a:gd name="connsiteX61" fmla="*/ 4144278 w 5463678"/>
              <a:gd name="connsiteY61" fmla="*/ 1359059 h 6431452"/>
              <a:gd name="connsiteX62" fmla="*/ 3809662 w 5463678"/>
              <a:gd name="connsiteY62" fmla="*/ 2028292 h 6431452"/>
              <a:gd name="connsiteX63" fmla="*/ 2941643 w 5463678"/>
              <a:gd name="connsiteY63" fmla="*/ 2028292 h 6431452"/>
              <a:gd name="connsiteX64" fmla="*/ 2607027 w 5463678"/>
              <a:gd name="connsiteY64" fmla="*/ 1359058 h 6431452"/>
              <a:gd name="connsiteX65" fmla="*/ 2941643 w 5463678"/>
              <a:gd name="connsiteY65" fmla="*/ 689824 h 6431452"/>
              <a:gd name="connsiteX66" fmla="*/ 5108874 w 5463678"/>
              <a:gd name="connsiteY66" fmla="*/ 1379646 h 6431452"/>
              <a:gd name="connsiteX67" fmla="*/ 5443491 w 5463678"/>
              <a:gd name="connsiteY67" fmla="*/ 2048881 h 6431452"/>
              <a:gd name="connsiteX68" fmla="*/ 5108875 w 5463678"/>
              <a:gd name="connsiteY68" fmla="*/ 2718114 h 6431452"/>
              <a:gd name="connsiteX69" fmla="*/ 4240856 w 5463678"/>
              <a:gd name="connsiteY69" fmla="*/ 2718114 h 6431452"/>
              <a:gd name="connsiteX70" fmla="*/ 3906239 w 5463678"/>
              <a:gd name="connsiteY70" fmla="*/ 2048880 h 6431452"/>
              <a:gd name="connsiteX71" fmla="*/ 4240856 w 5463678"/>
              <a:gd name="connsiteY71" fmla="*/ 1379646 h 6431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463678" h="6431452">
                <a:moveTo>
                  <a:pt x="3785855" y="5092983"/>
                </a:moveTo>
                <a:lnTo>
                  <a:pt x="4120472" y="5762218"/>
                </a:lnTo>
                <a:lnTo>
                  <a:pt x="3785856" y="6431452"/>
                </a:lnTo>
                <a:lnTo>
                  <a:pt x="2917838" y="6431452"/>
                </a:lnTo>
                <a:lnTo>
                  <a:pt x="2583220" y="5762218"/>
                </a:lnTo>
                <a:lnTo>
                  <a:pt x="2917837" y="5092983"/>
                </a:lnTo>
                <a:close/>
                <a:moveTo>
                  <a:pt x="1202635" y="3671862"/>
                </a:moveTo>
                <a:lnTo>
                  <a:pt x="1537252" y="4341097"/>
                </a:lnTo>
                <a:lnTo>
                  <a:pt x="1202635" y="5010331"/>
                </a:lnTo>
                <a:lnTo>
                  <a:pt x="334617" y="5010330"/>
                </a:lnTo>
                <a:lnTo>
                  <a:pt x="0" y="4341096"/>
                </a:lnTo>
                <a:lnTo>
                  <a:pt x="334617" y="3671861"/>
                </a:lnTo>
                <a:close/>
                <a:moveTo>
                  <a:pt x="2501848" y="4361684"/>
                </a:moveTo>
                <a:lnTo>
                  <a:pt x="2836465" y="5030919"/>
                </a:lnTo>
                <a:lnTo>
                  <a:pt x="2501848" y="5700153"/>
                </a:lnTo>
                <a:lnTo>
                  <a:pt x="1633830" y="5700153"/>
                </a:lnTo>
                <a:lnTo>
                  <a:pt x="1299213" y="5030919"/>
                </a:lnTo>
                <a:lnTo>
                  <a:pt x="1633830" y="4361684"/>
                </a:lnTo>
                <a:close/>
                <a:moveTo>
                  <a:pt x="2516240" y="2913912"/>
                </a:moveTo>
                <a:lnTo>
                  <a:pt x="2850857" y="3583146"/>
                </a:lnTo>
                <a:lnTo>
                  <a:pt x="2516240" y="4252381"/>
                </a:lnTo>
                <a:lnTo>
                  <a:pt x="1648222" y="4252380"/>
                </a:lnTo>
                <a:lnTo>
                  <a:pt x="1313605" y="3583146"/>
                </a:lnTo>
                <a:lnTo>
                  <a:pt x="1648222" y="2913911"/>
                </a:lnTo>
                <a:close/>
                <a:moveTo>
                  <a:pt x="3815455" y="3603735"/>
                </a:moveTo>
                <a:lnTo>
                  <a:pt x="4150072" y="4272970"/>
                </a:lnTo>
                <a:lnTo>
                  <a:pt x="3815455" y="4942204"/>
                </a:lnTo>
                <a:lnTo>
                  <a:pt x="2947437" y="4942203"/>
                </a:lnTo>
                <a:lnTo>
                  <a:pt x="2612820" y="4272970"/>
                </a:lnTo>
                <a:lnTo>
                  <a:pt x="2947437" y="3603734"/>
                </a:lnTo>
                <a:close/>
                <a:moveTo>
                  <a:pt x="1243630" y="2238211"/>
                </a:moveTo>
                <a:lnTo>
                  <a:pt x="1578247" y="2907446"/>
                </a:lnTo>
                <a:lnTo>
                  <a:pt x="1243630" y="3576680"/>
                </a:lnTo>
                <a:lnTo>
                  <a:pt x="375612" y="3576679"/>
                </a:lnTo>
                <a:lnTo>
                  <a:pt x="40995" y="2907445"/>
                </a:lnTo>
                <a:lnTo>
                  <a:pt x="375612" y="2238210"/>
                </a:lnTo>
                <a:close/>
                <a:moveTo>
                  <a:pt x="2557236" y="1480261"/>
                </a:moveTo>
                <a:lnTo>
                  <a:pt x="2891853" y="2149496"/>
                </a:lnTo>
                <a:lnTo>
                  <a:pt x="2557236" y="2818730"/>
                </a:lnTo>
                <a:lnTo>
                  <a:pt x="1689217" y="2818730"/>
                </a:lnTo>
                <a:lnTo>
                  <a:pt x="1354601" y="2149496"/>
                </a:lnTo>
                <a:lnTo>
                  <a:pt x="1689217" y="1480261"/>
                </a:lnTo>
                <a:close/>
                <a:moveTo>
                  <a:pt x="3856449" y="2170083"/>
                </a:moveTo>
                <a:lnTo>
                  <a:pt x="4191066" y="2839318"/>
                </a:lnTo>
                <a:lnTo>
                  <a:pt x="3856449" y="3508552"/>
                </a:lnTo>
                <a:lnTo>
                  <a:pt x="2988430" y="3508552"/>
                </a:lnTo>
                <a:lnTo>
                  <a:pt x="2653813" y="2839318"/>
                </a:lnTo>
                <a:lnTo>
                  <a:pt x="2988430" y="2170083"/>
                </a:lnTo>
                <a:close/>
                <a:moveTo>
                  <a:pt x="5129061" y="2845780"/>
                </a:moveTo>
                <a:lnTo>
                  <a:pt x="5463678" y="3515015"/>
                </a:lnTo>
                <a:lnTo>
                  <a:pt x="5129061" y="4184249"/>
                </a:lnTo>
                <a:lnTo>
                  <a:pt x="4261044" y="4184249"/>
                </a:lnTo>
                <a:lnTo>
                  <a:pt x="3926426" y="3515015"/>
                </a:lnTo>
                <a:lnTo>
                  <a:pt x="4261043" y="2845780"/>
                </a:lnTo>
                <a:close/>
                <a:moveTo>
                  <a:pt x="2510447" y="1"/>
                </a:moveTo>
                <a:lnTo>
                  <a:pt x="2845064" y="669236"/>
                </a:lnTo>
                <a:lnTo>
                  <a:pt x="2510447" y="1338469"/>
                </a:lnTo>
                <a:lnTo>
                  <a:pt x="1642429" y="1338469"/>
                </a:lnTo>
                <a:lnTo>
                  <a:pt x="1307812" y="669235"/>
                </a:lnTo>
                <a:lnTo>
                  <a:pt x="1642429" y="0"/>
                </a:lnTo>
                <a:close/>
                <a:moveTo>
                  <a:pt x="3809662" y="689824"/>
                </a:moveTo>
                <a:lnTo>
                  <a:pt x="4144278" y="1359059"/>
                </a:lnTo>
                <a:lnTo>
                  <a:pt x="3809662" y="2028292"/>
                </a:lnTo>
                <a:lnTo>
                  <a:pt x="2941643" y="2028292"/>
                </a:lnTo>
                <a:lnTo>
                  <a:pt x="2607027" y="1359058"/>
                </a:lnTo>
                <a:lnTo>
                  <a:pt x="2941643" y="689824"/>
                </a:lnTo>
                <a:close/>
                <a:moveTo>
                  <a:pt x="5108874" y="1379646"/>
                </a:moveTo>
                <a:lnTo>
                  <a:pt x="5443491" y="2048881"/>
                </a:lnTo>
                <a:lnTo>
                  <a:pt x="5108875" y="2718114"/>
                </a:lnTo>
                <a:lnTo>
                  <a:pt x="4240856" y="2718114"/>
                </a:lnTo>
                <a:lnTo>
                  <a:pt x="3906239" y="2048880"/>
                </a:lnTo>
                <a:lnTo>
                  <a:pt x="4240856" y="1379646"/>
                </a:lnTo>
                <a:close/>
              </a:path>
            </a:pathLst>
          </a:cu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3619" y="2543201"/>
            <a:ext cx="5088835" cy="923330"/>
          </a:xfrm>
          <a:prstGeom prst="rect">
            <a:avLst/>
          </a:prstGeom>
          <a:noFill/>
        </p:spPr>
        <p:txBody>
          <a:bodyPr wrap="square" rtlCol="0">
            <a:spAutoFit/>
          </a:bodyPr>
          <a:lstStyle/>
          <a:p>
            <a:r>
              <a:rPr lang="en-US" sz="5400" b="1" i="1" dirty="0" smtClean="0">
                <a:solidFill>
                  <a:srgbClr val="C00000"/>
                </a:solidFill>
              </a:rPr>
              <a:t>Scotch’s Pizza</a:t>
            </a:r>
            <a:endParaRPr lang="en-US" sz="5400" b="1" i="1" dirty="0">
              <a:solidFill>
                <a:srgbClr val="C00000"/>
              </a:solidFill>
            </a:endParaRPr>
          </a:p>
        </p:txBody>
      </p:sp>
      <p:sp>
        <p:nvSpPr>
          <p:cNvPr id="22" name="TextBox 21"/>
          <p:cNvSpPr txBox="1"/>
          <p:nvPr/>
        </p:nvSpPr>
        <p:spPr>
          <a:xfrm>
            <a:off x="846160" y="3466531"/>
            <a:ext cx="3944203" cy="800219"/>
          </a:xfrm>
          <a:prstGeom prst="rect">
            <a:avLst/>
          </a:prstGeom>
          <a:noFill/>
        </p:spPr>
        <p:txBody>
          <a:bodyPr wrap="square" rtlCol="0">
            <a:spAutoFit/>
          </a:bodyPr>
          <a:lstStyle/>
          <a:p>
            <a:r>
              <a:rPr lang="en-US" sz="2800" b="1" dirty="0" smtClean="0">
                <a:solidFill>
                  <a:schemeClr val="bg1"/>
                </a:solidFill>
              </a:rPr>
              <a:t>SALES ANALYSIS REPORT </a:t>
            </a:r>
          </a:p>
          <a:p>
            <a:pPr algn="r"/>
            <a:r>
              <a:rPr lang="en-US" i="1" dirty="0" smtClean="0">
                <a:solidFill>
                  <a:schemeClr val="bg1"/>
                </a:solidFill>
              </a:rPr>
              <a:t>BY NWAJIAKU SHARON BUKKY</a:t>
            </a:r>
          </a:p>
        </p:txBody>
      </p:sp>
      <p:sp>
        <p:nvSpPr>
          <p:cNvPr id="24" name="TextBox 23"/>
          <p:cNvSpPr txBox="1"/>
          <p:nvPr/>
        </p:nvSpPr>
        <p:spPr>
          <a:xfrm>
            <a:off x="97419" y="6367425"/>
            <a:ext cx="3693756" cy="369332"/>
          </a:xfrm>
          <a:prstGeom prst="rect">
            <a:avLst/>
          </a:prstGeom>
          <a:noFill/>
        </p:spPr>
        <p:txBody>
          <a:bodyPr wrap="square" rtlCol="0">
            <a:spAutoFit/>
          </a:bodyPr>
          <a:lstStyle/>
          <a:p>
            <a:r>
              <a:rPr lang="en-US" dirty="0" smtClean="0">
                <a:solidFill>
                  <a:schemeClr val="bg1"/>
                </a:solidFill>
              </a:rPr>
              <a:t>LAST UPDATED: 23</a:t>
            </a:r>
            <a:r>
              <a:rPr lang="en-US" baseline="30000" dirty="0" smtClean="0">
                <a:solidFill>
                  <a:schemeClr val="bg1"/>
                </a:solidFill>
              </a:rPr>
              <a:t>RD</a:t>
            </a:r>
            <a:r>
              <a:rPr lang="en-US" dirty="0" smtClean="0">
                <a:solidFill>
                  <a:schemeClr val="bg1"/>
                </a:solidFill>
              </a:rPr>
              <a:t> JANUARY,2025</a:t>
            </a:r>
            <a:endParaRPr lang="en-US" dirty="0">
              <a:solidFill>
                <a:schemeClr val="bg1"/>
              </a:solidFill>
            </a:endParaRPr>
          </a:p>
        </p:txBody>
      </p:sp>
      <p:pic>
        <p:nvPicPr>
          <p:cNvPr id="25" name="Audio 24">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430000" y="6096000"/>
            <a:ext cx="609600" cy="609600"/>
          </a:xfrm>
          <a:prstGeom prst="rect">
            <a:avLst/>
          </a:prstGeom>
        </p:spPr>
      </p:pic>
    </p:spTree>
    <p:extLst>
      <p:ext uri="{BB962C8B-B14F-4D97-AF65-F5344CB8AC3E}">
        <p14:creationId xmlns:p14="http://schemas.microsoft.com/office/powerpoint/2010/main" val="538366382"/>
      </p:ext>
    </p:extLst>
  </p:cSld>
  <p:clrMapOvr>
    <a:masterClrMapping/>
  </p:clrMapOvr>
  <p:transition spd="slow" advTm="1173">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5"/>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40000"/>
                <a:lumOff val="60000"/>
              </a:schemeClr>
            </a:gs>
            <a:gs pos="40000">
              <a:schemeClr val="accent5">
                <a:lumMod val="95000"/>
                <a:lumOff val="5000"/>
              </a:schemeClr>
            </a:gs>
            <a:gs pos="78000">
              <a:schemeClr val="accent5">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4" name="Freeform 3"/>
          <p:cNvSpPr/>
          <p:nvPr/>
        </p:nvSpPr>
        <p:spPr>
          <a:xfrm rot="19922023">
            <a:off x="3679006" y="-3497421"/>
            <a:ext cx="7495421" cy="9131071"/>
          </a:xfrm>
          <a:custGeom>
            <a:avLst/>
            <a:gdLst>
              <a:gd name="connsiteX0" fmla="*/ 3785855 w 5463678"/>
              <a:gd name="connsiteY0" fmla="*/ 5092983 h 6431452"/>
              <a:gd name="connsiteX1" fmla="*/ 4120472 w 5463678"/>
              <a:gd name="connsiteY1" fmla="*/ 5762218 h 6431452"/>
              <a:gd name="connsiteX2" fmla="*/ 3785856 w 5463678"/>
              <a:gd name="connsiteY2" fmla="*/ 6431452 h 6431452"/>
              <a:gd name="connsiteX3" fmla="*/ 2917838 w 5463678"/>
              <a:gd name="connsiteY3" fmla="*/ 6431452 h 6431452"/>
              <a:gd name="connsiteX4" fmla="*/ 2583220 w 5463678"/>
              <a:gd name="connsiteY4" fmla="*/ 5762218 h 6431452"/>
              <a:gd name="connsiteX5" fmla="*/ 2917837 w 5463678"/>
              <a:gd name="connsiteY5" fmla="*/ 5092983 h 6431452"/>
              <a:gd name="connsiteX6" fmla="*/ 1202635 w 5463678"/>
              <a:gd name="connsiteY6" fmla="*/ 3671862 h 6431452"/>
              <a:gd name="connsiteX7" fmla="*/ 1537252 w 5463678"/>
              <a:gd name="connsiteY7" fmla="*/ 4341097 h 6431452"/>
              <a:gd name="connsiteX8" fmla="*/ 1202635 w 5463678"/>
              <a:gd name="connsiteY8" fmla="*/ 5010331 h 6431452"/>
              <a:gd name="connsiteX9" fmla="*/ 334617 w 5463678"/>
              <a:gd name="connsiteY9" fmla="*/ 5010330 h 6431452"/>
              <a:gd name="connsiteX10" fmla="*/ 0 w 5463678"/>
              <a:gd name="connsiteY10" fmla="*/ 4341096 h 6431452"/>
              <a:gd name="connsiteX11" fmla="*/ 334617 w 5463678"/>
              <a:gd name="connsiteY11" fmla="*/ 3671861 h 6431452"/>
              <a:gd name="connsiteX12" fmla="*/ 2501848 w 5463678"/>
              <a:gd name="connsiteY12" fmla="*/ 4361684 h 6431452"/>
              <a:gd name="connsiteX13" fmla="*/ 2836465 w 5463678"/>
              <a:gd name="connsiteY13" fmla="*/ 5030919 h 6431452"/>
              <a:gd name="connsiteX14" fmla="*/ 2501848 w 5463678"/>
              <a:gd name="connsiteY14" fmla="*/ 5700153 h 6431452"/>
              <a:gd name="connsiteX15" fmla="*/ 1633830 w 5463678"/>
              <a:gd name="connsiteY15" fmla="*/ 5700153 h 6431452"/>
              <a:gd name="connsiteX16" fmla="*/ 1299213 w 5463678"/>
              <a:gd name="connsiteY16" fmla="*/ 5030919 h 6431452"/>
              <a:gd name="connsiteX17" fmla="*/ 1633830 w 5463678"/>
              <a:gd name="connsiteY17" fmla="*/ 4361684 h 6431452"/>
              <a:gd name="connsiteX18" fmla="*/ 2516240 w 5463678"/>
              <a:gd name="connsiteY18" fmla="*/ 2913912 h 6431452"/>
              <a:gd name="connsiteX19" fmla="*/ 2850857 w 5463678"/>
              <a:gd name="connsiteY19" fmla="*/ 3583146 h 6431452"/>
              <a:gd name="connsiteX20" fmla="*/ 2516240 w 5463678"/>
              <a:gd name="connsiteY20" fmla="*/ 4252381 h 6431452"/>
              <a:gd name="connsiteX21" fmla="*/ 1648222 w 5463678"/>
              <a:gd name="connsiteY21" fmla="*/ 4252380 h 6431452"/>
              <a:gd name="connsiteX22" fmla="*/ 1313605 w 5463678"/>
              <a:gd name="connsiteY22" fmla="*/ 3583146 h 6431452"/>
              <a:gd name="connsiteX23" fmla="*/ 1648222 w 5463678"/>
              <a:gd name="connsiteY23" fmla="*/ 2913911 h 6431452"/>
              <a:gd name="connsiteX24" fmla="*/ 3815455 w 5463678"/>
              <a:gd name="connsiteY24" fmla="*/ 3603735 h 6431452"/>
              <a:gd name="connsiteX25" fmla="*/ 4150072 w 5463678"/>
              <a:gd name="connsiteY25" fmla="*/ 4272970 h 6431452"/>
              <a:gd name="connsiteX26" fmla="*/ 3815455 w 5463678"/>
              <a:gd name="connsiteY26" fmla="*/ 4942204 h 6431452"/>
              <a:gd name="connsiteX27" fmla="*/ 2947437 w 5463678"/>
              <a:gd name="connsiteY27" fmla="*/ 4942203 h 6431452"/>
              <a:gd name="connsiteX28" fmla="*/ 2612820 w 5463678"/>
              <a:gd name="connsiteY28" fmla="*/ 4272970 h 6431452"/>
              <a:gd name="connsiteX29" fmla="*/ 2947437 w 5463678"/>
              <a:gd name="connsiteY29" fmla="*/ 3603734 h 6431452"/>
              <a:gd name="connsiteX30" fmla="*/ 1243630 w 5463678"/>
              <a:gd name="connsiteY30" fmla="*/ 2238211 h 6431452"/>
              <a:gd name="connsiteX31" fmla="*/ 1578247 w 5463678"/>
              <a:gd name="connsiteY31" fmla="*/ 2907446 h 6431452"/>
              <a:gd name="connsiteX32" fmla="*/ 1243630 w 5463678"/>
              <a:gd name="connsiteY32" fmla="*/ 3576680 h 6431452"/>
              <a:gd name="connsiteX33" fmla="*/ 375612 w 5463678"/>
              <a:gd name="connsiteY33" fmla="*/ 3576679 h 6431452"/>
              <a:gd name="connsiteX34" fmla="*/ 40995 w 5463678"/>
              <a:gd name="connsiteY34" fmla="*/ 2907445 h 6431452"/>
              <a:gd name="connsiteX35" fmla="*/ 375612 w 5463678"/>
              <a:gd name="connsiteY35" fmla="*/ 2238210 h 6431452"/>
              <a:gd name="connsiteX36" fmla="*/ 2557236 w 5463678"/>
              <a:gd name="connsiteY36" fmla="*/ 1480261 h 6431452"/>
              <a:gd name="connsiteX37" fmla="*/ 2891853 w 5463678"/>
              <a:gd name="connsiteY37" fmla="*/ 2149496 h 6431452"/>
              <a:gd name="connsiteX38" fmla="*/ 2557236 w 5463678"/>
              <a:gd name="connsiteY38" fmla="*/ 2818730 h 6431452"/>
              <a:gd name="connsiteX39" fmla="*/ 1689217 w 5463678"/>
              <a:gd name="connsiteY39" fmla="*/ 2818730 h 6431452"/>
              <a:gd name="connsiteX40" fmla="*/ 1354601 w 5463678"/>
              <a:gd name="connsiteY40" fmla="*/ 2149496 h 6431452"/>
              <a:gd name="connsiteX41" fmla="*/ 1689217 w 5463678"/>
              <a:gd name="connsiteY41" fmla="*/ 1480261 h 6431452"/>
              <a:gd name="connsiteX42" fmla="*/ 3856449 w 5463678"/>
              <a:gd name="connsiteY42" fmla="*/ 2170083 h 6431452"/>
              <a:gd name="connsiteX43" fmla="*/ 4191066 w 5463678"/>
              <a:gd name="connsiteY43" fmla="*/ 2839318 h 6431452"/>
              <a:gd name="connsiteX44" fmla="*/ 3856449 w 5463678"/>
              <a:gd name="connsiteY44" fmla="*/ 3508552 h 6431452"/>
              <a:gd name="connsiteX45" fmla="*/ 2988430 w 5463678"/>
              <a:gd name="connsiteY45" fmla="*/ 3508552 h 6431452"/>
              <a:gd name="connsiteX46" fmla="*/ 2653813 w 5463678"/>
              <a:gd name="connsiteY46" fmla="*/ 2839318 h 6431452"/>
              <a:gd name="connsiteX47" fmla="*/ 2988430 w 5463678"/>
              <a:gd name="connsiteY47" fmla="*/ 2170083 h 6431452"/>
              <a:gd name="connsiteX48" fmla="*/ 5129061 w 5463678"/>
              <a:gd name="connsiteY48" fmla="*/ 2845780 h 6431452"/>
              <a:gd name="connsiteX49" fmla="*/ 5463678 w 5463678"/>
              <a:gd name="connsiteY49" fmla="*/ 3515015 h 6431452"/>
              <a:gd name="connsiteX50" fmla="*/ 5129061 w 5463678"/>
              <a:gd name="connsiteY50" fmla="*/ 4184249 h 6431452"/>
              <a:gd name="connsiteX51" fmla="*/ 4261044 w 5463678"/>
              <a:gd name="connsiteY51" fmla="*/ 4184249 h 6431452"/>
              <a:gd name="connsiteX52" fmla="*/ 3926426 w 5463678"/>
              <a:gd name="connsiteY52" fmla="*/ 3515015 h 6431452"/>
              <a:gd name="connsiteX53" fmla="*/ 4261043 w 5463678"/>
              <a:gd name="connsiteY53" fmla="*/ 2845780 h 6431452"/>
              <a:gd name="connsiteX54" fmla="*/ 2510447 w 5463678"/>
              <a:gd name="connsiteY54" fmla="*/ 1 h 6431452"/>
              <a:gd name="connsiteX55" fmla="*/ 2845064 w 5463678"/>
              <a:gd name="connsiteY55" fmla="*/ 669236 h 6431452"/>
              <a:gd name="connsiteX56" fmla="*/ 2510447 w 5463678"/>
              <a:gd name="connsiteY56" fmla="*/ 1338469 h 6431452"/>
              <a:gd name="connsiteX57" fmla="*/ 1642429 w 5463678"/>
              <a:gd name="connsiteY57" fmla="*/ 1338469 h 6431452"/>
              <a:gd name="connsiteX58" fmla="*/ 1307812 w 5463678"/>
              <a:gd name="connsiteY58" fmla="*/ 669235 h 6431452"/>
              <a:gd name="connsiteX59" fmla="*/ 1642429 w 5463678"/>
              <a:gd name="connsiteY59" fmla="*/ 0 h 6431452"/>
              <a:gd name="connsiteX60" fmla="*/ 3809662 w 5463678"/>
              <a:gd name="connsiteY60" fmla="*/ 689824 h 6431452"/>
              <a:gd name="connsiteX61" fmla="*/ 4144278 w 5463678"/>
              <a:gd name="connsiteY61" fmla="*/ 1359059 h 6431452"/>
              <a:gd name="connsiteX62" fmla="*/ 3809662 w 5463678"/>
              <a:gd name="connsiteY62" fmla="*/ 2028292 h 6431452"/>
              <a:gd name="connsiteX63" fmla="*/ 2941643 w 5463678"/>
              <a:gd name="connsiteY63" fmla="*/ 2028292 h 6431452"/>
              <a:gd name="connsiteX64" fmla="*/ 2607027 w 5463678"/>
              <a:gd name="connsiteY64" fmla="*/ 1359058 h 6431452"/>
              <a:gd name="connsiteX65" fmla="*/ 2941643 w 5463678"/>
              <a:gd name="connsiteY65" fmla="*/ 689824 h 6431452"/>
              <a:gd name="connsiteX66" fmla="*/ 5108874 w 5463678"/>
              <a:gd name="connsiteY66" fmla="*/ 1379646 h 6431452"/>
              <a:gd name="connsiteX67" fmla="*/ 5443491 w 5463678"/>
              <a:gd name="connsiteY67" fmla="*/ 2048881 h 6431452"/>
              <a:gd name="connsiteX68" fmla="*/ 5108875 w 5463678"/>
              <a:gd name="connsiteY68" fmla="*/ 2718114 h 6431452"/>
              <a:gd name="connsiteX69" fmla="*/ 4240856 w 5463678"/>
              <a:gd name="connsiteY69" fmla="*/ 2718114 h 6431452"/>
              <a:gd name="connsiteX70" fmla="*/ 3906239 w 5463678"/>
              <a:gd name="connsiteY70" fmla="*/ 2048880 h 6431452"/>
              <a:gd name="connsiteX71" fmla="*/ 4240856 w 5463678"/>
              <a:gd name="connsiteY71" fmla="*/ 1379646 h 6431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463678" h="6431452">
                <a:moveTo>
                  <a:pt x="3785855" y="5092983"/>
                </a:moveTo>
                <a:lnTo>
                  <a:pt x="4120472" y="5762218"/>
                </a:lnTo>
                <a:lnTo>
                  <a:pt x="3785856" y="6431452"/>
                </a:lnTo>
                <a:lnTo>
                  <a:pt x="2917838" y="6431452"/>
                </a:lnTo>
                <a:lnTo>
                  <a:pt x="2583220" y="5762218"/>
                </a:lnTo>
                <a:lnTo>
                  <a:pt x="2917837" y="5092983"/>
                </a:lnTo>
                <a:close/>
                <a:moveTo>
                  <a:pt x="1202635" y="3671862"/>
                </a:moveTo>
                <a:lnTo>
                  <a:pt x="1537252" y="4341097"/>
                </a:lnTo>
                <a:lnTo>
                  <a:pt x="1202635" y="5010331"/>
                </a:lnTo>
                <a:lnTo>
                  <a:pt x="334617" y="5010330"/>
                </a:lnTo>
                <a:lnTo>
                  <a:pt x="0" y="4341096"/>
                </a:lnTo>
                <a:lnTo>
                  <a:pt x="334617" y="3671861"/>
                </a:lnTo>
                <a:close/>
                <a:moveTo>
                  <a:pt x="2501848" y="4361684"/>
                </a:moveTo>
                <a:lnTo>
                  <a:pt x="2836465" y="5030919"/>
                </a:lnTo>
                <a:lnTo>
                  <a:pt x="2501848" y="5700153"/>
                </a:lnTo>
                <a:lnTo>
                  <a:pt x="1633830" y="5700153"/>
                </a:lnTo>
                <a:lnTo>
                  <a:pt x="1299213" y="5030919"/>
                </a:lnTo>
                <a:lnTo>
                  <a:pt x="1633830" y="4361684"/>
                </a:lnTo>
                <a:close/>
                <a:moveTo>
                  <a:pt x="2516240" y="2913912"/>
                </a:moveTo>
                <a:lnTo>
                  <a:pt x="2850857" y="3583146"/>
                </a:lnTo>
                <a:lnTo>
                  <a:pt x="2516240" y="4252381"/>
                </a:lnTo>
                <a:lnTo>
                  <a:pt x="1648222" y="4252380"/>
                </a:lnTo>
                <a:lnTo>
                  <a:pt x="1313605" y="3583146"/>
                </a:lnTo>
                <a:lnTo>
                  <a:pt x="1648222" y="2913911"/>
                </a:lnTo>
                <a:close/>
                <a:moveTo>
                  <a:pt x="3815455" y="3603735"/>
                </a:moveTo>
                <a:lnTo>
                  <a:pt x="4150072" y="4272970"/>
                </a:lnTo>
                <a:lnTo>
                  <a:pt x="3815455" y="4942204"/>
                </a:lnTo>
                <a:lnTo>
                  <a:pt x="2947437" y="4942203"/>
                </a:lnTo>
                <a:lnTo>
                  <a:pt x="2612820" y="4272970"/>
                </a:lnTo>
                <a:lnTo>
                  <a:pt x="2947437" y="3603734"/>
                </a:lnTo>
                <a:close/>
                <a:moveTo>
                  <a:pt x="1243630" y="2238211"/>
                </a:moveTo>
                <a:lnTo>
                  <a:pt x="1578247" y="2907446"/>
                </a:lnTo>
                <a:lnTo>
                  <a:pt x="1243630" y="3576680"/>
                </a:lnTo>
                <a:lnTo>
                  <a:pt x="375612" y="3576679"/>
                </a:lnTo>
                <a:lnTo>
                  <a:pt x="40995" y="2907445"/>
                </a:lnTo>
                <a:lnTo>
                  <a:pt x="375612" y="2238210"/>
                </a:lnTo>
                <a:close/>
                <a:moveTo>
                  <a:pt x="2557236" y="1480261"/>
                </a:moveTo>
                <a:lnTo>
                  <a:pt x="2891853" y="2149496"/>
                </a:lnTo>
                <a:lnTo>
                  <a:pt x="2557236" y="2818730"/>
                </a:lnTo>
                <a:lnTo>
                  <a:pt x="1689217" y="2818730"/>
                </a:lnTo>
                <a:lnTo>
                  <a:pt x="1354601" y="2149496"/>
                </a:lnTo>
                <a:lnTo>
                  <a:pt x="1689217" y="1480261"/>
                </a:lnTo>
                <a:close/>
                <a:moveTo>
                  <a:pt x="3856449" y="2170083"/>
                </a:moveTo>
                <a:lnTo>
                  <a:pt x="4191066" y="2839318"/>
                </a:lnTo>
                <a:lnTo>
                  <a:pt x="3856449" y="3508552"/>
                </a:lnTo>
                <a:lnTo>
                  <a:pt x="2988430" y="3508552"/>
                </a:lnTo>
                <a:lnTo>
                  <a:pt x="2653813" y="2839318"/>
                </a:lnTo>
                <a:lnTo>
                  <a:pt x="2988430" y="2170083"/>
                </a:lnTo>
                <a:close/>
                <a:moveTo>
                  <a:pt x="5129061" y="2845780"/>
                </a:moveTo>
                <a:lnTo>
                  <a:pt x="5463678" y="3515015"/>
                </a:lnTo>
                <a:lnTo>
                  <a:pt x="5129061" y="4184249"/>
                </a:lnTo>
                <a:lnTo>
                  <a:pt x="4261044" y="4184249"/>
                </a:lnTo>
                <a:lnTo>
                  <a:pt x="3926426" y="3515015"/>
                </a:lnTo>
                <a:lnTo>
                  <a:pt x="4261043" y="2845780"/>
                </a:lnTo>
                <a:close/>
                <a:moveTo>
                  <a:pt x="2510447" y="1"/>
                </a:moveTo>
                <a:lnTo>
                  <a:pt x="2845064" y="669236"/>
                </a:lnTo>
                <a:lnTo>
                  <a:pt x="2510447" y="1338469"/>
                </a:lnTo>
                <a:lnTo>
                  <a:pt x="1642429" y="1338469"/>
                </a:lnTo>
                <a:lnTo>
                  <a:pt x="1307812" y="669235"/>
                </a:lnTo>
                <a:lnTo>
                  <a:pt x="1642429" y="0"/>
                </a:lnTo>
                <a:close/>
                <a:moveTo>
                  <a:pt x="3809662" y="689824"/>
                </a:moveTo>
                <a:lnTo>
                  <a:pt x="4144278" y="1359059"/>
                </a:lnTo>
                <a:lnTo>
                  <a:pt x="3809662" y="2028292"/>
                </a:lnTo>
                <a:lnTo>
                  <a:pt x="2941643" y="2028292"/>
                </a:lnTo>
                <a:lnTo>
                  <a:pt x="2607027" y="1359058"/>
                </a:lnTo>
                <a:lnTo>
                  <a:pt x="2941643" y="689824"/>
                </a:lnTo>
                <a:close/>
                <a:moveTo>
                  <a:pt x="5108874" y="1379646"/>
                </a:moveTo>
                <a:lnTo>
                  <a:pt x="5443491" y="2048881"/>
                </a:lnTo>
                <a:lnTo>
                  <a:pt x="5108875" y="2718114"/>
                </a:lnTo>
                <a:lnTo>
                  <a:pt x="4240856" y="2718114"/>
                </a:lnTo>
                <a:lnTo>
                  <a:pt x="3906239" y="2048880"/>
                </a:lnTo>
                <a:lnTo>
                  <a:pt x="4240856" y="1379646"/>
                </a:lnTo>
                <a:close/>
              </a:path>
            </a:pathLst>
          </a:custGeom>
          <a:blipFill>
            <a:blip r:embed="rId5"/>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00252" y="1997839"/>
            <a:ext cx="4368001" cy="3693319"/>
          </a:xfrm>
          <a:prstGeom prst="rect">
            <a:avLst/>
          </a:prstGeom>
        </p:spPr>
        <p:txBody>
          <a:bodyPr wrap="square">
            <a:spAutoFit/>
          </a:bodyPr>
          <a:lstStyle/>
          <a:p>
            <a:pPr lvl="0" eaLnBrk="0" fontAlgn="base" hangingPunct="0">
              <a:spcBef>
                <a:spcPct val="0"/>
              </a:spcBef>
              <a:spcAft>
                <a:spcPct val="0"/>
              </a:spcAft>
            </a:pPr>
            <a:r>
              <a:rPr lang="en-US" altLang="en-US" dirty="0">
                <a:solidFill>
                  <a:schemeClr val="bg1"/>
                </a:solidFill>
                <a:latin typeface="Arial" panose="020B0604020202020204" pitchFamily="34" charset="0"/>
              </a:rPr>
              <a:t>Scotch Pizza has strong sales performance, thanks to its unique value offer and commitment to quality. With established locations in four major cities, including Freeport, Ithaca City, Lancaster Town, and New York, the organization has successfully penetrated its target market. Effective marketing initiatives, efficient inventory management, and great customer service have all helped to drive significant revenue development. Scotch Pizza is positioned for continued growth and revenue improvements.</a:t>
            </a:r>
          </a:p>
        </p:txBody>
      </p:sp>
      <p:pic>
        <p:nvPicPr>
          <p:cNvPr id="9" name="Audio 8">
            <a:hlinkClick r:id="" action="ppaction://media"/>
          </p:cNvPr>
          <p:cNvPicPr>
            <a:picLocks noChangeAspect="1"/>
          </p:cNvPicPr>
          <p:nvPr>
            <a:audioFile r:link="rId3"/>
            <p:extLst>
              <p:ext uri="{DAA4B4D4-6D71-4841-9C94-3DE7FCFB9230}">
                <p14:media xmlns:p14="http://schemas.microsoft.com/office/powerpoint/2010/main" r:embed="rId2"/>
              </p:ext>
            </p:extLst>
          </p:nvPr>
        </p:nvPicPr>
        <p:blipFill>
          <a:blip r:embed="rId6"/>
          <a:stretch>
            <a:fillRect/>
          </a:stretch>
        </p:blipFill>
        <p:spPr>
          <a:xfrm>
            <a:off x="11430000" y="6096000"/>
            <a:ext cx="609600" cy="609600"/>
          </a:xfrm>
          <a:prstGeom prst="rect">
            <a:avLst/>
          </a:prstGeom>
        </p:spPr>
      </p:pic>
    </p:spTree>
    <p:custDataLst>
      <p:tags r:id="rId1"/>
    </p:custDataLst>
    <p:extLst>
      <p:ext uri="{BB962C8B-B14F-4D97-AF65-F5344CB8AC3E}">
        <p14:creationId xmlns:p14="http://schemas.microsoft.com/office/powerpoint/2010/main" val="510691358"/>
      </p:ext>
    </p:extLst>
  </p:cSld>
  <p:clrMapOvr>
    <a:masterClrMapping/>
  </p:clrMapOvr>
  <p:transition spd="slow" advTm="163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9"/>
                                        </p:tgtEl>
                                      </p:cBhvr>
                                    </p:cmd>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anim calcmode="lin" valueType="num">
                                      <p:cBhvr>
                                        <p:cTn id="12" dur="1000" fill="hold"/>
                                        <p:tgtEl>
                                          <p:spTgt spid="8"/>
                                        </p:tgtEl>
                                        <p:attrNameLst>
                                          <p:attrName>ppt_x</p:attrName>
                                        </p:attrNameLst>
                                      </p:cBhvr>
                                      <p:tavLst>
                                        <p:tav tm="0">
                                          <p:val>
                                            <p:strVal val="#ppt_x"/>
                                          </p:val>
                                        </p:tav>
                                        <p:tav tm="100000">
                                          <p:val>
                                            <p:strVal val="#ppt_x"/>
                                          </p:val>
                                        </p:tav>
                                      </p:tavLst>
                                    </p:anim>
                                    <p:anim calcmode="lin" valueType="num">
                                      <p:cBhvr>
                                        <p:cTn id="1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14" fill="hold" display="0">
                  <p:stCondLst>
                    <p:cond delay="indefinite"/>
                  </p:stCondLst>
                  <p:endCondLst>
                    <p:cond evt="onStopAudio" delay="0">
                      <p:tgtEl>
                        <p:sldTgt/>
                      </p:tgtEl>
                    </p:cond>
                  </p:endCondLst>
                </p:cTn>
                <p:tgtEl>
                  <p:spTgt spid="9"/>
                </p:tgtEl>
              </p:cMediaNode>
            </p:audio>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3" name="Group 2"/>
          <p:cNvGrpSpPr/>
          <p:nvPr/>
        </p:nvGrpSpPr>
        <p:grpSpPr>
          <a:xfrm>
            <a:off x="446618" y="1200650"/>
            <a:ext cx="3772456" cy="4077202"/>
            <a:chOff x="0" y="0"/>
            <a:chExt cx="2764366" cy="1504950"/>
          </a:xfrm>
        </p:grpSpPr>
        <p:sp>
          <p:nvSpPr>
            <p:cNvPr id="4" name="Rounded Rectangle 3"/>
            <p:cNvSpPr/>
            <p:nvPr/>
          </p:nvSpPr>
          <p:spPr>
            <a:xfrm>
              <a:off x="0" y="0"/>
              <a:ext cx="2764366" cy="1504950"/>
            </a:xfrm>
            <a:prstGeom prst="roundRect">
              <a:avLst>
                <a:gd name="adj" fmla="val 6117"/>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sz="1400" b="1">
                  <a:solidFill>
                    <a:srgbClr val="C00000"/>
                  </a:solidFill>
                </a:rPr>
                <a:t>Most</a:t>
              </a:r>
              <a:r>
                <a:rPr lang="en-US" sz="1400" b="1" baseline="0">
                  <a:solidFill>
                    <a:srgbClr val="C00000"/>
                  </a:solidFill>
                </a:rPr>
                <a:t> Popular Branch</a:t>
              </a:r>
              <a:endParaRPr lang="en-US" sz="1400" b="1">
                <a:solidFill>
                  <a:srgbClr val="C00000"/>
                </a:solidFill>
              </a:endParaRPr>
            </a:p>
          </p:txBody>
        </p:sp>
        <p:graphicFrame>
          <p:nvGraphicFramePr>
            <p:cNvPr id="5" name="Chart 4"/>
            <p:cNvGraphicFramePr>
              <a:graphicFrameLocks/>
            </p:cNvGraphicFramePr>
            <p:nvPr>
              <p:extLst>
                <p:ext uri="{D42A27DB-BD31-4B8C-83A1-F6EECF244321}">
                  <p14:modId xmlns:p14="http://schemas.microsoft.com/office/powerpoint/2010/main" val="278314440"/>
                </p:ext>
              </p:extLst>
            </p:nvPr>
          </p:nvGraphicFramePr>
          <p:xfrm>
            <a:off x="141465" y="321179"/>
            <a:ext cx="2481436" cy="1036947"/>
          </p:xfrm>
          <a:graphic>
            <a:graphicData uri="http://schemas.openxmlformats.org/drawingml/2006/chart">
              <c:chart xmlns:c="http://schemas.openxmlformats.org/drawingml/2006/chart" xmlns:r="http://schemas.openxmlformats.org/officeDocument/2006/relationships" r:id="rId5"/>
            </a:graphicData>
          </a:graphic>
        </p:graphicFrame>
      </p:grpSp>
      <p:sp>
        <p:nvSpPr>
          <p:cNvPr id="6" name="TextBox 5"/>
          <p:cNvSpPr txBox="1"/>
          <p:nvPr/>
        </p:nvSpPr>
        <p:spPr>
          <a:xfrm>
            <a:off x="5903495" y="1200650"/>
            <a:ext cx="5149516" cy="3847207"/>
          </a:xfrm>
          <a:prstGeom prst="rect">
            <a:avLst/>
          </a:prstGeom>
          <a:noFill/>
        </p:spPr>
        <p:txBody>
          <a:bodyPr wrap="square" rtlCol="0">
            <a:spAutoFit/>
          </a:bodyPr>
          <a:lstStyle/>
          <a:p>
            <a:r>
              <a:rPr lang="en-GB" sz="2000" b="1" i="1" dirty="0" smtClean="0"/>
              <a:t>Top Performer: </a:t>
            </a:r>
            <a:r>
              <a:rPr lang="en-GB" b="1" dirty="0" smtClean="0"/>
              <a:t>"House of Pizza" </a:t>
            </a:r>
            <a:r>
              <a:rPr lang="en-GB" dirty="0" smtClean="0"/>
              <a:t>leads as the most popular branch, showcasing its superior customer engagement or strategic location.</a:t>
            </a:r>
          </a:p>
          <a:p>
            <a:pPr marL="342900" indent="-342900">
              <a:buAutoNum type="arabicPeriod"/>
            </a:pPr>
            <a:endParaRPr lang="en-GB" dirty="0" smtClean="0"/>
          </a:p>
          <a:p>
            <a:pPr marL="342900" indent="-342900">
              <a:buAutoNum type="arabicPeriod"/>
            </a:pPr>
            <a:endParaRPr lang="en-GB" dirty="0" smtClean="0"/>
          </a:p>
          <a:p>
            <a:pPr marL="342900" indent="-342900">
              <a:buAutoNum type="arabicPeriod"/>
            </a:pPr>
            <a:endParaRPr lang="en-GB" sz="2000" dirty="0" smtClean="0"/>
          </a:p>
          <a:p>
            <a:r>
              <a:rPr lang="en-GB" sz="2000" b="1" i="1" dirty="0" smtClean="0"/>
              <a:t>Performance Gap</a:t>
            </a:r>
            <a:r>
              <a:rPr lang="en-GB" sz="2000" dirty="0" smtClean="0"/>
              <a:t>: </a:t>
            </a:r>
            <a:r>
              <a:rPr lang="en-GB" b="1" dirty="0" smtClean="0"/>
              <a:t>"Thomas House" </a:t>
            </a:r>
            <a:r>
              <a:rPr lang="en-GB" dirty="0" smtClean="0"/>
              <a:t>lags significantly, indicating potential operational inefficiencies or a need for better marketing.</a:t>
            </a:r>
          </a:p>
          <a:p>
            <a:pPr marL="342900" indent="-342900">
              <a:buAutoNum type="arabicPeriod"/>
            </a:pPr>
            <a:endParaRPr lang="en-GB" dirty="0"/>
          </a:p>
          <a:p>
            <a:pPr marL="342900" indent="-342900">
              <a:buAutoNum type="arabicPeriod"/>
            </a:pPr>
            <a:endParaRPr lang="en-GB" sz="2000" b="1" i="1" dirty="0" smtClean="0"/>
          </a:p>
          <a:p>
            <a:r>
              <a:rPr lang="en-GB" sz="2000" b="1" i="1" dirty="0" smtClean="0"/>
              <a:t>Recommendation: </a:t>
            </a:r>
            <a:r>
              <a:rPr lang="en-GB" dirty="0" smtClean="0"/>
              <a:t>Replicate the success strategies of </a:t>
            </a:r>
            <a:r>
              <a:rPr lang="en-GB" b="1" dirty="0" smtClean="0"/>
              <a:t>"House of Pizza" </a:t>
            </a:r>
            <a:r>
              <a:rPr lang="en-GB" dirty="0" smtClean="0"/>
              <a:t>in the </a:t>
            </a:r>
            <a:r>
              <a:rPr lang="en-GB" b="1" dirty="0" smtClean="0"/>
              <a:t>“Thomas House”.</a:t>
            </a:r>
            <a:endParaRPr lang="en-US" b="1" dirty="0"/>
          </a:p>
        </p:txBody>
      </p:sp>
      <p:sp>
        <p:nvSpPr>
          <p:cNvPr id="8" name="TextBox 7"/>
          <p:cNvSpPr txBox="1"/>
          <p:nvPr/>
        </p:nvSpPr>
        <p:spPr>
          <a:xfrm>
            <a:off x="1652337" y="128337"/>
            <a:ext cx="8903367" cy="523220"/>
          </a:xfrm>
          <a:prstGeom prst="rect">
            <a:avLst/>
          </a:prstGeom>
          <a:noFill/>
        </p:spPr>
        <p:txBody>
          <a:bodyPr wrap="square" rtlCol="0">
            <a:spAutoFit/>
          </a:bodyPr>
          <a:lstStyle/>
          <a:p>
            <a:pPr algn="ctr"/>
            <a:r>
              <a:rPr lang="en-US" sz="2800" b="1" dirty="0" smtClean="0">
                <a:solidFill>
                  <a:srgbClr val="C00000"/>
                </a:solidFill>
              </a:rPr>
              <a:t>Branch Showdown: Who’s Leading the Pizza Game?</a:t>
            </a:r>
            <a:endParaRPr lang="en-US" sz="2800" b="1" dirty="0">
              <a:solidFill>
                <a:srgbClr val="C00000"/>
              </a:solidFill>
            </a:endParaRPr>
          </a:p>
        </p:txBody>
      </p:sp>
      <p:pic>
        <p:nvPicPr>
          <p:cNvPr id="9" name="Audio 8">
            <a:hlinkClick r:id="" action="ppaction://media"/>
          </p:cNvPr>
          <p:cNvPicPr>
            <a:picLocks noChangeAspect="1"/>
          </p:cNvPicPr>
          <p:nvPr>
            <a:audioFile r:link="rId3"/>
            <p:extLst>
              <p:ext uri="{DAA4B4D4-6D71-4841-9C94-3DE7FCFB9230}">
                <p14:media xmlns:p14="http://schemas.microsoft.com/office/powerpoint/2010/main" r:embed="rId2"/>
              </p:ext>
            </p:extLst>
          </p:nvPr>
        </p:nvPicPr>
        <p:blipFill>
          <a:blip r:embed="rId6"/>
          <a:stretch>
            <a:fillRect/>
          </a:stretch>
        </p:blipFill>
        <p:spPr>
          <a:xfrm>
            <a:off x="11430000" y="6096000"/>
            <a:ext cx="609600" cy="609600"/>
          </a:xfrm>
          <a:prstGeom prst="rect">
            <a:avLst/>
          </a:prstGeom>
        </p:spPr>
      </p:pic>
    </p:spTree>
    <p:custDataLst>
      <p:tags r:id="rId1"/>
    </p:custDataLst>
    <p:extLst>
      <p:ext uri="{BB962C8B-B14F-4D97-AF65-F5344CB8AC3E}">
        <p14:creationId xmlns:p14="http://schemas.microsoft.com/office/powerpoint/2010/main" val="4002376802"/>
      </p:ext>
    </p:extLst>
  </p:cSld>
  <p:clrMapOvr>
    <a:masterClrMapping/>
  </p:clrMapOvr>
  <mc:AlternateContent xmlns:mc="http://schemas.openxmlformats.org/markup-compatibility/2006">
    <mc:Choice xmlns:p14="http://schemas.microsoft.com/office/powerpoint/2010/main" Requires="p14">
      <p:transition spd="slow" p14:dur="4400" advTm="3197">
        <p14:honeycomb/>
      </p:transition>
    </mc:Choice>
    <mc:Fallback>
      <p:transition spd="slow" advTm="3197">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9"/>
                                        </p:tgtEl>
                                      </p:cBhvr>
                                    </p:cmd>
                                  </p:childTnLst>
                                </p:cTn>
                              </p:par>
                            </p:childTnLst>
                          </p:cTn>
                        </p:par>
                      </p:childTnLst>
                    </p:cTn>
                  </p:par>
                  <p:par>
                    <p:cTn id="7" fill="hold">
                      <p:stCondLst>
                        <p:cond delay="indefinite"/>
                      </p:stCondLst>
                      <p:childTnLst>
                        <p:par>
                          <p:cTn id="8" fill="hold">
                            <p:stCondLst>
                              <p:cond delay="0"/>
                            </p:stCondLst>
                            <p:childTnLst>
                              <p:par>
                                <p:cTn id="9" presetID="21" presetClass="entr" presetSubtype="1"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heel(1)">
                                      <p:cBhvr>
                                        <p:cTn id="11"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12" fill="hold" display="0">
                  <p:stCondLst>
                    <p:cond delay="indefinite"/>
                  </p:stCondLst>
                  <p:endCondLst>
                    <p:cond evt="onStopAudio" delay="0">
                      <p:tgtEl>
                        <p:sldTgt/>
                      </p:tgtEl>
                    </p:cond>
                  </p:endCondLst>
                </p:cTn>
                <p:tgtEl>
                  <p:spTgt spid="9"/>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3" name="Group 2"/>
          <p:cNvGrpSpPr/>
          <p:nvPr/>
        </p:nvGrpSpPr>
        <p:grpSpPr>
          <a:xfrm>
            <a:off x="3192378" y="1212032"/>
            <a:ext cx="6128085" cy="3673642"/>
            <a:chOff x="0" y="0"/>
            <a:chExt cx="2788708" cy="3400425"/>
          </a:xfrm>
        </p:grpSpPr>
        <p:sp>
          <p:nvSpPr>
            <p:cNvPr id="4" name="Rounded Rectangle 3"/>
            <p:cNvSpPr/>
            <p:nvPr/>
          </p:nvSpPr>
          <p:spPr>
            <a:xfrm>
              <a:off x="0" y="0"/>
              <a:ext cx="2788708" cy="3400425"/>
            </a:xfrm>
            <a:prstGeom prst="roundRect">
              <a:avLst>
                <a:gd name="adj" fmla="val 3607"/>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sz="1400" b="1">
                  <a:solidFill>
                    <a:srgbClr val="C00000"/>
                  </a:solidFill>
                </a:rPr>
                <a:t>Scotch</a:t>
              </a:r>
              <a:r>
                <a:rPr lang="en-US" sz="1400" b="1" baseline="0">
                  <a:solidFill>
                    <a:srgbClr val="C00000"/>
                  </a:solidFill>
                </a:rPr>
                <a:t> Pizza's Top 5 Faves</a:t>
              </a:r>
              <a:endParaRPr lang="en-US" sz="1400" b="1">
                <a:solidFill>
                  <a:srgbClr val="C00000"/>
                </a:solidFill>
              </a:endParaRPr>
            </a:p>
          </p:txBody>
        </p:sp>
        <p:graphicFrame>
          <p:nvGraphicFramePr>
            <p:cNvPr id="5" name="Chart 4"/>
            <p:cNvGraphicFramePr>
              <a:graphicFrameLocks/>
            </p:cNvGraphicFramePr>
            <p:nvPr>
              <p:extLst>
                <p:ext uri="{D42A27DB-BD31-4B8C-83A1-F6EECF244321}">
                  <p14:modId xmlns:p14="http://schemas.microsoft.com/office/powerpoint/2010/main" val="3844397415"/>
                </p:ext>
              </p:extLst>
            </p:nvPr>
          </p:nvGraphicFramePr>
          <p:xfrm>
            <a:off x="26458" y="352426"/>
            <a:ext cx="2751666" cy="2847976"/>
          </p:xfrm>
          <a:graphic>
            <a:graphicData uri="http://schemas.openxmlformats.org/drawingml/2006/chart">
              <c:chart xmlns:c="http://schemas.openxmlformats.org/drawingml/2006/chart" xmlns:r="http://schemas.openxmlformats.org/officeDocument/2006/relationships" r:id="rId5"/>
            </a:graphicData>
          </a:graphic>
        </p:graphicFrame>
      </p:grpSp>
      <p:sp>
        <p:nvSpPr>
          <p:cNvPr id="7" name="TextBox 6"/>
          <p:cNvSpPr txBox="1"/>
          <p:nvPr/>
        </p:nvSpPr>
        <p:spPr>
          <a:xfrm>
            <a:off x="673768" y="5162617"/>
            <a:ext cx="10138611" cy="1477328"/>
          </a:xfrm>
          <a:prstGeom prst="rect">
            <a:avLst/>
          </a:prstGeom>
          <a:noFill/>
        </p:spPr>
        <p:txBody>
          <a:bodyPr wrap="square" rtlCol="0">
            <a:spAutoFit/>
          </a:bodyPr>
          <a:lstStyle/>
          <a:p>
            <a:r>
              <a:rPr lang="en-US" dirty="0" smtClean="0"/>
              <a:t>The </a:t>
            </a:r>
            <a:r>
              <a:rPr lang="en-US" b="1" dirty="0" smtClean="0"/>
              <a:t>"Barbecue Chicken Pizza" </a:t>
            </a:r>
            <a:r>
              <a:rPr lang="en-US" dirty="0" smtClean="0"/>
              <a:t>is the highest-selling item, significantly outperforming other pizzas. "The California Chicken Pizza" and "The Classic Deluxe Pizza are close competitors.</a:t>
            </a:r>
          </a:p>
          <a:p>
            <a:endParaRPr lang="en-US" dirty="0"/>
          </a:p>
          <a:p>
            <a:r>
              <a:rPr lang="en-GB" b="1" dirty="0" smtClean="0"/>
              <a:t>Recommendations:</a:t>
            </a:r>
            <a:r>
              <a:rPr lang="en-GB" dirty="0" smtClean="0"/>
              <a:t> Run targeted marketing campaigns for these top pizzas to sustain their popularity and introduce combo deals that include less popular options.</a:t>
            </a:r>
            <a:endParaRPr lang="en-US" dirty="0"/>
          </a:p>
        </p:txBody>
      </p:sp>
      <p:sp>
        <p:nvSpPr>
          <p:cNvPr id="8" name="TextBox 7"/>
          <p:cNvSpPr txBox="1"/>
          <p:nvPr/>
        </p:nvSpPr>
        <p:spPr>
          <a:xfrm>
            <a:off x="2374232" y="385011"/>
            <a:ext cx="7491663" cy="523220"/>
          </a:xfrm>
          <a:prstGeom prst="rect">
            <a:avLst/>
          </a:prstGeom>
          <a:noFill/>
        </p:spPr>
        <p:txBody>
          <a:bodyPr wrap="square" rtlCol="0">
            <a:spAutoFit/>
          </a:bodyPr>
          <a:lstStyle/>
          <a:p>
            <a:pPr algn="ctr"/>
            <a:r>
              <a:rPr lang="en-US" sz="2800" b="1" dirty="0" smtClean="0">
                <a:solidFill>
                  <a:srgbClr val="C00000"/>
                </a:solidFill>
              </a:rPr>
              <a:t>Pizzas That Keep Customers Coming Back</a:t>
            </a:r>
            <a:endParaRPr lang="en-US" sz="2800" b="1" dirty="0">
              <a:solidFill>
                <a:srgbClr val="C00000"/>
              </a:solidFill>
            </a:endParaRPr>
          </a:p>
        </p:txBody>
      </p:sp>
      <p:pic>
        <p:nvPicPr>
          <p:cNvPr id="9" name="Audio 8">
            <a:hlinkClick r:id="" action="ppaction://media"/>
          </p:cNvPr>
          <p:cNvPicPr>
            <a:picLocks noChangeAspect="1"/>
          </p:cNvPicPr>
          <p:nvPr>
            <a:audioFile r:link="rId3"/>
            <p:extLst>
              <p:ext uri="{DAA4B4D4-6D71-4841-9C94-3DE7FCFB9230}">
                <p14:media xmlns:p14="http://schemas.microsoft.com/office/powerpoint/2010/main" r:embed="rId2"/>
              </p:ext>
            </p:extLst>
          </p:nvPr>
        </p:nvPicPr>
        <p:blipFill>
          <a:blip r:embed="rId6"/>
          <a:stretch>
            <a:fillRect/>
          </a:stretch>
        </p:blipFill>
        <p:spPr>
          <a:xfrm>
            <a:off x="11430000" y="6096000"/>
            <a:ext cx="609600" cy="609600"/>
          </a:xfrm>
          <a:prstGeom prst="rect">
            <a:avLst/>
          </a:prstGeom>
        </p:spPr>
      </p:pic>
    </p:spTree>
    <p:custDataLst>
      <p:tags r:id="rId1"/>
    </p:custDataLst>
    <p:extLst>
      <p:ext uri="{BB962C8B-B14F-4D97-AF65-F5344CB8AC3E}">
        <p14:creationId xmlns:p14="http://schemas.microsoft.com/office/powerpoint/2010/main" val="328416362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Tm="3893">
        <p15:prstTrans prst="pageCurlDouble"/>
      </p:transition>
    </mc:Choice>
    <mc:Fallback>
      <p:transition spd="slow" advTm="3893">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9"/>
                                        </p:tgtEl>
                                      </p:cBhvr>
                                    </p:cmd>
                                  </p:childTnLst>
                                </p:cTn>
                              </p:par>
                            </p:childTnLst>
                          </p:cTn>
                        </p:par>
                      </p:childTnLst>
                    </p:cTn>
                  </p:par>
                  <p:par>
                    <p:cTn id="7" fill="hold">
                      <p:stCondLst>
                        <p:cond delay="indefinite"/>
                      </p:stCondLst>
                      <p:childTnLst>
                        <p:par>
                          <p:cTn id="8" fill="hold">
                            <p:stCondLst>
                              <p:cond delay="0"/>
                            </p:stCondLst>
                            <p:childTnLst>
                              <p:par>
                                <p:cTn id="9" presetID="26"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580">
                                          <p:stCondLst>
                                            <p:cond delay="0"/>
                                          </p:stCondLst>
                                        </p:cTn>
                                        <p:tgtEl>
                                          <p:spTgt spid="3"/>
                                        </p:tgtEl>
                                      </p:cBhvr>
                                    </p:animEffect>
                                    <p:anim calcmode="lin" valueType="num">
                                      <p:cBhvr>
                                        <p:cTn id="12"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7" dur="26">
                                          <p:stCondLst>
                                            <p:cond delay="650"/>
                                          </p:stCondLst>
                                        </p:cTn>
                                        <p:tgtEl>
                                          <p:spTgt spid="3"/>
                                        </p:tgtEl>
                                      </p:cBhvr>
                                      <p:to x="100000" y="60000"/>
                                    </p:animScale>
                                    <p:animScale>
                                      <p:cBhvr>
                                        <p:cTn id="18" dur="166" decel="50000">
                                          <p:stCondLst>
                                            <p:cond delay="676"/>
                                          </p:stCondLst>
                                        </p:cTn>
                                        <p:tgtEl>
                                          <p:spTgt spid="3"/>
                                        </p:tgtEl>
                                      </p:cBhvr>
                                      <p:to x="100000" y="100000"/>
                                    </p:animScale>
                                    <p:animScale>
                                      <p:cBhvr>
                                        <p:cTn id="19" dur="26">
                                          <p:stCondLst>
                                            <p:cond delay="1312"/>
                                          </p:stCondLst>
                                        </p:cTn>
                                        <p:tgtEl>
                                          <p:spTgt spid="3"/>
                                        </p:tgtEl>
                                      </p:cBhvr>
                                      <p:to x="100000" y="80000"/>
                                    </p:animScale>
                                    <p:animScale>
                                      <p:cBhvr>
                                        <p:cTn id="20" dur="166" decel="50000">
                                          <p:stCondLst>
                                            <p:cond delay="1338"/>
                                          </p:stCondLst>
                                        </p:cTn>
                                        <p:tgtEl>
                                          <p:spTgt spid="3"/>
                                        </p:tgtEl>
                                      </p:cBhvr>
                                      <p:to x="100000" y="100000"/>
                                    </p:animScale>
                                    <p:animScale>
                                      <p:cBhvr>
                                        <p:cTn id="21" dur="26">
                                          <p:stCondLst>
                                            <p:cond delay="1642"/>
                                          </p:stCondLst>
                                        </p:cTn>
                                        <p:tgtEl>
                                          <p:spTgt spid="3"/>
                                        </p:tgtEl>
                                      </p:cBhvr>
                                      <p:to x="100000" y="90000"/>
                                    </p:animScale>
                                    <p:animScale>
                                      <p:cBhvr>
                                        <p:cTn id="22" dur="166" decel="50000">
                                          <p:stCondLst>
                                            <p:cond delay="1668"/>
                                          </p:stCondLst>
                                        </p:cTn>
                                        <p:tgtEl>
                                          <p:spTgt spid="3"/>
                                        </p:tgtEl>
                                      </p:cBhvr>
                                      <p:to x="100000" y="100000"/>
                                    </p:animScale>
                                    <p:animScale>
                                      <p:cBhvr>
                                        <p:cTn id="23" dur="26">
                                          <p:stCondLst>
                                            <p:cond delay="1808"/>
                                          </p:stCondLst>
                                        </p:cTn>
                                        <p:tgtEl>
                                          <p:spTgt spid="3"/>
                                        </p:tgtEl>
                                      </p:cBhvr>
                                      <p:to x="100000" y="95000"/>
                                    </p:animScale>
                                    <p:animScale>
                                      <p:cBhvr>
                                        <p:cTn id="24"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25" fill="hold" display="0">
                  <p:stCondLst>
                    <p:cond delay="indefinite"/>
                  </p:stCondLst>
                  <p:endCondLst>
                    <p:cond evt="onStopAudio" delay="0">
                      <p:tgtEl>
                        <p:sldTgt/>
                      </p:tgtEl>
                    </p:cond>
                  </p:endCondLst>
                </p:cTn>
                <p:tgtEl>
                  <p:spTgt spid="9"/>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p:cNvSpPr txBox="1"/>
          <p:nvPr/>
        </p:nvSpPr>
        <p:spPr>
          <a:xfrm>
            <a:off x="1844842" y="176463"/>
            <a:ext cx="7844590" cy="523220"/>
          </a:xfrm>
          <a:prstGeom prst="rect">
            <a:avLst/>
          </a:prstGeom>
          <a:noFill/>
        </p:spPr>
        <p:txBody>
          <a:bodyPr wrap="square" rtlCol="0">
            <a:spAutoFit/>
          </a:bodyPr>
          <a:lstStyle/>
          <a:p>
            <a:pPr algn="ctr"/>
            <a:r>
              <a:rPr lang="en-US" sz="2800" b="1" dirty="0" smtClean="0">
                <a:solidFill>
                  <a:srgbClr val="C00000"/>
                </a:solidFill>
              </a:rPr>
              <a:t>Timing is Everything: When Pizza Lovers Flock In!</a:t>
            </a:r>
            <a:endParaRPr lang="en-US" sz="2800" b="1" dirty="0">
              <a:solidFill>
                <a:srgbClr val="C00000"/>
              </a:solidFill>
            </a:endParaRPr>
          </a:p>
        </p:txBody>
      </p:sp>
      <p:grpSp>
        <p:nvGrpSpPr>
          <p:cNvPr id="5" name="Group 4"/>
          <p:cNvGrpSpPr/>
          <p:nvPr/>
        </p:nvGrpSpPr>
        <p:grpSpPr>
          <a:xfrm>
            <a:off x="986589" y="875197"/>
            <a:ext cx="10395284" cy="3204661"/>
            <a:chOff x="0" y="0"/>
            <a:chExt cx="5534025" cy="1781174"/>
          </a:xfrm>
        </p:grpSpPr>
        <p:sp>
          <p:nvSpPr>
            <p:cNvPr id="6" name="Rounded Rectangle 5"/>
            <p:cNvSpPr/>
            <p:nvPr/>
          </p:nvSpPr>
          <p:spPr>
            <a:xfrm>
              <a:off x="0" y="0"/>
              <a:ext cx="5534025" cy="1781174"/>
            </a:xfrm>
            <a:prstGeom prst="roundRect">
              <a:avLst>
                <a:gd name="adj" fmla="val 4111"/>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sz="1400" b="1" baseline="0">
                  <a:solidFill>
                    <a:srgbClr val="C00000"/>
                  </a:solidFill>
                </a:rPr>
                <a:t>Peak Customer Influx</a:t>
              </a:r>
              <a:endParaRPr lang="en-US" sz="1400" b="1">
                <a:solidFill>
                  <a:srgbClr val="C00000"/>
                </a:solidFill>
              </a:endParaRPr>
            </a:p>
          </p:txBody>
        </p:sp>
        <p:graphicFrame>
          <p:nvGraphicFramePr>
            <p:cNvPr id="7" name="Chart 6"/>
            <p:cNvGraphicFramePr>
              <a:graphicFrameLocks/>
            </p:cNvGraphicFramePr>
            <p:nvPr>
              <p:extLst>
                <p:ext uri="{D42A27DB-BD31-4B8C-83A1-F6EECF244321}">
                  <p14:modId xmlns:p14="http://schemas.microsoft.com/office/powerpoint/2010/main" val="3082898680"/>
                </p:ext>
              </p:extLst>
            </p:nvPr>
          </p:nvGraphicFramePr>
          <p:xfrm>
            <a:off x="120104" y="447675"/>
            <a:ext cx="5293816" cy="1190626"/>
          </p:xfrm>
          <a:graphic>
            <a:graphicData uri="http://schemas.openxmlformats.org/drawingml/2006/chart">
              <c:chart xmlns:c="http://schemas.openxmlformats.org/drawingml/2006/chart" xmlns:r="http://schemas.openxmlformats.org/officeDocument/2006/relationships" r:id="rId5"/>
            </a:graphicData>
          </a:graphic>
        </p:graphicFrame>
      </p:grpSp>
      <p:sp>
        <p:nvSpPr>
          <p:cNvPr id="10" name="TextBox 9"/>
          <p:cNvSpPr txBox="1"/>
          <p:nvPr/>
        </p:nvSpPr>
        <p:spPr>
          <a:xfrm>
            <a:off x="0" y="4491789"/>
            <a:ext cx="12192000" cy="2062103"/>
          </a:xfrm>
          <a:prstGeom prst="rect">
            <a:avLst/>
          </a:prstGeom>
          <a:noFill/>
        </p:spPr>
        <p:txBody>
          <a:bodyPr wrap="square" rtlCol="0">
            <a:spAutoFit/>
          </a:bodyPr>
          <a:lstStyle/>
          <a:p>
            <a:pPr algn="ctr"/>
            <a:r>
              <a:rPr lang="en-GB" sz="1600" dirty="0" smtClean="0"/>
              <a:t>Lunchtime is the most crucial time of day because of the biggest consumer traffic at </a:t>
            </a:r>
            <a:r>
              <a:rPr lang="en-GB" sz="1600" b="1" dirty="0" smtClean="0"/>
              <a:t>12 PM </a:t>
            </a:r>
            <a:r>
              <a:rPr lang="en-GB" sz="1600" dirty="0" smtClean="0"/>
              <a:t>(3,345 orders) and </a:t>
            </a:r>
            <a:r>
              <a:rPr lang="en-GB" sz="1600" b="1" dirty="0" smtClean="0"/>
              <a:t>1 PM </a:t>
            </a:r>
            <a:r>
              <a:rPr lang="en-GB" sz="1600" dirty="0" smtClean="0"/>
              <a:t>(3,240 orders). This suggests that there is a high need for quick and easy food options. Focus on advertising combo packages, lunch specials, and quick service to take advantage of this and satisfy the rush. Evening hours are particularly busy around </a:t>
            </a:r>
            <a:r>
              <a:rPr lang="en-GB" sz="1600" b="1" dirty="0" smtClean="0"/>
              <a:t>6 PM </a:t>
            </a:r>
            <a:r>
              <a:rPr lang="en-GB" sz="1600" dirty="0" smtClean="0"/>
              <a:t>(2,732 orders) and </a:t>
            </a:r>
            <a:r>
              <a:rPr lang="en-GB" sz="1600" b="1" dirty="0" smtClean="0"/>
              <a:t>7 PM </a:t>
            </a:r>
            <a:r>
              <a:rPr lang="en-GB" sz="1600" dirty="0" smtClean="0"/>
              <a:t>(2,192 orders), which makes them perfect for upselling high-margin products like drinks, desserts, and premium pizzas.</a:t>
            </a:r>
            <a:br>
              <a:rPr lang="en-GB" sz="1600" dirty="0" smtClean="0"/>
            </a:br>
            <a:r>
              <a:rPr lang="en-GB" sz="1600" dirty="0" smtClean="0"/>
              <a:t/>
            </a:r>
            <a:br>
              <a:rPr lang="en-GB" sz="1600" dirty="0" smtClean="0"/>
            </a:br>
            <a:r>
              <a:rPr lang="en-GB" sz="1600" dirty="0" smtClean="0"/>
              <a:t>On the other hand, low-traffic times like </a:t>
            </a:r>
            <a:r>
              <a:rPr lang="en-GB" sz="1600" b="1" dirty="0" smtClean="0"/>
              <a:t>9 AM </a:t>
            </a:r>
            <a:r>
              <a:rPr lang="en-GB" sz="1600" dirty="0" smtClean="0"/>
              <a:t>(two orders) and </a:t>
            </a:r>
            <a:r>
              <a:rPr lang="en-GB" sz="1600" b="1" dirty="0" smtClean="0"/>
              <a:t>11 PM </a:t>
            </a:r>
            <a:r>
              <a:rPr lang="en-GB" sz="1600" dirty="0" smtClean="0"/>
              <a:t>(27 orders) offer chances to draw clients with focused marketing campaigns like "Early Bird Discounts" or late-night deals. Furthermore, increasing marketing initiatives for mid-afternoon times such as 2:00 PM (1,768 orders) could help balance the flow of customers throughout the day, improving overall sales performance.</a:t>
            </a:r>
            <a:endParaRPr lang="en-US" sz="1600" dirty="0"/>
          </a:p>
        </p:txBody>
      </p:sp>
      <p:pic>
        <p:nvPicPr>
          <p:cNvPr id="11" name="Audio 10">
            <a:hlinkClick r:id="" action="ppaction://media"/>
          </p:cNvPr>
          <p:cNvPicPr>
            <a:picLocks noChangeAspect="1"/>
          </p:cNvPicPr>
          <p:nvPr>
            <a:audioFile r:link="rId3"/>
            <p:extLst>
              <p:ext uri="{DAA4B4D4-6D71-4841-9C94-3DE7FCFB9230}">
                <p14:media xmlns:p14="http://schemas.microsoft.com/office/powerpoint/2010/main" r:embed="rId2"/>
              </p:ext>
            </p:extLst>
          </p:nvPr>
        </p:nvPicPr>
        <p:blipFill>
          <a:blip r:embed="rId6"/>
          <a:stretch>
            <a:fillRect/>
          </a:stretch>
        </p:blipFill>
        <p:spPr>
          <a:xfrm>
            <a:off x="11430000" y="6096000"/>
            <a:ext cx="609600" cy="609600"/>
          </a:xfrm>
          <a:prstGeom prst="rect">
            <a:avLst/>
          </a:prstGeom>
        </p:spPr>
      </p:pic>
    </p:spTree>
    <p:custDataLst>
      <p:tags r:id="rId1"/>
    </p:custDataLst>
    <p:extLst>
      <p:ext uri="{BB962C8B-B14F-4D97-AF65-F5344CB8AC3E}">
        <p14:creationId xmlns:p14="http://schemas.microsoft.com/office/powerpoint/2010/main" val="256635229"/>
      </p:ext>
    </p:extLst>
  </p:cSld>
  <p:clrMapOvr>
    <a:masterClrMapping/>
  </p:clrMapOvr>
  <mc:AlternateContent xmlns:mc="http://schemas.openxmlformats.org/markup-compatibility/2006">
    <mc:Choice xmlns:p14="http://schemas.microsoft.com/office/powerpoint/2010/main" Requires="p14">
      <p:transition spd="slow" p14:dur="2000" advTm="2956">
        <p14:ferris dir="l"/>
      </p:transition>
    </mc:Choice>
    <mc:Fallback>
      <p:transition spd="slow" advTm="2956">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1"/>
                                        </p:tgtEl>
                                      </p:cBhvr>
                                    </p:cmd>
                                  </p:childTnLst>
                                </p:cTn>
                              </p:par>
                            </p:childTnLst>
                          </p:cTn>
                        </p:par>
                      </p:childTnLst>
                    </p:cTn>
                  </p:par>
                  <p:par>
                    <p:cTn id="7" fill="hold">
                      <p:stCondLst>
                        <p:cond delay="indefinite"/>
                      </p:stCondLst>
                      <p:childTnLst>
                        <p:par>
                          <p:cTn id="8" fill="hold">
                            <p:stCondLst>
                              <p:cond delay="0"/>
                            </p:stCondLst>
                            <p:childTnLst>
                              <p:par>
                                <p:cTn id="9" presetID="3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1000" fill="hold"/>
                                        <p:tgtEl>
                                          <p:spTgt spid="5"/>
                                        </p:tgtEl>
                                        <p:attrNameLst>
                                          <p:attrName>ppt_w</p:attrName>
                                        </p:attrNameLst>
                                      </p:cBhvr>
                                      <p:tavLst>
                                        <p:tav tm="0">
                                          <p:val>
                                            <p:fltVal val="0"/>
                                          </p:val>
                                        </p:tav>
                                        <p:tav tm="100000">
                                          <p:val>
                                            <p:strVal val="#ppt_w"/>
                                          </p:val>
                                        </p:tav>
                                      </p:tavLst>
                                    </p:anim>
                                    <p:anim calcmode="lin" valueType="num">
                                      <p:cBhvr>
                                        <p:cTn id="12" dur="1000" fill="hold"/>
                                        <p:tgtEl>
                                          <p:spTgt spid="5"/>
                                        </p:tgtEl>
                                        <p:attrNameLst>
                                          <p:attrName>ppt_h</p:attrName>
                                        </p:attrNameLst>
                                      </p:cBhvr>
                                      <p:tavLst>
                                        <p:tav tm="0">
                                          <p:val>
                                            <p:fltVal val="0"/>
                                          </p:val>
                                        </p:tav>
                                        <p:tav tm="100000">
                                          <p:val>
                                            <p:strVal val="#ppt_h"/>
                                          </p:val>
                                        </p:tav>
                                      </p:tavLst>
                                    </p:anim>
                                    <p:anim calcmode="lin" valueType="num">
                                      <p:cBhvr>
                                        <p:cTn id="13" dur="1000" fill="hold"/>
                                        <p:tgtEl>
                                          <p:spTgt spid="5"/>
                                        </p:tgtEl>
                                        <p:attrNameLst>
                                          <p:attrName>style.rotation</p:attrName>
                                        </p:attrNameLst>
                                      </p:cBhvr>
                                      <p:tavLst>
                                        <p:tav tm="0">
                                          <p:val>
                                            <p:fltVal val="90"/>
                                          </p:val>
                                        </p:tav>
                                        <p:tav tm="100000">
                                          <p:val>
                                            <p:fltVal val="0"/>
                                          </p:val>
                                        </p:tav>
                                      </p:tavLst>
                                    </p:anim>
                                    <p:animEffect transition="in" filter="fade">
                                      <p:cBhvr>
                                        <p:cTn id="14"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15" fill="hold" display="0">
                  <p:stCondLst>
                    <p:cond delay="indefinite"/>
                  </p:stCondLst>
                  <p:endCondLst>
                    <p:cond evt="onStopAudio" delay="0">
                      <p:tgtEl>
                        <p:sldTgt/>
                      </p:tgtEl>
                    </p:cond>
                  </p:endCondLst>
                </p:cTn>
                <p:tgtEl>
                  <p:spTgt spid="11"/>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Group 1"/>
          <p:cNvGrpSpPr/>
          <p:nvPr/>
        </p:nvGrpSpPr>
        <p:grpSpPr>
          <a:xfrm>
            <a:off x="947291" y="2110289"/>
            <a:ext cx="2693459" cy="3279859"/>
            <a:chOff x="0" y="0"/>
            <a:chExt cx="2732730" cy="1552574"/>
          </a:xfrm>
        </p:grpSpPr>
        <p:sp>
          <p:nvSpPr>
            <p:cNvPr id="3" name="Rounded Rectangle 2"/>
            <p:cNvSpPr/>
            <p:nvPr/>
          </p:nvSpPr>
          <p:spPr>
            <a:xfrm>
              <a:off x="0" y="0"/>
              <a:ext cx="2732730" cy="1552574"/>
            </a:xfrm>
            <a:prstGeom prst="roundRect">
              <a:avLst>
                <a:gd name="adj" fmla="val 5360"/>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sz="1400" b="1">
                  <a:solidFill>
                    <a:srgbClr val="C00000"/>
                  </a:solidFill>
                </a:rPr>
                <a:t>Top-Selling</a:t>
              </a:r>
              <a:r>
                <a:rPr lang="en-US" sz="1400" b="1" baseline="0">
                  <a:solidFill>
                    <a:srgbClr val="C00000"/>
                  </a:solidFill>
                </a:rPr>
                <a:t> Pizza Sizes</a:t>
              </a:r>
              <a:endParaRPr lang="en-US" sz="1400" b="1">
                <a:solidFill>
                  <a:srgbClr val="C00000"/>
                </a:solidFill>
              </a:endParaRPr>
            </a:p>
          </p:txBody>
        </p:sp>
        <p:graphicFrame>
          <p:nvGraphicFramePr>
            <p:cNvPr id="4" name="Chart 3"/>
            <p:cNvGraphicFramePr>
              <a:graphicFrameLocks/>
            </p:cNvGraphicFramePr>
            <p:nvPr>
              <p:extLst>
                <p:ext uri="{D42A27DB-BD31-4B8C-83A1-F6EECF244321}">
                  <p14:modId xmlns:p14="http://schemas.microsoft.com/office/powerpoint/2010/main" val="3746675243"/>
                </p:ext>
              </p:extLst>
            </p:nvPr>
          </p:nvGraphicFramePr>
          <p:xfrm>
            <a:off x="95248" y="323850"/>
            <a:ext cx="2486025" cy="1203770"/>
          </p:xfrm>
          <a:graphic>
            <a:graphicData uri="http://schemas.openxmlformats.org/drawingml/2006/chart">
              <c:chart xmlns:c="http://schemas.openxmlformats.org/drawingml/2006/chart" xmlns:r="http://schemas.openxmlformats.org/officeDocument/2006/relationships" r:id="rId5"/>
            </a:graphicData>
          </a:graphic>
        </p:graphicFrame>
      </p:grpSp>
      <p:sp>
        <p:nvSpPr>
          <p:cNvPr id="5" name="TextBox 4"/>
          <p:cNvSpPr txBox="1"/>
          <p:nvPr/>
        </p:nvSpPr>
        <p:spPr>
          <a:xfrm>
            <a:off x="2951748" y="497305"/>
            <a:ext cx="6785810" cy="523220"/>
          </a:xfrm>
          <a:prstGeom prst="rect">
            <a:avLst/>
          </a:prstGeom>
          <a:noFill/>
        </p:spPr>
        <p:txBody>
          <a:bodyPr wrap="square" rtlCol="0">
            <a:spAutoFit/>
          </a:bodyPr>
          <a:lstStyle/>
          <a:p>
            <a:pPr algn="ctr"/>
            <a:r>
              <a:rPr lang="en-US" sz="2800" b="1" dirty="0" smtClean="0">
                <a:solidFill>
                  <a:srgbClr val="C00000"/>
                </a:solidFill>
              </a:rPr>
              <a:t>Sizing Up the Customer’s Choice</a:t>
            </a:r>
            <a:endParaRPr lang="en-US" sz="2800" b="1" dirty="0">
              <a:solidFill>
                <a:srgbClr val="C00000"/>
              </a:solidFill>
            </a:endParaRPr>
          </a:p>
        </p:txBody>
      </p:sp>
      <p:sp>
        <p:nvSpPr>
          <p:cNvPr id="7" name="Rectangle 1"/>
          <p:cNvSpPr>
            <a:spLocks noChangeArrowheads="1"/>
          </p:cNvSpPr>
          <p:nvPr/>
        </p:nvSpPr>
        <p:spPr bwMode="auto">
          <a:xfrm>
            <a:off x="5390148" y="1880719"/>
            <a:ext cx="4844716" cy="4370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defTabSz="914400" rtl="0" eaLnBrk="0" fontAlgn="base" latinLnBrk="0" hangingPunct="0">
              <a:lnSpc>
                <a:spcPct val="100000"/>
              </a:lnSpc>
              <a:spcBef>
                <a:spcPct val="0"/>
              </a:spcBef>
              <a:spcAft>
                <a:spcPct val="0"/>
              </a:spcAft>
              <a:buClrTx/>
              <a:buSzTx/>
              <a:tabLst/>
            </a:pPr>
            <a:r>
              <a:rPr kumimoji="0" lang="en-US" altLang="en-US" b="1" i="1" strike="noStrike" cap="none" normalizeH="0" baseline="0" dirty="0" smtClean="0">
                <a:ln>
                  <a:noFill/>
                </a:ln>
                <a:solidFill>
                  <a:schemeClr val="tx1"/>
                </a:solidFill>
                <a:effectLst/>
                <a:latin typeface="Arial" panose="020B0604020202020204" pitchFamily="34" charset="0"/>
              </a:rPr>
              <a:t>Customer Preference for Value: </a:t>
            </a:r>
            <a:r>
              <a:rPr kumimoji="0" lang="en-US" altLang="en-US" sz="1600" b="0" i="0" strike="noStrike" cap="none" normalizeH="0" baseline="0" dirty="0" smtClean="0">
                <a:ln>
                  <a:noFill/>
                </a:ln>
                <a:solidFill>
                  <a:schemeClr val="tx1"/>
                </a:solidFill>
                <a:effectLst/>
                <a:latin typeface="Arial" panose="020B0604020202020204" pitchFamily="34" charset="0"/>
              </a:rPr>
              <a:t>Sales of large pizzas are the most common, suggesting that customers strongly desire value and sharing choices, which is probably due to purchases from families or groups.</a:t>
            </a:r>
            <a:br>
              <a:rPr kumimoji="0" lang="en-US" altLang="en-US" sz="1600" b="0" i="0" strike="noStrike" cap="none" normalizeH="0" baseline="0" dirty="0" smtClean="0">
                <a:ln>
                  <a:noFill/>
                </a:ln>
                <a:solidFill>
                  <a:schemeClr val="tx1"/>
                </a:solidFill>
                <a:effectLst/>
                <a:latin typeface="Arial" panose="020B0604020202020204" pitchFamily="34" charset="0"/>
              </a:rPr>
            </a:br>
            <a:r>
              <a:rPr kumimoji="0" lang="en-US" altLang="en-US" sz="1600" b="0" i="0" strike="noStrike" cap="none" normalizeH="0" baseline="0" dirty="0" smtClean="0">
                <a:ln>
                  <a:noFill/>
                </a:ln>
                <a:solidFill>
                  <a:schemeClr val="tx1"/>
                </a:solidFill>
                <a:effectLst/>
                <a:latin typeface="Arial" panose="020B0604020202020204" pitchFamily="34" charset="0"/>
              </a:rPr>
              <a:t/>
            </a:r>
            <a:br>
              <a:rPr kumimoji="0" lang="en-US" altLang="en-US" sz="1600" b="0" i="0" strike="noStrike" cap="none" normalizeH="0" baseline="0" dirty="0" smtClean="0">
                <a:ln>
                  <a:noFill/>
                </a:ln>
                <a:solidFill>
                  <a:schemeClr val="tx1"/>
                </a:solidFill>
                <a:effectLst/>
                <a:latin typeface="Arial" panose="020B0604020202020204" pitchFamily="34" charset="0"/>
              </a:rPr>
            </a:br>
            <a:r>
              <a:rPr kumimoji="0" lang="en-US" altLang="en-US" sz="1600" b="0" i="0" strike="noStrike" cap="none" normalizeH="0" baseline="0" dirty="0" smtClean="0">
                <a:ln>
                  <a:noFill/>
                </a:ln>
                <a:solidFill>
                  <a:schemeClr val="tx1"/>
                </a:solidFill>
                <a:effectLst/>
                <a:latin typeface="Arial" panose="020B0604020202020204" pitchFamily="34" charset="0"/>
              </a:rPr>
              <a:t> </a:t>
            </a:r>
            <a:r>
              <a:rPr kumimoji="0" lang="en-US" altLang="en-US" b="1" i="0" strike="noStrike" cap="none" normalizeH="0" baseline="0" dirty="0" smtClean="0">
                <a:ln>
                  <a:noFill/>
                </a:ln>
                <a:solidFill>
                  <a:schemeClr val="tx1"/>
                </a:solidFill>
                <a:effectLst/>
                <a:latin typeface="Arial" panose="020B0604020202020204" pitchFamily="34" charset="0"/>
              </a:rPr>
              <a:t>Growth Potential in Smaller Sizes:</a:t>
            </a:r>
            <a:r>
              <a:rPr kumimoji="0" lang="en-US" altLang="en-US" sz="1600" b="0" i="0" strike="noStrike" cap="none" normalizeH="0" baseline="0" dirty="0" smtClean="0">
                <a:ln>
                  <a:noFill/>
                </a:ln>
                <a:solidFill>
                  <a:schemeClr val="tx1"/>
                </a:solidFill>
                <a:effectLst/>
                <a:latin typeface="Arial" panose="020B0604020202020204" pitchFamily="34" charset="0"/>
              </a:rPr>
              <a:t> Since small and medium sizes account for a smaller percentage of sales, there may be a chance to provide meal bargains or combos to single consumers or smaller groups.</a:t>
            </a:r>
            <a:br>
              <a:rPr kumimoji="0" lang="en-US" altLang="en-US" sz="1600" b="0" i="0" strike="noStrike" cap="none" normalizeH="0" baseline="0" dirty="0" smtClean="0">
                <a:ln>
                  <a:noFill/>
                </a:ln>
                <a:solidFill>
                  <a:schemeClr val="tx1"/>
                </a:solidFill>
                <a:effectLst/>
                <a:latin typeface="Arial" panose="020B0604020202020204" pitchFamily="34" charset="0"/>
              </a:rPr>
            </a:br>
            <a:r>
              <a:rPr kumimoji="0" lang="en-US" altLang="en-US" sz="1600" b="0" i="0" strike="noStrike" cap="none" normalizeH="0" baseline="0" dirty="0" smtClean="0">
                <a:ln>
                  <a:noFill/>
                </a:ln>
                <a:solidFill>
                  <a:schemeClr val="tx1"/>
                </a:solidFill>
                <a:effectLst/>
                <a:latin typeface="Arial" panose="020B0604020202020204" pitchFamily="34" charset="0"/>
              </a:rPr>
              <a:t/>
            </a:r>
            <a:br>
              <a:rPr kumimoji="0" lang="en-US" altLang="en-US" sz="1600" b="0" i="0" strike="noStrike" cap="none" normalizeH="0" baseline="0" dirty="0" smtClean="0">
                <a:ln>
                  <a:noFill/>
                </a:ln>
                <a:solidFill>
                  <a:schemeClr val="tx1"/>
                </a:solidFill>
                <a:effectLst/>
                <a:latin typeface="Arial" panose="020B0604020202020204" pitchFamily="34" charset="0"/>
              </a:rPr>
            </a:br>
            <a:r>
              <a:rPr kumimoji="0" lang="en-US" altLang="en-US" sz="1600" b="0" i="0" strike="noStrike" cap="none" normalizeH="0" baseline="0" dirty="0" smtClean="0">
                <a:ln>
                  <a:noFill/>
                </a:ln>
                <a:solidFill>
                  <a:schemeClr val="tx1"/>
                </a:solidFill>
                <a:effectLst/>
                <a:latin typeface="Arial" panose="020B0604020202020204" pitchFamily="34" charset="0"/>
              </a:rPr>
              <a:t/>
            </a:r>
            <a:br>
              <a:rPr kumimoji="0" lang="en-US" altLang="en-US" sz="1600" b="0" i="0" strike="noStrike" cap="none" normalizeH="0" baseline="0" dirty="0" smtClean="0">
                <a:ln>
                  <a:noFill/>
                </a:ln>
                <a:solidFill>
                  <a:schemeClr val="tx1"/>
                </a:solidFill>
                <a:effectLst/>
                <a:latin typeface="Arial" panose="020B0604020202020204" pitchFamily="34" charset="0"/>
              </a:rPr>
            </a:br>
            <a:r>
              <a:rPr kumimoji="0" lang="en-US" altLang="en-US" b="1" i="1" strike="noStrike" cap="none" normalizeH="0" baseline="0" dirty="0" smtClean="0">
                <a:ln>
                  <a:noFill/>
                </a:ln>
                <a:solidFill>
                  <a:schemeClr val="tx1"/>
                </a:solidFill>
                <a:effectLst/>
                <a:latin typeface="Arial" panose="020B0604020202020204" pitchFamily="34" charset="0"/>
              </a:rPr>
              <a:t>Specialized Demand</a:t>
            </a:r>
            <a:r>
              <a:rPr kumimoji="0" lang="en-US" altLang="en-US" sz="1600" b="1" i="0" strike="noStrike" cap="none" normalizeH="0" baseline="0" dirty="0" smtClean="0">
                <a:ln>
                  <a:noFill/>
                </a:ln>
                <a:solidFill>
                  <a:schemeClr val="tx1"/>
                </a:solidFill>
                <a:effectLst/>
                <a:latin typeface="Arial" panose="020B0604020202020204" pitchFamily="34" charset="0"/>
              </a:rPr>
              <a:t>: </a:t>
            </a:r>
            <a:r>
              <a:rPr kumimoji="0" lang="en-US" altLang="en-US" sz="1600" b="0" i="0" strike="noStrike" cap="none" normalizeH="0" baseline="0" dirty="0" err="1" smtClean="0">
                <a:ln>
                  <a:noFill/>
                </a:ln>
                <a:solidFill>
                  <a:schemeClr val="tx1"/>
                </a:solidFill>
                <a:effectLst/>
                <a:latin typeface="Arial" panose="020B0604020202020204" pitchFamily="34" charset="0"/>
              </a:rPr>
              <a:t>XLarge</a:t>
            </a:r>
            <a:r>
              <a:rPr kumimoji="0" lang="en-US" altLang="en-US" sz="1600" b="0" i="0" strike="noStrike" cap="none" normalizeH="0" baseline="0" dirty="0" smtClean="0">
                <a:ln>
                  <a:noFill/>
                </a:ln>
                <a:solidFill>
                  <a:schemeClr val="tx1"/>
                </a:solidFill>
                <a:effectLst/>
                <a:latin typeface="Arial" panose="020B0604020202020204" pitchFamily="34" charset="0"/>
              </a:rPr>
              <a:t> and </a:t>
            </a:r>
            <a:r>
              <a:rPr kumimoji="0" lang="en-US" altLang="en-US" sz="1600" b="0" i="0" strike="noStrike" cap="none" normalizeH="0" baseline="0" dirty="0" err="1" smtClean="0">
                <a:ln>
                  <a:noFill/>
                </a:ln>
                <a:solidFill>
                  <a:schemeClr val="tx1"/>
                </a:solidFill>
                <a:effectLst/>
                <a:latin typeface="Arial" panose="020B0604020202020204" pitchFamily="34" charset="0"/>
              </a:rPr>
              <a:t>XXLarge</a:t>
            </a:r>
            <a:r>
              <a:rPr kumimoji="0" lang="en-US" altLang="en-US" sz="1600" b="0" i="0" strike="noStrike" cap="none" normalizeH="0" baseline="0" dirty="0" smtClean="0">
                <a:ln>
                  <a:noFill/>
                </a:ln>
                <a:solidFill>
                  <a:schemeClr val="tx1"/>
                </a:solidFill>
                <a:effectLst/>
                <a:latin typeface="Arial" panose="020B0604020202020204" pitchFamily="34" charset="0"/>
              </a:rPr>
              <a:t> pizzas serve a particular market but have high-profit prospects. Promoting these sizes strategically at parties or events could result in more income.</a:t>
            </a:r>
          </a:p>
        </p:txBody>
      </p:sp>
      <p:pic>
        <p:nvPicPr>
          <p:cNvPr id="8" name="Audio 7">
            <a:hlinkClick r:id="" action="ppaction://media"/>
          </p:cNvPr>
          <p:cNvPicPr>
            <a:picLocks noChangeAspect="1"/>
          </p:cNvPicPr>
          <p:nvPr>
            <a:audioFile r:link="rId3"/>
            <p:extLst>
              <p:ext uri="{DAA4B4D4-6D71-4841-9C94-3DE7FCFB9230}">
                <p14:media xmlns:p14="http://schemas.microsoft.com/office/powerpoint/2010/main" r:embed="rId2"/>
              </p:ext>
            </p:extLst>
          </p:nvPr>
        </p:nvPicPr>
        <p:blipFill>
          <a:blip r:embed="rId6"/>
          <a:stretch>
            <a:fillRect/>
          </a:stretch>
        </p:blipFill>
        <p:spPr>
          <a:xfrm>
            <a:off x="11430000" y="6096000"/>
            <a:ext cx="609600" cy="609600"/>
          </a:xfrm>
          <a:prstGeom prst="rect">
            <a:avLst/>
          </a:prstGeom>
        </p:spPr>
      </p:pic>
    </p:spTree>
    <p:custDataLst>
      <p:tags r:id="rId1"/>
    </p:custDataLst>
    <p:extLst>
      <p:ext uri="{BB962C8B-B14F-4D97-AF65-F5344CB8AC3E}">
        <p14:creationId xmlns:p14="http://schemas.microsoft.com/office/powerpoint/2010/main" val="146211702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Tm="2797">
        <p15:prstTrans prst="wind"/>
      </p:transition>
    </mc:Choice>
    <mc:Fallback>
      <p:transition spd="slow" advTm="2797">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8"/>
                                        </p:tgtEl>
                                      </p:cBhvr>
                                    </p:cmd>
                                  </p:childTnLst>
                                </p:cTn>
                              </p:par>
                            </p:childTnLst>
                          </p:cTn>
                        </p:par>
                      </p:childTnLst>
                    </p:cTn>
                  </p:par>
                  <p:par>
                    <p:cTn id="7" fill="hold">
                      <p:stCondLst>
                        <p:cond delay="indefinite"/>
                      </p:stCondLst>
                      <p:childTnLst>
                        <p:par>
                          <p:cTn id="8" fill="hold">
                            <p:stCondLst>
                              <p:cond delay="0"/>
                            </p:stCondLst>
                            <p:childTnLst>
                              <p:par>
                                <p:cTn id="9" presetID="45"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750"/>
                                        <p:tgtEl>
                                          <p:spTgt spid="2"/>
                                        </p:tgtEl>
                                      </p:cBhvr>
                                    </p:animEffect>
                                    <p:anim calcmode="lin" valueType="num">
                                      <p:cBhvr>
                                        <p:cTn id="12" dur="1750" fill="hold"/>
                                        <p:tgtEl>
                                          <p:spTgt spid="2"/>
                                        </p:tgtEl>
                                        <p:attrNameLst>
                                          <p:attrName>ppt_w</p:attrName>
                                        </p:attrNameLst>
                                      </p:cBhvr>
                                      <p:tavLst>
                                        <p:tav tm="0" fmla="#ppt_w*sin(2.5*pi*$)">
                                          <p:val>
                                            <p:fltVal val="0"/>
                                          </p:val>
                                        </p:tav>
                                        <p:tav tm="100000">
                                          <p:val>
                                            <p:fltVal val="1"/>
                                          </p:val>
                                        </p:tav>
                                      </p:tavLst>
                                    </p:anim>
                                    <p:anim calcmode="lin" valueType="num">
                                      <p:cBhvr>
                                        <p:cTn id="13" dur="175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14" fill="hold" display="0">
                  <p:stCondLst>
                    <p:cond delay="indefinite"/>
                  </p:stCondLst>
                  <p:endCondLst>
                    <p:cond evt="onStopAudio" delay="0">
                      <p:tgtEl>
                        <p:sldTgt/>
                      </p:tgtEl>
                    </p:cond>
                  </p:endCondLst>
                </p:cTn>
                <p:tgtEl>
                  <p:spTgt spid="8"/>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40000"/>
                <a:lumOff val="60000"/>
              </a:schemeClr>
            </a:gs>
            <a:gs pos="40000">
              <a:schemeClr val="accent5">
                <a:lumMod val="95000"/>
                <a:lumOff val="5000"/>
              </a:schemeClr>
            </a:gs>
            <a:gs pos="78000">
              <a:schemeClr val="accent5">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2" name="TextBox 1"/>
          <p:cNvSpPr txBox="1"/>
          <p:nvPr/>
        </p:nvSpPr>
        <p:spPr>
          <a:xfrm>
            <a:off x="2358190" y="2502570"/>
            <a:ext cx="7491664" cy="1200329"/>
          </a:xfrm>
          <a:prstGeom prst="rect">
            <a:avLst/>
          </a:prstGeom>
          <a:noFill/>
        </p:spPr>
        <p:txBody>
          <a:bodyPr wrap="square" rtlCol="0">
            <a:spAutoFit/>
          </a:bodyPr>
          <a:lstStyle/>
          <a:p>
            <a:pPr algn="ctr"/>
            <a:r>
              <a:rPr lang="en-US" sz="3600" b="1" dirty="0" smtClean="0">
                <a:solidFill>
                  <a:schemeClr val="bg1"/>
                </a:solidFill>
              </a:rPr>
              <a:t>END OF PRESENTATION</a:t>
            </a:r>
          </a:p>
          <a:p>
            <a:pPr algn="ctr"/>
            <a:r>
              <a:rPr lang="en-US" sz="3600" b="1" dirty="0" smtClean="0">
                <a:solidFill>
                  <a:schemeClr val="bg1"/>
                </a:solidFill>
              </a:rPr>
              <a:t>THANK YOU!</a:t>
            </a:r>
            <a:endParaRPr lang="en-US" sz="3600" b="1" dirty="0">
              <a:solidFill>
                <a:schemeClr val="bg1"/>
              </a:solidFill>
            </a:endParaRPr>
          </a:p>
        </p:txBody>
      </p:sp>
      <p:sp>
        <p:nvSpPr>
          <p:cNvPr id="5" name="Oval 4"/>
          <p:cNvSpPr/>
          <p:nvPr/>
        </p:nvSpPr>
        <p:spPr>
          <a:xfrm>
            <a:off x="9260303" y="4196194"/>
            <a:ext cx="2045367" cy="1812759"/>
          </a:xfrm>
          <a:prstGeom prst="ellipse">
            <a:avLst/>
          </a:prstGeom>
          <a:blipFill dpi="0" rotWithShape="1">
            <a:blip r:embed="rId5" cstate="print">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850233" y="4689489"/>
            <a:ext cx="2045367" cy="1812759"/>
          </a:xfrm>
          <a:prstGeom prst="ellipse">
            <a:avLst/>
          </a:prstGeom>
          <a:blipFill dpi="0" rotWithShape="1">
            <a:blip r:embed="rId5" cstate="print">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358190" y="1620254"/>
            <a:ext cx="1002630" cy="882316"/>
          </a:xfrm>
          <a:prstGeom prst="ellipse">
            <a:avLst/>
          </a:prstGeom>
          <a:blipFill dpi="0" rotWithShape="1">
            <a:blip r:embed="rId6" cstate="print">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7523748" y="5866942"/>
            <a:ext cx="1002630" cy="882316"/>
          </a:xfrm>
          <a:prstGeom prst="ellipse">
            <a:avLst/>
          </a:prstGeom>
          <a:blipFill dpi="0" rotWithShape="1">
            <a:blip r:embed="rId6" cstate="print">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104022" y="196516"/>
            <a:ext cx="2045367" cy="1812759"/>
          </a:xfrm>
          <a:prstGeom prst="ellipse">
            <a:avLst/>
          </a:prstGeom>
          <a:blipFill dpi="0" rotWithShape="1">
            <a:blip r:embed="rId5" cstate="print">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966410" y="4332914"/>
            <a:ext cx="1002630" cy="882316"/>
          </a:xfrm>
          <a:prstGeom prst="ellipse">
            <a:avLst/>
          </a:prstGeom>
          <a:blipFill dpi="0" rotWithShape="1">
            <a:blip r:embed="rId7" cstate="print">
              <a:extLst>
                <a:ext uri="{28A0092B-C50C-407E-A947-70E740481C1C}">
                  <a14:useLocalDpi xmlns:a14="http://schemas.microsoft.com/office/drawing/2010/main" val="0"/>
                </a:ext>
              </a:extLst>
            </a:blip>
            <a:srcRect/>
            <a:stretch>
              <a:fillRect/>
            </a:stretch>
          </a:blipFill>
          <a:effectLst>
            <a:reflection blurRad="38100" stA="82000" endPos="63000" dist="762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10034337" y="2499743"/>
            <a:ext cx="1002630" cy="882316"/>
          </a:xfrm>
          <a:prstGeom prst="ellipse">
            <a:avLst/>
          </a:prstGeom>
          <a:blipFill dpi="0" rotWithShape="1">
            <a:blip r:embed="rId6" cstate="print">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81263" y="502500"/>
            <a:ext cx="1002630" cy="882316"/>
          </a:xfrm>
          <a:prstGeom prst="ellipse">
            <a:avLst/>
          </a:prstGeom>
          <a:blipFill dpi="0" rotWithShape="1">
            <a:blip r:embed="rId6" cstate="print">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Audio 5">
            <a:hlinkClick r:id="" action="ppaction://media"/>
          </p:cNvPr>
          <p:cNvPicPr>
            <a:picLocks noChangeAspect="1"/>
          </p:cNvPicPr>
          <p:nvPr>
            <a:audioFile r:link="rId3"/>
            <p:extLst>
              <p:ext uri="{DAA4B4D4-6D71-4841-9C94-3DE7FCFB9230}">
                <p14:media xmlns:p14="http://schemas.microsoft.com/office/powerpoint/2010/main" r:embed="rId2"/>
              </p:ext>
            </p:extLst>
          </p:nvPr>
        </p:nvPicPr>
        <p:blipFill>
          <a:blip r:embed="rId8"/>
          <a:stretch>
            <a:fillRect/>
          </a:stretch>
        </p:blipFill>
        <p:spPr>
          <a:xfrm>
            <a:off x="11430000" y="6096000"/>
            <a:ext cx="609600" cy="609600"/>
          </a:xfrm>
          <a:prstGeom prst="rect">
            <a:avLst/>
          </a:prstGeom>
        </p:spPr>
      </p:pic>
    </p:spTree>
    <p:custDataLst>
      <p:tags r:id="rId1"/>
    </p:custDataLst>
    <p:extLst>
      <p:ext uri="{BB962C8B-B14F-4D97-AF65-F5344CB8AC3E}">
        <p14:creationId xmlns:p14="http://schemas.microsoft.com/office/powerpoint/2010/main" val="2455772021"/>
      </p:ext>
    </p:extLst>
  </p:cSld>
  <p:clrMapOvr>
    <a:masterClrMapping/>
  </p:clrMapOvr>
  <mc:AlternateContent xmlns:mc="http://schemas.openxmlformats.org/markup-compatibility/2006">
    <mc:Choice xmlns:p14="http://schemas.microsoft.com/office/powerpoint/2010/main" Requires="p14">
      <p:transition spd="slow" p14:dur="3400" advTm="3615">
        <p14:reveal/>
      </p:transition>
    </mc:Choice>
    <mc:Fallback>
      <p:transition spd="slow" advTm="361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par>
                                <p:cTn id="7" presetID="2" presetClass="entr" presetSubtype="4"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anim calcmode="lin" valueType="num">
                                      <p:cBhvr additive="base">
                                        <p:cTn id="9" dur="500" fill="hold"/>
                                        <p:tgtEl>
                                          <p:spTgt spid="7"/>
                                        </p:tgtEl>
                                        <p:attrNameLst>
                                          <p:attrName>ppt_x</p:attrName>
                                        </p:attrNameLst>
                                      </p:cBhvr>
                                      <p:tavLst>
                                        <p:tav tm="0">
                                          <p:val>
                                            <p:strVal val="#ppt_x"/>
                                          </p:val>
                                        </p:tav>
                                        <p:tav tm="100000">
                                          <p:val>
                                            <p:strVal val="#ppt_x"/>
                                          </p:val>
                                        </p:tav>
                                      </p:tavLst>
                                    </p:anim>
                                    <p:anim calcmode="lin" valueType="num">
                                      <p:cBhvr additive="base">
                                        <p:cTn id="10" dur="500" fill="hold"/>
                                        <p:tgtEl>
                                          <p:spTgt spid="7"/>
                                        </p:tgtEl>
                                        <p:attrNameLst>
                                          <p:attrName>ppt_y</p:attrName>
                                        </p:attrNameLst>
                                      </p:cBhvr>
                                      <p:tavLst>
                                        <p:tav tm="0">
                                          <p:val>
                                            <p:strVal val="1+#ppt_h/2"/>
                                          </p:val>
                                        </p:tav>
                                        <p:tav tm="100000">
                                          <p:val>
                                            <p:strVal val="#ppt_y"/>
                                          </p:val>
                                        </p:tav>
                                      </p:tavLst>
                                    </p:anim>
                                  </p:childTnLst>
                                </p:cTn>
                              </p:par>
                              <p:par>
                                <p:cTn id="11" presetID="2" presetClass="entr" presetSubtype="4"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500" fill="hold"/>
                                        <p:tgtEl>
                                          <p:spTgt spid="14"/>
                                        </p:tgtEl>
                                        <p:attrNameLst>
                                          <p:attrName>ppt_x</p:attrName>
                                        </p:attrNameLst>
                                      </p:cBhvr>
                                      <p:tavLst>
                                        <p:tav tm="0">
                                          <p:val>
                                            <p:strVal val="#ppt_x"/>
                                          </p:val>
                                        </p:tav>
                                        <p:tav tm="100000">
                                          <p:val>
                                            <p:strVal val="#ppt_x"/>
                                          </p:val>
                                        </p:tav>
                                      </p:tavLst>
                                    </p:anim>
                                    <p:anim calcmode="lin" valueType="num">
                                      <p:cBhvr additive="base">
                                        <p:cTn id="30" dur="500" fill="hold"/>
                                        <p:tgtEl>
                                          <p:spTgt spid="14"/>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5"/>
                                        </p:tgtEl>
                                        <p:attrNameLst>
                                          <p:attrName>style.visibility</p:attrName>
                                        </p:attrNameLst>
                                      </p:cBhvr>
                                      <p:to>
                                        <p:strVal val="visible"/>
                                      </p:to>
                                    </p:set>
                                    <p:anim calcmode="lin" valueType="num">
                                      <p:cBhvr additive="base">
                                        <p:cTn id="33" dur="500" fill="hold"/>
                                        <p:tgtEl>
                                          <p:spTgt spid="5"/>
                                        </p:tgtEl>
                                        <p:attrNameLst>
                                          <p:attrName>ppt_x</p:attrName>
                                        </p:attrNameLst>
                                      </p:cBhvr>
                                      <p:tavLst>
                                        <p:tav tm="0">
                                          <p:val>
                                            <p:strVal val="#ppt_x"/>
                                          </p:val>
                                        </p:tav>
                                        <p:tav tm="100000">
                                          <p:val>
                                            <p:strVal val="#ppt_x"/>
                                          </p:val>
                                        </p:tav>
                                      </p:tavLst>
                                    </p:anim>
                                    <p:anim calcmode="lin" valueType="num">
                                      <p:cBhvr additive="base">
                                        <p:cTn id="34" dur="500" fill="hold"/>
                                        <p:tgtEl>
                                          <p:spTgt spid="5"/>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500" fill="hold"/>
                                        <p:tgtEl>
                                          <p:spTgt spid="12"/>
                                        </p:tgtEl>
                                        <p:attrNameLst>
                                          <p:attrName>ppt_x</p:attrName>
                                        </p:attrNameLst>
                                      </p:cBhvr>
                                      <p:tavLst>
                                        <p:tav tm="0">
                                          <p:val>
                                            <p:strVal val="#ppt_x"/>
                                          </p:val>
                                        </p:tav>
                                        <p:tav tm="100000">
                                          <p:val>
                                            <p:strVal val="#ppt_x"/>
                                          </p:val>
                                        </p:tav>
                                      </p:tavLst>
                                    </p:anim>
                                    <p:anim calcmode="lin" valueType="num">
                                      <p:cBhvr additive="base">
                                        <p:cTn id="4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47" fill="hold" display="0">
                  <p:stCondLst>
                    <p:cond delay="indefinite"/>
                  </p:stCondLst>
                  <p:endCondLst>
                    <p:cond evt="onStopAudio" delay="0">
                      <p:tgtEl>
                        <p:sldTgt/>
                      </p:tgtEl>
                    </p:cond>
                  </p:endCondLst>
                </p:cTn>
                <p:tgtEl>
                  <p:spTgt spid="6"/>
                </p:tgtEl>
              </p:cMediaNode>
            </p:audio>
          </p:childTnLst>
        </p:cTn>
      </p:par>
    </p:tnLst>
    <p:bldLst>
      <p:bldP spid="2" grpId="0"/>
      <p:bldP spid="5" grpId="0" animBg="1"/>
      <p:bldP spid="7" grpId="0" animBg="1"/>
      <p:bldP spid="9" grpId="0" animBg="1"/>
      <p:bldP spid="10" grpId="0" animBg="1"/>
      <p:bldP spid="11" grpId="0" animBg="1"/>
      <p:bldP spid="12" grpId="0" animBg="1"/>
      <p:bldP spid="14" grpId="0" animBg="1"/>
      <p:bldP spid="13"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6"/>
</p:tagLst>
</file>

<file path=ppt/tags/tag2.xml><?xml version="1.0" encoding="utf-8"?>
<p:tagLst xmlns:a="http://schemas.openxmlformats.org/drawingml/2006/main" xmlns:r="http://schemas.openxmlformats.org/officeDocument/2006/relationships" xmlns:p="http://schemas.openxmlformats.org/presentationml/2006/main">
  <p:tag name="TIMING" val="|1.1"/>
</p:tagLst>
</file>

<file path=ppt/tags/tag3.xml><?xml version="1.0" encoding="utf-8"?>
<p:tagLst xmlns:a="http://schemas.openxmlformats.org/drawingml/2006/main" xmlns:r="http://schemas.openxmlformats.org/officeDocument/2006/relationships" xmlns:p="http://schemas.openxmlformats.org/presentationml/2006/main">
  <p:tag name="TIMING" val="|0.8"/>
</p:tagLst>
</file>

<file path=ppt/tags/tag4.xml><?xml version="1.0" encoding="utf-8"?>
<p:tagLst xmlns:a="http://schemas.openxmlformats.org/drawingml/2006/main" xmlns:r="http://schemas.openxmlformats.org/officeDocument/2006/relationships" xmlns:p="http://schemas.openxmlformats.org/presentationml/2006/main">
  <p:tag name="TIMING" val="|0.3"/>
</p:tagLst>
</file>

<file path=ppt/tags/tag5.xml><?xml version="1.0" encoding="utf-8"?>
<p:tagLst xmlns:a="http://schemas.openxmlformats.org/drawingml/2006/main" xmlns:r="http://schemas.openxmlformats.org/officeDocument/2006/relationships" xmlns:p="http://schemas.openxmlformats.org/presentationml/2006/main">
  <p:tag name="TIMING" val="|0.7"/>
</p:tagLst>
</file>

<file path=ppt/tags/tag6.xml><?xml version="1.0" encoding="utf-8"?>
<p:tagLst xmlns:a="http://schemas.openxmlformats.org/drawingml/2006/main" xmlns:r="http://schemas.openxmlformats.org/officeDocument/2006/relationships" xmlns:p="http://schemas.openxmlformats.org/presentationml/2006/main">
  <p:tag name="TIMING" val="|0.5|0.3|0.2|0.2|0.2|0.2|0.2|0.2|0.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233</TotalTime>
  <Words>546</Words>
  <Application>Microsoft Office PowerPoint</Application>
  <PresentationFormat>Widescreen</PresentationFormat>
  <Paragraphs>28</Paragraphs>
  <Slides>7</Slides>
  <Notes>0</Notes>
  <HiddenSlides>0</HiddenSlides>
  <MMClips>7</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SHARON NWAJIAKU</dc:creator>
  <cp:lastModifiedBy>SHARON NWAJIAKU</cp:lastModifiedBy>
  <cp:revision>22</cp:revision>
  <dcterms:created xsi:type="dcterms:W3CDTF">2025-01-23T19:11:52Z</dcterms:created>
  <dcterms:modified xsi:type="dcterms:W3CDTF">2025-01-23T23:05:39Z</dcterms:modified>
</cp:coreProperties>
</file>