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11A3C-482B-4F19-B8F3-FEFD62468679}">
  <a:tblStyle styleId="{30911A3C-482B-4F19-B8F3-FEFD624686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9" name="Google Shape;9;p1" descr="{&quot;HashCode&quot;:439207315,&quot;Placement&quot;:&quot;Footer&quot;,&quot;Top&quot;:384.343,&quot;Left&quot;:0.0}"/>
          <p:cNvSpPr txBox="1"/>
          <p:nvPr/>
        </p:nvSpPr>
        <p:spPr>
          <a:xfrm>
            <a:off x="0" y="4881156"/>
            <a:ext cx="678298" cy="26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 dirty="0"/>
          </a:p>
        </p:txBody>
      </p:sp>
      <p:sp>
        <p:nvSpPr>
          <p:cNvPr id="2" name="MSIPCMb4f94d8a96bb76be70352849" descr="{&quot;HashCode&quot;:439207315,&quot;Placement&quot;:&quot;Footer&quot;,&quot;Top&quot;:384.343,&quot;Left&quot;:0.0}">
            <a:extLst>
              <a:ext uri="{FF2B5EF4-FFF2-40B4-BE49-F238E27FC236}">
                <a16:creationId xmlns:a16="http://schemas.microsoft.com/office/drawing/2014/main" id="{F1AE663A-4C36-4485-9985-AB7F3D93AE3E}"/>
              </a:ext>
            </a:extLst>
          </p:cNvPr>
          <p:cNvSpPr txBox="1"/>
          <p:nvPr userDrawn="1"/>
        </p:nvSpPr>
        <p:spPr>
          <a:xfrm>
            <a:off x="0" y="4881156"/>
            <a:ext cx="678298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4968510"/>
            <a:ext cx="655455" cy="174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4400" y="3939700"/>
            <a:ext cx="905350" cy="9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047000" y="1184750"/>
            <a:ext cx="8032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 dirty="0">
                <a:solidFill>
                  <a:srgbClr val="999999"/>
                </a:solidFill>
              </a:rPr>
              <a:t>  TD Lab </a:t>
            </a:r>
            <a:endParaRPr sz="1800" dirty="0">
              <a:solidFill>
                <a:srgbClr val="999999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b="1" dirty="0"/>
              <a:t> </a:t>
            </a:r>
            <a:r>
              <a:rPr lang="en-US" sz="2900" b="1" dirty="0"/>
              <a:t>BET350 Design Challenge</a:t>
            </a:r>
            <a:endParaRPr sz="2900" i="1" dirty="0">
              <a:solidFill>
                <a:srgbClr val="99999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327000" cy="5143500"/>
          </a:xfrm>
          <a:prstGeom prst="rect">
            <a:avLst/>
          </a:prstGeom>
          <a:solidFill>
            <a:srgbClr val="00B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849" y="1316250"/>
            <a:ext cx="686275" cy="61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968510"/>
            <a:ext cx="655455" cy="174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327000" cy="5143500"/>
          </a:xfrm>
          <a:prstGeom prst="rect">
            <a:avLst/>
          </a:prstGeom>
          <a:solidFill>
            <a:srgbClr val="00B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18400" y="592175"/>
            <a:ext cx="7791526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TD Lab </a:t>
            </a:r>
            <a:endParaRPr sz="1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part of TD Bank Financial Group's Enterprise Innovation Team,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 Lab aims to change the way customers experience banking. 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07875" y="1627950"/>
            <a:ext cx="4100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Who are we?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Located in the Communitech Hub, in Kitchener-Waterloo, </a:t>
            </a:r>
            <a:r>
              <a:rPr lang="en-US" sz="1400" b="1" i="0" u="none" strike="noStrike" cap="none" dirty="0">
                <a:latin typeface="Arial"/>
                <a:ea typeface="Arial"/>
                <a:cs typeface="Arial"/>
                <a:sym typeface="Arial"/>
              </a:rPr>
              <a:t>we provide TD with a unique channel to experiment 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with emerging technology and innovate on new customer experiences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Our focus has been on </a:t>
            </a:r>
            <a:r>
              <a:rPr lang="en-US" sz="1400" b="1" i="0" u="none" strike="noStrike" cap="none" dirty="0">
                <a:latin typeface="Arial"/>
                <a:ea typeface="Arial"/>
                <a:cs typeface="Arial"/>
                <a:sym typeface="Arial"/>
              </a:rPr>
              <a:t>pioneering a corporate innovation model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that develops ideas centered on solving key customer problems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latin typeface="Arial"/>
                <a:ea typeface="Arial"/>
                <a:cs typeface="Arial"/>
                <a:sym typeface="Arial"/>
              </a:rPr>
              <a:t>Through a rapid cycle of ideation, design, prototyping and validation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, insights are discovered and modern banking concepts are revealed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025" y="1811425"/>
            <a:ext cx="3267773" cy="21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375" y="3989950"/>
            <a:ext cx="1731976" cy="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3C6EABAE-DE3F-4DC3-8710-B1548FC62D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8442" y="4198648"/>
            <a:ext cx="661307" cy="7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4968510"/>
            <a:ext cx="655455" cy="174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0"/>
            <a:ext cx="327000" cy="5143500"/>
          </a:xfrm>
          <a:prstGeom prst="rect">
            <a:avLst/>
          </a:prstGeom>
          <a:solidFill>
            <a:srgbClr val="00B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18400" y="592175"/>
            <a:ext cx="77691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TD Lab</a:t>
            </a:r>
            <a:br>
              <a:rPr lang="en-US" sz="1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Large institutions like the banks are finding themselves needing to focus: </a:t>
            </a:r>
            <a:r>
              <a:rPr lang="en-US" i="1" dirty="0"/>
              <a:t>building trust and being transparent</a:t>
            </a:r>
            <a:r>
              <a:rPr lang="en-US" dirty="0"/>
              <a:t> with this generation, and finding new and creative ways to earn their loyalty.</a:t>
            </a:r>
            <a:r>
              <a:rPr lang="en-US" i="0" u="none" strike="noStrike" cap="none" dirty="0"/>
              <a:t> </a:t>
            </a:r>
            <a:endParaRPr i="0" u="none" strike="noStrike" cap="none" dirty="0"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985150" y="3673273"/>
          <a:ext cx="7239000" cy="1088106"/>
        </p:xfrm>
        <a:graphic>
          <a:graphicData uri="http://schemas.openxmlformats.org/drawingml/2006/table">
            <a:tbl>
              <a:tblPr>
                <a:noFill/>
                <a:tableStyleId>{30911A3C-482B-4F19-B8F3-FEFD62468679}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A8A0A"/>
                          </a:solidFill>
                        </a:rPr>
                        <a:t>Managing Money</a:t>
                      </a:r>
                      <a:endParaRPr sz="1600" b="1" u="none" strike="noStrike" cap="none" dirty="0">
                        <a:solidFill>
                          <a:srgbClr val="0A8A0A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/>
                        <a:buNone/>
                      </a:pPr>
                      <a:endParaRPr sz="1000" b="1" u="none" strike="noStrike" cap="none"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Budgeting, Planning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Daily Spending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dirty="0"/>
                        <a:t>Reserves for Growth</a:t>
                      </a:r>
                      <a:endParaRPr sz="1000"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Loyalty, Rewards, Perks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89749"/>
                          </a:solidFill>
                        </a:rPr>
                        <a:t>Managing Aspirations</a:t>
                      </a:r>
                      <a:endParaRPr sz="1600" b="1" u="none" strike="noStrike" cap="none" dirty="0">
                        <a:solidFill>
                          <a:srgbClr val="089749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2"/>
                        </a:solidFill>
                      </a:endParaRPr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Post-Secondary Education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Career, Entrepreneurship 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Identity, Values 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Community Impact 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89749"/>
                          </a:solidFill>
                        </a:rPr>
                        <a:t>Managing Lifestyle</a:t>
                      </a:r>
                      <a:endParaRPr sz="1600" b="1" u="none" strike="noStrike" cap="none" dirty="0">
                        <a:solidFill>
                          <a:srgbClr val="089749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2"/>
                        </a:solidFill>
                      </a:endParaRPr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Housing, Urbanization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Social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Hobbies, Events </a:t>
                      </a:r>
                      <a:endParaRPr dirty="0"/>
                    </a:p>
                    <a:p>
                      <a:pPr marL="215900" marR="0" lvl="0" indent="-2032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/>
                        <a:t>Travel 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883608" y="1607075"/>
            <a:ext cx="74421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r>
              <a:rPr lang="en-US" sz="1800" b="1" dirty="0"/>
              <a:t>Key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/>
              <a:t>characteristics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/>
              <a:t>of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Generation Z</a:t>
            </a:r>
            <a:endParaRPr sz="1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They are gritty, driven, entrepreneurial and self-starters – motivated to be different and have an impact in the world</a:t>
            </a:r>
            <a:endParaRPr dirty="0"/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They are already shaping the future of learning, work and more</a:t>
            </a:r>
            <a:endParaRPr dirty="0"/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They are altruistic with their worldview, which includes a lack of trust in large institutions</a:t>
            </a:r>
            <a:endParaRPr dirty="0"/>
          </a:p>
          <a:p>
            <a:pPr marL="139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b="1" dirty="0"/>
              <a:t>o rise to the challenge,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 a theme-based approach is</a:t>
            </a:r>
            <a:r>
              <a:rPr lang="en-US" b="1" dirty="0"/>
              <a:t> necessary 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to better understand how </a:t>
            </a:r>
            <a:r>
              <a:rPr lang="en-US" b="1" dirty="0"/>
              <a:t>TD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 can </a:t>
            </a:r>
            <a:r>
              <a:rPr lang="en-US" b="1" dirty="0"/>
              <a:t>define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 this demographic's banking experience. </a:t>
            </a:r>
            <a:endParaRPr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4968510"/>
            <a:ext cx="655455" cy="174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327000" cy="5143500"/>
          </a:xfrm>
          <a:prstGeom prst="rect">
            <a:avLst/>
          </a:prstGeom>
          <a:solidFill>
            <a:srgbClr val="00B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18400" y="592175"/>
            <a:ext cx="7896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TD Lab </a:t>
            </a:r>
            <a:endParaRPr sz="1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goal of </a:t>
            </a:r>
            <a:r>
              <a:rPr lang="en-US" sz="1600" b="1" dirty="0"/>
              <a:t>addressing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generational needs of students, TD Lab is looking to UW's BET350 class to identify how we can accomplish this objective. 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907875" y="1627950"/>
            <a:ext cx="7570800" cy="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Design Challenge: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How might TD better establish a value-based relationship with Generation Z that is grounded in </a:t>
            </a:r>
            <a:r>
              <a:rPr lang="en-US" sz="2000" b="1" i="1" u="none" strike="noStrike" cap="none" dirty="0"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1" u="none" strike="noStrike" cap="none" dirty="0">
                <a:latin typeface="Arial"/>
                <a:ea typeface="Arial"/>
                <a:cs typeface="Arial"/>
                <a:sym typeface="Arial"/>
              </a:rPr>
              <a:t>reciprocity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2000" dirty="0"/>
          </a:p>
          <a:p>
            <a:pPr marL="139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If TD was to launch </a:t>
            </a:r>
            <a:r>
              <a:rPr lang="en-US" sz="1600" dirty="0"/>
              <a:t>one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 new product/service this year to serve the needs and aspirations of Generation Z, what </a:t>
            </a:r>
            <a:r>
              <a:rPr lang="en-US" sz="1600" dirty="0"/>
              <a:t>might it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 be?</a:t>
            </a:r>
            <a:endParaRPr dirty="0"/>
          </a:p>
          <a:p>
            <a:pPr marL="4254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How would it compliment, yet differentiate, itself from typical, existing banking experiences offered today?</a:t>
            </a:r>
            <a:endParaRPr dirty="0"/>
          </a:p>
          <a:p>
            <a:pPr marL="4254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What would TD's ideal customer looks like for such an offering?</a:t>
            </a:r>
            <a:endParaRPr dirty="0"/>
          </a:p>
          <a:p>
            <a:pPr marL="4254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What would this customer define as value? 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254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What would they expect in return for being a customer (</a:t>
            </a:r>
            <a:r>
              <a:rPr lang="en-US" sz="1600" dirty="0"/>
              <a:t>r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ewards, </a:t>
            </a:r>
            <a:r>
              <a:rPr lang="en-US" sz="1600" dirty="0"/>
              <a:t>a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dvice</a:t>
            </a:r>
            <a:r>
              <a:rPr lang="en-US" sz="1600" dirty="0"/>
              <a:t>,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etc.)?  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(16:9)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  TD Lab   BET350 Design Challenge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TD Lab   BET350 Design Challenge</dc:title>
  <cp:lastModifiedBy>Reilly, Harrison</cp:lastModifiedBy>
  <cp:revision>2</cp:revision>
  <dcterms:modified xsi:type="dcterms:W3CDTF">2019-01-22T18:24:33Z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c63503-0fb3-4712-a32e-7ecb4b7d79e8_Enabled">
    <vt:lpwstr>True</vt:lpwstr>
  </property>
  <property fmtid="{D5CDD505-2E9C-101B-9397-08002B2CF9AE}" pid="3" name="MSIP_Label_88c63503-0fb3-4712-a32e-7ecb4b7d79e8_SiteId">
    <vt:lpwstr>d9da684f-2c03-432a-a7b6-ed714ffc7683</vt:lpwstr>
  </property>
  <property fmtid="{D5CDD505-2E9C-101B-9397-08002B2CF9AE}" pid="4" name="MSIP_Label_88c63503-0fb3-4712-a32e-7ecb4b7d79e8_Ref">
    <vt:lpwstr>https://api.informationprotection.azure.com/api/d9da684f-2c03-432a-a7b6-ed714ffc7683</vt:lpwstr>
  </property>
  <property fmtid="{D5CDD505-2E9C-101B-9397-08002B2CF9AE}" pid="5" name="MSIP_Label_88c63503-0fb3-4712-a32e-7ecb4b7d79e8_SetBy">
    <vt:lpwstr>Harrison.Reilly@td.com</vt:lpwstr>
  </property>
  <property fmtid="{D5CDD505-2E9C-101B-9397-08002B2CF9AE}" pid="6" name="MSIP_Label_88c63503-0fb3-4712-a32e-7ecb4b7d79e8_SetDate">
    <vt:lpwstr>2019-01-22T13:24:31.2637578-05:00</vt:lpwstr>
  </property>
  <property fmtid="{D5CDD505-2E9C-101B-9397-08002B2CF9AE}" pid="7" name="MSIP_Label_88c63503-0fb3-4712-a32e-7ecb4b7d79e8_Name">
    <vt:lpwstr>Internal</vt:lpwstr>
  </property>
  <property fmtid="{D5CDD505-2E9C-101B-9397-08002B2CF9AE}" pid="8" name="MSIP_Label_88c63503-0fb3-4712-a32e-7ecb4b7d79e8_Application">
    <vt:lpwstr>Microsoft Azure Information Protection</vt:lpwstr>
  </property>
  <property fmtid="{D5CDD505-2E9C-101B-9397-08002B2CF9AE}" pid="9" name="MSIP_Label_88c63503-0fb3-4712-a32e-7ecb4b7d79e8_Extended_MSFT_Method">
    <vt:lpwstr>Automatic</vt:lpwstr>
  </property>
  <property fmtid="{D5CDD505-2E9C-101B-9397-08002B2CF9AE}" pid="10" name="TD_Classification">
    <vt:lpwstr>Internal</vt:lpwstr>
  </property>
</Properties>
</file>