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22" autoAdjust="0"/>
  </p:normalViewPr>
  <p:slideViewPr>
    <p:cSldViewPr snapToGrid="0">
      <p:cViewPr varScale="1">
        <p:scale>
          <a:sx n="57" d="100"/>
          <a:sy n="57" d="100"/>
        </p:scale>
        <p:origin x="1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22637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986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702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62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1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0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chemeClr val="accent1">
            <a:hueOff val="-139642"/>
            <a:satOff val="-11410"/>
            <a:lumOff val="-3268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24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1703583_2880x1921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0901" y="-177595"/>
            <a:ext cx="5462998" cy="625162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SCI 311…"/>
          <p:cNvSpPr txBox="1">
            <a:spLocks noGrp="1"/>
          </p:cNvSpPr>
          <p:nvPr>
            <p:ph type="ctrTitle"/>
          </p:nvPr>
        </p:nvSpPr>
        <p:spPr>
          <a:xfrm>
            <a:off x="762000" y="5945820"/>
            <a:ext cx="11480801" cy="2540001"/>
          </a:xfrm>
          <a:prstGeom prst="rect">
            <a:avLst/>
          </a:prstGeom>
        </p:spPr>
        <p:txBody>
          <a:bodyPr/>
          <a:lstStyle/>
          <a:p>
            <a:pPr defTabSz="479044">
              <a:defRPr sz="524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MSCI 311</a:t>
            </a:r>
          </a:p>
          <a:p>
            <a:pPr defTabSz="479044">
              <a:defRPr sz="524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Organizational Design and Technology</a:t>
            </a:r>
            <a:r>
              <a:rPr sz="98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1" name="Instructor: Ayman Alzayat, aalzayat@uwaterloo.ca…"/>
          <p:cNvSpPr txBox="1">
            <a:spLocks noGrp="1"/>
          </p:cNvSpPr>
          <p:nvPr>
            <p:ph type="subTitle" sz="quarter" idx="1"/>
          </p:nvPr>
        </p:nvSpPr>
        <p:spPr>
          <a:xfrm>
            <a:off x="762000" y="8595159"/>
            <a:ext cx="11480801" cy="863601"/>
          </a:xfrm>
          <a:prstGeom prst="rect">
            <a:avLst/>
          </a:prstGeom>
        </p:spPr>
        <p:txBody>
          <a:bodyPr/>
          <a:lstStyle/>
          <a:p>
            <a:pPr defTabSz="245363">
              <a:defRPr sz="2184" b="1">
                <a:effectLst>
                  <a:outerShdw blurRad="21336" dist="10668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Instructor: Ayman Alzayat, aalzayat@uwaterloo.ca </a:t>
            </a:r>
            <a:endParaRPr sz="5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245363">
              <a:defRPr sz="2184" b="1">
                <a:effectLst>
                  <a:outerShdw blurRad="21336" dist="10668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TA: Varsha Suryanarayana, vsuryana@uwaterloo.ca</a:t>
            </a:r>
            <a:endParaRPr sz="5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Defining Organizations: Based on a Common Go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Problems with the goal approach</a:t>
            </a:r>
          </a:p>
        </p:txBody>
      </p:sp>
      <p:sp>
        <p:nvSpPr>
          <p:cNvPr id="153" name="Organizations are “a collection of individuals deliberately structured to achieve predetermined goals”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What is a common goal?</a:t>
            </a:r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	Example: University of Waterloo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Local optimization at the expense of the organization</a:t>
            </a:r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	Example: cost reduction policy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9216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sz="6600" dirty="0"/>
              <a:t>Defining Organizations: Our Definition</a:t>
            </a:r>
            <a:endParaRPr dirty="0"/>
          </a:p>
        </p:txBody>
      </p:sp>
      <p:sp>
        <p:nvSpPr>
          <p:cNvPr id="163" name="Body"/>
          <p:cNvSpPr txBox="1">
            <a:spLocks noGrp="1"/>
          </p:cNvSpPr>
          <p:nvPr>
            <p:ph type="body" idx="1"/>
          </p:nvPr>
        </p:nvSpPr>
        <p:spPr>
          <a:xfrm>
            <a:off x="762000" y="2413000"/>
            <a:ext cx="11480800" cy="26390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“An organization is a set of formal and informal constraints that result in patterns of behavior”</a:t>
            </a:r>
          </a:p>
        </p:txBody>
      </p:sp>
      <p:sp>
        <p:nvSpPr>
          <p:cNvPr id="16" name="Body"/>
          <p:cNvSpPr txBox="1">
            <a:spLocks/>
          </p:cNvSpPr>
          <p:nvPr/>
        </p:nvSpPr>
        <p:spPr>
          <a:xfrm>
            <a:off x="762000" y="6766560"/>
            <a:ext cx="11480800" cy="263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06400" marR="0" indent="-4064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400" b="0" i="0" u="none" strike="noStrike" cap="none" spc="0" baseline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812800" marR="0" indent="-4064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400" b="0" i="0" u="none" strike="noStrike" cap="none" spc="0" baseline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1219200" marR="0" indent="-4064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400" b="0" i="0" u="none" strike="noStrike" cap="none" spc="0" baseline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1625600" marR="0" indent="-4064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400" b="0" i="0" u="none" strike="noStrike" cap="none" spc="0" baseline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032000" marR="0" indent="-4064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400" b="0" i="0" u="none" strike="noStrike" cap="none" spc="0" baseline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2438400" marR="0" indent="-4064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400" b="0" i="0" u="none" strike="noStrike" cap="none" spc="0" baseline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2844800" marR="0" indent="-4064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400" b="0" i="0" u="none" strike="noStrike" cap="none" spc="0" baseline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3251200" marR="0" indent="-4064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400" b="0" i="0" u="none" strike="noStrike" cap="none" spc="0" baseline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3657600" marR="0" indent="-4064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400" b="0" i="0" u="none" strike="noStrike" cap="none" spc="0" baseline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marL="0" indent="0">
              <a:buNone/>
            </a:pPr>
            <a:r>
              <a:rPr lang="en-CA" sz="4000" b="1" dirty="0"/>
              <a:t>Practical Implication: </a:t>
            </a:r>
            <a:r>
              <a:rPr lang="en-CA" dirty="0"/>
              <a:t>Think about an organization’s ongoing events as an output of a set of constraints which may be invisible.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22933" y="5120719"/>
            <a:ext cx="9347454" cy="1650921"/>
            <a:chOff x="1691640" y="4992410"/>
            <a:chExt cx="9347454" cy="1650921"/>
          </a:xfrm>
        </p:grpSpPr>
        <p:sp>
          <p:nvSpPr>
            <p:cNvPr id="2" name="Rounded Rectangle 1"/>
            <p:cNvSpPr/>
            <p:nvPr/>
          </p:nvSpPr>
          <p:spPr>
            <a:xfrm>
              <a:off x="1691640" y="4997490"/>
              <a:ext cx="3086100" cy="1645841"/>
            </a:xfrm>
            <a:prstGeom prst="roundRect">
              <a:avLst/>
            </a:prstGeom>
            <a:solidFill>
              <a:srgbClr val="FFC000"/>
            </a:solidFill>
            <a:ln w="12700" cap="flat">
              <a:solidFill>
                <a:srgbClr val="FFC000"/>
              </a:solidFill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sz="3000" dirty="0">
                  <a:solidFill>
                    <a:schemeClr val="tx1">
                      <a:lumMod val="10000"/>
                    </a:schemeClr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Formal &amp; Informal Constraints</a:t>
              </a:r>
            </a:p>
          </p:txBody>
        </p:sp>
        <p:sp>
          <p:nvSpPr>
            <p:cNvPr id="18" name="Rounded Rectangle 17"/>
            <p:cNvSpPr>
              <a:spLocks noChangeAspect="1"/>
            </p:cNvSpPr>
            <p:nvPr/>
          </p:nvSpPr>
          <p:spPr>
            <a:xfrm>
              <a:off x="7952994" y="4992410"/>
              <a:ext cx="3086100" cy="1645841"/>
            </a:xfrm>
            <a:prstGeom prst="roundRect">
              <a:avLst/>
            </a:prstGeom>
            <a:solidFill>
              <a:srgbClr val="FFC000"/>
            </a:solidFill>
            <a:ln w="12700" cap="flat">
              <a:solidFill>
                <a:srgbClr val="FFC000"/>
              </a:solidFill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r>
                <a:rPr lang="en-US" sz="3000" dirty="0">
                  <a:solidFill>
                    <a:schemeClr val="tx1">
                      <a:lumMod val="10000"/>
                    </a:schemeClr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Patterns of Behavior</a:t>
              </a:r>
            </a:p>
          </p:txBody>
        </p:sp>
        <p:sp>
          <p:nvSpPr>
            <p:cNvPr id="3" name="Right Arrow 2"/>
            <p:cNvSpPr/>
            <p:nvPr/>
          </p:nvSpPr>
          <p:spPr>
            <a:xfrm>
              <a:off x="5707380" y="5344160"/>
              <a:ext cx="1315974" cy="947166"/>
            </a:xfrm>
            <a:prstGeom prst="rightArrow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t>OVERVIEW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INTRODUCTIONS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r>
              <a:t>Expectations (Mine &amp; Yours)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r>
              <a:t>Course Information and Assessments 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r>
              <a:t>Organizations: Definitions and Theories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EXPEC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dirty="0"/>
              <a:t>EXPECTATIONS</a:t>
            </a:r>
            <a:r>
              <a:rPr sz="12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8" name="M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defTabSz="455675">
              <a:buClrTx/>
              <a:buSzTx/>
              <a:buNone/>
              <a:defRPr sz="2651">
                <a:effectLst>
                  <a:outerShdw blurRad="39624" dist="19812" dir="5400000" rotWithShape="0">
                    <a:srgbClr val="000000"/>
                  </a:outerShdw>
                </a:effectLst>
              </a:defRPr>
            </a:pPr>
            <a:r>
              <a:rPr sz="2600" dirty="0"/>
              <a:t>Me</a:t>
            </a:r>
          </a:p>
          <a:p>
            <a:pPr marL="316991" indent="-316991" defTabSz="455675">
              <a:buClrTx/>
              <a:defRPr sz="2651">
                <a:effectLst>
                  <a:outerShdw blurRad="39624" dist="19812" dir="5400000" rotWithShape="0">
                    <a:srgbClr val="000000"/>
                  </a:outerShdw>
                </a:effectLst>
              </a:defRPr>
            </a:pPr>
            <a:r>
              <a:rPr sz="2600" dirty="0"/>
              <a:t>Preparing lecture content and designing assessments to enable you to meet the learning outcomes for the course </a:t>
            </a:r>
            <a:endParaRPr sz="26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16991" indent="-316991" defTabSz="455675">
              <a:buClrTx/>
              <a:defRPr sz="2651">
                <a:effectLst>
                  <a:outerShdw blurRad="39624" dist="19812" dir="5400000" rotWithShape="0">
                    <a:srgbClr val="000000"/>
                  </a:outerShdw>
                </a:effectLst>
              </a:defRPr>
            </a:pPr>
            <a:r>
              <a:rPr sz="2600" dirty="0"/>
              <a:t>Incorporate variety into the presentation of content </a:t>
            </a:r>
            <a:endParaRPr sz="26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16991" indent="-316991" defTabSz="455675">
              <a:buClrTx/>
              <a:defRPr sz="2651">
                <a:effectLst>
                  <a:outerShdw blurRad="39624" dist="19812" dir="5400000" rotWithShape="0">
                    <a:srgbClr val="000000"/>
                  </a:outerShdw>
                </a:effectLst>
              </a:defRPr>
            </a:pPr>
            <a:r>
              <a:rPr sz="2600" dirty="0"/>
              <a:t>Provide opportunities for you to connect with and think critically about the content</a:t>
            </a:r>
            <a:endParaRPr sz="26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16991" indent="-316991" defTabSz="455675">
              <a:buClrTx/>
              <a:defRPr sz="2651">
                <a:effectLst>
                  <a:outerShdw blurRad="39624" dist="19812" dir="5400000" rotWithShape="0">
                    <a:srgbClr val="000000"/>
                  </a:outerShdw>
                </a:effectLst>
              </a:defRPr>
            </a:pPr>
            <a:r>
              <a:rPr sz="2600" dirty="0"/>
              <a:t>Incorporate relevance into the course assessments</a:t>
            </a:r>
          </a:p>
        </p:txBody>
      </p:sp>
      <p:sp>
        <p:nvSpPr>
          <p:cNvPr id="129" name="You…"/>
          <p:cNvSpPr txBox="1"/>
          <p:nvPr/>
        </p:nvSpPr>
        <p:spPr>
          <a:xfrm>
            <a:off x="6756400" y="2374900"/>
            <a:ext cx="5384801" cy="680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spcBef>
                <a:spcPts val="4200"/>
              </a:spcBef>
              <a:defRPr sz="3400"/>
            </a:pPr>
            <a:r>
              <a:rPr sz="2600" dirty="0"/>
              <a:t>You</a:t>
            </a:r>
            <a:r>
              <a:rPr sz="26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lang="en-US" sz="26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06400" indent="-406400" algn="l">
              <a:spcBef>
                <a:spcPts val="4200"/>
              </a:spcBef>
              <a:buSzPct val="75000"/>
              <a:buChar char="•"/>
              <a:defRPr sz="3400"/>
            </a:pPr>
            <a:r>
              <a:rPr lang="en-US" sz="2600" dirty="0"/>
              <a:t>Lectures.</a:t>
            </a:r>
            <a:endParaRPr sz="26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06400" indent="-406400" algn="l">
              <a:spcBef>
                <a:spcPts val="4200"/>
              </a:spcBef>
              <a:buSzPct val="75000"/>
              <a:buChar char="•"/>
              <a:defRPr sz="3400"/>
            </a:pPr>
            <a:r>
              <a:rPr lang="en-US" sz="2600" dirty="0"/>
              <a:t>Critical thinking.</a:t>
            </a:r>
            <a:endParaRPr sz="26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06400" indent="-406400" algn="l">
              <a:spcBef>
                <a:spcPts val="4200"/>
              </a:spcBef>
              <a:buSzPct val="75000"/>
              <a:buChar char="•"/>
              <a:defRPr sz="3400"/>
            </a:pPr>
            <a:r>
              <a:rPr lang="en-US" sz="2600" dirty="0">
                <a:ea typeface="Times"/>
                <a:cs typeface="Times"/>
              </a:rPr>
              <a:t>Asking questions.</a:t>
            </a:r>
          </a:p>
          <a:p>
            <a:pPr marL="406400" indent="-406400" algn="l">
              <a:spcBef>
                <a:spcPts val="4200"/>
              </a:spcBef>
              <a:buSzPct val="75000"/>
              <a:buFontTx/>
              <a:buChar char="•"/>
              <a:defRPr sz="3400"/>
            </a:pPr>
            <a:r>
              <a:rPr lang="en-US" sz="2600" dirty="0">
                <a:ea typeface="Times"/>
                <a:cs typeface="Times"/>
                <a:sym typeface="Times"/>
              </a:rPr>
              <a:t>Paying attention to examples and discussions. </a:t>
            </a:r>
            <a:endParaRPr sz="2600" dirty="0">
              <a:ea typeface="Times"/>
              <a:cs typeface="Times"/>
              <a:sym typeface="Times"/>
            </a:endParaRPr>
          </a:p>
          <a:p>
            <a:pPr algn="l">
              <a:spcBef>
                <a:spcPts val="4200"/>
              </a:spcBef>
              <a:defRPr sz="3400"/>
            </a:pPr>
            <a:endParaRPr lang="en-US" sz="26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l">
              <a:spcBef>
                <a:spcPts val="4200"/>
              </a:spcBef>
              <a:defRPr sz="3400"/>
            </a:pPr>
            <a:endParaRPr sz="26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earning Re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200"/>
            </a:lvl1pPr>
          </a:lstStyle>
          <a:p>
            <a:r>
              <a:t>Learning Resources </a:t>
            </a:r>
          </a:p>
        </p:txBody>
      </p:sp>
      <p:sp>
        <p:nvSpPr>
          <p:cNvPr id="133" name="The primary sources of learning for this course are lectures, lecture slides and any readings, recordings, or handouts provided in lectures.…"/>
          <p:cNvSpPr txBox="1">
            <a:spLocks noGrp="1"/>
          </p:cNvSpPr>
          <p:nvPr>
            <p:ph type="body" idx="1"/>
          </p:nvPr>
        </p:nvSpPr>
        <p:spPr>
          <a:xfrm>
            <a:off x="761999" y="2419350"/>
            <a:ext cx="11480801" cy="6362701"/>
          </a:xfrm>
          <a:prstGeom prst="rect">
            <a:avLst/>
          </a:prstGeom>
        </p:spPr>
        <p:txBody>
          <a:bodyPr/>
          <a:lstStyle/>
          <a:p>
            <a:pPr marL="398272" indent="-398272" defTabSz="572516">
              <a:spcBef>
                <a:spcPts val="4100"/>
              </a:spcBef>
              <a:defRPr sz="3332">
                <a:effectLst>
                  <a:outerShdw blurRad="49784" dist="24892" dir="5400000" rotWithShape="0">
                    <a:srgbClr val="000000"/>
                  </a:outerShdw>
                </a:effectLst>
              </a:defRPr>
            </a:pPr>
            <a:r>
              <a:t>The primary sources of learning for this course are lectures, lecture slides and any readings, recordings, or handouts provided in lectures.</a:t>
            </a: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blurRad="49784" dist="24892" dir="5400000" rotWithShape="0">
                    <a:srgbClr val="000000"/>
                  </a:outerShdw>
                </a:effectLst>
              </a:defRPr>
            </a:pPr>
            <a:r>
              <a:t>Lecture material will also be made available on Learn. </a:t>
            </a: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blurRad="49784" dist="24892" dir="5400000" rotWithShape="0">
                    <a:srgbClr val="000000"/>
                  </a:outerShdw>
                </a:effectLst>
              </a:defRPr>
            </a:pPr>
            <a:r>
              <a:t>The following textbook is available for background reading and extra information related to most topics covered in the course. </a:t>
            </a:r>
            <a:endParaRPr sz="1176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blurRad="49784" dist="24892" dir="5400000" rotWithShape="0">
                    <a:srgbClr val="000000"/>
                  </a:outerShdw>
                </a:effectLst>
              </a:defRPr>
            </a:pPr>
            <a:r>
              <a:t>Organizational Theory, Design, and Change, 7th Edition, Gareth R. Jones, Texas A&amp;M University, 2013, Pearson.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ourse Assess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200"/>
            </a:lvl1pPr>
          </a:lstStyle>
          <a:p>
            <a:r>
              <a:t>Course Assessment</a:t>
            </a:r>
          </a:p>
        </p:txBody>
      </p:sp>
      <p:sp>
        <p:nvSpPr>
          <p:cNvPr id="137" name="Four (4) Biweekly Mini-tests: 20%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Four (4) Biweekly Mini-tests: 20%</a:t>
            </a:r>
          </a:p>
          <a:p>
            <a:r>
              <a:t>Class Participation: 10%</a:t>
            </a:r>
          </a:p>
          <a:p>
            <a:r>
              <a:t>Final project: 25%</a:t>
            </a:r>
          </a:p>
          <a:p>
            <a:r>
              <a:t>Final Exam: 45%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t>LECTURE 1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41" name="We will search for a definition of organiza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will search for a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definition</a:t>
            </a:r>
            <a:r>
              <a:t> of organizations.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r>
              <a:t>We will learn about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tools/concepts</a:t>
            </a:r>
            <a:r>
              <a:t> used to analyze organizations.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r>
              <a:t>We will discus major organizational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theories.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What is an organizatio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t>What is an organization?</a:t>
            </a:r>
            <a:r>
              <a:rPr sz="1200" b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47" name="Organizations are hard to define, but we can tr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Organizations are hard to define, but we can try…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What is an organizatio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t>What is an organization?</a:t>
            </a:r>
            <a:r>
              <a:rPr sz="1200" b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57" name="Based on Categori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Based on Categories</a:t>
            </a:r>
            <a:endParaRPr lang="en-US" dirty="0"/>
          </a:p>
          <a:p>
            <a:pPr marL="0" indent="0">
              <a:lnSpc>
                <a:spcPct val="110000"/>
              </a:lnSpc>
              <a:buNone/>
              <a:defRPr>
                <a:solidFill>
                  <a:srgbClr val="FFFFFF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sz="2800" dirty="0">
                <a:solidFill>
                  <a:srgbClr val="FFFFFF"/>
                </a:solidFill>
              </a:rPr>
              <a:t>Example: High tech, non profit, global. </a:t>
            </a:r>
          </a:p>
          <a:p>
            <a:r>
              <a:rPr dirty="0"/>
              <a:t>Problems with categorizing approaches</a:t>
            </a:r>
            <a:endParaRPr lang="en-US" dirty="0"/>
          </a:p>
          <a:p>
            <a:pPr marL="0" indent="0">
              <a:lnSpc>
                <a:spcPct val="110000"/>
              </a:lnSpc>
              <a:buNone/>
              <a:defRPr>
                <a:solidFill>
                  <a:srgbClr val="FFFFFF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sz="2800" dirty="0">
                <a:solidFill>
                  <a:srgbClr val="FFFFFF"/>
                </a:solidFill>
              </a:rPr>
              <a:t>Not really a definition</a:t>
            </a:r>
            <a:endParaRPr lang="en-US" sz="2800" dirty="0">
              <a:solidFill>
                <a:srgbClr val="FFFFFF"/>
              </a:solidFill>
            </a:endParaRPr>
          </a:p>
          <a:p>
            <a:pPr marL="0" indent="0">
              <a:lnSpc>
                <a:spcPct val="110000"/>
              </a:lnSpc>
              <a:buNone/>
              <a:defRPr>
                <a:solidFill>
                  <a:srgbClr val="FFFFFF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		</a:t>
            </a:r>
            <a:r>
              <a:rPr sz="2800" dirty="0">
                <a:solidFill>
                  <a:srgbClr val="FFFFFF"/>
                </a:solidFill>
              </a:rPr>
              <a:t>Categorization may be based on superficial properties</a:t>
            </a:r>
            <a:endParaRPr lang="en-US" sz="2800" dirty="0">
              <a:solidFill>
                <a:srgbClr val="FFFFFF"/>
              </a:solidFill>
            </a:endParaRPr>
          </a:p>
          <a:p>
            <a:pPr marL="0" indent="0">
              <a:lnSpc>
                <a:spcPct val="110000"/>
              </a:lnSpc>
              <a:buNone/>
              <a:defRPr>
                <a:solidFill>
                  <a:srgbClr val="FFFFFF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	Organizations in different categories based on the same superficial 	properties. 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Defining Organizations: Based on a Common Go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dirty="0"/>
              <a:t>Defining Organizations: Based on a Common Goal</a:t>
            </a:r>
            <a:r>
              <a:rPr sz="1200" b="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53" name="Organizations are “a collection of individuals deliberately structured to achieve predetermined goals”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Organizations are “a collection of individuals deliberately structured to achieve predetermined goals”</a:t>
            </a:r>
            <a:endParaRPr sz="1200" dirty="0">
              <a:latin typeface="Times"/>
              <a:ea typeface="Times"/>
              <a:cs typeface="Times"/>
              <a:sym typeface="Times"/>
            </a:endParaRPr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rgbClr val="FFC000"/>
                </a:solidFill>
              </a:rPr>
              <a:t>Activity 1</a:t>
            </a:r>
            <a:r>
              <a:rPr dirty="0"/>
              <a:t>: What key attributes of organizations emerge when we unpack this definition</a:t>
            </a:r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rgbClr val="FFC000"/>
                </a:solidFill>
              </a:rPr>
              <a:t>Activity 2</a:t>
            </a:r>
            <a:r>
              <a:rPr dirty="0"/>
              <a:t>: What are some problems with this definition? E.g., What are the common goals of the University of Waterloo?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401</Words>
  <Application>Microsoft Office PowerPoint</Application>
  <PresentationFormat>Custom</PresentationFormat>
  <Paragraphs>66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Helvetica Neue</vt:lpstr>
      <vt:lpstr>Helvetica Neue Medium</vt:lpstr>
      <vt:lpstr>Times</vt:lpstr>
      <vt:lpstr>New_Template2</vt:lpstr>
      <vt:lpstr>MSCI 311 Organizational Design and Technology </vt:lpstr>
      <vt:lpstr>OVERVIEW </vt:lpstr>
      <vt:lpstr>EXPECTATIONS </vt:lpstr>
      <vt:lpstr>Learning Resources </vt:lpstr>
      <vt:lpstr>Course Assessment</vt:lpstr>
      <vt:lpstr>LECTURE 1 </vt:lpstr>
      <vt:lpstr>What is an organization? </vt:lpstr>
      <vt:lpstr>What is an organization? </vt:lpstr>
      <vt:lpstr>Defining Organizations: Based on a Common Goal </vt:lpstr>
      <vt:lpstr>Problems with the goal approach</vt:lpstr>
      <vt:lpstr>Defining Organizations: Our 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MSCI 311 Organizational Design and Technology </dc:title>
  <cp:lastModifiedBy>Ayman Alzayat</cp:lastModifiedBy>
  <cp:revision>13</cp:revision>
  <dcterms:modified xsi:type="dcterms:W3CDTF">2018-09-12T14:19:22Z</dcterms:modified>
</cp:coreProperties>
</file>