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29167" autoAdjust="0"/>
  </p:normalViewPr>
  <p:slideViewPr>
    <p:cSldViewPr snapToGrid="0">
      <p:cViewPr varScale="1">
        <p:scale>
          <a:sx n="21" d="100"/>
          <a:sy n="21" d="100"/>
        </p:scale>
        <p:origin x="298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70FF8-B275-4C1F-AED6-66A7CFFBC0BF}" type="doc">
      <dgm:prSet loTypeId="urn:microsoft.com/office/officeart/2005/8/layout/hierarchy4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CA"/>
        </a:p>
      </dgm:t>
    </dgm:pt>
    <dgm:pt modelId="{6A4A54CB-C43E-4FC4-B6D1-88D914717DF3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  <a:effectLst/>
            </a:rPr>
            <a:t>Upper management</a:t>
          </a:r>
        </a:p>
      </dgm:t>
    </dgm:pt>
    <dgm:pt modelId="{AFBC5379-5A51-44B1-B1B5-CB40E1F92A68}" type="parTrans" cxnId="{3B97BBA4-BF09-43F9-82AA-5A3CEF5F8CA4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9D463D08-DA2C-4F7A-BF96-A85143F8EF4F}" type="sibTrans" cxnId="{3B97BBA4-BF09-43F9-82AA-5A3CEF5F8CA4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E3FA34B4-ECCB-4F30-AFCB-89A7F4C840B0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  <a:effectLst/>
            </a:rPr>
            <a:t>Engineering</a:t>
          </a:r>
        </a:p>
      </dgm:t>
    </dgm:pt>
    <dgm:pt modelId="{38F4E50A-264A-4B3E-BA56-23687D38DDED}" type="parTrans" cxnId="{BE5F0507-8B95-40E2-AFF3-11A0BF7F4D38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13BEC97F-130E-41C9-A9C1-BA9FD187FCDF}" type="sibTrans" cxnId="{BE5F0507-8B95-40E2-AFF3-11A0BF7F4D38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9D969C84-A64B-45BF-8EE8-8A14919ADD32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</a:rPr>
            <a:t>Engineering Services</a:t>
          </a:r>
        </a:p>
      </dgm:t>
    </dgm:pt>
    <dgm:pt modelId="{D529F7DC-224C-4314-B76D-A5F7D9C4304B}" type="parTrans" cxnId="{26762A13-22CE-4D06-BA2A-272134F3B61C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2820B8D2-6D42-4889-9C03-4488684FC68A}" type="sibTrans" cxnId="{26762A13-22CE-4D06-BA2A-272134F3B61C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A9CC51F5-E96C-4BB9-8071-65A6D083FDE0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</a:rPr>
            <a:t>Research &amp; Development</a:t>
          </a:r>
        </a:p>
      </dgm:t>
    </dgm:pt>
    <dgm:pt modelId="{9FB2F1D5-45D8-4ACC-9E1A-ADF6387C3692}" type="parTrans" cxnId="{88659E8A-EFA2-4B7C-8BAD-28066ECBF784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F36B7712-CCA6-46C5-908D-3CD8C35CFC8E}" type="sibTrans" cxnId="{88659E8A-EFA2-4B7C-8BAD-28066ECBF784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A4705EB8-8390-45E6-A25A-E7D9C51C831B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  <a:effectLst/>
            </a:rPr>
            <a:t>Production</a:t>
          </a:r>
        </a:p>
      </dgm:t>
    </dgm:pt>
    <dgm:pt modelId="{89932E4D-0F6E-451A-868F-5E7B12B712C6}" type="parTrans" cxnId="{CE961C20-A19C-4C27-B402-DD1B610EB998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2A06D32E-6D9D-40AC-BC25-F3590BE82317}" type="sibTrans" cxnId="{CE961C20-A19C-4C27-B402-DD1B610EB998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7A564B73-BEB4-4331-A592-21F336CF37F6}">
      <dgm:prSet phldrT="[Text]"/>
      <dgm:spPr>
        <a:noFill/>
      </dgm:spPr>
      <dgm:t>
        <a:bodyPr/>
        <a:lstStyle/>
        <a:p>
          <a:r>
            <a:rPr lang="en-CA" b="0" dirty="0">
              <a:solidFill>
                <a:srgbClr val="FFC000"/>
              </a:solidFill>
            </a:rPr>
            <a:t>Production</a:t>
          </a:r>
        </a:p>
      </dgm:t>
    </dgm:pt>
    <dgm:pt modelId="{5B78E541-3A4F-4FAC-A9FB-FBE4F5A62D7D}" type="parTrans" cxnId="{409693CF-8C64-474B-BB9F-EAF5ED809A73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5AA380D4-76AB-4843-BD66-37956C9CC288}" type="sibTrans" cxnId="{409693CF-8C64-474B-BB9F-EAF5ED809A73}">
      <dgm:prSet/>
      <dgm:spPr/>
      <dgm:t>
        <a:bodyPr/>
        <a:lstStyle/>
        <a:p>
          <a:endParaRPr lang="en-CA" b="0">
            <a:solidFill>
              <a:srgbClr val="FFC000"/>
            </a:solidFill>
          </a:endParaRPr>
        </a:p>
      </dgm:t>
    </dgm:pt>
    <dgm:pt modelId="{81FA27E4-F7AD-4E75-B76C-B152B7BD7C5D}" type="pres">
      <dgm:prSet presAssocID="{29A70FF8-B275-4C1F-AED6-66A7CFFBC0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F69CD5-CC52-4724-A267-D66197A3EF17}" type="pres">
      <dgm:prSet presAssocID="{6A4A54CB-C43E-4FC4-B6D1-88D914717DF3}" presName="vertOne" presStyleCnt="0"/>
      <dgm:spPr/>
    </dgm:pt>
    <dgm:pt modelId="{D05B67AA-BFC2-4B22-B16A-A0A182BF3660}" type="pres">
      <dgm:prSet presAssocID="{6A4A54CB-C43E-4FC4-B6D1-88D914717DF3}" presName="txOne" presStyleLbl="node0" presStyleIdx="0" presStyleCnt="1" custLinFactY="-963" custLinFactNeighborX="2676" custLinFactNeighborY="-100000">
        <dgm:presLayoutVars>
          <dgm:chPref val="3"/>
        </dgm:presLayoutVars>
      </dgm:prSet>
      <dgm:spPr/>
    </dgm:pt>
    <dgm:pt modelId="{46C39087-326D-491E-8CEC-FA971A4AAED9}" type="pres">
      <dgm:prSet presAssocID="{6A4A54CB-C43E-4FC4-B6D1-88D914717DF3}" presName="parTransOne" presStyleCnt="0"/>
      <dgm:spPr/>
    </dgm:pt>
    <dgm:pt modelId="{C7EFF5C6-B405-45AB-A74A-060AF0891624}" type="pres">
      <dgm:prSet presAssocID="{6A4A54CB-C43E-4FC4-B6D1-88D914717DF3}" presName="horzOne" presStyleCnt="0"/>
      <dgm:spPr/>
    </dgm:pt>
    <dgm:pt modelId="{BC76DD49-3F2F-4ACB-B15D-968EFEA128BA}" type="pres">
      <dgm:prSet presAssocID="{E3FA34B4-ECCB-4F30-AFCB-89A7F4C840B0}" presName="vertTwo" presStyleCnt="0"/>
      <dgm:spPr/>
    </dgm:pt>
    <dgm:pt modelId="{D5600F4E-F00C-4C34-BAAA-A9DD424227E1}" type="pres">
      <dgm:prSet presAssocID="{E3FA34B4-ECCB-4F30-AFCB-89A7F4C840B0}" presName="txTwo" presStyleLbl="node2" presStyleIdx="0" presStyleCnt="2">
        <dgm:presLayoutVars>
          <dgm:chPref val="3"/>
        </dgm:presLayoutVars>
      </dgm:prSet>
      <dgm:spPr/>
    </dgm:pt>
    <dgm:pt modelId="{8D12C0CA-B668-48BB-817C-B8FBAE82149C}" type="pres">
      <dgm:prSet presAssocID="{E3FA34B4-ECCB-4F30-AFCB-89A7F4C840B0}" presName="parTransTwo" presStyleCnt="0"/>
      <dgm:spPr/>
    </dgm:pt>
    <dgm:pt modelId="{862EE843-4EE0-42EB-997C-057FAB95ADF2}" type="pres">
      <dgm:prSet presAssocID="{E3FA34B4-ECCB-4F30-AFCB-89A7F4C840B0}" presName="horzTwo" presStyleCnt="0"/>
      <dgm:spPr/>
    </dgm:pt>
    <dgm:pt modelId="{9772CE35-F73F-4F7E-9F8D-143D33ADB2D4}" type="pres">
      <dgm:prSet presAssocID="{9D969C84-A64B-45BF-8EE8-8A14919ADD32}" presName="vertThree" presStyleCnt="0"/>
      <dgm:spPr/>
    </dgm:pt>
    <dgm:pt modelId="{DEE9401C-0F3C-4726-898F-6DFD9559046B}" type="pres">
      <dgm:prSet presAssocID="{9D969C84-A64B-45BF-8EE8-8A14919ADD32}" presName="txThree" presStyleLbl="node3" presStyleIdx="0" presStyleCnt="3">
        <dgm:presLayoutVars>
          <dgm:chPref val="3"/>
        </dgm:presLayoutVars>
      </dgm:prSet>
      <dgm:spPr/>
    </dgm:pt>
    <dgm:pt modelId="{C2991BCF-29BC-4E85-9824-A84AA902CAA9}" type="pres">
      <dgm:prSet presAssocID="{9D969C84-A64B-45BF-8EE8-8A14919ADD32}" presName="horzThree" presStyleCnt="0"/>
      <dgm:spPr/>
    </dgm:pt>
    <dgm:pt modelId="{F9486A2E-5FAE-4AB7-ADBD-745947DF7A33}" type="pres">
      <dgm:prSet presAssocID="{2820B8D2-6D42-4889-9C03-4488684FC68A}" presName="sibSpaceThree" presStyleCnt="0"/>
      <dgm:spPr/>
    </dgm:pt>
    <dgm:pt modelId="{56F00699-55AA-4BE0-8CF0-500FAE2E6372}" type="pres">
      <dgm:prSet presAssocID="{A9CC51F5-E96C-4BB9-8071-65A6D083FDE0}" presName="vertThree" presStyleCnt="0"/>
      <dgm:spPr/>
    </dgm:pt>
    <dgm:pt modelId="{D7723BF1-EB9D-45A8-B1F2-903F5E5A2A3E}" type="pres">
      <dgm:prSet presAssocID="{A9CC51F5-E96C-4BB9-8071-65A6D083FDE0}" presName="txThree" presStyleLbl="node3" presStyleIdx="1" presStyleCnt="3">
        <dgm:presLayoutVars>
          <dgm:chPref val="3"/>
        </dgm:presLayoutVars>
      </dgm:prSet>
      <dgm:spPr/>
    </dgm:pt>
    <dgm:pt modelId="{4FB57C28-0CB0-4289-A7A5-DDF42A782097}" type="pres">
      <dgm:prSet presAssocID="{A9CC51F5-E96C-4BB9-8071-65A6D083FDE0}" presName="horzThree" presStyleCnt="0"/>
      <dgm:spPr/>
    </dgm:pt>
    <dgm:pt modelId="{D3AABEFE-4A7E-4174-9E53-A6A30EB69DF2}" type="pres">
      <dgm:prSet presAssocID="{13BEC97F-130E-41C9-A9C1-BA9FD187FCDF}" presName="sibSpaceTwo" presStyleCnt="0"/>
      <dgm:spPr/>
    </dgm:pt>
    <dgm:pt modelId="{10BC152E-C8F5-4967-B907-5055331DE653}" type="pres">
      <dgm:prSet presAssocID="{A4705EB8-8390-45E6-A25A-E7D9C51C831B}" presName="vertTwo" presStyleCnt="0"/>
      <dgm:spPr/>
    </dgm:pt>
    <dgm:pt modelId="{CE3CD304-76A7-4146-9F5D-23DB1F5EA03E}" type="pres">
      <dgm:prSet presAssocID="{A4705EB8-8390-45E6-A25A-E7D9C51C831B}" presName="txTwo" presStyleLbl="node2" presStyleIdx="1" presStyleCnt="2">
        <dgm:presLayoutVars>
          <dgm:chPref val="3"/>
        </dgm:presLayoutVars>
      </dgm:prSet>
      <dgm:spPr/>
    </dgm:pt>
    <dgm:pt modelId="{D36EF2A2-245E-42CA-81C9-2FA66273A680}" type="pres">
      <dgm:prSet presAssocID="{A4705EB8-8390-45E6-A25A-E7D9C51C831B}" presName="parTransTwo" presStyleCnt="0"/>
      <dgm:spPr/>
    </dgm:pt>
    <dgm:pt modelId="{2C9AAC0C-FB79-4E42-8734-EF7AE915695A}" type="pres">
      <dgm:prSet presAssocID="{A4705EB8-8390-45E6-A25A-E7D9C51C831B}" presName="horzTwo" presStyleCnt="0"/>
      <dgm:spPr/>
    </dgm:pt>
    <dgm:pt modelId="{70A3EA32-128A-452E-B513-673185F56DE9}" type="pres">
      <dgm:prSet presAssocID="{7A564B73-BEB4-4331-A592-21F336CF37F6}" presName="vertThree" presStyleCnt="0"/>
      <dgm:spPr/>
    </dgm:pt>
    <dgm:pt modelId="{6FD08E94-898E-4F19-8043-8F5ACB8A9C59}" type="pres">
      <dgm:prSet presAssocID="{7A564B73-BEB4-4331-A592-21F336CF37F6}" presName="txThree" presStyleLbl="node3" presStyleIdx="2" presStyleCnt="3">
        <dgm:presLayoutVars>
          <dgm:chPref val="3"/>
        </dgm:presLayoutVars>
      </dgm:prSet>
      <dgm:spPr/>
    </dgm:pt>
    <dgm:pt modelId="{D20CD4E5-ACC9-4C3E-95E1-934F0C412938}" type="pres">
      <dgm:prSet presAssocID="{7A564B73-BEB4-4331-A592-21F336CF37F6}" presName="horzThree" presStyleCnt="0"/>
      <dgm:spPr/>
    </dgm:pt>
  </dgm:ptLst>
  <dgm:cxnLst>
    <dgm:cxn modelId="{BE5F0507-8B95-40E2-AFF3-11A0BF7F4D38}" srcId="{6A4A54CB-C43E-4FC4-B6D1-88D914717DF3}" destId="{E3FA34B4-ECCB-4F30-AFCB-89A7F4C840B0}" srcOrd="0" destOrd="0" parTransId="{38F4E50A-264A-4B3E-BA56-23687D38DDED}" sibTransId="{13BEC97F-130E-41C9-A9C1-BA9FD187FCDF}"/>
    <dgm:cxn modelId="{26762A13-22CE-4D06-BA2A-272134F3B61C}" srcId="{E3FA34B4-ECCB-4F30-AFCB-89A7F4C840B0}" destId="{9D969C84-A64B-45BF-8EE8-8A14919ADD32}" srcOrd="0" destOrd="0" parTransId="{D529F7DC-224C-4314-B76D-A5F7D9C4304B}" sibTransId="{2820B8D2-6D42-4889-9C03-4488684FC68A}"/>
    <dgm:cxn modelId="{CE961C20-A19C-4C27-B402-DD1B610EB998}" srcId="{6A4A54CB-C43E-4FC4-B6D1-88D914717DF3}" destId="{A4705EB8-8390-45E6-A25A-E7D9C51C831B}" srcOrd="1" destOrd="0" parTransId="{89932E4D-0F6E-451A-868F-5E7B12B712C6}" sibTransId="{2A06D32E-6D9D-40AC-BC25-F3590BE82317}"/>
    <dgm:cxn modelId="{BA2F8164-22BE-4CA2-A24C-D6B2A8291C08}" type="presOf" srcId="{9D969C84-A64B-45BF-8EE8-8A14919ADD32}" destId="{DEE9401C-0F3C-4726-898F-6DFD9559046B}" srcOrd="0" destOrd="0" presId="urn:microsoft.com/office/officeart/2005/8/layout/hierarchy4"/>
    <dgm:cxn modelId="{DF408186-6091-4B76-90E2-28416D0F8628}" type="presOf" srcId="{7A564B73-BEB4-4331-A592-21F336CF37F6}" destId="{6FD08E94-898E-4F19-8043-8F5ACB8A9C59}" srcOrd="0" destOrd="0" presId="urn:microsoft.com/office/officeart/2005/8/layout/hierarchy4"/>
    <dgm:cxn modelId="{88659E8A-EFA2-4B7C-8BAD-28066ECBF784}" srcId="{E3FA34B4-ECCB-4F30-AFCB-89A7F4C840B0}" destId="{A9CC51F5-E96C-4BB9-8071-65A6D083FDE0}" srcOrd="1" destOrd="0" parTransId="{9FB2F1D5-45D8-4ACC-9E1A-ADF6387C3692}" sibTransId="{F36B7712-CCA6-46C5-908D-3CD8C35CFC8E}"/>
    <dgm:cxn modelId="{759623A0-79A0-48D7-A5BF-C24B3CA012DD}" type="presOf" srcId="{E3FA34B4-ECCB-4F30-AFCB-89A7F4C840B0}" destId="{D5600F4E-F00C-4C34-BAAA-A9DD424227E1}" srcOrd="0" destOrd="0" presId="urn:microsoft.com/office/officeart/2005/8/layout/hierarchy4"/>
    <dgm:cxn modelId="{3B97BBA4-BF09-43F9-82AA-5A3CEF5F8CA4}" srcId="{29A70FF8-B275-4C1F-AED6-66A7CFFBC0BF}" destId="{6A4A54CB-C43E-4FC4-B6D1-88D914717DF3}" srcOrd="0" destOrd="0" parTransId="{AFBC5379-5A51-44B1-B1B5-CB40E1F92A68}" sibTransId="{9D463D08-DA2C-4F7A-BF96-A85143F8EF4F}"/>
    <dgm:cxn modelId="{2B053DA8-A7F6-44C8-AE85-0F52FB683590}" type="presOf" srcId="{A4705EB8-8390-45E6-A25A-E7D9C51C831B}" destId="{CE3CD304-76A7-4146-9F5D-23DB1F5EA03E}" srcOrd="0" destOrd="0" presId="urn:microsoft.com/office/officeart/2005/8/layout/hierarchy4"/>
    <dgm:cxn modelId="{409693CF-8C64-474B-BB9F-EAF5ED809A73}" srcId="{A4705EB8-8390-45E6-A25A-E7D9C51C831B}" destId="{7A564B73-BEB4-4331-A592-21F336CF37F6}" srcOrd="0" destOrd="0" parTransId="{5B78E541-3A4F-4FAC-A9FB-FBE4F5A62D7D}" sibTransId="{5AA380D4-76AB-4843-BD66-37956C9CC288}"/>
    <dgm:cxn modelId="{CF14FED6-46C7-4977-8440-A19757C019DA}" type="presOf" srcId="{6A4A54CB-C43E-4FC4-B6D1-88D914717DF3}" destId="{D05B67AA-BFC2-4B22-B16A-A0A182BF3660}" srcOrd="0" destOrd="0" presId="urn:microsoft.com/office/officeart/2005/8/layout/hierarchy4"/>
    <dgm:cxn modelId="{5258FEE1-B0B3-4291-9BBB-1FAA5D855DDC}" type="presOf" srcId="{29A70FF8-B275-4C1F-AED6-66A7CFFBC0BF}" destId="{81FA27E4-F7AD-4E75-B76C-B152B7BD7C5D}" srcOrd="0" destOrd="0" presId="urn:microsoft.com/office/officeart/2005/8/layout/hierarchy4"/>
    <dgm:cxn modelId="{F92AB7F3-7F02-439D-A027-76A7B8CD5998}" type="presOf" srcId="{A9CC51F5-E96C-4BB9-8071-65A6D083FDE0}" destId="{D7723BF1-EB9D-45A8-B1F2-903F5E5A2A3E}" srcOrd="0" destOrd="0" presId="urn:microsoft.com/office/officeart/2005/8/layout/hierarchy4"/>
    <dgm:cxn modelId="{4882C97D-B194-4AA9-8DC7-4DFA4A39A203}" type="presParOf" srcId="{81FA27E4-F7AD-4E75-B76C-B152B7BD7C5D}" destId="{F6F69CD5-CC52-4724-A267-D66197A3EF17}" srcOrd="0" destOrd="0" presId="urn:microsoft.com/office/officeart/2005/8/layout/hierarchy4"/>
    <dgm:cxn modelId="{5478E288-8F6B-4B6B-AC0C-41C55162718E}" type="presParOf" srcId="{F6F69CD5-CC52-4724-A267-D66197A3EF17}" destId="{D05B67AA-BFC2-4B22-B16A-A0A182BF3660}" srcOrd="0" destOrd="0" presId="urn:microsoft.com/office/officeart/2005/8/layout/hierarchy4"/>
    <dgm:cxn modelId="{B7498A5D-30A1-4BA3-AB52-8F9179E4D961}" type="presParOf" srcId="{F6F69CD5-CC52-4724-A267-D66197A3EF17}" destId="{46C39087-326D-491E-8CEC-FA971A4AAED9}" srcOrd="1" destOrd="0" presId="urn:microsoft.com/office/officeart/2005/8/layout/hierarchy4"/>
    <dgm:cxn modelId="{F44FF36E-D4EB-4F83-9B0C-95EB7CDC6186}" type="presParOf" srcId="{F6F69CD5-CC52-4724-A267-D66197A3EF17}" destId="{C7EFF5C6-B405-45AB-A74A-060AF0891624}" srcOrd="2" destOrd="0" presId="urn:microsoft.com/office/officeart/2005/8/layout/hierarchy4"/>
    <dgm:cxn modelId="{58D9C9DD-CEC1-4674-8AFF-2DE8D299244E}" type="presParOf" srcId="{C7EFF5C6-B405-45AB-A74A-060AF0891624}" destId="{BC76DD49-3F2F-4ACB-B15D-968EFEA128BA}" srcOrd="0" destOrd="0" presId="urn:microsoft.com/office/officeart/2005/8/layout/hierarchy4"/>
    <dgm:cxn modelId="{75580B00-356F-4B2A-800A-A1069C1C25CE}" type="presParOf" srcId="{BC76DD49-3F2F-4ACB-B15D-968EFEA128BA}" destId="{D5600F4E-F00C-4C34-BAAA-A9DD424227E1}" srcOrd="0" destOrd="0" presId="urn:microsoft.com/office/officeart/2005/8/layout/hierarchy4"/>
    <dgm:cxn modelId="{90FECEB8-3C7E-489D-8DA1-613B1DABDB4B}" type="presParOf" srcId="{BC76DD49-3F2F-4ACB-B15D-968EFEA128BA}" destId="{8D12C0CA-B668-48BB-817C-B8FBAE82149C}" srcOrd="1" destOrd="0" presId="urn:microsoft.com/office/officeart/2005/8/layout/hierarchy4"/>
    <dgm:cxn modelId="{9905E6D5-0D5E-47D2-BBE5-AE2ACC3C8D61}" type="presParOf" srcId="{BC76DD49-3F2F-4ACB-B15D-968EFEA128BA}" destId="{862EE843-4EE0-42EB-997C-057FAB95ADF2}" srcOrd="2" destOrd="0" presId="urn:microsoft.com/office/officeart/2005/8/layout/hierarchy4"/>
    <dgm:cxn modelId="{8D8C5392-6DE7-490F-9FA4-416791F1B27B}" type="presParOf" srcId="{862EE843-4EE0-42EB-997C-057FAB95ADF2}" destId="{9772CE35-F73F-4F7E-9F8D-143D33ADB2D4}" srcOrd="0" destOrd="0" presId="urn:microsoft.com/office/officeart/2005/8/layout/hierarchy4"/>
    <dgm:cxn modelId="{18459B15-2076-4435-A1EA-8676B30F3389}" type="presParOf" srcId="{9772CE35-F73F-4F7E-9F8D-143D33ADB2D4}" destId="{DEE9401C-0F3C-4726-898F-6DFD9559046B}" srcOrd="0" destOrd="0" presId="urn:microsoft.com/office/officeart/2005/8/layout/hierarchy4"/>
    <dgm:cxn modelId="{981CB550-3DD0-4F2C-B9C9-B72E4FEC64D7}" type="presParOf" srcId="{9772CE35-F73F-4F7E-9F8D-143D33ADB2D4}" destId="{C2991BCF-29BC-4E85-9824-A84AA902CAA9}" srcOrd="1" destOrd="0" presId="urn:microsoft.com/office/officeart/2005/8/layout/hierarchy4"/>
    <dgm:cxn modelId="{D1FCFAD7-1DC6-4C57-A90B-4D025215AA46}" type="presParOf" srcId="{862EE843-4EE0-42EB-997C-057FAB95ADF2}" destId="{F9486A2E-5FAE-4AB7-ADBD-745947DF7A33}" srcOrd="1" destOrd="0" presId="urn:microsoft.com/office/officeart/2005/8/layout/hierarchy4"/>
    <dgm:cxn modelId="{B2FEE074-54A6-4BD3-80CE-95884044A3E0}" type="presParOf" srcId="{862EE843-4EE0-42EB-997C-057FAB95ADF2}" destId="{56F00699-55AA-4BE0-8CF0-500FAE2E6372}" srcOrd="2" destOrd="0" presId="urn:microsoft.com/office/officeart/2005/8/layout/hierarchy4"/>
    <dgm:cxn modelId="{0C05EEA5-4E86-4936-B07D-0A525F70FE8E}" type="presParOf" srcId="{56F00699-55AA-4BE0-8CF0-500FAE2E6372}" destId="{D7723BF1-EB9D-45A8-B1F2-903F5E5A2A3E}" srcOrd="0" destOrd="0" presId="urn:microsoft.com/office/officeart/2005/8/layout/hierarchy4"/>
    <dgm:cxn modelId="{FBA1A583-BD84-4D86-A723-4B11D7DA2D3B}" type="presParOf" srcId="{56F00699-55AA-4BE0-8CF0-500FAE2E6372}" destId="{4FB57C28-0CB0-4289-A7A5-DDF42A782097}" srcOrd="1" destOrd="0" presId="urn:microsoft.com/office/officeart/2005/8/layout/hierarchy4"/>
    <dgm:cxn modelId="{1B241565-771C-4061-9D40-4678A35BBBF1}" type="presParOf" srcId="{C7EFF5C6-B405-45AB-A74A-060AF0891624}" destId="{D3AABEFE-4A7E-4174-9E53-A6A30EB69DF2}" srcOrd="1" destOrd="0" presId="urn:microsoft.com/office/officeart/2005/8/layout/hierarchy4"/>
    <dgm:cxn modelId="{A2C2B556-CDA6-4959-99A5-D3CBA0E588A2}" type="presParOf" srcId="{C7EFF5C6-B405-45AB-A74A-060AF0891624}" destId="{10BC152E-C8F5-4967-B907-5055331DE653}" srcOrd="2" destOrd="0" presId="urn:microsoft.com/office/officeart/2005/8/layout/hierarchy4"/>
    <dgm:cxn modelId="{0D4E0A4B-2047-4679-A633-6556B22D95F8}" type="presParOf" srcId="{10BC152E-C8F5-4967-B907-5055331DE653}" destId="{CE3CD304-76A7-4146-9F5D-23DB1F5EA03E}" srcOrd="0" destOrd="0" presId="urn:microsoft.com/office/officeart/2005/8/layout/hierarchy4"/>
    <dgm:cxn modelId="{6D7B4020-3E63-417C-ABB3-B808790C9630}" type="presParOf" srcId="{10BC152E-C8F5-4967-B907-5055331DE653}" destId="{D36EF2A2-245E-42CA-81C9-2FA66273A680}" srcOrd="1" destOrd="0" presId="urn:microsoft.com/office/officeart/2005/8/layout/hierarchy4"/>
    <dgm:cxn modelId="{BC64C3D6-D9DD-45FF-B774-9E45AD80B869}" type="presParOf" srcId="{10BC152E-C8F5-4967-B907-5055331DE653}" destId="{2C9AAC0C-FB79-4E42-8734-EF7AE915695A}" srcOrd="2" destOrd="0" presId="urn:microsoft.com/office/officeart/2005/8/layout/hierarchy4"/>
    <dgm:cxn modelId="{742D8CB1-8BD6-48AF-9199-0859E19DE689}" type="presParOf" srcId="{2C9AAC0C-FB79-4E42-8734-EF7AE915695A}" destId="{70A3EA32-128A-452E-B513-673185F56DE9}" srcOrd="0" destOrd="0" presId="urn:microsoft.com/office/officeart/2005/8/layout/hierarchy4"/>
    <dgm:cxn modelId="{0DA5B77E-B7CA-4434-B74D-1C6C9C4A9212}" type="presParOf" srcId="{70A3EA32-128A-452E-B513-673185F56DE9}" destId="{6FD08E94-898E-4F19-8043-8F5ACB8A9C59}" srcOrd="0" destOrd="0" presId="urn:microsoft.com/office/officeart/2005/8/layout/hierarchy4"/>
    <dgm:cxn modelId="{3EE50914-4295-44D4-8821-7378749DA9D9}" type="presParOf" srcId="{70A3EA32-128A-452E-B513-673185F56DE9}" destId="{D20CD4E5-ACC9-4C3E-95E1-934F0C412938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B67AA-BFC2-4B22-B16A-A0A182BF3660}">
      <dsp:nvSpPr>
        <dsp:cNvPr id="0" name=""/>
        <dsp:cNvSpPr/>
      </dsp:nvSpPr>
      <dsp:spPr>
        <a:xfrm>
          <a:off x="1133" y="0"/>
          <a:ext cx="4939212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0" kern="1200" dirty="0">
              <a:solidFill>
                <a:srgbClr val="FFC000"/>
              </a:solidFill>
              <a:effectLst/>
            </a:rPr>
            <a:t>Upper management</a:t>
          </a:r>
        </a:p>
      </dsp:txBody>
      <dsp:txXfrm>
        <a:off x="26012" y="24879"/>
        <a:ext cx="4889454" cy="799678"/>
      </dsp:txXfrm>
    </dsp:sp>
    <dsp:sp modelId="{D5600F4E-F00C-4C34-BAAA-A9DD424227E1}">
      <dsp:nvSpPr>
        <dsp:cNvPr id="0" name=""/>
        <dsp:cNvSpPr/>
      </dsp:nvSpPr>
      <dsp:spPr>
        <a:xfrm>
          <a:off x="566" y="936507"/>
          <a:ext cx="3226446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kern="1200" dirty="0">
              <a:solidFill>
                <a:srgbClr val="FFC000"/>
              </a:solidFill>
              <a:effectLst/>
            </a:rPr>
            <a:t>Engineering</a:t>
          </a:r>
        </a:p>
      </dsp:txBody>
      <dsp:txXfrm>
        <a:off x="25445" y="961386"/>
        <a:ext cx="3176688" cy="799678"/>
      </dsp:txXfrm>
    </dsp:sp>
    <dsp:sp modelId="{DEE9401C-0F3C-4726-898F-6DFD9559046B}">
      <dsp:nvSpPr>
        <dsp:cNvPr id="0" name=""/>
        <dsp:cNvSpPr/>
      </dsp:nvSpPr>
      <dsp:spPr>
        <a:xfrm>
          <a:off x="566" y="1872265"/>
          <a:ext cx="1580042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rgbClr val="FFC000"/>
              </a:solidFill>
            </a:rPr>
            <a:t>Engineering Services</a:t>
          </a:r>
        </a:p>
      </dsp:txBody>
      <dsp:txXfrm>
        <a:off x="25445" y="1897144"/>
        <a:ext cx="1530284" cy="799678"/>
      </dsp:txXfrm>
    </dsp:sp>
    <dsp:sp modelId="{D7723BF1-EB9D-45A8-B1F2-903F5E5A2A3E}">
      <dsp:nvSpPr>
        <dsp:cNvPr id="0" name=""/>
        <dsp:cNvSpPr/>
      </dsp:nvSpPr>
      <dsp:spPr>
        <a:xfrm>
          <a:off x="1646970" y="1872265"/>
          <a:ext cx="1580042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rgbClr val="FFC000"/>
              </a:solidFill>
            </a:rPr>
            <a:t>Research &amp; Development</a:t>
          </a:r>
        </a:p>
      </dsp:txBody>
      <dsp:txXfrm>
        <a:off x="1671849" y="1897144"/>
        <a:ext cx="1530284" cy="799678"/>
      </dsp:txXfrm>
    </dsp:sp>
    <dsp:sp modelId="{CE3CD304-76A7-4146-9F5D-23DB1F5EA03E}">
      <dsp:nvSpPr>
        <dsp:cNvPr id="0" name=""/>
        <dsp:cNvSpPr/>
      </dsp:nvSpPr>
      <dsp:spPr>
        <a:xfrm>
          <a:off x="3359736" y="936507"/>
          <a:ext cx="1580042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kern="1200" dirty="0">
              <a:solidFill>
                <a:srgbClr val="FFC000"/>
              </a:solidFill>
              <a:effectLst/>
            </a:rPr>
            <a:t>Production</a:t>
          </a:r>
        </a:p>
      </dsp:txBody>
      <dsp:txXfrm>
        <a:off x="3384615" y="961386"/>
        <a:ext cx="1530284" cy="799678"/>
      </dsp:txXfrm>
    </dsp:sp>
    <dsp:sp modelId="{6FD08E94-898E-4F19-8043-8F5ACB8A9C59}">
      <dsp:nvSpPr>
        <dsp:cNvPr id="0" name=""/>
        <dsp:cNvSpPr/>
      </dsp:nvSpPr>
      <dsp:spPr>
        <a:xfrm>
          <a:off x="3359736" y="1872265"/>
          <a:ext cx="1580042" cy="84943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rgbClr val="FFC000"/>
              </a:solidFill>
            </a:rPr>
            <a:t>Production</a:t>
          </a:r>
        </a:p>
      </dsp:txBody>
      <dsp:txXfrm>
        <a:off x="3384615" y="1897144"/>
        <a:ext cx="1530284" cy="79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09217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4159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9928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9775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87913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46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84435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99364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6105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6246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3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2239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3479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2511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3414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CA" u="none" baseline="0" dirty="0">
              <a:effectLst/>
            </a:endParaRPr>
          </a:p>
          <a:p>
            <a:endParaRPr lang="en-CA" u="none" baseline="0" dirty="0">
              <a:effectLst/>
            </a:endParaRPr>
          </a:p>
          <a:p>
            <a:endParaRPr lang="en-CA" u="none" baseline="0" dirty="0">
              <a:effectLst/>
            </a:endParaRP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4603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7452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6026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2697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MSCI</a:t>
            </a:r>
            <a:r>
              <a:rPr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rPr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Organizational Design and Technology</a:t>
            </a:r>
            <a:r>
              <a:rPr sz="984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>
                <a:effectLst/>
              </a:rPr>
              <a:t>Instructor: Ayman Alzayat, aalzayat@uwaterloo.ca </a:t>
            </a:r>
            <a:endParaRPr sz="504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>
                <a:effectLst/>
              </a:rPr>
              <a:t>TA: </a:t>
            </a:r>
            <a:r>
              <a:rPr dirty="0" err="1">
                <a:effectLst/>
              </a:rPr>
              <a:t>Varsha</a:t>
            </a:r>
            <a:r>
              <a:rPr dirty="0">
                <a:effectLst/>
              </a:rPr>
              <a:t> </a:t>
            </a:r>
            <a:r>
              <a:rPr dirty="0" err="1">
                <a:effectLst/>
              </a:rPr>
              <a:t>Suryanarayana</a:t>
            </a:r>
            <a:r>
              <a:rPr dirty="0">
                <a:effectLst/>
              </a:rPr>
              <a:t>, vsuryana@uwaterloo.ca</a:t>
            </a:r>
            <a:endParaRPr sz="504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Scientific Management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effectLst/>
              </a:rPr>
              <a:t>Problems with this approach:</a:t>
            </a:r>
          </a:p>
          <a:p>
            <a:r>
              <a:rPr lang="en-US" sz="3600" dirty="0">
                <a:solidFill>
                  <a:srgbClr val="FFC000"/>
                </a:solidFill>
                <a:effectLst/>
              </a:rPr>
              <a:t>Limited applicability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</a:rPr>
              <a:t>Physical vs. cognitive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</a:rPr>
              <a:t>Individual vs. group tasks</a:t>
            </a:r>
          </a:p>
          <a:p>
            <a:r>
              <a:rPr lang="en-US" sz="3600" dirty="0">
                <a:solidFill>
                  <a:srgbClr val="FFC000"/>
                </a:solidFill>
                <a:effectLst/>
              </a:rPr>
              <a:t>Undesirable consequences of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</a:rPr>
              <a:t>Repetitive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3600" dirty="0">
                <a:effectLst/>
              </a:rPr>
              <a:t>Loss of autonomy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23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BUREAUCRACY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</a:rPr>
              <a:t>Questions</a:t>
            </a:r>
          </a:p>
          <a:p>
            <a:r>
              <a:rPr lang="en-US" sz="4000" dirty="0"/>
              <a:t>What words come to mind when you think about bureaucracy?</a:t>
            </a:r>
          </a:p>
          <a:p>
            <a:r>
              <a:rPr lang="en-US" sz="4000" dirty="0"/>
              <a:t>Have you worked in a place that you would think of as a bureaucracy? What are its characteristics?</a:t>
            </a:r>
          </a:p>
          <a:p>
            <a:r>
              <a:rPr lang="en-US" sz="4000" dirty="0"/>
              <a:t>What are the positive/negative aspects of bureaucracy?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91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BUREAUCRACY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i="1" dirty="0">
                <a:effectLst/>
              </a:rPr>
              <a:t>Unit of Analysis</a:t>
            </a:r>
            <a:r>
              <a:rPr lang="en-US" sz="4000" dirty="0">
                <a:effectLst/>
              </a:rPr>
              <a:t>: offices and procedures</a:t>
            </a:r>
          </a:p>
          <a:p>
            <a:r>
              <a:rPr lang="en-US" sz="4000" dirty="0">
                <a:effectLst/>
              </a:rPr>
              <a:t>Mainly Prescriptive Approach</a:t>
            </a:r>
          </a:p>
          <a:p>
            <a:r>
              <a:rPr lang="en-US" sz="4000" dirty="0">
                <a:effectLst/>
              </a:rPr>
              <a:t>Internal focus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20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BUREAUCRACY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effectLst/>
              </a:rPr>
              <a:t>Problems with Bureaucracy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Org. as a machine or a rational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Appropriateness of the rules. </a:t>
            </a:r>
          </a:p>
          <a:p>
            <a:pPr marL="406400" lvl="1" indent="0">
              <a:buNone/>
            </a:pPr>
            <a:r>
              <a:rPr lang="en-US" dirty="0">
                <a:effectLst/>
              </a:rPr>
              <a:t>			Example: buses on the railroad crossings.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Ease of changing rules when necessary.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Hierarchical communication &amp;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313720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400" dirty="0">
                <a:effectLst/>
              </a:rPr>
              <a:t>HUMAN RELATIONS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Existence of informal organization (social organization)  with its own norms, values, and expectations.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Internal environment</a:t>
            </a:r>
          </a:p>
          <a:p>
            <a:r>
              <a:rPr lang="en-US" dirty="0">
                <a:effectLst/>
              </a:rPr>
              <a:t>Unit of analysis: individual &amp; small group behavior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	Example: individual attitude, small group decision 			making</a:t>
            </a:r>
          </a:p>
          <a:p>
            <a:r>
              <a:rPr lang="en-US" dirty="0">
                <a:effectLst/>
              </a:rPr>
              <a:t>Descriptive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05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400" dirty="0">
                <a:effectLst/>
              </a:rPr>
              <a:t>HUMAN RELATIONS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effectLst/>
              </a:rPr>
              <a:t>Problems with Human Relations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	assumes organization equals the sum of all people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	assumes job satisfaction ~ productivity</a:t>
            </a:r>
          </a:p>
          <a:p>
            <a:pPr marL="0" indent="0">
              <a:buNone/>
            </a:pPr>
            <a:endParaRPr lang="en-CA" dirty="0"/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10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400" dirty="0">
                <a:effectLst/>
              </a:rPr>
              <a:t>SYSTEMS VIEW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Borrowing from the natural sciences</a:t>
            </a:r>
          </a:p>
          <a:p>
            <a:r>
              <a:rPr lang="en-CA" dirty="0">
                <a:effectLst/>
              </a:rPr>
              <a:t>System: a complex unity of things that are interconnected and interdependent</a:t>
            </a:r>
          </a:p>
          <a:p>
            <a:r>
              <a:rPr lang="en-CA" b="1" i="1" dirty="0">
                <a:effectLst/>
              </a:rPr>
              <a:t>Unit of analysis: </a:t>
            </a:r>
            <a:r>
              <a:rPr lang="en-CA" dirty="0">
                <a:effectLst/>
              </a:rPr>
              <a:t>cycle of events</a:t>
            </a:r>
          </a:p>
          <a:p>
            <a:r>
              <a:rPr lang="en-CA" b="1" i="1" dirty="0">
                <a:effectLst/>
              </a:rPr>
              <a:t>Internal and/or external </a:t>
            </a:r>
            <a:r>
              <a:rPr lang="en-CA" dirty="0">
                <a:effectLst/>
              </a:rPr>
              <a:t>(can be applied at different levels of analysis)</a:t>
            </a:r>
          </a:p>
          <a:p>
            <a:r>
              <a:rPr lang="en-CA" b="1" i="1" dirty="0">
                <a:effectLst/>
              </a:rPr>
              <a:t>Descriptive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00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400" dirty="0">
                <a:effectLst/>
              </a:rPr>
              <a:t>SYSTEMS VIEW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" y="1913109"/>
            <a:ext cx="12026452" cy="734204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8617713"/>
            <a:ext cx="681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</a:rPr>
              <a:t>Role-taking Model, Katz &amp; Kahn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F332B3-4220-4C3E-B1FF-C7D99D89D774}"/>
              </a:ext>
            </a:extLst>
          </p:cNvPr>
          <p:cNvCxnSpPr>
            <a:cxnSpLocks/>
          </p:cNvCxnSpPr>
          <p:nvPr/>
        </p:nvCxnSpPr>
        <p:spPr>
          <a:xfrm>
            <a:off x="11778712" y="5408908"/>
            <a:ext cx="736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6710C-835E-4885-9A54-CD2ADF6D88B3}"/>
              </a:ext>
            </a:extLst>
          </p:cNvPr>
          <p:cNvCxnSpPr/>
          <p:nvPr/>
        </p:nvCxnSpPr>
        <p:spPr>
          <a:xfrm>
            <a:off x="12345145" y="6323308"/>
            <a:ext cx="0" cy="108488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F24256-58A7-4E67-A441-E1C51FDC9AF4}"/>
              </a:ext>
            </a:extLst>
          </p:cNvPr>
          <p:cNvCxnSpPr>
            <a:cxnSpLocks/>
          </p:cNvCxnSpPr>
          <p:nvPr/>
        </p:nvCxnSpPr>
        <p:spPr>
          <a:xfrm flipH="1">
            <a:off x="2526224" y="6540284"/>
            <a:ext cx="9989402" cy="154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412554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400" dirty="0">
                <a:effectLst/>
              </a:rPr>
              <a:t>SYSTEMS VIEW</a:t>
            </a:r>
            <a:endParaRPr sz="1200" b="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349500"/>
            <a:ext cx="114808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Problems with the system approach</a:t>
            </a:r>
          </a:p>
          <a:p>
            <a:r>
              <a:rPr lang="en-US" sz="3600" dirty="0">
                <a:effectLst/>
              </a:rPr>
              <a:t>Selecting the appropriate level of analysis </a:t>
            </a:r>
          </a:p>
          <a:p>
            <a:pPr marL="0" lvl="1" indent="0">
              <a:buNone/>
            </a:pPr>
            <a:r>
              <a:rPr lang="en-US" sz="3600" dirty="0">
                <a:effectLst/>
              </a:rPr>
              <a:t>	Example: individual, work group, department</a:t>
            </a:r>
          </a:p>
          <a:p>
            <a:r>
              <a:rPr lang="en-US" sz="3600" dirty="0">
                <a:effectLst/>
              </a:rPr>
              <a:t> From abstract concepts to specific cycle of events</a:t>
            </a:r>
          </a:p>
          <a:p>
            <a:pPr marL="0" lvl="1" indent="0">
              <a:buNone/>
            </a:pPr>
            <a:r>
              <a:rPr lang="en-US" sz="3600" dirty="0">
                <a:effectLst/>
              </a:rPr>
              <a:t>	Example: feedback in the role model</a:t>
            </a:r>
          </a:p>
          <a:p>
            <a:r>
              <a:rPr lang="en-US" altLang="en-US" sz="3600" dirty="0">
                <a:effectLst/>
              </a:rPr>
              <a:t>Complexity of application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0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Contingency Theory</a:t>
            </a:r>
            <a:endParaRPr sz="1200" b="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349500"/>
            <a:ext cx="11480800" cy="64262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Organizational design depends on context</a:t>
            </a:r>
          </a:p>
          <a:p>
            <a:r>
              <a:rPr lang="en-CA" dirty="0">
                <a:effectLst/>
              </a:rPr>
              <a:t>Just like human behaviour = f (person &amp; situation), organizational structure = f (internal &amp; external factors)</a:t>
            </a:r>
          </a:p>
          <a:p>
            <a:r>
              <a:rPr lang="en-CA" dirty="0">
                <a:effectLst/>
              </a:rPr>
              <a:t>Unit of analysis: relationship between organization design and certain “contingency” variables (environment, technology, size, age, etc.)</a:t>
            </a:r>
          </a:p>
          <a:p>
            <a:r>
              <a:rPr lang="en-CA" dirty="0">
                <a:effectLst/>
              </a:rPr>
              <a:t>Internal and external</a:t>
            </a:r>
          </a:p>
          <a:p>
            <a:r>
              <a:rPr lang="en-CA" dirty="0">
                <a:effectLst/>
              </a:rPr>
              <a:t>Descriptive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54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Understanding Organizational Theories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effectLst/>
              </a:rPr>
              <a:t>INTRODUCTIONS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  <a:p>
            <a:r>
              <a:rPr dirty="0">
                <a:effectLst/>
              </a:rPr>
              <a:t>Expectations (Mine &amp; Yours)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  <a:p>
            <a:r>
              <a:rPr dirty="0">
                <a:effectLst/>
              </a:rPr>
              <a:t>Course Information and Assessments </a:t>
            </a:r>
            <a:endParaRPr sz="120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  <a:p>
            <a:r>
              <a:rPr dirty="0">
                <a:effectLst/>
              </a:rPr>
              <a:t>Organizations: Definitions and </a:t>
            </a:r>
            <a:r>
              <a:rPr dirty="0">
                <a:ln w="0"/>
                <a:solidFill>
                  <a:srgbClr val="FFC000"/>
                </a:solidFill>
                <a:effectLst/>
              </a:rPr>
              <a:t>Theories</a:t>
            </a:r>
            <a:endParaRPr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Contingency Theory</a:t>
            </a:r>
            <a:endParaRPr sz="1200" b="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349500"/>
            <a:ext cx="114808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Problems with the Contingency Theory</a:t>
            </a:r>
          </a:p>
          <a:p>
            <a:r>
              <a:rPr lang="en-US" sz="3200" b="1" dirty="0">
                <a:solidFill>
                  <a:schemeClr val="tx1"/>
                </a:solidFill>
                <a:effectLst/>
              </a:rPr>
              <a:t>Did not develop a comprehensive theory</a:t>
            </a:r>
          </a:p>
          <a:p>
            <a:pPr marL="406400" lvl="1" indent="0">
              <a:buNone/>
            </a:pPr>
            <a:r>
              <a:rPr lang="en-US" sz="3200" b="1" dirty="0">
                <a:solidFill>
                  <a:schemeClr val="tx1"/>
                </a:solidFill>
                <a:effectLst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e.g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treated each variable separately.</a:t>
            </a:r>
          </a:p>
          <a:p>
            <a:pPr marL="406400" lvl="1"/>
            <a:r>
              <a:rPr lang="en-US" sz="3200" b="1" dirty="0">
                <a:solidFill>
                  <a:schemeClr val="tx1"/>
                </a:solidFill>
                <a:effectLst/>
              </a:rPr>
              <a:t>Not applying the same kind of analysis at different level</a:t>
            </a:r>
          </a:p>
          <a:p>
            <a:pPr marL="406400" lvl="1" indent="0">
              <a:buNone/>
            </a:pPr>
            <a:r>
              <a:rPr lang="en-US" sz="3200" b="1" dirty="0">
                <a:solidFill>
                  <a:schemeClr val="tx1"/>
                </a:solidFill>
                <a:effectLst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e.g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impact on departments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47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Summary</a:t>
            </a:r>
            <a:endParaRPr sz="1200" b="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349500"/>
            <a:ext cx="11480800" cy="6426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effectLst/>
              </a:rPr>
              <a:t>Defining organizations</a:t>
            </a:r>
            <a:r>
              <a:rPr lang="en-US" sz="3600" dirty="0">
                <a:solidFill>
                  <a:schemeClr val="tx1"/>
                </a:solidFill>
                <a:effectLst/>
              </a:rPr>
              <a:t>	</a:t>
            </a:r>
          </a:p>
          <a:p>
            <a:pPr marL="812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	By categorization, by goals..</a:t>
            </a:r>
          </a:p>
          <a:p>
            <a:pPr marL="812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	Patterns of behavior resulting from formal and informal constraints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effectLst/>
              </a:rPr>
              <a:t>Tools in studying organizations</a:t>
            </a:r>
          </a:p>
          <a:p>
            <a:pPr marL="812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	Environment: Internal vs. External</a:t>
            </a:r>
          </a:p>
          <a:p>
            <a:pPr marL="812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	Units of Analysis</a:t>
            </a:r>
          </a:p>
          <a:p>
            <a:pPr marL="812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	Analysis: Descriptive vs. Prescriptive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effectLst/>
              </a:rPr>
              <a:t>Some major organizational theories</a:t>
            </a:r>
          </a:p>
          <a:p>
            <a:pPr marL="1219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Scientific management</a:t>
            </a:r>
          </a:p>
          <a:p>
            <a:pPr marL="1219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Bureaucracy</a:t>
            </a:r>
          </a:p>
          <a:p>
            <a:pPr marL="1219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Human relations</a:t>
            </a:r>
          </a:p>
          <a:p>
            <a:pPr marL="1219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Systems view</a:t>
            </a:r>
          </a:p>
          <a:p>
            <a:pPr marL="1219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chemeClr val="tx1"/>
                </a:solidFill>
                <a:effectLst/>
              </a:rPr>
              <a:t>Contingency theory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23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CA1</a:t>
            </a:r>
            <a:endParaRPr sz="1200" b="0" dirty="0">
              <a:solidFill>
                <a:srgbClr val="000000"/>
              </a:solidFill>
              <a:effectLst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349500"/>
            <a:ext cx="11480800" cy="6426200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3600" dirty="0">
                <a:solidFill>
                  <a:srgbClr val="FFC000"/>
                </a:solidFill>
                <a:effectLst/>
              </a:rPr>
              <a:t>What is the unit of analysis for Scientific Management? Give an example.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3600" dirty="0">
                <a:solidFill>
                  <a:srgbClr val="FFC000"/>
                </a:solidFill>
                <a:effectLst/>
              </a:rPr>
              <a:t>What is the unit of analysis for Human relations? Give an example.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3600" dirty="0">
                <a:solidFill>
                  <a:srgbClr val="FFC000"/>
                </a:solidFill>
                <a:effectLst/>
              </a:rPr>
              <a:t>Discuss the differences between prescriptive vs. descriptive analysis. Give an example for each way of analysis different from the lecture. 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buFont typeface="+mj-lt"/>
              <a:buAutoNum type="alphaUcPeriod"/>
            </a:pPr>
            <a:endParaRPr lang="en-US" sz="3600" dirty="0">
              <a:solidFill>
                <a:srgbClr val="FFC000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  <a:effectLst/>
              </a:rPr>
              <a:t>Should submitted by tomorrow (Friday the 14</a:t>
            </a:r>
            <a:r>
              <a:rPr lang="en-US" sz="2400" baseline="30000" dirty="0">
                <a:solidFill>
                  <a:srgbClr val="FFC000"/>
                </a:solidFill>
                <a:effectLst/>
              </a:rPr>
              <a:t>th</a:t>
            </a:r>
            <a:r>
              <a:rPr lang="en-US" sz="2400" dirty="0">
                <a:solidFill>
                  <a:srgbClr val="FFC000"/>
                </a:solidFill>
                <a:effectLst/>
              </a:rPr>
              <a:t>) 11:30 pm to drobox in Learn.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4442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dirty="0"/>
              <a:t>LECTURE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Understanding Organizational Theories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41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Organizations are ‘man-made’, and not the result of a natural evolution.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Example, management ‘fads’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Management by Objectives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Knowledge Management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Six Sigma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Lean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82" y="4618616"/>
            <a:ext cx="8512274" cy="463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6447" y="3363946"/>
            <a:ext cx="12461358" cy="6233540"/>
          </a:xfrm>
          <a:prstGeom prst="roundRect">
            <a:avLst/>
          </a:prstGeom>
          <a:noFill/>
          <a:ln w="76200" cap="flat">
            <a:solidFill>
              <a:schemeClr val="tx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Research Considerations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55650" y="1574911"/>
            <a:ext cx="11480800" cy="17336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What is the focus?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internal (e.g., employees)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external environments (e.g., markets)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30758201"/>
              </p:ext>
            </p:extLst>
          </p:nvPr>
        </p:nvGraphicFramePr>
        <p:xfrm>
          <a:off x="4146578" y="5789564"/>
          <a:ext cx="4940346" cy="2722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Oval 18"/>
          <p:cNvSpPr/>
          <p:nvPr/>
        </p:nvSpPr>
        <p:spPr>
          <a:xfrm>
            <a:off x="2956887" y="5231219"/>
            <a:ext cx="7293935" cy="402393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56462" y="4856619"/>
            <a:ext cx="2294844" cy="148626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rgbClr val="FFC000"/>
                </a:solidFill>
                <a:effectLst/>
              </a:rPr>
              <a:t>Government</a:t>
            </a:r>
            <a:endParaRPr lang="en-CA" sz="14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3537" y="7768882"/>
            <a:ext cx="2294844" cy="148626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rgbClr val="FFC000"/>
                </a:solidFill>
                <a:effectLst/>
              </a:rPr>
              <a:t>Customers</a:t>
            </a:r>
            <a:endParaRPr lang="en-CA" sz="14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263719" y="4856619"/>
            <a:ext cx="2294844" cy="148626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rgbClr val="FFC000"/>
                </a:solidFill>
                <a:effectLst/>
              </a:rPr>
              <a:t>Competitors</a:t>
            </a:r>
            <a:endParaRPr lang="en-CA" sz="14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3719" y="7768882"/>
            <a:ext cx="2294844" cy="148626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rgbClr val="FFC000"/>
                </a:solidFill>
                <a:effectLst/>
              </a:rPr>
              <a:t>Suppliers</a:t>
            </a:r>
            <a:endParaRPr lang="en-CA" sz="14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56432" y="3573186"/>
            <a:ext cx="2294844" cy="148626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FFC000"/>
                </a:solidFill>
                <a:effectLst/>
              </a:rPr>
              <a:t>Markets</a:t>
            </a:r>
            <a:endParaRPr lang="en-CA" sz="1400" b="1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72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Understanding Organizational Theories - Research Considerations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3600" u="sng" dirty="0"/>
              <a:t>Unit of analysis</a:t>
            </a:r>
            <a:r>
              <a:rPr lang="en-CA" sz="3600" dirty="0"/>
              <a:t>: the fundamental element of interest or </a:t>
            </a:r>
            <a:r>
              <a:rPr lang="en-US" sz="3600" dirty="0"/>
              <a:t>objects of study within a research project.</a:t>
            </a:r>
            <a:endParaRPr lang="en-CA" sz="3600" dirty="0"/>
          </a:p>
          <a:p>
            <a:r>
              <a:rPr lang="en-CA" sz="3600" dirty="0"/>
              <a:t>Important to find the most suitable unit of analysis depending on what the research question is. </a:t>
            </a:r>
          </a:p>
          <a:p>
            <a:r>
              <a:rPr lang="en-US" altLang="en-US" sz="3600" dirty="0"/>
              <a:t>Focus of the theoretical attention</a:t>
            </a:r>
          </a:p>
          <a:p>
            <a:r>
              <a:rPr lang="en-CA" sz="3600" dirty="0"/>
              <a:t>For example, </a:t>
            </a:r>
            <a:r>
              <a:rPr lang="en-US" altLang="en-US" sz="3600" dirty="0"/>
              <a:t>social interaction</a:t>
            </a:r>
            <a:endParaRPr lang="en-CA" sz="36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91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Understanding Organizational Theories  - Research Considerations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Font typeface="Arial" pitchFamily="34" charset="0"/>
              <a:buNone/>
            </a:pPr>
            <a:r>
              <a:rPr lang="en-CA" sz="3900" b="1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Helvetica Neue"/>
              </a:rPr>
              <a:t>Exercise: </a:t>
            </a:r>
            <a:r>
              <a:rPr lang="en-CA" sz="39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What might be the unit of analysis (e.g., employees, departments, or organizations) in researching the following questions?</a:t>
            </a:r>
          </a:p>
          <a:p>
            <a:pPr lvl="1"/>
            <a:r>
              <a:rPr lang="en-CA" dirty="0"/>
              <a:t>What is the effect of market uncertainty on organizational productivity?</a:t>
            </a:r>
          </a:p>
          <a:p>
            <a:pPr lvl="1"/>
            <a:r>
              <a:rPr lang="en-CA" dirty="0"/>
              <a:t>What ‘roles’ do participants take in organizational decision making?</a:t>
            </a:r>
          </a:p>
          <a:p>
            <a:pPr lvl="1"/>
            <a:r>
              <a:rPr lang="en-CA" dirty="0"/>
              <a:t>Can a better work-life balance motivate employees to work harder?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51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Understanding Organizational Theories  - Research Considerations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2738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CA" u="sng" dirty="0">
                <a:effectLst/>
              </a:rPr>
              <a:t>Prescriptive</a:t>
            </a:r>
            <a:r>
              <a:rPr lang="en-CA" dirty="0">
                <a:effectLst/>
              </a:rPr>
              <a:t> (how to do it) vs. </a:t>
            </a:r>
            <a:r>
              <a:rPr lang="en-CA" u="sng" dirty="0">
                <a:effectLst/>
              </a:rPr>
              <a:t>descriptive</a:t>
            </a:r>
            <a:r>
              <a:rPr lang="en-CA" dirty="0">
                <a:effectLst/>
              </a:rPr>
              <a:t> (how it’s done) analysis.</a:t>
            </a:r>
          </a:p>
          <a:p>
            <a:pPr lvl="1"/>
            <a:r>
              <a:rPr lang="en-CA" dirty="0">
                <a:effectLst/>
              </a:rPr>
              <a:t>Example:  studying behaviour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3" y="5215363"/>
            <a:ext cx="5267902" cy="3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 descr="C:\Users\Ada Azcaj\AppData\Local\Microsoft\Windows\Temporary Internet Files\Content.IE5\2EQKB4Q5\MP900442241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5151863"/>
            <a:ext cx="5267902" cy="345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307" y="8765342"/>
            <a:ext cx="33290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Prescriptive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38533" y="8765342"/>
            <a:ext cx="2740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Descriptive</a:t>
            </a:r>
          </a:p>
        </p:txBody>
      </p:sp>
    </p:spTree>
    <p:extLst>
      <p:ext uri="{BB962C8B-B14F-4D97-AF65-F5344CB8AC3E}">
        <p14:creationId xmlns:p14="http://schemas.microsoft.com/office/powerpoint/2010/main" val="257019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Organizational Theories and Approaches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34" y="2549601"/>
            <a:ext cx="6424833" cy="6505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88363" y="2975143"/>
            <a:ext cx="21544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en-US" sz="4000" dirty="0">
                <a:solidFill>
                  <a:srgbClr val="FFC000"/>
                </a:solidFill>
                <a:effectLst/>
              </a:rPr>
              <a:t>Classical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8363" y="4318931"/>
            <a:ext cx="21544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en-US" sz="4000" dirty="0">
                <a:solidFill>
                  <a:srgbClr val="FFC000"/>
                </a:solidFill>
                <a:effectLst/>
              </a:rPr>
              <a:t>Classical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76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5400" dirty="0"/>
              <a:t>Scientific Management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We will search for a definition of organiz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History</a:t>
            </a:r>
          </a:p>
          <a:p>
            <a:r>
              <a:rPr lang="en-US" sz="4000" dirty="0">
                <a:effectLst/>
              </a:rPr>
              <a:t>Internal environment</a:t>
            </a:r>
          </a:p>
          <a:p>
            <a:r>
              <a:rPr lang="en-US" sz="4000" dirty="0">
                <a:effectLst/>
              </a:rPr>
              <a:t>Unit of analysis: steps in performance of a simple physical task  </a:t>
            </a:r>
          </a:p>
          <a:p>
            <a:r>
              <a:rPr lang="en-US" sz="4000" dirty="0">
                <a:effectLst/>
              </a:rPr>
              <a:t>Prescriptive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42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654</Words>
  <Application>Microsoft Office PowerPoint</Application>
  <PresentationFormat>Custom</PresentationFormat>
  <Paragraphs>159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Helvetica Neue</vt:lpstr>
      <vt:lpstr>Helvetica Neue Medium</vt:lpstr>
      <vt:lpstr>Times</vt:lpstr>
      <vt:lpstr>Wingdings</vt:lpstr>
      <vt:lpstr>New_Template2</vt:lpstr>
      <vt:lpstr>MSCI 311 Organizational Design and Technology </vt:lpstr>
      <vt:lpstr>Understanding Organizational Theories</vt:lpstr>
      <vt:lpstr>LECTURE 2 Understanding Organizational Theories </vt:lpstr>
      <vt:lpstr>Research Considerations</vt:lpstr>
      <vt:lpstr>Understanding Organizational Theories - Research Considerations</vt:lpstr>
      <vt:lpstr>Understanding Organizational Theories  - Research Considerations</vt:lpstr>
      <vt:lpstr>Understanding Organizational Theories  - Research Considerations</vt:lpstr>
      <vt:lpstr>Organizational Theories and Approaches</vt:lpstr>
      <vt:lpstr>Scientific Management</vt:lpstr>
      <vt:lpstr>Scientific Management</vt:lpstr>
      <vt:lpstr>BUREAUCRACY</vt:lpstr>
      <vt:lpstr>BUREAUCRACY</vt:lpstr>
      <vt:lpstr>BUREAUCRACY</vt:lpstr>
      <vt:lpstr>HUMAN RELATIONS</vt:lpstr>
      <vt:lpstr>HUMAN RELATIONS</vt:lpstr>
      <vt:lpstr>SYSTEMS VIEW</vt:lpstr>
      <vt:lpstr>SYSTEMS VIEW</vt:lpstr>
      <vt:lpstr>SYSTEMS VIEW</vt:lpstr>
      <vt:lpstr>Contingency Theory</vt:lpstr>
      <vt:lpstr>Contingency Theory</vt:lpstr>
      <vt:lpstr>Summary</vt:lpstr>
      <vt:lpstr>CA1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Alzayat</cp:lastModifiedBy>
  <cp:revision>56</cp:revision>
  <dcterms:modified xsi:type="dcterms:W3CDTF">2018-09-14T14:32:18Z</dcterms:modified>
</cp:coreProperties>
</file>