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7" r:id="rId27"/>
    <p:sldId id="284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93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0000" autoAdjust="0"/>
  </p:normalViewPr>
  <p:slideViewPr>
    <p:cSldViewPr snapToGrid="0">
      <p:cViewPr varScale="1">
        <p:scale>
          <a:sx n="28" d="100"/>
          <a:sy n="28" d="100"/>
        </p:scale>
        <p:origin x="291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84A43-3CEA-45A1-8655-56852870F91B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1ABEFB11-9560-4D00-8C6E-0D327EC9A54E}">
      <dgm:prSet phldrT="[Text]" custT="1"/>
      <dgm:spPr/>
      <dgm:t>
        <a:bodyPr/>
        <a:lstStyle/>
        <a:p>
          <a:r>
            <a:rPr lang="en-US" sz="2400" dirty="0"/>
            <a:t>Mutual Adjustment</a:t>
          </a:r>
        </a:p>
      </dgm:t>
    </dgm:pt>
    <dgm:pt modelId="{FC9D1541-B866-4EC3-9751-21D19B61E4AB}" type="parTrans" cxnId="{10A03C67-8364-4C3A-9DDB-444BF37E5664}">
      <dgm:prSet/>
      <dgm:spPr/>
      <dgm:t>
        <a:bodyPr/>
        <a:lstStyle/>
        <a:p>
          <a:endParaRPr lang="en-US"/>
        </a:p>
      </dgm:t>
    </dgm:pt>
    <dgm:pt modelId="{D7DA4522-2FA8-40F8-8E98-741B662FAC51}" type="sibTrans" cxnId="{10A03C67-8364-4C3A-9DDB-444BF37E5664}">
      <dgm:prSet/>
      <dgm:spPr/>
      <dgm:t>
        <a:bodyPr/>
        <a:lstStyle/>
        <a:p>
          <a:endParaRPr lang="en-US"/>
        </a:p>
      </dgm:t>
    </dgm:pt>
    <dgm:pt modelId="{D1EC7180-7596-4B58-B651-C7F2937B3DDF}">
      <dgm:prSet phldrT="[Text]" custT="1"/>
      <dgm:spPr/>
      <dgm:t>
        <a:bodyPr/>
        <a:lstStyle/>
        <a:p>
          <a:r>
            <a:rPr lang="en-US" sz="2400" dirty="0"/>
            <a:t>Direct Supervision</a:t>
          </a:r>
        </a:p>
      </dgm:t>
    </dgm:pt>
    <dgm:pt modelId="{41503E0E-4EF7-4EB7-B190-00DBF4E12E51}" type="parTrans" cxnId="{E40F3355-4900-4E76-8470-6C39132892FE}">
      <dgm:prSet/>
      <dgm:spPr/>
      <dgm:t>
        <a:bodyPr/>
        <a:lstStyle/>
        <a:p>
          <a:endParaRPr lang="en-US"/>
        </a:p>
      </dgm:t>
    </dgm:pt>
    <dgm:pt modelId="{D9203AEA-0C98-46EE-9237-1DB569A09834}" type="sibTrans" cxnId="{E40F3355-4900-4E76-8470-6C39132892FE}">
      <dgm:prSet/>
      <dgm:spPr/>
      <dgm:t>
        <a:bodyPr/>
        <a:lstStyle/>
        <a:p>
          <a:endParaRPr lang="en-US"/>
        </a:p>
      </dgm:t>
    </dgm:pt>
    <dgm:pt modelId="{31C9C098-7ACB-4A8A-809B-FA73493CECE7}">
      <dgm:prSet phldrT="[Text]"/>
      <dgm:spPr/>
      <dgm:t>
        <a:bodyPr/>
        <a:lstStyle/>
        <a:p>
          <a:r>
            <a:rPr lang="en-US" b="1" dirty="0">
              <a:effectLst/>
            </a:rPr>
            <a:t>Standardization</a:t>
          </a:r>
          <a:endParaRPr lang="en-US" b="1" dirty="0"/>
        </a:p>
      </dgm:t>
    </dgm:pt>
    <dgm:pt modelId="{3483825A-4848-41F7-8F7D-A7C5BD9330AF}" type="parTrans" cxnId="{F8B3827A-1E78-4CF5-BD6B-8C10CE6BC375}">
      <dgm:prSet/>
      <dgm:spPr/>
      <dgm:t>
        <a:bodyPr/>
        <a:lstStyle/>
        <a:p>
          <a:endParaRPr lang="en-US"/>
        </a:p>
      </dgm:t>
    </dgm:pt>
    <dgm:pt modelId="{A963FD75-4C0A-458C-A110-52518F5FB4AB}" type="sibTrans" cxnId="{F8B3827A-1E78-4CF5-BD6B-8C10CE6BC375}">
      <dgm:prSet/>
      <dgm:spPr/>
      <dgm:t>
        <a:bodyPr/>
        <a:lstStyle/>
        <a:p>
          <a:endParaRPr lang="en-US"/>
        </a:p>
      </dgm:t>
    </dgm:pt>
    <dgm:pt modelId="{BF9D80D2-AD42-4942-9A04-2113A137085F}">
      <dgm:prSet phldrT="[Text]" custT="1"/>
      <dgm:spPr/>
      <dgm:t>
        <a:bodyPr/>
        <a:lstStyle/>
        <a:p>
          <a:r>
            <a:rPr lang="en-US" sz="2400" dirty="0"/>
            <a:t>Mutual Adjustment</a:t>
          </a:r>
        </a:p>
      </dgm:t>
    </dgm:pt>
    <dgm:pt modelId="{E695A719-AC0B-40E1-A448-84EF0EDE2FF8}" type="parTrans" cxnId="{5930CF5D-C7E3-4299-82E2-651C2AC7C91F}">
      <dgm:prSet/>
      <dgm:spPr/>
      <dgm:t>
        <a:bodyPr/>
        <a:lstStyle/>
        <a:p>
          <a:endParaRPr lang="en-US"/>
        </a:p>
      </dgm:t>
    </dgm:pt>
    <dgm:pt modelId="{54A96B80-5776-4EA9-BE31-BE5AF032AFE8}" type="sibTrans" cxnId="{5930CF5D-C7E3-4299-82E2-651C2AC7C91F}">
      <dgm:prSet/>
      <dgm:spPr/>
      <dgm:t>
        <a:bodyPr/>
        <a:lstStyle/>
        <a:p>
          <a:endParaRPr lang="en-US"/>
        </a:p>
      </dgm:t>
    </dgm:pt>
    <dgm:pt modelId="{2926896C-8591-405D-8242-BB90C1564030}" type="pres">
      <dgm:prSet presAssocID="{9BD84A43-3CEA-45A1-8655-56852870F91B}" presName="Name0" presStyleCnt="0">
        <dgm:presLayoutVars>
          <dgm:dir/>
          <dgm:animLvl val="lvl"/>
          <dgm:resizeHandles val="exact"/>
        </dgm:presLayoutVars>
      </dgm:prSet>
      <dgm:spPr/>
    </dgm:pt>
    <dgm:pt modelId="{767CF446-D1C6-4F9A-A67B-1787AF0158D5}" type="pres">
      <dgm:prSet presAssocID="{1ABEFB11-9560-4D00-8C6E-0D327EC9A54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C875B-21D6-4F1C-9A11-AA1C603D47AE}" type="pres">
      <dgm:prSet presAssocID="{D7DA4522-2FA8-40F8-8E98-741B662FAC51}" presName="parTxOnlySpace" presStyleCnt="0"/>
      <dgm:spPr/>
    </dgm:pt>
    <dgm:pt modelId="{B29336D9-C857-44F6-9920-3D88D980CEE8}" type="pres">
      <dgm:prSet presAssocID="{D1EC7180-7596-4B58-B651-C7F2937B3DD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A66D0-0A98-408E-A087-B382DAE658F5}" type="pres">
      <dgm:prSet presAssocID="{D9203AEA-0C98-46EE-9237-1DB569A09834}" presName="parTxOnlySpace" presStyleCnt="0"/>
      <dgm:spPr/>
    </dgm:pt>
    <dgm:pt modelId="{8E299BFE-E89B-442D-99F9-B83E24FF1B95}" type="pres">
      <dgm:prSet presAssocID="{31C9C098-7ACB-4A8A-809B-FA73493CECE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98E45-4A08-4385-9307-B8E886168AAB}" type="pres">
      <dgm:prSet presAssocID="{A963FD75-4C0A-458C-A110-52518F5FB4AB}" presName="parTxOnlySpace" presStyleCnt="0"/>
      <dgm:spPr/>
    </dgm:pt>
    <dgm:pt modelId="{360EECCC-E8EE-40B5-8412-700C27CAA268}" type="pres">
      <dgm:prSet presAssocID="{BF9D80D2-AD42-4942-9A04-2113A137085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382E55-7427-4430-97EB-5D63ED1B593B}" type="presOf" srcId="{9BD84A43-3CEA-45A1-8655-56852870F91B}" destId="{2926896C-8591-405D-8242-BB90C1564030}" srcOrd="0" destOrd="0" presId="urn:microsoft.com/office/officeart/2005/8/layout/chevron1"/>
    <dgm:cxn modelId="{F8B3827A-1E78-4CF5-BD6B-8C10CE6BC375}" srcId="{9BD84A43-3CEA-45A1-8655-56852870F91B}" destId="{31C9C098-7ACB-4A8A-809B-FA73493CECE7}" srcOrd="2" destOrd="0" parTransId="{3483825A-4848-41F7-8F7D-A7C5BD9330AF}" sibTransId="{A963FD75-4C0A-458C-A110-52518F5FB4AB}"/>
    <dgm:cxn modelId="{879BB7C6-D4C5-40F3-8B71-EDB9AC748C37}" type="presOf" srcId="{1ABEFB11-9560-4D00-8C6E-0D327EC9A54E}" destId="{767CF446-D1C6-4F9A-A67B-1787AF0158D5}" srcOrd="0" destOrd="0" presId="urn:microsoft.com/office/officeart/2005/8/layout/chevron1"/>
    <dgm:cxn modelId="{5930CF5D-C7E3-4299-82E2-651C2AC7C91F}" srcId="{9BD84A43-3CEA-45A1-8655-56852870F91B}" destId="{BF9D80D2-AD42-4942-9A04-2113A137085F}" srcOrd="3" destOrd="0" parTransId="{E695A719-AC0B-40E1-A448-84EF0EDE2FF8}" sibTransId="{54A96B80-5776-4EA9-BE31-BE5AF032AFE8}"/>
    <dgm:cxn modelId="{10A03C67-8364-4C3A-9DDB-444BF37E5664}" srcId="{9BD84A43-3CEA-45A1-8655-56852870F91B}" destId="{1ABEFB11-9560-4D00-8C6E-0D327EC9A54E}" srcOrd="0" destOrd="0" parTransId="{FC9D1541-B866-4EC3-9751-21D19B61E4AB}" sibTransId="{D7DA4522-2FA8-40F8-8E98-741B662FAC51}"/>
    <dgm:cxn modelId="{E40F3355-4900-4E76-8470-6C39132892FE}" srcId="{9BD84A43-3CEA-45A1-8655-56852870F91B}" destId="{D1EC7180-7596-4B58-B651-C7F2937B3DDF}" srcOrd="1" destOrd="0" parTransId="{41503E0E-4EF7-4EB7-B190-00DBF4E12E51}" sibTransId="{D9203AEA-0C98-46EE-9237-1DB569A09834}"/>
    <dgm:cxn modelId="{73D703B3-B591-43AA-B968-363F9EF6AA1B}" type="presOf" srcId="{BF9D80D2-AD42-4942-9A04-2113A137085F}" destId="{360EECCC-E8EE-40B5-8412-700C27CAA268}" srcOrd="0" destOrd="0" presId="urn:microsoft.com/office/officeart/2005/8/layout/chevron1"/>
    <dgm:cxn modelId="{591E5540-9A1B-4C05-9D28-4F0260C333E1}" type="presOf" srcId="{D1EC7180-7596-4B58-B651-C7F2937B3DDF}" destId="{B29336D9-C857-44F6-9920-3D88D980CEE8}" srcOrd="0" destOrd="0" presId="urn:microsoft.com/office/officeart/2005/8/layout/chevron1"/>
    <dgm:cxn modelId="{6350D36F-B6E4-4417-8225-E421A954A951}" type="presOf" srcId="{31C9C098-7ACB-4A8A-809B-FA73493CECE7}" destId="{8E299BFE-E89B-442D-99F9-B83E24FF1B95}" srcOrd="0" destOrd="0" presId="urn:microsoft.com/office/officeart/2005/8/layout/chevron1"/>
    <dgm:cxn modelId="{3378B7F5-0A4B-4313-B808-D00EA6D16DBD}" type="presParOf" srcId="{2926896C-8591-405D-8242-BB90C1564030}" destId="{767CF446-D1C6-4F9A-A67B-1787AF0158D5}" srcOrd="0" destOrd="0" presId="urn:microsoft.com/office/officeart/2005/8/layout/chevron1"/>
    <dgm:cxn modelId="{F9541778-C6CE-4802-AFAB-2CB67F2F167B}" type="presParOf" srcId="{2926896C-8591-405D-8242-BB90C1564030}" destId="{FE8C875B-21D6-4F1C-9A11-AA1C603D47AE}" srcOrd="1" destOrd="0" presId="urn:microsoft.com/office/officeart/2005/8/layout/chevron1"/>
    <dgm:cxn modelId="{E1259EA3-E5F4-41AD-851D-F951C7CF62D2}" type="presParOf" srcId="{2926896C-8591-405D-8242-BB90C1564030}" destId="{B29336D9-C857-44F6-9920-3D88D980CEE8}" srcOrd="2" destOrd="0" presId="urn:microsoft.com/office/officeart/2005/8/layout/chevron1"/>
    <dgm:cxn modelId="{D08E1EF7-9400-46B5-89C3-78810784598A}" type="presParOf" srcId="{2926896C-8591-405D-8242-BB90C1564030}" destId="{3C9A66D0-0A98-408E-A087-B382DAE658F5}" srcOrd="3" destOrd="0" presId="urn:microsoft.com/office/officeart/2005/8/layout/chevron1"/>
    <dgm:cxn modelId="{035BC592-57BF-4436-B3A9-49676D552E88}" type="presParOf" srcId="{2926896C-8591-405D-8242-BB90C1564030}" destId="{8E299BFE-E89B-442D-99F9-B83E24FF1B95}" srcOrd="4" destOrd="0" presId="urn:microsoft.com/office/officeart/2005/8/layout/chevron1"/>
    <dgm:cxn modelId="{0E9DBD37-00CC-4B57-A610-6F08902F9157}" type="presParOf" srcId="{2926896C-8591-405D-8242-BB90C1564030}" destId="{CFF98E45-4A08-4385-9307-B8E886168AAB}" srcOrd="5" destOrd="0" presId="urn:microsoft.com/office/officeart/2005/8/layout/chevron1"/>
    <dgm:cxn modelId="{C045C6A7-AE8D-4E5C-8BB3-F3AF3047E91B}" type="presParOf" srcId="{2926896C-8591-405D-8242-BB90C1564030}" destId="{360EECCC-E8EE-40B5-8412-700C27CAA26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CF446-D1C6-4F9A-A67B-1787AF0158D5}">
      <dsp:nvSpPr>
        <dsp:cNvPr id="0" name=""/>
        <dsp:cNvSpPr/>
      </dsp:nvSpPr>
      <dsp:spPr>
        <a:xfrm>
          <a:off x="5221" y="1020222"/>
          <a:ext cx="3039192" cy="121567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Mutual Adjustment</a:t>
          </a:r>
        </a:p>
      </dsp:txBody>
      <dsp:txXfrm>
        <a:off x="613059" y="1020222"/>
        <a:ext cx="1823516" cy="1215676"/>
      </dsp:txXfrm>
    </dsp:sp>
    <dsp:sp modelId="{B29336D9-C857-44F6-9920-3D88D980CEE8}">
      <dsp:nvSpPr>
        <dsp:cNvPr id="0" name=""/>
        <dsp:cNvSpPr/>
      </dsp:nvSpPr>
      <dsp:spPr>
        <a:xfrm>
          <a:off x="2740494" y="1020222"/>
          <a:ext cx="3039192" cy="1215676"/>
        </a:xfrm>
        <a:prstGeom prst="chevron">
          <a:avLst/>
        </a:prstGeom>
        <a:solidFill>
          <a:schemeClr val="accent4">
            <a:hueOff val="-699314"/>
            <a:satOff val="3041"/>
            <a:lumOff val="-24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Direct Supervision</a:t>
          </a:r>
        </a:p>
      </dsp:txBody>
      <dsp:txXfrm>
        <a:off x="3348332" y="1020222"/>
        <a:ext cx="1823516" cy="1215676"/>
      </dsp:txXfrm>
    </dsp:sp>
    <dsp:sp modelId="{8E299BFE-E89B-442D-99F9-B83E24FF1B95}">
      <dsp:nvSpPr>
        <dsp:cNvPr id="0" name=""/>
        <dsp:cNvSpPr/>
      </dsp:nvSpPr>
      <dsp:spPr>
        <a:xfrm>
          <a:off x="5475767" y="1020222"/>
          <a:ext cx="3039192" cy="1215676"/>
        </a:xfrm>
        <a:prstGeom prst="chevron">
          <a:avLst/>
        </a:prstGeom>
        <a:solidFill>
          <a:schemeClr val="accent4">
            <a:hueOff val="-1398627"/>
            <a:satOff val="6081"/>
            <a:lumOff val="-48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effectLst/>
            </a:rPr>
            <a:t>Standardization</a:t>
          </a:r>
          <a:endParaRPr lang="en-US" sz="1800" b="1" kern="1200" dirty="0"/>
        </a:p>
      </dsp:txBody>
      <dsp:txXfrm>
        <a:off x="6083605" y="1020222"/>
        <a:ext cx="1823516" cy="1215676"/>
      </dsp:txXfrm>
    </dsp:sp>
    <dsp:sp modelId="{360EECCC-E8EE-40B5-8412-700C27CAA268}">
      <dsp:nvSpPr>
        <dsp:cNvPr id="0" name=""/>
        <dsp:cNvSpPr/>
      </dsp:nvSpPr>
      <dsp:spPr>
        <a:xfrm>
          <a:off x="8211040" y="1020222"/>
          <a:ext cx="3039192" cy="1215676"/>
        </a:xfrm>
        <a:prstGeom prst="chevron">
          <a:avLst/>
        </a:prstGeom>
        <a:solidFill>
          <a:schemeClr val="accent4">
            <a:hueOff val="-2097941"/>
            <a:satOff val="9122"/>
            <a:lumOff val="-72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Mutual Adjustment</a:t>
          </a:r>
        </a:p>
      </dsp:txBody>
      <dsp:txXfrm>
        <a:off x="8818878" y="1020222"/>
        <a:ext cx="1823516" cy="1215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22637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6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52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63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07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63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80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92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05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12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60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9868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41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71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84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25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97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041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5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65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594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20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08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314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18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908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2334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484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4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46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47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81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5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chemeClr val="accent1">
            <a:hueOff val="-139642"/>
            <a:satOff val="-11410"/>
            <a:lumOff val="-3268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41703583_2880x1921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24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515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8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15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21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8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0901" y="-177595"/>
            <a:ext cx="5462998" cy="625162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SCI 311…"/>
          <p:cNvSpPr txBox="1">
            <a:spLocks noGrp="1"/>
          </p:cNvSpPr>
          <p:nvPr>
            <p:ph type="ctrTitle"/>
          </p:nvPr>
        </p:nvSpPr>
        <p:spPr>
          <a:xfrm>
            <a:off x="762000" y="5945820"/>
            <a:ext cx="11480801" cy="2540001"/>
          </a:xfrm>
          <a:prstGeom prst="rect">
            <a:avLst/>
          </a:prstGeom>
        </p:spPr>
        <p:txBody>
          <a:bodyPr/>
          <a:lstStyle/>
          <a:p>
            <a:pPr defTabSz="479044">
              <a:defRPr sz="5248">
                <a:effectLst>
                  <a:outerShdw blurRad="41656" dist="20828" dir="5400000" rotWithShape="0">
                    <a:srgbClr val="000000"/>
                  </a:outerShdw>
                </a:effectLst>
              </a:defRPr>
            </a:pPr>
            <a:r>
              <a:t>MSCI 311</a:t>
            </a:r>
          </a:p>
          <a:p>
            <a:pPr defTabSz="479044">
              <a:defRPr sz="5248">
                <a:effectLst>
                  <a:outerShdw blurRad="41656" dist="20828" dir="5400000" rotWithShape="0">
                    <a:srgbClr val="000000"/>
                  </a:outerShdw>
                </a:effectLst>
              </a:defRPr>
            </a:pPr>
            <a:r>
              <a:t>Organizational Design and Technology</a:t>
            </a:r>
            <a:r>
              <a:rPr sz="98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1" name="Instructor: Ayman Alzayat, aalzayat@uwaterloo.ca…"/>
          <p:cNvSpPr txBox="1">
            <a:spLocks noGrp="1"/>
          </p:cNvSpPr>
          <p:nvPr>
            <p:ph type="subTitle" sz="quarter" idx="1"/>
          </p:nvPr>
        </p:nvSpPr>
        <p:spPr>
          <a:xfrm>
            <a:off x="762000" y="8595159"/>
            <a:ext cx="11480801" cy="863601"/>
          </a:xfrm>
          <a:prstGeom prst="rect">
            <a:avLst/>
          </a:prstGeom>
        </p:spPr>
        <p:txBody>
          <a:bodyPr/>
          <a:lstStyle/>
          <a:p>
            <a:pPr defTabSz="245363">
              <a:defRPr sz="2184" b="1">
                <a:effectLst>
                  <a:outerShdw blurRad="21336" dist="10668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t>Instructor: Ayman Alzayat, aalzayat@uwaterloo.ca </a:t>
            </a:r>
            <a:endParaRPr sz="504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245363">
              <a:defRPr sz="2184" b="1">
                <a:effectLst>
                  <a:outerShdw blurRad="21336" dist="10668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t>TA: Varsha Suryanarayana, vsuryana@uwaterloo.ca</a:t>
            </a:r>
            <a:endParaRPr sz="504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Five Coordinating Mechanisms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2349499"/>
            <a:ext cx="11480800" cy="6250804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Mutual Adjustment</a:t>
            </a:r>
          </a:p>
          <a:p>
            <a:pPr marL="0" indent="0">
              <a:buNone/>
            </a:pPr>
            <a:r>
              <a:rPr lang="en-US" sz="3600" dirty="0">
                <a:effectLst/>
              </a:rPr>
              <a:t>Informal communication (e.g. two people carrying a couch up the stairs)</a:t>
            </a:r>
          </a:p>
          <a:p>
            <a:pPr marL="0" indent="0">
              <a:buNone/>
            </a:pPr>
            <a:r>
              <a:rPr lang="en-US" sz="3600" dirty="0">
                <a:effectLst/>
              </a:rPr>
              <a:t>A basic form of coordination</a:t>
            </a:r>
          </a:p>
          <a:p>
            <a:pPr marL="0" indent="0">
              <a:buNone/>
            </a:pPr>
            <a:endParaRPr lang="en-US" sz="36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F45C9CD-C007-4799-8EB4-B0F2FFEAF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26" y="6231517"/>
            <a:ext cx="11446224" cy="233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68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Five Coordinating Mechanisms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2349499"/>
            <a:ext cx="11480800" cy="6250804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Direct Supervision</a:t>
            </a:r>
          </a:p>
          <a:p>
            <a:pPr marL="0" indent="0">
              <a:buNone/>
            </a:pPr>
            <a:r>
              <a:rPr lang="en-US" sz="3600" dirty="0">
                <a:effectLst/>
              </a:rPr>
              <a:t>One takes responsibility for the work of many</a:t>
            </a:r>
          </a:p>
          <a:p>
            <a:pPr marL="0" indent="0">
              <a:buNone/>
            </a:pPr>
            <a:endParaRPr lang="en-US" sz="36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11</a:t>
            </a:fld>
            <a:endParaRPr/>
          </a:p>
        </p:txBody>
      </p:sp>
      <p:pic>
        <p:nvPicPr>
          <p:cNvPr id="6" name="Picture 4" descr="C:\Users\Ada Azcaj\AppData\Local\Microsoft\Windows\Temporary Internet Files\Content.IE5\1524H2YP\MP900411715[1].jpg">
            <a:extLst>
              <a:ext uri="{FF2B5EF4-FFF2-40B4-BE49-F238E27FC236}">
                <a16:creationId xmlns="" xmlns:a16="http://schemas.microsoft.com/office/drawing/2014/main" id="{9758A622-FB41-4D7E-930C-02AEF4A57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596" y="4807709"/>
            <a:ext cx="5691111" cy="379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group of people rowing a boat in the water&#10;&#10;Description generated with high confidence">
            <a:extLst>
              <a:ext uri="{FF2B5EF4-FFF2-40B4-BE49-F238E27FC236}">
                <a16:creationId xmlns="" xmlns:a16="http://schemas.microsoft.com/office/drawing/2014/main" id="{A991CC6E-9CF6-4C50-AF7A-772C3FBD34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4807709"/>
            <a:ext cx="5681692" cy="379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55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1305444"/>
          </a:xfrm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Five Coordinating Mechanisms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1508644"/>
            <a:ext cx="11480800" cy="7746506"/>
          </a:xfrm>
          <a:prstGeom prst="rect">
            <a:avLst/>
          </a:prstGeom>
        </p:spPr>
        <p:txBody>
          <a:bodyPr anchor="t">
            <a:normAutofit fontScale="85000" lnSpcReduction="20000"/>
          </a:bodyPr>
          <a:lstStyle/>
          <a:p>
            <a:pPr marL="742950" indent="-742950">
              <a:spcBef>
                <a:spcPts val="2000"/>
              </a:spcBef>
              <a:buFont typeface="+mj-lt"/>
              <a:buAutoNum type="arabicPeriod" startAt="3"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Standardization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3600" dirty="0">
                <a:effectLst/>
              </a:rPr>
              <a:t>Coordination incorporated when job is designed</a:t>
            </a:r>
          </a:p>
          <a:p>
            <a:pPr>
              <a:spcBef>
                <a:spcPts val="2000"/>
              </a:spcBef>
            </a:pPr>
            <a:r>
              <a:rPr lang="en-US" sz="3900" dirty="0">
                <a:solidFill>
                  <a:srgbClr val="FFC000"/>
                </a:solidFill>
                <a:effectLst/>
              </a:rPr>
              <a:t>Standardization of work processes</a:t>
            </a:r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Ø"/>
            </a:pPr>
            <a:r>
              <a:rPr lang="en-US" sz="3500" dirty="0">
                <a:effectLst/>
              </a:rPr>
              <a:t>Contents of work are specified, or programmed (i.e. the steps are specified)</a:t>
            </a:r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Ø"/>
            </a:pPr>
            <a:r>
              <a:rPr lang="en-US" sz="3500" dirty="0">
                <a:effectLst/>
              </a:rPr>
              <a:t>Specific instructions on how to do something - reduces need for supervisor</a:t>
            </a:r>
          </a:p>
          <a:p>
            <a:pPr>
              <a:spcBef>
                <a:spcPts val="2000"/>
              </a:spcBef>
            </a:pPr>
            <a:r>
              <a:rPr lang="en-US" sz="3900" dirty="0">
                <a:solidFill>
                  <a:srgbClr val="FFC000"/>
                </a:solidFill>
                <a:effectLst/>
              </a:rPr>
              <a:t>Standardization of outputs</a:t>
            </a:r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Ø"/>
            </a:pPr>
            <a:r>
              <a:rPr lang="en-US" sz="3500" dirty="0">
                <a:effectLst/>
              </a:rPr>
              <a:t>Results of the work are specified (e.g. dimensions of the product)</a:t>
            </a:r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Ø"/>
            </a:pPr>
            <a:r>
              <a:rPr lang="en-US" sz="3500" dirty="0">
                <a:effectLst/>
              </a:rPr>
              <a:t>Specific instructions for what the output ought to look like</a:t>
            </a:r>
          </a:p>
          <a:p>
            <a:pPr>
              <a:spcBef>
                <a:spcPts val="2000"/>
              </a:spcBef>
            </a:pPr>
            <a:r>
              <a:rPr lang="en-US" sz="3900" dirty="0">
                <a:solidFill>
                  <a:srgbClr val="FFC000"/>
                </a:solidFill>
                <a:effectLst/>
              </a:rPr>
              <a:t>Standardization of skills</a:t>
            </a:r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Ø"/>
            </a:pPr>
            <a:r>
              <a:rPr lang="en-US" sz="3500" dirty="0">
                <a:effectLst/>
              </a:rPr>
              <a:t>Training required to do the work is specified (e.g. doctor)</a:t>
            </a:r>
          </a:p>
          <a:p>
            <a:pPr marL="0" indent="0">
              <a:spcBef>
                <a:spcPts val="2000"/>
              </a:spcBef>
              <a:buNone/>
            </a:pPr>
            <a:endParaRPr lang="en-US" sz="36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6769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1305444"/>
          </a:xfrm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>
                <a:solidFill>
                  <a:srgbClr val="FFC000"/>
                </a:solidFill>
              </a:rPr>
              <a:t>Standardization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1508644"/>
            <a:ext cx="11480800" cy="77465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When assembling IKEA furniture, the package comes with assembly instructions. Is this...</a:t>
            </a:r>
          </a:p>
          <a:p>
            <a:pPr marL="0" indent="0">
              <a:spcBef>
                <a:spcPts val="2000"/>
              </a:spcBef>
              <a:buNone/>
            </a:pPr>
            <a:endParaRPr lang="en-US" sz="3600" b="1" dirty="0">
              <a:solidFill>
                <a:schemeClr val="tx1"/>
              </a:solidFill>
              <a:effectLst/>
            </a:endParaRPr>
          </a:p>
          <a:p>
            <a:pPr marL="742950" indent="-742950">
              <a:spcBef>
                <a:spcPts val="2000"/>
              </a:spcBef>
              <a:buFont typeface="+mj-lt"/>
              <a:buAutoNum type="alphaLcParenR"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Standardization of output?</a:t>
            </a:r>
          </a:p>
          <a:p>
            <a:pPr marL="742950" indent="-742950">
              <a:spcBef>
                <a:spcPts val="2000"/>
              </a:spcBef>
              <a:buFont typeface="+mj-lt"/>
              <a:buAutoNum type="alphaLcParenR"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Standardization of work process?</a:t>
            </a:r>
          </a:p>
          <a:p>
            <a:pPr marL="742950" indent="-742950">
              <a:spcBef>
                <a:spcPts val="2000"/>
              </a:spcBef>
              <a:buFont typeface="+mj-lt"/>
              <a:buAutoNum type="alphaLcParenR"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Standardization of skill?</a:t>
            </a:r>
          </a:p>
          <a:p>
            <a:pPr marL="742950" indent="-742950">
              <a:spcBef>
                <a:spcPts val="2000"/>
              </a:spcBef>
              <a:buFont typeface="+mj-lt"/>
              <a:buAutoNum type="alphaLcParenR"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All of the above?</a:t>
            </a:r>
          </a:p>
          <a:p>
            <a:pPr marL="0" indent="0">
              <a:spcBef>
                <a:spcPts val="2000"/>
              </a:spcBef>
              <a:buNone/>
            </a:pPr>
            <a:endParaRPr lang="en-US" sz="36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13</a:t>
            </a:fld>
            <a:endParaRPr/>
          </a:p>
        </p:txBody>
      </p:sp>
      <p:pic>
        <p:nvPicPr>
          <p:cNvPr id="5" name="Picture 6" descr="https://thm-monocle-interactive.s3.amazonaws.com/5oaF9pBQvk/Ikea.png">
            <a:extLst>
              <a:ext uri="{FF2B5EF4-FFF2-40B4-BE49-F238E27FC236}">
                <a16:creationId xmlns="" xmlns:a16="http://schemas.microsoft.com/office/drawing/2014/main" id="{6FA50AB0-49A9-4D31-9D19-B30E3C569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197784"/>
            <a:ext cx="5638800" cy="405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589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1305444"/>
          </a:xfrm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>
                <a:solidFill>
                  <a:srgbClr val="FFC000"/>
                </a:solidFill>
              </a:rPr>
              <a:t>Standardization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1508644"/>
            <a:ext cx="11480800" cy="77465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This </a:t>
            </a:r>
            <a:r>
              <a:rPr lang="en-US" sz="3600" b="1" dirty="0" err="1">
                <a:solidFill>
                  <a:schemeClr val="tx1"/>
                </a:solidFill>
                <a:effectLst/>
              </a:rPr>
              <a:t>AutoCad</a:t>
            </a:r>
            <a:r>
              <a:rPr lang="en-US" sz="3600" b="1" dirty="0">
                <a:solidFill>
                  <a:schemeClr val="tx1"/>
                </a:solidFill>
                <a:effectLst/>
              </a:rPr>
              <a:t> drawing represents a…</a:t>
            </a:r>
          </a:p>
          <a:p>
            <a:pPr marL="0" indent="0">
              <a:spcBef>
                <a:spcPts val="2000"/>
              </a:spcBef>
              <a:buNone/>
            </a:pPr>
            <a:endParaRPr lang="en-US" sz="3600" b="1" dirty="0">
              <a:solidFill>
                <a:schemeClr val="tx1"/>
              </a:solidFill>
              <a:effectLst/>
            </a:endParaRPr>
          </a:p>
          <a:p>
            <a:pPr marL="742950" indent="-742950">
              <a:spcBef>
                <a:spcPts val="2000"/>
              </a:spcBef>
              <a:buFont typeface="+mj-lt"/>
              <a:buAutoNum type="alphaLcParenR"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Standardization of output?</a:t>
            </a:r>
          </a:p>
          <a:p>
            <a:pPr marL="742950" indent="-742950">
              <a:spcBef>
                <a:spcPts val="2000"/>
              </a:spcBef>
              <a:buFont typeface="+mj-lt"/>
              <a:buAutoNum type="alphaLcParenR"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Standardization of work process?</a:t>
            </a:r>
          </a:p>
          <a:p>
            <a:pPr marL="742950" indent="-742950">
              <a:spcBef>
                <a:spcPts val="2000"/>
              </a:spcBef>
              <a:buFont typeface="+mj-lt"/>
              <a:buAutoNum type="alphaLcParenR"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Standardization of skill?</a:t>
            </a:r>
          </a:p>
          <a:p>
            <a:pPr marL="742950" indent="-742950">
              <a:spcBef>
                <a:spcPts val="2000"/>
              </a:spcBef>
              <a:buFont typeface="+mj-lt"/>
              <a:buAutoNum type="alphaLcParenR"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All of the above?</a:t>
            </a:r>
          </a:p>
          <a:p>
            <a:pPr marL="0" indent="0">
              <a:spcBef>
                <a:spcPts val="2000"/>
              </a:spcBef>
              <a:buNone/>
            </a:pPr>
            <a:endParaRPr lang="en-US" sz="36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14</a:t>
            </a:fld>
            <a:endParaRPr/>
          </a:p>
        </p:txBody>
      </p:sp>
      <p:pic>
        <p:nvPicPr>
          <p:cNvPr id="6" name="Picture 2" descr="https://thm-monocle-interactive.s3.amazonaws.com/QRZljH0KAp/autocad.png">
            <a:extLst>
              <a:ext uri="{FF2B5EF4-FFF2-40B4-BE49-F238E27FC236}">
                <a16:creationId xmlns="" xmlns:a16="http://schemas.microsoft.com/office/drawing/2014/main" id="{E355E6E4-9180-49D2-9F67-15BEC47BC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619" y="5735073"/>
            <a:ext cx="414633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542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1305444"/>
          </a:xfrm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>
                <a:solidFill>
                  <a:srgbClr val="FFC000"/>
                </a:solidFill>
              </a:rPr>
              <a:t>Standardization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1508644"/>
            <a:ext cx="11480800" cy="77465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McDonald’s burger assembly charts represent…</a:t>
            </a:r>
          </a:p>
          <a:p>
            <a:pPr marL="0" indent="0">
              <a:spcBef>
                <a:spcPts val="2000"/>
              </a:spcBef>
              <a:buNone/>
            </a:pPr>
            <a:endParaRPr lang="en-US" sz="3600" b="1" dirty="0">
              <a:solidFill>
                <a:schemeClr val="tx1"/>
              </a:solidFill>
              <a:effectLst/>
            </a:endParaRPr>
          </a:p>
          <a:p>
            <a:pPr marL="742950" indent="-742950">
              <a:spcBef>
                <a:spcPts val="2000"/>
              </a:spcBef>
              <a:buFont typeface="+mj-lt"/>
              <a:buAutoNum type="alphaLcParenR"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Standardization of output?</a:t>
            </a:r>
          </a:p>
          <a:p>
            <a:pPr marL="742950" indent="-742950">
              <a:spcBef>
                <a:spcPts val="2000"/>
              </a:spcBef>
              <a:buFont typeface="+mj-lt"/>
              <a:buAutoNum type="alphaLcParenR"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Standardization of work process?</a:t>
            </a:r>
          </a:p>
          <a:p>
            <a:pPr marL="742950" indent="-742950">
              <a:spcBef>
                <a:spcPts val="2000"/>
              </a:spcBef>
              <a:buFont typeface="+mj-lt"/>
              <a:buAutoNum type="alphaLcParenR"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Standardization of skill?</a:t>
            </a:r>
          </a:p>
          <a:p>
            <a:pPr marL="742950" indent="-742950">
              <a:spcBef>
                <a:spcPts val="2000"/>
              </a:spcBef>
              <a:buFont typeface="+mj-lt"/>
              <a:buAutoNum type="alphaLcParenR"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All of the above?</a:t>
            </a:r>
          </a:p>
          <a:p>
            <a:pPr marL="0" indent="0">
              <a:spcBef>
                <a:spcPts val="2000"/>
              </a:spcBef>
              <a:buNone/>
            </a:pPr>
            <a:endParaRPr lang="en-US" sz="36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15</a:t>
            </a:fld>
            <a:endParaRPr/>
          </a:p>
        </p:txBody>
      </p:sp>
      <p:pic>
        <p:nvPicPr>
          <p:cNvPr id="3" name="Picture 2" descr="A close up of food&#10;&#10;Description generated with very high confidence">
            <a:extLst>
              <a:ext uri="{FF2B5EF4-FFF2-40B4-BE49-F238E27FC236}">
                <a16:creationId xmlns="" xmlns:a16="http://schemas.microsoft.com/office/drawing/2014/main" id="{A44DF4D5-94B3-4B61-BBF7-273309119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00" y="4754879"/>
            <a:ext cx="5670900" cy="3839672"/>
          </a:xfrm>
          <a:prstGeom prst="rect">
            <a:avLst/>
          </a:prstGeom>
        </p:spPr>
      </p:pic>
      <p:pic>
        <p:nvPicPr>
          <p:cNvPr id="9" name="Picture 2" descr="http://ajugglingmom.com/wp-content/uploads/2011/09/Assembly.jpg">
            <a:extLst>
              <a:ext uri="{FF2B5EF4-FFF2-40B4-BE49-F238E27FC236}">
                <a16:creationId xmlns="" xmlns:a16="http://schemas.microsoft.com/office/drawing/2014/main" id="{E08817DF-9C5B-43F9-BD6A-BCD462AA4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55" y="6209727"/>
            <a:ext cx="4923488" cy="28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625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1305444"/>
          </a:xfrm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>
                <a:solidFill>
                  <a:srgbClr val="FFC000"/>
                </a:solidFill>
              </a:rPr>
              <a:t>Standardization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1508644"/>
            <a:ext cx="11480800" cy="77465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A doctor that treats a patient, is an excellent example of...</a:t>
            </a:r>
          </a:p>
          <a:p>
            <a:pPr marL="0" indent="0">
              <a:spcBef>
                <a:spcPts val="2000"/>
              </a:spcBef>
              <a:buNone/>
            </a:pPr>
            <a:endParaRPr lang="en-US" sz="3600" b="1" dirty="0">
              <a:solidFill>
                <a:schemeClr val="tx1"/>
              </a:solidFill>
              <a:effectLst/>
            </a:endParaRPr>
          </a:p>
          <a:p>
            <a:pPr marL="742950" indent="-742950">
              <a:spcBef>
                <a:spcPts val="2000"/>
              </a:spcBef>
              <a:buFont typeface="+mj-lt"/>
              <a:buAutoNum type="alphaLcParenR"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Standardization of output?</a:t>
            </a:r>
          </a:p>
          <a:p>
            <a:pPr marL="742950" indent="-742950">
              <a:spcBef>
                <a:spcPts val="2000"/>
              </a:spcBef>
              <a:buFont typeface="+mj-lt"/>
              <a:buAutoNum type="alphaLcParenR"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Standardization of work process?</a:t>
            </a:r>
          </a:p>
          <a:p>
            <a:pPr marL="742950" indent="-742950">
              <a:spcBef>
                <a:spcPts val="2000"/>
              </a:spcBef>
              <a:buFont typeface="+mj-lt"/>
              <a:buAutoNum type="alphaLcParenR"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Standardization of skill?</a:t>
            </a:r>
          </a:p>
          <a:p>
            <a:pPr marL="742950" indent="-742950">
              <a:spcBef>
                <a:spcPts val="2000"/>
              </a:spcBef>
              <a:buFont typeface="+mj-lt"/>
              <a:buAutoNum type="alphaLcParenR"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All of the above?</a:t>
            </a:r>
          </a:p>
          <a:p>
            <a:pPr marL="0" indent="0">
              <a:spcBef>
                <a:spcPts val="2000"/>
              </a:spcBef>
              <a:buNone/>
            </a:pPr>
            <a:endParaRPr lang="en-US" sz="36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16</a:t>
            </a:fld>
            <a:endParaRPr/>
          </a:p>
        </p:txBody>
      </p:sp>
      <p:pic>
        <p:nvPicPr>
          <p:cNvPr id="6" name="Picture 4" descr="https://thm-monocle-interactive.s3.amazonaws.com/je24W7jJcx/doctor.jpg">
            <a:extLst>
              <a:ext uri="{FF2B5EF4-FFF2-40B4-BE49-F238E27FC236}">
                <a16:creationId xmlns="" xmlns:a16="http://schemas.microsoft.com/office/drawing/2014/main" id="{5B3B5281-ED07-4565-8694-45F9A10CF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036" y="5818908"/>
            <a:ext cx="5366626" cy="32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252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Design Variables</a:t>
            </a:r>
            <a:r>
              <a:rPr sz="12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2094807"/>
            <a:ext cx="11480800" cy="716034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C000"/>
                </a:solidFill>
                <a:effectLst/>
              </a:rPr>
              <a:t>Shape of Organizations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CA" sz="3600" dirty="0">
                <a:solidFill>
                  <a:schemeClr val="tx1"/>
                </a:solidFill>
                <a:effectLst/>
              </a:rPr>
              <a:t>Span of control</a:t>
            </a:r>
          </a:p>
          <a:p>
            <a:pPr marL="812800" lvl="3">
              <a:spcBef>
                <a:spcPts val="2000"/>
              </a:spcBef>
            </a:pPr>
            <a:r>
              <a:rPr lang="en-CA" sz="2800" dirty="0">
                <a:solidFill>
                  <a:schemeClr val="tx1"/>
                </a:solidFill>
                <a:effectLst/>
              </a:rPr>
              <a:t>Number of individuals that report to each manager</a:t>
            </a:r>
          </a:p>
          <a:p>
            <a:pPr marL="812800" lvl="3">
              <a:spcBef>
                <a:spcPts val="2000"/>
              </a:spcBef>
            </a:pPr>
            <a:r>
              <a:rPr lang="en-CA" sz="2800" dirty="0">
                <a:solidFill>
                  <a:schemeClr val="tx1"/>
                </a:solidFill>
                <a:effectLst/>
              </a:rPr>
              <a:t>What is the ideal span of control? 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CA" sz="3600" dirty="0">
                <a:solidFill>
                  <a:schemeClr val="tx1"/>
                </a:solidFill>
                <a:effectLst/>
              </a:rPr>
              <a:t>Shape: Flat vs. Tall</a:t>
            </a:r>
          </a:p>
          <a:p>
            <a:pPr marL="812800" lvl="3">
              <a:spcBef>
                <a:spcPts val="2000"/>
              </a:spcBef>
            </a:pPr>
            <a:r>
              <a:rPr lang="en-CA" sz="2800" dirty="0">
                <a:solidFill>
                  <a:schemeClr val="tx1"/>
                </a:solidFill>
                <a:effectLst/>
              </a:rPr>
              <a:t>Flat: large units and wide spans of control</a:t>
            </a:r>
          </a:p>
          <a:p>
            <a:pPr marL="812800" lvl="3">
              <a:spcBef>
                <a:spcPts val="2000"/>
              </a:spcBef>
            </a:pPr>
            <a:r>
              <a:rPr lang="en-CA" sz="2800" dirty="0">
                <a:solidFill>
                  <a:schemeClr val="tx1"/>
                </a:solidFill>
                <a:effectLst/>
              </a:rPr>
              <a:t>Tall: small units and narrow spans of control</a:t>
            </a:r>
          </a:p>
          <a:p>
            <a:pPr marL="0" indent="0">
              <a:buNone/>
            </a:pPr>
            <a:endParaRPr lang="en-US" sz="40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86C5DD4-90A7-4914-A66A-10D5D263E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50" y="7459885"/>
            <a:ext cx="4168252" cy="1179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BDC8CEB-03F3-49AD-9032-C9D068B7C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1250" y="6469633"/>
            <a:ext cx="3852600" cy="237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60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61CF9C-2467-4AAB-BBC6-6C2B9348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E76A84-1411-4B24-92A6-EB1303345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92305395-5340-4421-AB53-8994122698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614802"/>
              </p:ext>
            </p:extLst>
          </p:nvPr>
        </p:nvGraphicFramePr>
        <p:xfrm>
          <a:off x="762001" y="203200"/>
          <a:ext cx="11480800" cy="8871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Acrobat Document" r:id="rId4" imgW="7543647" imgH="5829300" progId="AcroExch.Document.DC">
                  <p:embed/>
                </p:oleObj>
              </mc:Choice>
              <mc:Fallback>
                <p:oleObj name="Acrobat Document" r:id="rId4" imgW="7543647" imgH="58293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1" y="203200"/>
                        <a:ext cx="11480800" cy="8871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613962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547BC8-1D38-4F83-8B54-CB69E15E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82F85E3-F5C6-4FDF-8274-84EEE882F2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E86A892F-4D32-46E6-AB34-F4B1F67E57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7492"/>
              </p:ext>
            </p:extLst>
          </p:nvPr>
        </p:nvGraphicFramePr>
        <p:xfrm>
          <a:off x="762000" y="203200"/>
          <a:ext cx="11480799" cy="8871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Acrobat Document" r:id="rId6" imgW="7543647" imgH="5829300" progId="AcroExch.Document.DC">
                  <p:embed/>
                </p:oleObj>
              </mc:Choice>
              <mc:Fallback>
                <p:oleObj name="Acrobat Document" r:id="rId6" imgW="7543647" imgH="58293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203200"/>
                        <a:ext cx="11480799" cy="8871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032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t>OVERVIEW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2349500"/>
            <a:ext cx="11480800" cy="63627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>
                <a:effectLst/>
              </a:rPr>
              <a:t>Fundamentals of organizational design.</a:t>
            </a:r>
            <a:endParaRPr sz="3600" dirty="0">
              <a:solidFill>
                <a:srgbClr val="000000"/>
              </a:solidFill>
              <a:effectLst/>
              <a:ea typeface="Times"/>
              <a:cs typeface="Times"/>
              <a:sym typeface="Times"/>
            </a:endParaRPr>
          </a:p>
          <a:p>
            <a:r>
              <a:rPr lang="en-US" sz="3600" dirty="0">
                <a:effectLst/>
              </a:rPr>
              <a:t>Some overlap with chapter 6 in the textbook.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Design Variables</a:t>
            </a:r>
            <a:r>
              <a:rPr sz="12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2094807"/>
            <a:ext cx="11480800" cy="716034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C000"/>
                </a:solidFill>
                <a:effectLst/>
              </a:rPr>
              <a:t>Shape of Organizations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CA" sz="3600" dirty="0">
                <a:solidFill>
                  <a:schemeClr val="tx1"/>
                </a:solidFill>
                <a:effectLst/>
              </a:rPr>
              <a:t>Span of control (from bureaucracy) </a:t>
            </a:r>
          </a:p>
          <a:p>
            <a:pPr marL="812800" lvl="3">
              <a:spcBef>
                <a:spcPts val="2000"/>
              </a:spcBef>
            </a:pPr>
            <a:r>
              <a:rPr lang="en-CA" sz="2800" dirty="0">
                <a:solidFill>
                  <a:schemeClr val="tx1"/>
                </a:solidFill>
                <a:effectLst/>
              </a:rPr>
              <a:t>Number of individuals that report to each manager</a:t>
            </a:r>
          </a:p>
          <a:p>
            <a:pPr marL="812800" lvl="3">
              <a:spcBef>
                <a:spcPts val="2000"/>
              </a:spcBef>
            </a:pPr>
            <a:r>
              <a:rPr lang="en-CA" sz="2800" dirty="0">
                <a:solidFill>
                  <a:schemeClr val="tx1"/>
                </a:solidFill>
                <a:effectLst/>
              </a:rPr>
              <a:t>What is the ideal span of control? 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CA" sz="3600" dirty="0">
                <a:solidFill>
                  <a:schemeClr val="tx1"/>
                </a:solidFill>
                <a:effectLst/>
              </a:rPr>
              <a:t>Shape: Flat vs. Tall</a:t>
            </a:r>
          </a:p>
          <a:p>
            <a:pPr marL="812800" lvl="3">
              <a:spcBef>
                <a:spcPts val="2000"/>
              </a:spcBef>
            </a:pPr>
            <a:r>
              <a:rPr lang="en-CA" sz="2800" dirty="0">
                <a:solidFill>
                  <a:schemeClr val="tx1"/>
                </a:solidFill>
                <a:effectLst/>
              </a:rPr>
              <a:t>Flat: large units and wide spans of control</a:t>
            </a:r>
          </a:p>
          <a:p>
            <a:pPr marL="812800" lvl="3">
              <a:spcBef>
                <a:spcPts val="2000"/>
              </a:spcBef>
            </a:pPr>
            <a:r>
              <a:rPr lang="en-CA" sz="2800" dirty="0">
                <a:solidFill>
                  <a:schemeClr val="tx1"/>
                </a:solidFill>
                <a:effectLst/>
              </a:rPr>
              <a:t>Tall: small units and narrow spans of control</a:t>
            </a:r>
          </a:p>
          <a:p>
            <a:pPr marL="0" indent="0">
              <a:buNone/>
            </a:pPr>
            <a:endParaRPr lang="en-US" sz="40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86C5DD4-90A7-4914-A66A-10D5D263E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50" y="7459885"/>
            <a:ext cx="4168252" cy="1179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BDC8CEB-03F3-49AD-9032-C9D068B7C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250" y="6469633"/>
            <a:ext cx="3852600" cy="237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0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Design Variables</a:t>
            </a:r>
            <a:r>
              <a:rPr sz="12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2094807"/>
            <a:ext cx="11480800" cy="716034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C000"/>
                </a:solidFill>
                <a:effectLst/>
              </a:rPr>
              <a:t>Decision making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CA" sz="3600" dirty="0">
                <a:solidFill>
                  <a:schemeClr val="tx1"/>
                </a:solidFill>
                <a:effectLst/>
              </a:rPr>
              <a:t>Centralized vs Decentralized.</a:t>
            </a:r>
          </a:p>
          <a:p>
            <a:pPr marL="0" indent="0">
              <a:buNone/>
            </a:pPr>
            <a:endParaRPr lang="en-US" sz="40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1ADFE04-0AAF-48E2-8725-BEE80A887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05" y="4241107"/>
            <a:ext cx="7143750" cy="40100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E6EDA74-A588-4DC2-AC32-40EFE6BE3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424" y="4876800"/>
            <a:ext cx="3859276" cy="238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00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Design Variables</a:t>
            </a:r>
            <a:r>
              <a:rPr sz="12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2094807"/>
            <a:ext cx="11480800" cy="716034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C000"/>
                </a:solidFill>
                <a:effectLst/>
              </a:rPr>
              <a:t>Decision making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CA" sz="3600" dirty="0">
                <a:solidFill>
                  <a:schemeClr val="tx1"/>
                </a:solidFill>
                <a:effectLst/>
              </a:rPr>
              <a:t>Centralized vs Decentralized.</a:t>
            </a:r>
          </a:p>
          <a:p>
            <a:pPr marL="0" indent="0">
              <a:buNone/>
            </a:pPr>
            <a:endParaRPr lang="en-US" sz="40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1ADFE04-0AAF-48E2-8725-BEE80A887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05" y="4241107"/>
            <a:ext cx="7143750" cy="40100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E6EDA74-A588-4DC2-AC32-40EFE6BE3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24" y="4876800"/>
            <a:ext cx="3859276" cy="238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4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1198880"/>
          </a:xfrm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Design Variables</a:t>
            </a:r>
            <a:r>
              <a:rPr sz="12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1402080"/>
            <a:ext cx="11480800" cy="7853069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sz="4000" b="1" dirty="0">
                <a:solidFill>
                  <a:srgbClr val="FFC000"/>
                </a:solidFill>
                <a:effectLst/>
              </a:rPr>
              <a:t>Decision making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US" sz="3500" dirty="0">
                <a:solidFill>
                  <a:schemeClr val="tx1"/>
                </a:solidFill>
                <a:effectLst/>
              </a:rPr>
              <a:t>More Centralized: Decisions are made higher up in the hierarchy.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US" sz="3500" dirty="0">
                <a:solidFill>
                  <a:schemeClr val="tx1"/>
                </a:solidFill>
                <a:effectLst/>
              </a:rPr>
              <a:t>Decentralized: More delegation of decisions.</a:t>
            </a:r>
          </a:p>
          <a:p>
            <a:pPr marL="406400" lvl="1" indent="0">
              <a:spcBef>
                <a:spcPts val="2000"/>
              </a:spcBef>
              <a:buNone/>
            </a:pPr>
            <a:r>
              <a:rPr lang="en-CA" sz="3500" dirty="0">
                <a:solidFill>
                  <a:schemeClr val="tx1"/>
                </a:solidFill>
                <a:effectLst/>
              </a:rPr>
              <a:t>Issues</a:t>
            </a:r>
          </a:p>
          <a:p>
            <a:pPr lvl="2">
              <a:spcBef>
                <a:spcPts val="2000"/>
              </a:spcBef>
              <a:buFont typeface="Wingdings" panose="05000000000000000000" pitchFamily="2" charset="2"/>
              <a:buChar char="Ø"/>
            </a:pPr>
            <a:r>
              <a:rPr lang="en-CA" sz="3500" dirty="0">
                <a:solidFill>
                  <a:schemeClr val="tx1"/>
                </a:solidFill>
                <a:effectLst/>
              </a:rPr>
              <a:t>If highly centralized </a:t>
            </a:r>
          </a:p>
          <a:p>
            <a:pPr lvl="3">
              <a:spcBef>
                <a:spcPts val="2000"/>
              </a:spcBef>
            </a:pPr>
            <a:r>
              <a:rPr lang="en-CA" sz="3500" dirty="0">
                <a:solidFill>
                  <a:schemeClr val="tx1"/>
                </a:solidFill>
                <a:effectLst/>
              </a:rPr>
              <a:t>Overload (You expect a small number of decision makers to make all decisions)</a:t>
            </a:r>
          </a:p>
          <a:p>
            <a:pPr lvl="3">
              <a:spcBef>
                <a:spcPts val="2000"/>
              </a:spcBef>
            </a:pPr>
            <a:r>
              <a:rPr lang="en-CA" sz="3500" dirty="0">
                <a:solidFill>
                  <a:schemeClr val="tx1"/>
                </a:solidFill>
                <a:effectLst/>
              </a:rPr>
              <a:t>Loss of flexibility (You have to wait around waiting for your supervisor’s supervisor to make a decision)</a:t>
            </a:r>
          </a:p>
          <a:p>
            <a:pPr lvl="2">
              <a:spcBef>
                <a:spcPts val="2000"/>
              </a:spcBef>
              <a:buFont typeface="Wingdings" panose="05000000000000000000" pitchFamily="2" charset="2"/>
              <a:buChar char="Ø"/>
            </a:pPr>
            <a:r>
              <a:rPr lang="en-CA" sz="3500" dirty="0">
                <a:solidFill>
                  <a:schemeClr val="tx1"/>
                </a:solidFill>
                <a:effectLst/>
              </a:rPr>
              <a:t>If highly decentralized: </a:t>
            </a:r>
          </a:p>
          <a:p>
            <a:pPr lvl="3">
              <a:spcBef>
                <a:spcPts val="2000"/>
              </a:spcBef>
            </a:pPr>
            <a:r>
              <a:rPr lang="en-CA" sz="3500" dirty="0">
                <a:solidFill>
                  <a:schemeClr val="tx1"/>
                </a:solidFill>
                <a:effectLst/>
              </a:rPr>
              <a:t>Expertise vs. consistency/control (Experts can flourish, but consistency and control  are reduced)</a:t>
            </a:r>
          </a:p>
          <a:p>
            <a:pPr lvl="3">
              <a:spcBef>
                <a:spcPts val="2000"/>
              </a:spcBef>
            </a:pPr>
            <a:r>
              <a:rPr lang="en-CA" sz="3500" dirty="0">
                <a:solidFill>
                  <a:schemeClr val="tx1"/>
                </a:solidFill>
                <a:effectLst/>
              </a:rPr>
              <a:t>Professionals automatically decentralize to some degree. 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487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Design Variables</a:t>
            </a:r>
            <a:r>
              <a:rPr sz="12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1828801"/>
            <a:ext cx="11480800" cy="7426350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C000"/>
                </a:solidFill>
                <a:effectLst/>
              </a:rPr>
              <a:t>Grouping of Tasks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Grouping of Tasks: Basic Structural Configurations (part of Chapter 6 in the textbook)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CA" sz="3600" dirty="0">
                <a:solidFill>
                  <a:schemeClr val="tx1"/>
                </a:solidFill>
                <a:effectLst/>
              </a:rPr>
              <a:t>Three basic structural configurations</a:t>
            </a:r>
          </a:p>
          <a:p>
            <a:pPr marL="812800" lvl="3">
              <a:spcBef>
                <a:spcPts val="2000"/>
              </a:spcBef>
            </a:pPr>
            <a:r>
              <a:rPr lang="en-CA" sz="2800" dirty="0">
                <a:solidFill>
                  <a:schemeClr val="tx1"/>
                </a:solidFill>
                <a:effectLst/>
              </a:rPr>
              <a:t>Functional</a:t>
            </a:r>
          </a:p>
          <a:p>
            <a:pPr marL="812800" lvl="3">
              <a:spcBef>
                <a:spcPts val="2000"/>
              </a:spcBef>
            </a:pPr>
            <a:r>
              <a:rPr lang="en-CA" sz="2800" dirty="0">
                <a:solidFill>
                  <a:schemeClr val="tx1"/>
                </a:solidFill>
                <a:effectLst/>
              </a:rPr>
              <a:t>Divisional</a:t>
            </a:r>
          </a:p>
          <a:p>
            <a:pPr marL="812800" lvl="3">
              <a:spcBef>
                <a:spcPts val="2000"/>
              </a:spcBef>
            </a:pPr>
            <a:r>
              <a:rPr lang="en-CA" sz="2800" dirty="0">
                <a:solidFill>
                  <a:schemeClr val="tx1"/>
                </a:solidFill>
                <a:effectLst/>
              </a:rPr>
              <a:t>Matrix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US" sz="2800" dirty="0">
                <a:solidFill>
                  <a:schemeClr val="tx1"/>
                </a:solidFill>
                <a:effectLst/>
              </a:rPr>
              <a:t>“</a:t>
            </a:r>
            <a:r>
              <a:rPr lang="en-US" sz="3600" dirty="0">
                <a:solidFill>
                  <a:schemeClr val="tx1"/>
                </a:solidFill>
                <a:effectLst/>
              </a:rPr>
              <a:t>idealistic” configurations</a:t>
            </a:r>
          </a:p>
          <a:p>
            <a:pPr marL="812800" lvl="3">
              <a:spcBef>
                <a:spcPts val="20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Large organizations may contain 2 or more different configurations embedded in the overall structure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Transition from functional to matrix or divisional configurations  is (usually) a function of growing organizational size</a:t>
            </a:r>
            <a:endParaRPr lang="en-US" sz="40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7427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Design Variables</a:t>
            </a:r>
            <a:r>
              <a:rPr sz="12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1828801"/>
            <a:ext cx="11480800" cy="50291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FFC000"/>
                </a:solidFill>
                <a:effectLst/>
              </a:rPr>
              <a:t>Functional Structure</a:t>
            </a:r>
          </a:p>
          <a:p>
            <a:pPr marL="571500" lvl="1" indent="-571500">
              <a:spcBef>
                <a:spcPts val="2000"/>
              </a:spcBef>
            </a:pPr>
            <a:r>
              <a:rPr lang="en-US" sz="3600" dirty="0">
                <a:solidFill>
                  <a:schemeClr val="tx1"/>
                </a:solidFill>
                <a:effectLst/>
              </a:rPr>
              <a:t>Organization pools human and material resources across different work flows</a:t>
            </a:r>
          </a:p>
          <a:p>
            <a:pPr marL="571500" lvl="1" indent="-571500">
              <a:spcBef>
                <a:spcPts val="2000"/>
              </a:spcBef>
            </a:pPr>
            <a:r>
              <a:rPr lang="en-US" sz="3600" dirty="0">
                <a:solidFill>
                  <a:schemeClr val="tx1"/>
                </a:solidFill>
                <a:effectLst/>
              </a:rPr>
              <a:t>Group by knowledge, skill, work process, or work function</a:t>
            </a:r>
          </a:p>
          <a:p>
            <a:pPr marL="0" indent="0">
              <a:buNone/>
            </a:pPr>
            <a:endParaRPr lang="en-US" sz="40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34" y="7207623"/>
            <a:ext cx="12766066" cy="103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89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Design Variables</a:t>
            </a:r>
            <a:r>
              <a:rPr sz="12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1828801"/>
            <a:ext cx="11480800" cy="50291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FFC000"/>
                </a:solidFill>
                <a:effectLst/>
              </a:rPr>
              <a:t>Functional Structure</a:t>
            </a:r>
          </a:p>
          <a:p>
            <a:pPr marL="0" indent="0">
              <a:buNone/>
            </a:pPr>
            <a:endParaRPr lang="en-US" sz="40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26</a:t>
            </a:fld>
            <a:endParaRPr/>
          </a:p>
        </p:txBody>
      </p:sp>
      <p:grpSp>
        <p:nvGrpSpPr>
          <p:cNvPr id="62" name="Group 61"/>
          <p:cNvGrpSpPr/>
          <p:nvPr/>
        </p:nvGrpSpPr>
        <p:grpSpPr>
          <a:xfrm>
            <a:off x="225649" y="2935705"/>
            <a:ext cx="12383446" cy="5823283"/>
            <a:chOff x="225649" y="1556266"/>
            <a:chExt cx="8372661" cy="2601884"/>
          </a:xfrm>
        </p:grpSpPr>
        <p:sp>
          <p:nvSpPr>
            <p:cNvPr id="63" name="Rectangle 62"/>
            <p:cNvSpPr/>
            <p:nvPr/>
          </p:nvSpPr>
          <p:spPr>
            <a:xfrm>
              <a:off x="3616990" y="1556266"/>
              <a:ext cx="1210734" cy="304800"/>
            </a:xfrm>
            <a:prstGeom prst="rect">
              <a:avLst/>
            </a:prstGeom>
            <a:solidFill>
              <a:srgbClr val="726056"/>
            </a:solidFill>
            <a:ln w="26425" cap="flat" cmpd="sng" algn="ctr">
              <a:solidFill>
                <a:srgbClr val="72605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President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28326" y="2242066"/>
              <a:ext cx="895465" cy="304800"/>
            </a:xfrm>
            <a:prstGeom prst="rect">
              <a:avLst/>
            </a:prstGeom>
            <a:solidFill>
              <a:srgbClr val="79463D"/>
            </a:solidFill>
            <a:ln w="26425" cap="flat" cmpd="sng" algn="ctr">
              <a:solidFill>
                <a:srgbClr val="79463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VP Eng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38624" y="2242066"/>
              <a:ext cx="2167467" cy="304800"/>
            </a:xfrm>
            <a:prstGeom prst="rect">
              <a:avLst/>
            </a:prstGeom>
            <a:solidFill>
              <a:srgbClr val="79463D"/>
            </a:solidFill>
            <a:ln w="26425" cap="flat" cmpd="sng" algn="ctr">
              <a:solidFill>
                <a:srgbClr val="79463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VP Manufacturing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517759" y="2242066"/>
              <a:ext cx="1388534" cy="304800"/>
            </a:xfrm>
            <a:prstGeom prst="rect">
              <a:avLst/>
            </a:prstGeom>
            <a:solidFill>
              <a:srgbClr val="79463D"/>
            </a:solidFill>
            <a:ln w="26425" cap="flat" cmpd="sng" algn="ctr">
              <a:solidFill>
                <a:srgbClr val="79463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VP Sales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85695" y="2775466"/>
              <a:ext cx="1015000" cy="533400"/>
            </a:xfrm>
            <a:prstGeom prst="rect">
              <a:avLst/>
            </a:prstGeom>
            <a:solidFill>
              <a:srgbClr val="93A299"/>
            </a:solidFill>
            <a:ln w="26425" cap="flat" cmpd="sng" algn="ctr">
              <a:solidFill>
                <a:srgbClr val="93A2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Director R/D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035982" y="2793339"/>
              <a:ext cx="1015000" cy="533400"/>
            </a:xfrm>
            <a:prstGeom prst="rect">
              <a:avLst/>
            </a:prstGeom>
            <a:solidFill>
              <a:srgbClr val="93A299"/>
            </a:solidFill>
            <a:ln w="26425" cap="flat" cmpd="sng" algn="ctr">
              <a:solidFill>
                <a:srgbClr val="93A2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Director Eng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24891" y="2838988"/>
              <a:ext cx="1794934" cy="533400"/>
            </a:xfrm>
            <a:prstGeom prst="rect">
              <a:avLst/>
            </a:prstGeom>
            <a:solidFill>
              <a:srgbClr val="93A299"/>
            </a:solidFill>
            <a:ln w="26425" cap="flat" cmpd="sng" algn="ctr">
              <a:solidFill>
                <a:srgbClr val="93A2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Production Supervisors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06089" y="2851666"/>
              <a:ext cx="1464735" cy="533400"/>
            </a:xfrm>
            <a:prstGeom prst="rect">
              <a:avLst/>
            </a:prstGeom>
            <a:solidFill>
              <a:srgbClr val="93A299"/>
            </a:solidFill>
            <a:ln w="26425" cap="flat" cmpd="sng" algn="ctr">
              <a:solidFill>
                <a:srgbClr val="93A2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Director Marketing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099010" y="2851666"/>
              <a:ext cx="1464735" cy="533400"/>
            </a:xfrm>
            <a:prstGeom prst="rect">
              <a:avLst/>
            </a:prstGeom>
            <a:solidFill>
              <a:srgbClr val="93A299"/>
            </a:solidFill>
            <a:ln w="26425" cap="flat" cmpd="sng" algn="ctr">
              <a:solidFill>
                <a:srgbClr val="93A2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Director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Sales</a:t>
              </a:r>
            </a:p>
          </p:txBody>
        </p:sp>
        <p:cxnSp>
          <p:nvCxnSpPr>
            <p:cNvPr id="72" name="Straight Arrow Connector 71"/>
            <p:cNvCxnSpPr>
              <a:stCxn id="63" idx="2"/>
              <a:endCxn id="64" idx="0"/>
            </p:cNvCxnSpPr>
            <p:nvPr/>
          </p:nvCxnSpPr>
          <p:spPr>
            <a:xfrm flipH="1">
              <a:off x="2076059" y="1861066"/>
              <a:ext cx="2146298" cy="381000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stCxn id="63" idx="2"/>
              <a:endCxn id="65" idx="0"/>
            </p:cNvCxnSpPr>
            <p:nvPr/>
          </p:nvCxnSpPr>
          <p:spPr>
            <a:xfrm>
              <a:off x="4222357" y="1861066"/>
              <a:ext cx="1" cy="381000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74" name="Straight Arrow Connector 73"/>
            <p:cNvCxnSpPr>
              <a:stCxn id="63" idx="2"/>
              <a:endCxn id="66" idx="0"/>
            </p:cNvCxnSpPr>
            <p:nvPr/>
          </p:nvCxnSpPr>
          <p:spPr>
            <a:xfrm>
              <a:off x="4222357" y="1861066"/>
              <a:ext cx="1989669" cy="381000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stCxn id="64" idx="2"/>
              <a:endCxn id="67" idx="0"/>
            </p:cNvCxnSpPr>
            <p:nvPr/>
          </p:nvCxnSpPr>
          <p:spPr>
            <a:xfrm flipH="1">
              <a:off x="793195" y="2546866"/>
              <a:ext cx="1282864" cy="228600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76" name="Straight Arrow Connector 75"/>
            <p:cNvCxnSpPr>
              <a:stCxn id="64" idx="2"/>
              <a:endCxn id="68" idx="0"/>
            </p:cNvCxnSpPr>
            <p:nvPr/>
          </p:nvCxnSpPr>
          <p:spPr>
            <a:xfrm>
              <a:off x="2076059" y="2546866"/>
              <a:ext cx="467423" cy="246473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77" name="Straight Arrow Connector 76"/>
            <p:cNvCxnSpPr>
              <a:stCxn id="65" idx="2"/>
              <a:endCxn id="69" idx="0"/>
            </p:cNvCxnSpPr>
            <p:nvPr/>
          </p:nvCxnSpPr>
          <p:spPr>
            <a:xfrm>
              <a:off x="4222358" y="2546866"/>
              <a:ext cx="0" cy="292122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78" name="Straight Arrow Connector 77"/>
            <p:cNvCxnSpPr>
              <a:stCxn id="66" idx="2"/>
              <a:endCxn id="70" idx="0"/>
            </p:cNvCxnSpPr>
            <p:nvPr/>
          </p:nvCxnSpPr>
          <p:spPr>
            <a:xfrm flipH="1">
              <a:off x="6038457" y="2546866"/>
              <a:ext cx="173569" cy="304800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79" name="Straight Arrow Connector 78"/>
            <p:cNvCxnSpPr>
              <a:stCxn id="66" idx="2"/>
              <a:endCxn id="71" idx="0"/>
            </p:cNvCxnSpPr>
            <p:nvPr/>
          </p:nvCxnSpPr>
          <p:spPr>
            <a:xfrm>
              <a:off x="6212026" y="2546866"/>
              <a:ext cx="1619352" cy="304800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80" name="Straight Arrow Connector 79"/>
            <p:cNvCxnSpPr>
              <a:stCxn id="67" idx="2"/>
              <a:endCxn id="85" idx="0"/>
            </p:cNvCxnSpPr>
            <p:nvPr/>
          </p:nvCxnSpPr>
          <p:spPr>
            <a:xfrm>
              <a:off x="793195" y="3308866"/>
              <a:ext cx="0" cy="336665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81" name="Straight Arrow Connector 80"/>
            <p:cNvCxnSpPr>
              <a:stCxn id="68" idx="2"/>
              <a:endCxn id="86" idx="0"/>
            </p:cNvCxnSpPr>
            <p:nvPr/>
          </p:nvCxnSpPr>
          <p:spPr>
            <a:xfrm>
              <a:off x="2543482" y="3326739"/>
              <a:ext cx="25386" cy="318792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82" name="Straight Arrow Connector 81"/>
            <p:cNvCxnSpPr>
              <a:stCxn id="69" idx="2"/>
              <a:endCxn id="87" idx="0"/>
            </p:cNvCxnSpPr>
            <p:nvPr/>
          </p:nvCxnSpPr>
          <p:spPr>
            <a:xfrm>
              <a:off x="4222358" y="3372388"/>
              <a:ext cx="12144" cy="273143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83" name="Straight Arrow Connector 82"/>
            <p:cNvCxnSpPr>
              <a:stCxn id="70" idx="2"/>
              <a:endCxn id="88" idx="0"/>
            </p:cNvCxnSpPr>
            <p:nvPr/>
          </p:nvCxnSpPr>
          <p:spPr>
            <a:xfrm flipH="1">
              <a:off x="6032940" y="3385066"/>
              <a:ext cx="5517" cy="293695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84" name="Straight Arrow Connector 83"/>
            <p:cNvCxnSpPr>
              <a:stCxn id="71" idx="2"/>
              <a:endCxn id="89" idx="0"/>
            </p:cNvCxnSpPr>
            <p:nvPr/>
          </p:nvCxnSpPr>
          <p:spPr>
            <a:xfrm>
              <a:off x="7831378" y="3385066"/>
              <a:ext cx="5471" cy="315884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sp>
          <p:nvSpPr>
            <p:cNvPr id="85" name="Rectangle 84"/>
            <p:cNvSpPr/>
            <p:nvPr/>
          </p:nvSpPr>
          <p:spPr>
            <a:xfrm>
              <a:off x="225649" y="3645531"/>
              <a:ext cx="1135092" cy="457200"/>
            </a:xfrm>
            <a:prstGeom prst="rect">
              <a:avLst/>
            </a:prstGeom>
            <a:solidFill>
              <a:srgbClr val="4C5A6A"/>
            </a:solidFill>
            <a:ln w="26425" cap="flat" cmpd="sng" algn="ctr">
              <a:solidFill>
                <a:srgbClr val="4C5A6A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Scientists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001322" y="3645531"/>
              <a:ext cx="1135092" cy="457200"/>
            </a:xfrm>
            <a:prstGeom prst="rect">
              <a:avLst/>
            </a:prstGeom>
            <a:solidFill>
              <a:srgbClr val="4C5A6A"/>
            </a:solidFill>
            <a:ln w="26425" cap="flat" cmpd="sng" algn="ctr">
              <a:solidFill>
                <a:srgbClr val="4C5A6A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Engineers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666956" y="3645531"/>
              <a:ext cx="1135092" cy="457200"/>
            </a:xfrm>
            <a:prstGeom prst="rect">
              <a:avLst/>
            </a:prstGeom>
            <a:solidFill>
              <a:srgbClr val="4C5A6A"/>
            </a:solidFill>
            <a:ln w="26425" cap="flat" cmpd="sng" algn="ctr">
              <a:solidFill>
                <a:srgbClr val="4C5A6A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Operators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465394" y="3678761"/>
              <a:ext cx="1135092" cy="457200"/>
            </a:xfrm>
            <a:prstGeom prst="rect">
              <a:avLst/>
            </a:prstGeom>
            <a:solidFill>
              <a:srgbClr val="4C5A6A"/>
            </a:solidFill>
            <a:ln w="26425" cap="flat" cmpd="sng" algn="ctr">
              <a:solidFill>
                <a:srgbClr val="4C5A6A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Marketers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075388" y="3700950"/>
              <a:ext cx="1522922" cy="457200"/>
            </a:xfrm>
            <a:prstGeom prst="rect">
              <a:avLst/>
            </a:prstGeom>
            <a:solidFill>
              <a:srgbClr val="4C5A6A"/>
            </a:solidFill>
            <a:ln w="26425" cap="flat" cmpd="sng" algn="ctr">
              <a:solidFill>
                <a:srgbClr val="4C5A6A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Salespeople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5142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Functional Structure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1828801"/>
            <a:ext cx="11480800" cy="7122694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FFC000"/>
                </a:solidFill>
                <a:effectLst/>
              </a:rPr>
              <a:t>Advantages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CA" sz="3600" dirty="0">
                <a:solidFill>
                  <a:schemeClr val="tx1"/>
                </a:solidFill>
                <a:effectLst/>
              </a:rPr>
              <a:t>Economies of scale</a:t>
            </a:r>
          </a:p>
          <a:p>
            <a:pPr marL="812800" lvl="3">
              <a:lnSpc>
                <a:spcPct val="80000"/>
              </a:lnSpc>
              <a:spcBef>
                <a:spcPts val="2000"/>
              </a:spcBef>
            </a:pPr>
            <a:r>
              <a:rPr lang="en-CA" sz="3200" dirty="0">
                <a:solidFill>
                  <a:schemeClr val="tx1"/>
                </a:solidFill>
                <a:effectLst/>
              </a:rPr>
              <a:t>Efficiently use resources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CA" sz="3600" dirty="0">
                <a:solidFill>
                  <a:schemeClr val="tx1"/>
                </a:solidFill>
                <a:effectLst/>
              </a:rPr>
              <a:t>Technical excellence, specialization, knowledgeable supervision</a:t>
            </a:r>
          </a:p>
          <a:p>
            <a:pPr marL="812800" lvl="3">
              <a:lnSpc>
                <a:spcPct val="80000"/>
              </a:lnSpc>
              <a:spcBef>
                <a:spcPts val="2000"/>
              </a:spcBef>
            </a:pPr>
            <a:r>
              <a:rPr lang="en-CA" sz="3200" dirty="0">
                <a:solidFill>
                  <a:schemeClr val="tx1"/>
                </a:solidFill>
                <a:effectLst/>
              </a:rPr>
              <a:t>Evaluation of performance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CA" sz="3600" dirty="0">
                <a:solidFill>
                  <a:schemeClr val="tx1"/>
                </a:solidFill>
                <a:effectLst/>
              </a:rPr>
              <a:t>Better communication &amp; coordination within unit</a:t>
            </a:r>
          </a:p>
          <a:p>
            <a:pPr marL="0" indent="0">
              <a:buNone/>
            </a:pPr>
            <a:endParaRPr lang="en-US" sz="40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1344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Functional Structure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1828801"/>
            <a:ext cx="11480800" cy="7122694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FFC000"/>
                </a:solidFill>
                <a:effectLst/>
              </a:rPr>
              <a:t>Disadvantages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Functional goals outweigh broader/product goals</a:t>
            </a:r>
          </a:p>
          <a:p>
            <a:pPr marL="812800" lvl="3">
              <a:spcBef>
                <a:spcPts val="2000"/>
              </a:spcBef>
            </a:pPr>
            <a:r>
              <a:rPr lang="en-CA" sz="3800" dirty="0">
                <a:solidFill>
                  <a:schemeClr val="tx1"/>
                </a:solidFill>
                <a:effectLst/>
              </a:rPr>
              <a:t>Leads to client dissatisfaction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Loss of flexibility – more bureaucratic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US" sz="3600" dirty="0" smtClean="0">
                <a:solidFill>
                  <a:schemeClr val="tx1"/>
                </a:solidFill>
                <a:effectLst/>
              </a:rPr>
              <a:t>Loss </a:t>
            </a:r>
            <a:r>
              <a:rPr lang="en-US" sz="3600" dirty="0">
                <a:solidFill>
                  <a:schemeClr val="tx1"/>
                </a:solidFill>
                <a:effectLst/>
              </a:rPr>
              <a:t>of mechanism for coordinating work-flow</a:t>
            </a:r>
          </a:p>
          <a:p>
            <a:pPr marL="812800" lvl="3">
              <a:spcBef>
                <a:spcPts val="2000"/>
              </a:spcBef>
            </a:pPr>
            <a:r>
              <a:rPr lang="en-CA" sz="3800" dirty="0">
                <a:solidFill>
                  <a:schemeClr val="tx1"/>
                </a:solidFill>
                <a:effectLst/>
              </a:rPr>
              <a:t>Conflict between units</a:t>
            </a:r>
          </a:p>
          <a:p>
            <a:pPr marL="57150" indent="0">
              <a:buNone/>
            </a:pPr>
            <a:r>
              <a:rPr lang="en-CA" sz="4000" b="1" dirty="0">
                <a:solidFill>
                  <a:srgbClr val="FFC000"/>
                </a:solidFill>
                <a:effectLst/>
              </a:rPr>
              <a:t>Good for:</a:t>
            </a:r>
          </a:p>
          <a:p>
            <a:pPr marL="812800" lvl="3">
              <a:spcBef>
                <a:spcPts val="2000"/>
              </a:spcBef>
            </a:pPr>
            <a:r>
              <a:rPr lang="en-CA" sz="3800" dirty="0">
                <a:solidFill>
                  <a:schemeClr val="tx1"/>
                </a:solidFill>
                <a:effectLst/>
              </a:rPr>
              <a:t>Smaller organizations (or divisions of larger ones)</a:t>
            </a:r>
          </a:p>
          <a:p>
            <a:pPr marL="812800" lvl="3">
              <a:spcBef>
                <a:spcPts val="2000"/>
              </a:spcBef>
            </a:pPr>
            <a:r>
              <a:rPr lang="en-CA" sz="3800" dirty="0">
                <a:solidFill>
                  <a:schemeClr val="tx1"/>
                </a:solidFill>
                <a:effectLst/>
              </a:rPr>
              <a:t>Stable environments</a:t>
            </a:r>
          </a:p>
          <a:p>
            <a:pPr marL="1314450" lvl="2" indent="-457200"/>
            <a:endParaRPr lang="en-CA" dirty="0"/>
          </a:p>
          <a:p>
            <a:pPr marL="0" indent="0">
              <a:buNone/>
            </a:pPr>
            <a:endParaRPr lang="en-US" sz="40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9748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>
                <a:solidFill>
                  <a:srgbClr val="FFC000"/>
                </a:solidFill>
              </a:rPr>
              <a:t>Divisional 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1828801"/>
            <a:ext cx="11480800" cy="7122694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effectLst/>
              </a:rPr>
              <a:t>Divisional (Output, Product-Based, Geographic) </a:t>
            </a:r>
            <a:r>
              <a:rPr lang="en-US" sz="3600" dirty="0" smtClean="0">
                <a:solidFill>
                  <a:schemeClr val="tx1"/>
                </a:solidFill>
                <a:effectLst/>
              </a:rPr>
              <a:t>Structure.</a:t>
            </a:r>
          </a:p>
          <a:p>
            <a:r>
              <a:rPr lang="en-US" sz="3600" dirty="0">
                <a:solidFill>
                  <a:schemeClr val="tx1"/>
                </a:solidFill>
                <a:effectLst/>
              </a:rPr>
              <a:t>Each unit performs all the functions for a given set of products, services, clients or </a:t>
            </a:r>
            <a:r>
              <a:rPr lang="en-US" sz="3600" dirty="0" smtClean="0">
                <a:solidFill>
                  <a:schemeClr val="tx1"/>
                </a:solidFill>
                <a:effectLst/>
              </a:rPr>
              <a:t>places.</a:t>
            </a:r>
          </a:p>
          <a:p>
            <a:r>
              <a:rPr lang="en-US" sz="3600" dirty="0">
                <a:solidFill>
                  <a:schemeClr val="tx1"/>
                </a:solidFill>
                <a:effectLst/>
              </a:rPr>
              <a:t>Geographic structure is a special </a:t>
            </a:r>
            <a:r>
              <a:rPr lang="en-US" sz="3600" dirty="0" smtClean="0">
                <a:solidFill>
                  <a:schemeClr val="tx1"/>
                </a:solidFill>
                <a:effectLst/>
              </a:rPr>
              <a:t>case.</a:t>
            </a:r>
            <a:endParaRPr lang="en-US" sz="3600" dirty="0">
              <a:solidFill>
                <a:schemeClr val="tx1"/>
              </a:solidFill>
              <a:effectLst/>
            </a:endParaRPr>
          </a:p>
          <a:p>
            <a:endParaRPr lang="en-US" sz="3600" dirty="0" smtClean="0">
              <a:solidFill>
                <a:schemeClr val="tx1"/>
              </a:solidFill>
              <a:effectLst/>
            </a:endParaRPr>
          </a:p>
          <a:p>
            <a:endParaRPr lang="en-US" sz="3600" dirty="0" smtClean="0">
              <a:solidFill>
                <a:schemeClr val="tx1"/>
              </a:solidFill>
              <a:effectLst/>
            </a:endParaRPr>
          </a:p>
          <a:p>
            <a:endParaRPr lang="en-US" sz="40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0335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US" sz="5200" dirty="0">
                <a:effectLst/>
                <a:sym typeface="Times"/>
              </a:rPr>
              <a:t>Fundamentals of Organizational Design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3</a:t>
            </a:fld>
            <a:endParaRPr/>
          </a:p>
        </p:txBody>
      </p:sp>
      <p:pic>
        <p:nvPicPr>
          <p:cNvPr id="26" name="Picture 2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B315D2A-3207-45D4-8440-6C6ED9F50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89" y="1935328"/>
            <a:ext cx="9262522" cy="731982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>
                <a:solidFill>
                  <a:srgbClr val="FFC000"/>
                </a:solidFill>
              </a:rPr>
              <a:t>Divisional 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1828801"/>
            <a:ext cx="11480800" cy="7122694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endParaRPr lang="en-US" sz="3600" dirty="0" smtClean="0">
              <a:solidFill>
                <a:schemeClr val="tx1"/>
              </a:solidFill>
              <a:effectLst/>
            </a:endParaRPr>
          </a:p>
          <a:p>
            <a:endParaRPr lang="en-US" sz="3600" dirty="0" smtClean="0">
              <a:solidFill>
                <a:schemeClr val="tx1"/>
              </a:solidFill>
              <a:effectLst/>
            </a:endParaRPr>
          </a:p>
          <a:p>
            <a:endParaRPr lang="en-US" sz="40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30</a:t>
            </a:fld>
            <a:endParaRPr/>
          </a:p>
        </p:txBody>
      </p:sp>
      <p:grpSp>
        <p:nvGrpSpPr>
          <p:cNvPr id="33" name="Group 32"/>
          <p:cNvGrpSpPr/>
          <p:nvPr/>
        </p:nvGrpSpPr>
        <p:grpSpPr>
          <a:xfrm>
            <a:off x="335946" y="2008802"/>
            <a:ext cx="12330199" cy="6983058"/>
            <a:chOff x="-206949" y="638280"/>
            <a:chExt cx="9654131" cy="3205387"/>
          </a:xfrm>
        </p:grpSpPr>
        <p:sp>
          <p:nvSpPr>
            <p:cNvPr id="34" name="Rectangle 33"/>
            <p:cNvSpPr/>
            <p:nvPr/>
          </p:nvSpPr>
          <p:spPr>
            <a:xfrm>
              <a:off x="3672481" y="638280"/>
              <a:ext cx="1535821" cy="304800"/>
            </a:xfrm>
            <a:prstGeom prst="rect">
              <a:avLst/>
            </a:prstGeom>
            <a:solidFill>
              <a:srgbClr val="726056"/>
            </a:solidFill>
            <a:ln w="26425" cap="flat" cmpd="sng" algn="ctr">
              <a:solidFill>
                <a:srgbClr val="72605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President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31836" y="1268474"/>
              <a:ext cx="1117598" cy="533400"/>
            </a:xfrm>
            <a:prstGeom prst="rect">
              <a:avLst/>
            </a:prstGeom>
            <a:solidFill>
              <a:srgbClr val="79463D"/>
            </a:solidFill>
            <a:ln w="26425" cap="flat" cmpd="sng" algn="ctr">
              <a:solidFill>
                <a:srgbClr val="79463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VP MP3 Players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23114" y="1247343"/>
              <a:ext cx="1278468" cy="533400"/>
            </a:xfrm>
            <a:prstGeom prst="rect">
              <a:avLst/>
            </a:prstGeom>
            <a:solidFill>
              <a:srgbClr val="79463D"/>
            </a:solidFill>
            <a:ln w="26425" cap="flat" cmpd="sng" algn="ctr">
              <a:solidFill>
                <a:srgbClr val="79463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VP Alarm Clocks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68162" y="1268474"/>
              <a:ext cx="1651724" cy="533400"/>
            </a:xfrm>
            <a:prstGeom prst="rect">
              <a:avLst/>
            </a:prstGeom>
            <a:solidFill>
              <a:srgbClr val="79463D"/>
            </a:solidFill>
            <a:ln w="26425" cap="flat" cmpd="sng" algn="ctr">
              <a:solidFill>
                <a:srgbClr val="79463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VP Headphones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-206949" y="2293553"/>
              <a:ext cx="1538835" cy="432335"/>
            </a:xfrm>
            <a:prstGeom prst="rect">
              <a:avLst/>
            </a:prstGeom>
            <a:solidFill>
              <a:srgbClr val="93A299"/>
            </a:solidFill>
            <a:ln w="26425" cap="flat" cmpd="sng" algn="ctr">
              <a:solidFill>
                <a:srgbClr val="93A2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Director R/D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688972" y="2297397"/>
              <a:ext cx="1635949" cy="428491"/>
            </a:xfrm>
            <a:prstGeom prst="rect">
              <a:avLst/>
            </a:prstGeom>
            <a:solidFill>
              <a:srgbClr val="93A299"/>
            </a:solidFill>
            <a:ln w="26425" cap="flat" cmpd="sng" algn="ctr">
              <a:solidFill>
                <a:srgbClr val="93A2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Director Eng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13240" y="2287740"/>
              <a:ext cx="1769650" cy="438148"/>
            </a:xfrm>
            <a:prstGeom prst="rect">
              <a:avLst/>
            </a:prstGeom>
            <a:solidFill>
              <a:srgbClr val="93A299"/>
            </a:solidFill>
            <a:ln w="26425" cap="flat" cmpd="sng" algn="ctr">
              <a:solidFill>
                <a:srgbClr val="93A2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Production Supervisor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32339" y="2275808"/>
              <a:ext cx="1827167" cy="450080"/>
            </a:xfrm>
            <a:prstGeom prst="rect">
              <a:avLst/>
            </a:prstGeom>
            <a:solidFill>
              <a:srgbClr val="93A299"/>
            </a:solidFill>
            <a:ln w="26425" cap="flat" cmpd="sng" algn="ctr">
              <a:solidFill>
                <a:srgbClr val="93A2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Director Marketing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884830" y="2265694"/>
              <a:ext cx="1253347" cy="460194"/>
            </a:xfrm>
            <a:prstGeom prst="rect">
              <a:avLst/>
            </a:prstGeom>
            <a:solidFill>
              <a:srgbClr val="93A299"/>
            </a:solidFill>
            <a:ln w="26425" cap="flat" cmpd="sng" algn="ctr">
              <a:solidFill>
                <a:srgbClr val="93A2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Director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Sales</a:t>
              </a:r>
            </a:p>
          </p:txBody>
        </p:sp>
        <p:cxnSp>
          <p:nvCxnSpPr>
            <p:cNvPr id="43" name="Straight Arrow Connector 42"/>
            <p:cNvCxnSpPr>
              <a:stCxn id="34" idx="2"/>
              <a:endCxn id="35" idx="0"/>
            </p:cNvCxnSpPr>
            <p:nvPr/>
          </p:nvCxnSpPr>
          <p:spPr>
            <a:xfrm flipH="1">
              <a:off x="1590635" y="943080"/>
              <a:ext cx="2849757" cy="325394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4" idx="2"/>
              <a:endCxn id="36" idx="0"/>
            </p:cNvCxnSpPr>
            <p:nvPr/>
          </p:nvCxnSpPr>
          <p:spPr>
            <a:xfrm>
              <a:off x="4440392" y="943080"/>
              <a:ext cx="21957" cy="304263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stCxn id="34" idx="2"/>
              <a:endCxn id="37" idx="0"/>
            </p:cNvCxnSpPr>
            <p:nvPr/>
          </p:nvCxnSpPr>
          <p:spPr>
            <a:xfrm>
              <a:off x="4440392" y="943080"/>
              <a:ext cx="2853632" cy="325394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46" name="Straight Arrow Connector 45"/>
            <p:cNvCxnSpPr>
              <a:stCxn id="35" idx="2"/>
              <a:endCxn id="38" idx="0"/>
            </p:cNvCxnSpPr>
            <p:nvPr/>
          </p:nvCxnSpPr>
          <p:spPr>
            <a:xfrm flipH="1">
              <a:off x="562469" y="1801874"/>
              <a:ext cx="1028166" cy="491679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47" name="Straight Arrow Connector 46"/>
            <p:cNvCxnSpPr>
              <a:stCxn id="35" idx="2"/>
              <a:endCxn id="39" idx="0"/>
            </p:cNvCxnSpPr>
            <p:nvPr/>
          </p:nvCxnSpPr>
          <p:spPr>
            <a:xfrm>
              <a:off x="1590635" y="1801874"/>
              <a:ext cx="916311" cy="495523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48" name="Straight Arrow Connector 47"/>
            <p:cNvCxnSpPr>
              <a:stCxn id="35" idx="2"/>
              <a:endCxn id="40" idx="0"/>
            </p:cNvCxnSpPr>
            <p:nvPr/>
          </p:nvCxnSpPr>
          <p:spPr>
            <a:xfrm>
              <a:off x="1590635" y="1801874"/>
              <a:ext cx="3007431" cy="485866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49" name="Straight Arrow Connector 48"/>
            <p:cNvCxnSpPr>
              <a:stCxn id="35" idx="2"/>
              <a:endCxn id="41" idx="0"/>
            </p:cNvCxnSpPr>
            <p:nvPr/>
          </p:nvCxnSpPr>
          <p:spPr>
            <a:xfrm>
              <a:off x="1590635" y="1801874"/>
              <a:ext cx="5155288" cy="473934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50" name="Straight Arrow Connector 49"/>
            <p:cNvCxnSpPr>
              <a:stCxn id="35" idx="2"/>
              <a:endCxn id="42" idx="0"/>
            </p:cNvCxnSpPr>
            <p:nvPr/>
          </p:nvCxnSpPr>
          <p:spPr>
            <a:xfrm>
              <a:off x="1590635" y="1801874"/>
              <a:ext cx="6920869" cy="463820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>
            <a:xfrm>
              <a:off x="525694" y="2560313"/>
              <a:ext cx="305759" cy="911764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52" name="Straight Arrow Connector 51"/>
            <p:cNvCxnSpPr>
              <a:stCxn id="39" idx="2"/>
              <a:endCxn id="57" idx="0"/>
            </p:cNvCxnSpPr>
            <p:nvPr/>
          </p:nvCxnSpPr>
          <p:spPr>
            <a:xfrm>
              <a:off x="2506946" y="2725888"/>
              <a:ext cx="298947" cy="660579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40" idx="2"/>
              <a:endCxn id="58" idx="0"/>
            </p:cNvCxnSpPr>
            <p:nvPr/>
          </p:nvCxnSpPr>
          <p:spPr>
            <a:xfrm flipH="1">
              <a:off x="4576922" y="2725888"/>
              <a:ext cx="21143" cy="660579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54" name="Straight Arrow Connector 53"/>
            <p:cNvCxnSpPr>
              <a:stCxn id="41" idx="2"/>
              <a:endCxn id="59" idx="0"/>
            </p:cNvCxnSpPr>
            <p:nvPr/>
          </p:nvCxnSpPr>
          <p:spPr>
            <a:xfrm flipH="1">
              <a:off x="6182760" y="2725888"/>
              <a:ext cx="563163" cy="652164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55" name="Straight Arrow Connector 54"/>
            <p:cNvCxnSpPr>
              <a:stCxn id="42" idx="2"/>
              <a:endCxn id="60" idx="0"/>
            </p:cNvCxnSpPr>
            <p:nvPr/>
          </p:nvCxnSpPr>
          <p:spPr>
            <a:xfrm flipH="1">
              <a:off x="8362806" y="2725888"/>
              <a:ext cx="148698" cy="652164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sp>
          <p:nvSpPr>
            <p:cNvPr id="56" name="Rectangle 55"/>
            <p:cNvSpPr/>
            <p:nvPr/>
          </p:nvSpPr>
          <p:spPr>
            <a:xfrm>
              <a:off x="84408" y="3376305"/>
              <a:ext cx="1422006" cy="457200"/>
            </a:xfrm>
            <a:prstGeom prst="rect">
              <a:avLst/>
            </a:prstGeom>
            <a:solidFill>
              <a:srgbClr val="4C5A6A"/>
            </a:solidFill>
            <a:ln w="26425" cap="flat" cmpd="sng" algn="ctr">
              <a:solidFill>
                <a:srgbClr val="4C5A6A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Scientists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25442" y="3386467"/>
              <a:ext cx="1560901" cy="457200"/>
            </a:xfrm>
            <a:prstGeom prst="rect">
              <a:avLst/>
            </a:prstGeom>
            <a:solidFill>
              <a:srgbClr val="4C5A6A"/>
            </a:solidFill>
            <a:ln w="26425" cap="flat" cmpd="sng" algn="ctr">
              <a:solidFill>
                <a:srgbClr val="4C5A6A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Engineers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22780" y="3386467"/>
              <a:ext cx="1308284" cy="457200"/>
            </a:xfrm>
            <a:prstGeom prst="rect">
              <a:avLst/>
            </a:prstGeom>
            <a:solidFill>
              <a:srgbClr val="4C5A6A"/>
            </a:solidFill>
            <a:ln w="26425" cap="flat" cmpd="sng" algn="ctr">
              <a:solidFill>
                <a:srgbClr val="4C5A6A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Operators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455585" y="3378052"/>
              <a:ext cx="1454351" cy="457200"/>
            </a:xfrm>
            <a:prstGeom prst="rect">
              <a:avLst/>
            </a:prstGeom>
            <a:solidFill>
              <a:srgbClr val="4C5A6A"/>
            </a:solidFill>
            <a:ln w="26425" cap="flat" cmpd="sng" algn="ctr">
              <a:solidFill>
                <a:srgbClr val="4C5A6A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Marketers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278429" y="3378052"/>
              <a:ext cx="2168753" cy="457200"/>
            </a:xfrm>
            <a:prstGeom prst="rect">
              <a:avLst/>
            </a:prstGeom>
            <a:solidFill>
              <a:srgbClr val="4C5A6A"/>
            </a:solidFill>
            <a:ln w="26425" cap="flat" cmpd="sng" algn="ctr">
              <a:solidFill>
                <a:srgbClr val="4C5A6A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Salespeople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267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Divisional </a:t>
            </a:r>
            <a:r>
              <a:rPr lang="en-CA" sz="5400" dirty="0" smtClean="0"/>
              <a:t>Structure</a:t>
            </a:r>
            <a:endParaRPr lang="en-CA" sz="5400" dirty="0"/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1828801"/>
            <a:ext cx="11480800" cy="7122694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FFC000"/>
                </a:solidFill>
                <a:effectLst/>
              </a:rPr>
              <a:t>Advantages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CA" sz="3600" dirty="0">
                <a:solidFill>
                  <a:schemeClr val="tx1"/>
                </a:solidFill>
                <a:effectLst/>
              </a:rPr>
              <a:t>Cross-functional communication and coordination</a:t>
            </a:r>
          </a:p>
          <a:p>
            <a:pPr marL="812800" lvl="3">
              <a:lnSpc>
                <a:spcPct val="80000"/>
              </a:lnSpc>
              <a:spcBef>
                <a:spcPts val="2000"/>
              </a:spcBef>
            </a:pPr>
            <a:r>
              <a:rPr lang="en-CA" sz="3200" dirty="0" smtClean="0">
                <a:solidFill>
                  <a:schemeClr val="tx1"/>
                </a:solidFill>
                <a:effectLst/>
              </a:rPr>
              <a:t>Focus </a:t>
            </a:r>
            <a:r>
              <a:rPr lang="en-CA" sz="3200" dirty="0">
                <a:solidFill>
                  <a:schemeClr val="tx1"/>
                </a:solidFill>
                <a:effectLst/>
              </a:rPr>
              <a:t>on client’s needs</a:t>
            </a:r>
          </a:p>
          <a:p>
            <a:pPr marL="812800" lvl="3">
              <a:lnSpc>
                <a:spcPct val="80000"/>
              </a:lnSpc>
              <a:spcBef>
                <a:spcPts val="2000"/>
              </a:spcBef>
            </a:pPr>
            <a:r>
              <a:rPr lang="en-CA" sz="3200" dirty="0">
                <a:solidFill>
                  <a:schemeClr val="tx1"/>
                </a:solidFill>
                <a:effectLst/>
              </a:rPr>
              <a:t>Broadly trained managers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CA" sz="3600" dirty="0">
                <a:solidFill>
                  <a:schemeClr val="tx1"/>
                </a:solidFill>
                <a:effectLst/>
              </a:rPr>
              <a:t>Flexible (less bureaucratic)</a:t>
            </a:r>
          </a:p>
          <a:p>
            <a:pPr marL="812800" lvl="3">
              <a:lnSpc>
                <a:spcPct val="80000"/>
              </a:lnSpc>
              <a:spcBef>
                <a:spcPts val="2000"/>
              </a:spcBef>
            </a:pPr>
            <a:r>
              <a:rPr lang="en-US" sz="3200" dirty="0">
                <a:solidFill>
                  <a:schemeClr val="tx1"/>
                </a:solidFill>
                <a:effectLst/>
              </a:rPr>
              <a:t>Easy to add or remove units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CA" sz="3600" dirty="0">
                <a:solidFill>
                  <a:schemeClr val="tx1"/>
                </a:solidFill>
                <a:effectLst/>
              </a:rPr>
              <a:t>Good workflow coordination</a:t>
            </a:r>
          </a:p>
          <a:p>
            <a:pPr marL="0" indent="0">
              <a:buNone/>
            </a:pPr>
            <a:endParaRPr lang="en-US" sz="40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7048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Divisional </a:t>
            </a:r>
            <a:r>
              <a:rPr lang="en-CA" sz="5400" dirty="0" smtClean="0"/>
              <a:t>Structure</a:t>
            </a:r>
            <a:endParaRPr lang="en-CA" sz="5400" dirty="0"/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1828801"/>
            <a:ext cx="11480800" cy="7122694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FFC000"/>
                </a:solidFill>
                <a:effectLst/>
              </a:rPr>
              <a:t>Disadvantages</a:t>
            </a:r>
          </a:p>
          <a:p>
            <a:pPr marL="571500" lvl="1" indent="-571500">
              <a:spcBef>
                <a:spcPts val="2000"/>
              </a:spcBef>
            </a:pPr>
            <a:r>
              <a:rPr lang="en-US" sz="3600" dirty="0" smtClean="0">
                <a:solidFill>
                  <a:schemeClr val="tx1"/>
                </a:solidFill>
                <a:effectLst/>
              </a:rPr>
              <a:t>Less </a:t>
            </a:r>
            <a:r>
              <a:rPr lang="en-US" sz="3600" dirty="0">
                <a:solidFill>
                  <a:schemeClr val="tx1"/>
                </a:solidFill>
                <a:effectLst/>
              </a:rPr>
              <a:t>specialization (technical expertise)</a:t>
            </a:r>
          </a:p>
          <a:p>
            <a:pPr marL="571500" lvl="1" indent="-571500">
              <a:spcBef>
                <a:spcPts val="2000"/>
              </a:spcBef>
            </a:pPr>
            <a:r>
              <a:rPr lang="en-US" sz="3600" dirty="0">
                <a:solidFill>
                  <a:schemeClr val="tx1"/>
                </a:solidFill>
                <a:effectLst/>
              </a:rPr>
              <a:t>Wasteful of resources – resource duplication</a:t>
            </a:r>
          </a:p>
          <a:p>
            <a:pPr marL="571500" lvl="1" indent="-571500">
              <a:spcBef>
                <a:spcPts val="2000"/>
              </a:spcBef>
            </a:pPr>
            <a:r>
              <a:rPr lang="en-US" sz="3600" dirty="0">
                <a:solidFill>
                  <a:schemeClr val="tx1"/>
                </a:solidFill>
                <a:effectLst/>
              </a:rPr>
              <a:t>Reduced communication amongst </a:t>
            </a:r>
            <a:r>
              <a:rPr lang="en-US" sz="3600" dirty="0" smtClean="0">
                <a:solidFill>
                  <a:schemeClr val="tx1"/>
                </a:solidFill>
                <a:effectLst/>
              </a:rPr>
              <a:t>specialists</a:t>
            </a:r>
          </a:p>
          <a:p>
            <a:pPr marL="571500" lvl="1" indent="-571500">
              <a:spcBef>
                <a:spcPts val="2000"/>
              </a:spcBef>
            </a:pPr>
            <a:endParaRPr lang="en-US" sz="3600" dirty="0">
              <a:solidFill>
                <a:schemeClr val="tx1"/>
              </a:solidFill>
              <a:effectLst/>
            </a:endParaRPr>
          </a:p>
          <a:p>
            <a:pPr marL="0" lvl="1" indent="0">
              <a:buNone/>
            </a:pPr>
            <a:r>
              <a:rPr lang="en-US" sz="4000" b="1" dirty="0">
                <a:solidFill>
                  <a:srgbClr val="FFC000"/>
                </a:solidFill>
                <a:effectLst/>
              </a:rPr>
              <a:t>Good for:</a:t>
            </a:r>
          </a:p>
          <a:p>
            <a:pPr marL="571500" lvl="1" indent="-571500">
              <a:spcBef>
                <a:spcPts val="2000"/>
              </a:spcBef>
            </a:pPr>
            <a:r>
              <a:rPr lang="en-US" sz="3600" dirty="0">
                <a:solidFill>
                  <a:schemeClr val="tx1"/>
                </a:solidFill>
                <a:effectLst/>
              </a:rPr>
              <a:t>Large organizations and unstable environments</a:t>
            </a:r>
          </a:p>
          <a:p>
            <a:pPr marL="571500" lvl="1" indent="-571500">
              <a:spcBef>
                <a:spcPts val="2000"/>
              </a:spcBef>
            </a:pPr>
            <a:endParaRPr lang="en-US" sz="3600" dirty="0" smtClean="0">
              <a:solidFill>
                <a:schemeClr val="tx1"/>
              </a:solidFill>
              <a:effectLst/>
            </a:endParaRPr>
          </a:p>
          <a:p>
            <a:pPr marL="0" lvl="1" indent="0">
              <a:spcBef>
                <a:spcPts val="2000"/>
              </a:spcBef>
              <a:buNone/>
            </a:pPr>
            <a:endParaRPr lang="en-CA" sz="3600" dirty="0">
              <a:solidFill>
                <a:schemeClr val="tx1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0288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>
                <a:solidFill>
                  <a:srgbClr val="FFC000"/>
                </a:solidFill>
              </a:rPr>
              <a:t>Matrix Structure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2165683"/>
            <a:ext cx="11480800" cy="67858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Group by both function and </a:t>
            </a:r>
            <a:r>
              <a:rPr lang="en-US" sz="3600" dirty="0" smtClean="0">
                <a:solidFill>
                  <a:schemeClr val="tx1"/>
                </a:solidFill>
                <a:effectLst/>
              </a:rPr>
              <a:t>product.</a:t>
            </a:r>
            <a:endParaRPr lang="en-US" sz="3600" dirty="0">
              <a:solidFill>
                <a:schemeClr val="tx1"/>
              </a:solidFill>
              <a:effectLst/>
            </a:endParaRPr>
          </a:p>
          <a:p>
            <a:endParaRPr lang="en-US" sz="3600" dirty="0" smtClean="0">
              <a:solidFill>
                <a:schemeClr val="tx1"/>
              </a:solidFill>
              <a:effectLst/>
            </a:endParaRPr>
          </a:p>
          <a:p>
            <a:endParaRPr lang="en-US" sz="3600" dirty="0" smtClean="0">
              <a:solidFill>
                <a:schemeClr val="tx1"/>
              </a:solidFill>
              <a:effectLst/>
            </a:endParaRPr>
          </a:p>
          <a:p>
            <a:endParaRPr lang="en-US" sz="40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33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5" y="2824287"/>
            <a:ext cx="11273925" cy="627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11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Matrix Structure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1828801"/>
            <a:ext cx="11480800" cy="7122694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FFC000"/>
                </a:solidFill>
                <a:effectLst/>
              </a:rPr>
              <a:t>Advantages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US" sz="3600" dirty="0" smtClean="0">
                <a:solidFill>
                  <a:schemeClr val="tx1"/>
                </a:solidFill>
                <a:effectLst/>
              </a:rPr>
              <a:t>Best </a:t>
            </a:r>
            <a:r>
              <a:rPr lang="en-US" sz="3600" dirty="0">
                <a:solidFill>
                  <a:schemeClr val="tx1"/>
                </a:solidFill>
                <a:effectLst/>
              </a:rPr>
              <a:t>of both worlds</a:t>
            </a:r>
          </a:p>
          <a:p>
            <a:pPr marL="812800" lvl="3">
              <a:lnSpc>
                <a:spcPct val="80000"/>
              </a:lnSpc>
              <a:spcBef>
                <a:spcPts val="2000"/>
              </a:spcBef>
            </a:pPr>
            <a:r>
              <a:rPr lang="en-US" sz="3200" dirty="0">
                <a:solidFill>
                  <a:schemeClr val="tx1"/>
                </a:solidFill>
                <a:effectLst/>
              </a:rPr>
              <a:t>Adaptive</a:t>
            </a:r>
          </a:p>
          <a:p>
            <a:pPr marL="812800" lvl="3">
              <a:lnSpc>
                <a:spcPct val="80000"/>
              </a:lnSpc>
              <a:spcBef>
                <a:spcPts val="2000"/>
              </a:spcBef>
            </a:pPr>
            <a:r>
              <a:rPr lang="en-US" sz="3200" dirty="0">
                <a:solidFill>
                  <a:schemeClr val="tx1"/>
                </a:solidFill>
                <a:effectLst/>
              </a:rPr>
              <a:t>Efficient use of resources</a:t>
            </a:r>
          </a:p>
          <a:p>
            <a:pPr marL="812800" lvl="3">
              <a:lnSpc>
                <a:spcPct val="80000"/>
              </a:lnSpc>
              <a:spcBef>
                <a:spcPts val="2000"/>
              </a:spcBef>
            </a:pPr>
            <a:r>
              <a:rPr lang="en-US" sz="3200" dirty="0">
                <a:solidFill>
                  <a:schemeClr val="tx1"/>
                </a:solidFill>
                <a:effectLst/>
              </a:rPr>
              <a:t>Home base for specialists</a:t>
            </a:r>
          </a:p>
          <a:p>
            <a:pPr marL="812800" lvl="3">
              <a:lnSpc>
                <a:spcPct val="80000"/>
              </a:lnSpc>
              <a:spcBef>
                <a:spcPts val="2000"/>
              </a:spcBef>
            </a:pPr>
            <a:endParaRPr lang="en-CA" sz="3200" dirty="0" smtClean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40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5783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Divisional </a:t>
            </a:r>
            <a:r>
              <a:rPr lang="en-CA" sz="5400" dirty="0" smtClean="0"/>
              <a:t>Structure</a:t>
            </a:r>
            <a:endParaRPr lang="en-CA" sz="5400" dirty="0"/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1828801"/>
            <a:ext cx="11480800" cy="7122694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FFC000"/>
                </a:solidFill>
                <a:effectLst/>
              </a:rPr>
              <a:t>Disadvantages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US" sz="3600" dirty="0" smtClean="0">
                <a:solidFill>
                  <a:schemeClr val="tx1"/>
                </a:solidFill>
                <a:effectLst/>
              </a:rPr>
              <a:t>Worst </a:t>
            </a:r>
            <a:r>
              <a:rPr lang="en-US" sz="3600" dirty="0">
                <a:solidFill>
                  <a:schemeClr val="tx1"/>
                </a:solidFill>
                <a:effectLst/>
              </a:rPr>
              <a:t>of both </a:t>
            </a:r>
            <a:r>
              <a:rPr lang="en-US" sz="3600" dirty="0" smtClean="0">
                <a:solidFill>
                  <a:schemeClr val="tx1"/>
                </a:solidFill>
                <a:effectLst/>
              </a:rPr>
              <a:t>worlds, </a:t>
            </a:r>
            <a:r>
              <a:rPr lang="en-US" sz="3600" dirty="0">
                <a:solidFill>
                  <a:schemeClr val="tx1"/>
                </a:solidFill>
                <a:effectLst/>
              </a:rPr>
              <a:t>r</a:t>
            </a:r>
            <a:r>
              <a:rPr lang="en-US" sz="3600" dirty="0" smtClean="0">
                <a:solidFill>
                  <a:schemeClr val="tx1"/>
                </a:solidFill>
                <a:effectLst/>
              </a:rPr>
              <a:t>ole confusion, effort </a:t>
            </a:r>
            <a:r>
              <a:rPr lang="en-US" sz="3600" dirty="0">
                <a:solidFill>
                  <a:schemeClr val="tx1"/>
                </a:solidFill>
                <a:effectLst/>
              </a:rPr>
              <a:t>to </a:t>
            </a:r>
            <a:r>
              <a:rPr lang="en-US" sz="3600" dirty="0" smtClean="0">
                <a:solidFill>
                  <a:schemeClr val="tx1"/>
                </a:solidFill>
                <a:effectLst/>
              </a:rPr>
              <a:t>coordinate</a:t>
            </a:r>
          </a:p>
          <a:p>
            <a:pPr marL="812800" lvl="3">
              <a:lnSpc>
                <a:spcPct val="80000"/>
              </a:lnSpc>
              <a:spcBef>
                <a:spcPts val="2000"/>
              </a:spcBef>
            </a:pPr>
            <a:r>
              <a:rPr lang="en-US" sz="3200" dirty="0">
                <a:solidFill>
                  <a:schemeClr val="tx1"/>
                </a:solidFill>
                <a:effectLst/>
              </a:rPr>
              <a:t>Conflict between functional and project units</a:t>
            </a:r>
          </a:p>
          <a:p>
            <a:pPr marL="812800" lvl="3">
              <a:lnSpc>
                <a:spcPct val="80000"/>
              </a:lnSpc>
              <a:spcBef>
                <a:spcPts val="2000"/>
              </a:spcBef>
            </a:pPr>
            <a:r>
              <a:rPr lang="en-US" sz="3200" dirty="0">
                <a:solidFill>
                  <a:schemeClr val="tx1"/>
                </a:solidFill>
                <a:effectLst/>
              </a:rPr>
              <a:t>Cost of administration &amp; </a:t>
            </a:r>
            <a:r>
              <a:rPr lang="en-US" sz="3200" dirty="0" smtClean="0">
                <a:solidFill>
                  <a:schemeClr val="tx1"/>
                </a:solidFill>
                <a:effectLst/>
              </a:rPr>
              <a:t>communication.</a:t>
            </a:r>
          </a:p>
          <a:p>
            <a:pPr marL="812800" lvl="3">
              <a:lnSpc>
                <a:spcPct val="80000"/>
              </a:lnSpc>
              <a:spcBef>
                <a:spcPts val="2000"/>
              </a:spcBef>
            </a:pPr>
            <a:endParaRPr lang="en-US" sz="3200" dirty="0">
              <a:solidFill>
                <a:schemeClr val="tx1"/>
              </a:solidFill>
              <a:effectLst/>
            </a:endParaRPr>
          </a:p>
          <a:p>
            <a:pPr marL="0" lvl="3" indent="0">
              <a:buNone/>
            </a:pPr>
            <a:r>
              <a:rPr lang="en-US" sz="4000" b="1" dirty="0">
                <a:solidFill>
                  <a:srgbClr val="FFC000"/>
                </a:solidFill>
                <a:effectLst/>
              </a:rPr>
              <a:t>Good for: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Unstable environment</a:t>
            </a:r>
          </a:p>
          <a:p>
            <a:pPr marL="0" lvl="1" indent="0">
              <a:spcBef>
                <a:spcPts val="2000"/>
              </a:spcBef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When output goals and functional goals are of equal importance (e.g. UW)</a:t>
            </a:r>
          </a:p>
          <a:p>
            <a:pPr marL="812800" lvl="3">
              <a:lnSpc>
                <a:spcPct val="80000"/>
              </a:lnSpc>
              <a:spcBef>
                <a:spcPts val="2000"/>
              </a:spcBef>
            </a:pPr>
            <a:endParaRPr lang="en-US" sz="3200" dirty="0" smtClean="0">
              <a:solidFill>
                <a:schemeClr val="tx1"/>
              </a:solidFill>
              <a:effectLst/>
            </a:endParaRPr>
          </a:p>
          <a:p>
            <a:pPr marL="0" lvl="1" indent="0">
              <a:spcBef>
                <a:spcPts val="2000"/>
              </a:spcBef>
              <a:buNone/>
            </a:pPr>
            <a:endParaRPr lang="en-US" sz="3600" dirty="0" smtClean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40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2380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1800493"/>
          </a:xfrm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Introduction</a:t>
            </a:r>
            <a:r>
              <a:rPr sz="12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62000" y="1929681"/>
            <a:ext cx="11480800" cy="25273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/>
              <a:t>“The </a:t>
            </a:r>
            <a:r>
              <a:rPr lang="en-CA" sz="3600" b="1" dirty="0"/>
              <a:t>structure of an organization</a:t>
            </a:r>
            <a:r>
              <a:rPr lang="en-CA" sz="3600" dirty="0"/>
              <a:t> can be defined simply as the sum total of the ways in which it </a:t>
            </a:r>
            <a:r>
              <a:rPr lang="en-CA" sz="3600" b="1" dirty="0"/>
              <a:t>divides its labour</a:t>
            </a:r>
            <a:r>
              <a:rPr lang="en-CA" sz="3600" dirty="0"/>
              <a:t> into distinct tasks and then achieves </a:t>
            </a:r>
            <a:r>
              <a:rPr lang="en-CA" sz="3600" b="1" dirty="0"/>
              <a:t>coordination</a:t>
            </a:r>
            <a:r>
              <a:rPr lang="en-CA" sz="3600" dirty="0"/>
              <a:t> among them”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68E8BFA-EB68-4E05-A2E9-83C0EB5B4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349" y="4876800"/>
            <a:ext cx="6553638" cy="34071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72FD673-17B3-4435-8C86-7F7B260DA8B1}"/>
              </a:ext>
            </a:extLst>
          </p:cNvPr>
          <p:cNvSpPr txBox="1"/>
          <p:nvPr/>
        </p:nvSpPr>
        <p:spPr>
          <a:xfrm>
            <a:off x="6318741" y="8283997"/>
            <a:ext cx="65536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Organizational Structure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023BE5C-F4D7-42FF-AE5A-CB11BD07D253}"/>
              </a:ext>
            </a:extLst>
          </p:cNvPr>
          <p:cNvSpPr txBox="1"/>
          <p:nvPr/>
        </p:nvSpPr>
        <p:spPr>
          <a:xfrm>
            <a:off x="1090279" y="5222607"/>
            <a:ext cx="496595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Exercise: How is labour divided at a Tim Horton’s coffee shop? How is coordination achieved?</a:t>
            </a:r>
          </a:p>
        </p:txBody>
      </p:sp>
    </p:spTree>
    <p:extLst>
      <p:ext uri="{BB962C8B-B14F-4D97-AF65-F5344CB8AC3E}">
        <p14:creationId xmlns:p14="http://schemas.microsoft.com/office/powerpoint/2010/main" val="977221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Design Variables</a:t>
            </a:r>
            <a:r>
              <a:rPr sz="12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2349499"/>
            <a:ext cx="11480800" cy="47185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Division of labor (specialization)</a:t>
            </a:r>
          </a:p>
          <a:p>
            <a:r>
              <a:rPr lang="en-US" sz="3600" dirty="0">
                <a:effectLst/>
              </a:rPr>
              <a:t>The way in which labor is divided into distinct tasks</a:t>
            </a:r>
          </a:p>
          <a:p>
            <a:r>
              <a:rPr lang="en-US" sz="3600" dirty="0">
                <a:effectLst/>
              </a:rPr>
              <a:t>Example: Tim Hortons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8762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Design Variables</a:t>
            </a:r>
            <a:r>
              <a:rPr sz="12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2349499"/>
            <a:ext cx="11480800" cy="690565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Division of labor Advantages: </a:t>
            </a:r>
          </a:p>
          <a:p>
            <a:r>
              <a:rPr lang="en-US" sz="3600" dirty="0">
                <a:solidFill>
                  <a:schemeClr val="tx1"/>
                </a:solidFill>
                <a:effectLst/>
              </a:rPr>
              <a:t>Expert performance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effectLst/>
              </a:rPr>
              <a:t>If the task is simple you can get very good at it</a:t>
            </a:r>
          </a:p>
          <a:p>
            <a:r>
              <a:rPr lang="en-US" sz="3600" dirty="0">
                <a:solidFill>
                  <a:schemeClr val="tx1"/>
                </a:solidFill>
                <a:effectLst/>
              </a:rPr>
              <a:t>Reduced training time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effectLst/>
              </a:rPr>
              <a:t>The more you divide a task, the quicker it is to learn</a:t>
            </a:r>
          </a:p>
          <a:p>
            <a:r>
              <a:rPr lang="en-US" sz="3600" dirty="0">
                <a:solidFill>
                  <a:schemeClr val="tx1"/>
                </a:solidFill>
                <a:effectLst/>
              </a:rPr>
              <a:t>Minimum dependence on labor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effectLst/>
              </a:rPr>
              <a:t>Workers are easily replaced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107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Design Variables</a:t>
            </a:r>
            <a:r>
              <a:rPr sz="12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2349499"/>
            <a:ext cx="11480800" cy="69056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Division of labor Disadvantages: </a:t>
            </a:r>
          </a:p>
          <a:p>
            <a:r>
              <a:rPr lang="en-US" sz="3600" dirty="0">
                <a:solidFill>
                  <a:schemeClr val="tx1"/>
                </a:solidFill>
                <a:effectLst/>
              </a:rPr>
              <a:t>The more you divide labor, the more difficult it is to achieve coordination 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effectLst/>
              </a:rPr>
              <a:t>Example: Renovating a room, building a table.</a:t>
            </a:r>
          </a:p>
          <a:p>
            <a:r>
              <a:rPr lang="en-US" sz="3600" dirty="0">
                <a:solidFill>
                  <a:schemeClr val="tx1"/>
                </a:solidFill>
                <a:effectLst/>
              </a:rPr>
              <a:t>Worker alienation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effectLst/>
              </a:rPr>
              <a:t>Example: Fast-food worker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0370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Design Variables</a:t>
            </a:r>
            <a:r>
              <a:rPr sz="12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313509" y="2349499"/>
            <a:ext cx="12331337" cy="690565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3900" b="1" dirty="0">
                <a:solidFill>
                  <a:srgbClr val="FFC000"/>
                </a:solidFill>
                <a:effectLst/>
              </a:rPr>
              <a:t>Coordination</a:t>
            </a:r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en-US" sz="3900" dirty="0">
                <a:solidFill>
                  <a:schemeClr val="tx1"/>
                </a:solidFill>
                <a:effectLst/>
              </a:rPr>
              <a:t>Recall definition of structure</a:t>
            </a:r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en-US" sz="3900" dirty="0">
                <a:solidFill>
                  <a:schemeClr val="tx1"/>
                </a:solidFill>
                <a:effectLst/>
              </a:rPr>
              <a:t>Three components of coordination</a:t>
            </a:r>
          </a:p>
          <a:p>
            <a:pPr marL="742950" indent="-742950">
              <a:lnSpc>
                <a:spcPct val="11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CA" sz="3900" dirty="0">
                <a:solidFill>
                  <a:srgbClr val="FFC000"/>
                </a:solidFill>
                <a:effectLst/>
              </a:rPr>
              <a:t>Communication</a:t>
            </a:r>
          </a:p>
          <a:p>
            <a:pPr marL="0" lvl="2"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en-CA" sz="3900" dirty="0">
                <a:solidFill>
                  <a:schemeClr val="tx1"/>
                </a:solidFill>
                <a:effectLst/>
              </a:rPr>
              <a:t>	</a:t>
            </a:r>
            <a:r>
              <a:rPr lang="en-CA" sz="3500" dirty="0">
                <a:solidFill>
                  <a:schemeClr val="tx1"/>
                </a:solidFill>
                <a:effectLst/>
              </a:rPr>
              <a:t>Message gets from A to B. What is encoded by A is decoded by 	B.</a:t>
            </a:r>
          </a:p>
          <a:p>
            <a:pPr marL="742950" indent="-742950">
              <a:lnSpc>
                <a:spcPct val="11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CA" sz="3900" dirty="0">
                <a:solidFill>
                  <a:srgbClr val="FFC000"/>
                </a:solidFill>
                <a:effectLst/>
              </a:rPr>
              <a:t>Cooperation</a:t>
            </a:r>
          </a:p>
          <a:p>
            <a:pPr marL="0" lvl="2"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en-CA" sz="3900" dirty="0">
                <a:solidFill>
                  <a:schemeClr val="tx1"/>
                </a:solidFill>
                <a:effectLst/>
              </a:rPr>
              <a:t>	</a:t>
            </a:r>
            <a:r>
              <a:rPr lang="en-CA" sz="3500" dirty="0">
                <a:solidFill>
                  <a:schemeClr val="tx1"/>
                </a:solidFill>
                <a:effectLst/>
              </a:rPr>
              <a:t>There must be willingness to co-operate</a:t>
            </a:r>
          </a:p>
          <a:p>
            <a:pPr marL="742950" indent="-742950">
              <a:lnSpc>
                <a:spcPct val="11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CA" sz="3900" dirty="0">
                <a:solidFill>
                  <a:srgbClr val="FFC000"/>
                </a:solidFill>
                <a:effectLst/>
              </a:rPr>
              <a:t>Capacity</a:t>
            </a:r>
          </a:p>
          <a:p>
            <a:pPr marL="0" lvl="2"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en-CA" sz="3900" dirty="0">
                <a:solidFill>
                  <a:schemeClr val="tx1"/>
                </a:solidFill>
                <a:effectLst/>
              </a:rPr>
              <a:t>	</a:t>
            </a:r>
            <a:r>
              <a:rPr lang="en-CA" sz="3500" dirty="0">
                <a:solidFill>
                  <a:schemeClr val="tx1"/>
                </a:solidFill>
                <a:effectLst/>
              </a:rPr>
              <a:t>In addition to understanding what A is asking and being willing to 	help, B must also be able (have the capacity) to do so.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C6974C7-0F4D-4770-847C-A4A53CD3C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800" y="2349498"/>
            <a:ext cx="4869000" cy="14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56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62000" y="203201"/>
            <a:ext cx="11480800" cy="90890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CA" sz="5400" dirty="0"/>
              <a:t>Design Variables</a:t>
            </a:r>
            <a:r>
              <a:rPr sz="12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1112108"/>
            <a:ext cx="11480800" cy="570670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Five Coordinating Mechanisms</a:t>
            </a:r>
          </a:p>
          <a:p>
            <a:r>
              <a:rPr lang="en-US" sz="3600" dirty="0">
                <a:effectLst/>
              </a:rPr>
              <a:t>Mutual Adjustment</a:t>
            </a:r>
          </a:p>
          <a:p>
            <a:r>
              <a:rPr lang="en-US" sz="3600" dirty="0">
                <a:effectLst/>
              </a:rPr>
              <a:t>Direct Supervision</a:t>
            </a:r>
          </a:p>
          <a:p>
            <a:r>
              <a:rPr lang="en-US" sz="3600" dirty="0">
                <a:effectLst/>
              </a:rPr>
              <a:t>Standardization of Work Processes</a:t>
            </a:r>
          </a:p>
          <a:p>
            <a:r>
              <a:rPr lang="en-US" sz="3600" dirty="0">
                <a:effectLst/>
              </a:rPr>
              <a:t>Standardization of outputs</a:t>
            </a:r>
          </a:p>
          <a:p>
            <a:r>
              <a:rPr lang="en-US" sz="3600" dirty="0">
                <a:effectLst/>
              </a:rPr>
              <a:t>Standardization of skills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09848E9-E1B2-4D61-A741-925265CD64C2}"/>
              </a:ext>
            </a:extLst>
          </p:cNvPr>
          <p:cNvSpPr txBox="1"/>
          <p:nvPr/>
        </p:nvSpPr>
        <p:spPr>
          <a:xfrm>
            <a:off x="972666" y="8689710"/>
            <a:ext cx="127919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Simple</a:t>
            </a:r>
            <a:endParaRPr kumimoji="0" lang="en-US" sz="3800" b="1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3D4D26-486C-456A-8B71-E37AC593A322}"/>
              </a:ext>
            </a:extLst>
          </p:cNvPr>
          <p:cNvSpPr txBox="1"/>
          <p:nvPr/>
        </p:nvSpPr>
        <p:spPr>
          <a:xfrm>
            <a:off x="10411498" y="8689709"/>
            <a:ext cx="162063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Complex</a:t>
            </a:r>
            <a:endParaRPr kumimoji="0" lang="en-US" sz="3800" b="1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C8C12B1A-F7DF-4601-93D3-73B58E1F59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069627"/>
              </p:ext>
            </p:extLst>
          </p:nvPr>
        </p:nvGraphicFramePr>
        <p:xfrm>
          <a:off x="972666" y="6294278"/>
          <a:ext cx="11255454" cy="325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81078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0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1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2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3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4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5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6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7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8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9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20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21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22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23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24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25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26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27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28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29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5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6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7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8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9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1079</Words>
  <Application>Microsoft Office PowerPoint</Application>
  <PresentationFormat>Custom</PresentationFormat>
  <Paragraphs>269</Paragraphs>
  <Slides>35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Helvetica Neue</vt:lpstr>
      <vt:lpstr>Helvetica Neue Medium</vt:lpstr>
      <vt:lpstr>Times</vt:lpstr>
      <vt:lpstr>Wingdings</vt:lpstr>
      <vt:lpstr>New_Template2</vt:lpstr>
      <vt:lpstr>Acrobat Document</vt:lpstr>
      <vt:lpstr>MSCI 311 Organizational Design and Technology </vt:lpstr>
      <vt:lpstr>OVERVIEW </vt:lpstr>
      <vt:lpstr>Fundamentals of Organizational Design</vt:lpstr>
      <vt:lpstr>Introduction </vt:lpstr>
      <vt:lpstr>Design Variables </vt:lpstr>
      <vt:lpstr>Design Variables </vt:lpstr>
      <vt:lpstr>Design Variables </vt:lpstr>
      <vt:lpstr>Design Variables </vt:lpstr>
      <vt:lpstr>Design Variables </vt:lpstr>
      <vt:lpstr>Five Coordinating Mechanisms</vt:lpstr>
      <vt:lpstr>Five Coordinating Mechanisms</vt:lpstr>
      <vt:lpstr>Five Coordinating Mechanisms</vt:lpstr>
      <vt:lpstr>Standardization</vt:lpstr>
      <vt:lpstr>Standardization</vt:lpstr>
      <vt:lpstr>Standardization</vt:lpstr>
      <vt:lpstr>Standardization</vt:lpstr>
      <vt:lpstr>Design Variables </vt:lpstr>
      <vt:lpstr>PowerPoint Presentation</vt:lpstr>
      <vt:lpstr>PowerPoint Presentation</vt:lpstr>
      <vt:lpstr>Design Variables </vt:lpstr>
      <vt:lpstr>Design Variables </vt:lpstr>
      <vt:lpstr>Design Variables </vt:lpstr>
      <vt:lpstr>Design Variables </vt:lpstr>
      <vt:lpstr>Design Variables </vt:lpstr>
      <vt:lpstr>Design Variables </vt:lpstr>
      <vt:lpstr>Design Variables </vt:lpstr>
      <vt:lpstr>Functional Structure</vt:lpstr>
      <vt:lpstr>Functional Structure</vt:lpstr>
      <vt:lpstr>Divisional </vt:lpstr>
      <vt:lpstr>Divisional </vt:lpstr>
      <vt:lpstr>Divisional Structure</vt:lpstr>
      <vt:lpstr>Divisional Structure</vt:lpstr>
      <vt:lpstr>Matrix Structure</vt:lpstr>
      <vt:lpstr>Matrix Structure</vt:lpstr>
      <vt:lpstr>Divisional Structure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MSCI 311 Organizational Design and Technology </dc:title>
  <cp:lastModifiedBy>Ayman AA</cp:lastModifiedBy>
  <cp:revision>52</cp:revision>
  <dcterms:modified xsi:type="dcterms:W3CDTF">2018-09-18T21:16:32Z</dcterms:modified>
</cp:coreProperties>
</file>