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8" r:id="rId11"/>
    <p:sldId id="271" r:id="rId12"/>
    <p:sldId id="279" r:id="rId13"/>
    <p:sldId id="280" r:id="rId14"/>
    <p:sldId id="272" r:id="rId15"/>
    <p:sldId id="273" r:id="rId16"/>
    <p:sldId id="274" r:id="rId17"/>
    <p:sldId id="282" r:id="rId18"/>
    <p:sldId id="275" r:id="rId19"/>
    <p:sldId id="276" r:id="rId20"/>
    <p:sldId id="277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95" autoAdjust="0"/>
    <p:restoredTop sz="33586" autoAdjust="0"/>
  </p:normalViewPr>
  <p:slideViewPr>
    <p:cSldViewPr snapToGrid="0">
      <p:cViewPr varScale="1">
        <p:scale>
          <a:sx n="25" d="100"/>
          <a:sy n="25" d="100"/>
        </p:scale>
        <p:origin x="2730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2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86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2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6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91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45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2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09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08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74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9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3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0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5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7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3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3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19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4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chemeClr val="accent1">
            <a:hueOff val="-139642"/>
            <a:satOff val="-11410"/>
            <a:lumOff val="-326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0901" y="-177595"/>
            <a:ext cx="5462998" cy="625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SCI 311…"/>
          <p:cNvSpPr txBox="1">
            <a:spLocks noGrp="1"/>
          </p:cNvSpPr>
          <p:nvPr>
            <p:ph type="ctrTitle"/>
          </p:nvPr>
        </p:nvSpPr>
        <p:spPr>
          <a:xfrm>
            <a:off x="762000" y="5945820"/>
            <a:ext cx="11480801" cy="2540001"/>
          </a:xfrm>
          <a:prstGeom prst="rect">
            <a:avLst/>
          </a:prstGeom>
        </p:spPr>
        <p:txBody>
          <a:bodyPr/>
          <a:lstStyle/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MSCI 311</a:t>
            </a:r>
          </a:p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Organizational Design and Technology</a:t>
            </a:r>
            <a:r>
              <a:rPr sz="9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1" name="Instructor: Ayman Alzayat, aalzayat@uwaterloo.ca…"/>
          <p:cNvSpPr txBox="1">
            <a:spLocks noGrp="1"/>
          </p:cNvSpPr>
          <p:nvPr>
            <p:ph type="subTitle" sz="quarter" idx="1"/>
          </p:nvPr>
        </p:nvSpPr>
        <p:spPr>
          <a:xfrm>
            <a:off x="762000" y="8595159"/>
            <a:ext cx="11480801" cy="863601"/>
          </a:xfrm>
          <a:prstGeom prst="rect">
            <a:avLst/>
          </a:prstGeom>
        </p:spPr>
        <p:txBody>
          <a:bodyPr/>
          <a:lstStyle/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Instructor: Ayman Alzayat, aalzayat@uwaterloo.ca 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TA: Varsha Suryanarayana, vsuryana@uwaterloo.ca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Basic concepts of Information Theory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2242131"/>
            <a:ext cx="11480800" cy="551098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3900" b="1" dirty="0">
                <a:solidFill>
                  <a:srgbClr val="FFC000"/>
                </a:solidFill>
                <a:effectLst/>
              </a:rPr>
              <a:t>Information reduces uncertainty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900" dirty="0">
                <a:solidFill>
                  <a:schemeClr val="tx1"/>
                </a:solidFill>
                <a:effectLst/>
              </a:rPr>
              <a:t>Uncertainty is a set of probable events that could happen.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900" dirty="0">
                <a:solidFill>
                  <a:schemeClr val="tx1"/>
                </a:solidFill>
                <a:effectLst/>
              </a:rPr>
              <a:t>Amount of information depends on the amount of uncertainty reduced.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900" dirty="0">
                <a:solidFill>
                  <a:schemeClr val="tx1"/>
                </a:solidFill>
                <a:effectLst/>
              </a:rPr>
              <a:t>Definition: one bit of information = reducing the number of equal probability uncertain event by one half.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900" dirty="0" err="1">
                <a:solidFill>
                  <a:schemeClr val="tx1"/>
                </a:solidFill>
                <a:effectLst/>
              </a:rPr>
              <a:t>e.g</a:t>
            </a:r>
            <a:r>
              <a:rPr lang="en-US" sz="3900" dirty="0">
                <a:solidFill>
                  <a:schemeClr val="tx1"/>
                </a:solidFill>
                <a:effectLst/>
              </a:rPr>
              <a:t> find money in one of the right boxes with minimum number of binary questions. 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10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A72253D-C744-476D-A499-D3879EB85A44}"/>
              </a:ext>
            </a:extLst>
          </p:cNvPr>
          <p:cNvGrpSpPr/>
          <p:nvPr/>
        </p:nvGrpSpPr>
        <p:grpSpPr>
          <a:xfrm>
            <a:off x="762000" y="8127712"/>
            <a:ext cx="10566400" cy="889000"/>
            <a:chOff x="1346200" y="7696200"/>
            <a:chExt cx="10566400" cy="889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A362151F-05CC-4928-907A-91DA9766A857}"/>
                </a:ext>
              </a:extLst>
            </p:cNvPr>
            <p:cNvSpPr/>
            <p:nvPr/>
          </p:nvSpPr>
          <p:spPr>
            <a:xfrm>
              <a:off x="1346200" y="7696200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07342F01-0D79-4259-A0AF-07AB18A4A6AA}"/>
                </a:ext>
              </a:extLst>
            </p:cNvPr>
            <p:cNvSpPr/>
            <p:nvPr/>
          </p:nvSpPr>
          <p:spPr>
            <a:xfrm>
              <a:off x="2667000" y="7696200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21F9B86F-3E3F-4247-8601-249CF608C786}"/>
                </a:ext>
              </a:extLst>
            </p:cNvPr>
            <p:cNvSpPr/>
            <p:nvPr/>
          </p:nvSpPr>
          <p:spPr>
            <a:xfrm>
              <a:off x="4038600" y="7696200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270F7AE6-1BA8-4C42-AB40-E2CA645734EC}"/>
                </a:ext>
              </a:extLst>
            </p:cNvPr>
            <p:cNvSpPr/>
            <p:nvPr/>
          </p:nvSpPr>
          <p:spPr>
            <a:xfrm>
              <a:off x="5410200" y="7696200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0653BDB7-7678-497A-BABC-D020B9240D49}"/>
                </a:ext>
              </a:extLst>
            </p:cNvPr>
            <p:cNvSpPr/>
            <p:nvPr/>
          </p:nvSpPr>
          <p:spPr>
            <a:xfrm>
              <a:off x="6781800" y="7696200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59DCBEB5-8D55-4220-BE30-EE9DC6CB1697}"/>
                </a:ext>
              </a:extLst>
            </p:cNvPr>
            <p:cNvSpPr/>
            <p:nvPr/>
          </p:nvSpPr>
          <p:spPr>
            <a:xfrm>
              <a:off x="8153400" y="7696200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4C86B646-F3D5-4573-865E-47909DB521F3}"/>
                </a:ext>
              </a:extLst>
            </p:cNvPr>
            <p:cNvSpPr/>
            <p:nvPr/>
          </p:nvSpPr>
          <p:spPr>
            <a:xfrm>
              <a:off x="9525000" y="7696200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1283FE33-6525-4295-AB1D-9D1EEAA54B71}"/>
                </a:ext>
              </a:extLst>
            </p:cNvPr>
            <p:cNvSpPr/>
            <p:nvPr/>
          </p:nvSpPr>
          <p:spPr>
            <a:xfrm>
              <a:off x="10896600" y="7696200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33650" y="8228528"/>
            <a:ext cx="37350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$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1956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Basic concepts of Information Theory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804737"/>
            <a:ext cx="11480800" cy="74504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4200" b="1" dirty="0">
                <a:solidFill>
                  <a:srgbClr val="FFC000"/>
                </a:solidFill>
                <a:effectLst/>
              </a:rPr>
              <a:t>Redundancy</a:t>
            </a:r>
            <a:r>
              <a:rPr lang="en-US" sz="3600" dirty="0">
                <a:effectLst/>
              </a:rPr>
              <a:t> </a:t>
            </a:r>
            <a:r>
              <a:rPr lang="en-US" sz="3900" dirty="0">
                <a:effectLst/>
              </a:rPr>
              <a:t>:Extent to which one part of the message reduces uncertainty in another part of the message.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900" dirty="0">
                <a:effectLst/>
              </a:rPr>
              <a:t>The extra information in the message that is not necessary</a:t>
            </a:r>
          </a:p>
          <a:p>
            <a:pPr>
              <a:spcBef>
                <a:spcPts val="3000"/>
              </a:spcBef>
            </a:pPr>
            <a:r>
              <a:rPr lang="en-US" sz="3900" dirty="0">
                <a:effectLst/>
              </a:rPr>
              <a:t>Example: “h_ _ _”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900" dirty="0">
                <a:effectLst/>
              </a:rPr>
              <a:t>A redundant message gives us more information than what we need. It is helpful in improving communication effectiveness, especially when:</a:t>
            </a:r>
          </a:p>
          <a:p>
            <a:pPr>
              <a:spcBef>
                <a:spcPts val="3000"/>
              </a:spcBef>
            </a:pPr>
            <a:r>
              <a:rPr lang="en-US" sz="3900" dirty="0">
                <a:effectLst/>
              </a:rPr>
              <a:t>Safety is important</a:t>
            </a:r>
          </a:p>
          <a:p>
            <a:pPr>
              <a:spcBef>
                <a:spcPts val="3000"/>
              </a:spcBef>
            </a:pPr>
            <a:r>
              <a:rPr lang="en-US" sz="3900" dirty="0">
                <a:effectLst/>
              </a:rPr>
              <a:t>Channel is noisy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46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Basic concepts of Information Theory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62000" y="2261937"/>
            <a:ext cx="11480800" cy="21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4200" b="1" dirty="0">
                <a:solidFill>
                  <a:srgbClr val="FFC000"/>
                </a:solidFill>
                <a:effectLst/>
              </a:rPr>
              <a:t>Redundancy</a:t>
            </a:r>
            <a:r>
              <a:rPr lang="en-US" sz="3600" dirty="0">
                <a:effectLst/>
              </a:rPr>
              <a:t> </a:t>
            </a:r>
            <a:r>
              <a:rPr lang="en-US" sz="3900" dirty="0">
                <a:effectLst/>
              </a:rPr>
              <a:t>:Extent to which one part of the message reduces uncertainty in another part of the message. 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A2A59007-277D-4E1E-9801-0577C2973D9A}"/>
              </a:ext>
            </a:extLst>
          </p:cNvPr>
          <p:cNvSpPr/>
          <p:nvPr/>
        </p:nvSpPr>
        <p:spPr>
          <a:xfrm>
            <a:off x="1458836" y="5384802"/>
            <a:ext cx="2732164" cy="27074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latinLnBrk="1"/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E422C524-D9FE-4B56-871F-F6034593E2B0}"/>
              </a:ext>
            </a:extLst>
          </p:cNvPr>
          <p:cNvSpPr/>
          <p:nvPr/>
        </p:nvSpPr>
        <p:spPr>
          <a:xfrm>
            <a:off x="6030840" y="4674522"/>
            <a:ext cx="5515124" cy="4431042"/>
          </a:xfrm>
          <a:custGeom>
            <a:avLst/>
            <a:gdLst>
              <a:gd name="connsiteX0" fmla="*/ 3563888 w 5515124"/>
              <a:gd name="connsiteY0" fmla="*/ 0 h 4431042"/>
              <a:gd name="connsiteX1" fmla="*/ 7888 w 5515124"/>
              <a:gd name="connsiteY1" fmla="*/ 3200400 h 4431042"/>
              <a:gd name="connsiteX2" fmla="*/ 4427488 w 5515124"/>
              <a:gd name="connsiteY2" fmla="*/ 1778000 h 4431042"/>
              <a:gd name="connsiteX3" fmla="*/ 871488 w 5515124"/>
              <a:gd name="connsiteY3" fmla="*/ 203200 h 4431042"/>
              <a:gd name="connsiteX4" fmla="*/ 2471688 w 5515124"/>
              <a:gd name="connsiteY4" fmla="*/ 3632200 h 4431042"/>
              <a:gd name="connsiteX5" fmla="*/ 5240288 w 5515124"/>
              <a:gd name="connsiteY5" fmla="*/ 4292600 h 4431042"/>
              <a:gd name="connsiteX6" fmla="*/ 5265688 w 5515124"/>
              <a:gd name="connsiteY6" fmla="*/ 1574800 h 443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5124" h="4431042">
                <a:moveTo>
                  <a:pt x="3563888" y="0"/>
                </a:moveTo>
                <a:cubicBezTo>
                  <a:pt x="1713921" y="1452033"/>
                  <a:pt x="-136045" y="2904067"/>
                  <a:pt x="7888" y="3200400"/>
                </a:cubicBezTo>
                <a:cubicBezTo>
                  <a:pt x="151821" y="3496733"/>
                  <a:pt x="4283555" y="2277533"/>
                  <a:pt x="4427488" y="1778000"/>
                </a:cubicBezTo>
                <a:cubicBezTo>
                  <a:pt x="4571421" y="1278467"/>
                  <a:pt x="1197455" y="-105833"/>
                  <a:pt x="871488" y="203200"/>
                </a:cubicBezTo>
                <a:cubicBezTo>
                  <a:pt x="545521" y="512233"/>
                  <a:pt x="1743555" y="2950633"/>
                  <a:pt x="2471688" y="3632200"/>
                </a:cubicBezTo>
                <a:cubicBezTo>
                  <a:pt x="3199821" y="4313767"/>
                  <a:pt x="4774621" y="4635500"/>
                  <a:pt x="5240288" y="4292600"/>
                </a:cubicBezTo>
                <a:cubicBezTo>
                  <a:pt x="5705955" y="3949700"/>
                  <a:pt x="5485821" y="2762250"/>
                  <a:pt x="5265688" y="1574800"/>
                </a:cubicBezTo>
              </a:path>
            </a:pathLst>
          </a:cu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8110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Basic concepts of Information Theory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762000" y="1803401"/>
            <a:ext cx="11480800" cy="7162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4200" b="1" dirty="0">
                <a:solidFill>
                  <a:srgbClr val="FFC000"/>
                </a:solidFill>
                <a:effectLst/>
              </a:rPr>
              <a:t>Application to practical situation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200" dirty="0">
                <a:solidFill>
                  <a:schemeClr val="tx1"/>
                </a:solidFill>
                <a:effectLst/>
              </a:rPr>
              <a:t>Complexity of job situation </a:t>
            </a:r>
          </a:p>
          <a:p>
            <a:pPr>
              <a:spcBef>
                <a:spcPts val="3000"/>
              </a:spcBef>
            </a:pPr>
            <a:r>
              <a:rPr lang="en-US" sz="4200" dirty="0">
                <a:solidFill>
                  <a:schemeClr val="tx1"/>
                </a:solidFill>
                <a:effectLst/>
              </a:rPr>
              <a:t>Number of wards in the job description after redundancy has been removed. </a:t>
            </a:r>
          </a:p>
          <a:p>
            <a:pPr>
              <a:spcBef>
                <a:spcPts val="3000"/>
              </a:spcBef>
            </a:pPr>
            <a:r>
              <a:rPr lang="en-US" sz="4100" dirty="0">
                <a:solidFill>
                  <a:schemeClr val="tx1"/>
                </a:solidFill>
                <a:effectLst/>
              </a:rPr>
              <a:t>e.g. I often have to meet with different types of customers, not all customers are the same vs. meet different customers.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200" b="1" dirty="0">
                <a:solidFill>
                  <a:srgbClr val="FFC000"/>
                </a:solidFill>
                <a:effectLst/>
              </a:rPr>
              <a:t>Information retrieval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100" dirty="0">
                <a:solidFill>
                  <a:schemeClr val="tx1"/>
                </a:solidFill>
                <a:effectLst/>
              </a:rPr>
              <a:t>Design and evaluation of mug shot data base </a:t>
            </a:r>
          </a:p>
          <a:p>
            <a:pPr>
              <a:spcBef>
                <a:spcPts val="3000"/>
              </a:spcBef>
            </a:pPr>
            <a:r>
              <a:rPr lang="en-US" sz="4100" dirty="0">
                <a:solidFill>
                  <a:schemeClr val="tx1"/>
                </a:solidFill>
                <a:effectLst/>
              </a:rPr>
              <a:t>Optimal binary question when one bit of information </a:t>
            </a:r>
          </a:p>
          <a:p>
            <a:pPr>
              <a:spcBef>
                <a:spcPts val="3000"/>
              </a:spcBef>
            </a:pPr>
            <a:r>
              <a:rPr lang="en-US" sz="4100" dirty="0">
                <a:solidFill>
                  <a:schemeClr val="tx1"/>
                </a:solidFill>
                <a:effectLst/>
              </a:rPr>
              <a:t>e.g. one question reduces the possibility from 1000 to 500.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226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Communication Effectiveness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804737"/>
            <a:ext cx="11480800" cy="74504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4400" dirty="0">
                <a:effectLst/>
              </a:rPr>
              <a:t>From information theory: “Communication effectiveness concerns the success with which the meaning conveyed to the receiver leads to the desired conduct in his part”</a:t>
            </a:r>
          </a:p>
          <a:p>
            <a:pPr marL="109728" indent="0">
              <a:buNone/>
            </a:pPr>
            <a:r>
              <a:rPr lang="en-CA" sz="4400" dirty="0">
                <a:effectLst/>
              </a:rPr>
              <a:t>Encoded message = Decoded message</a:t>
            </a:r>
          </a:p>
          <a:p>
            <a:pPr marL="109728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How often do we have the equation? Think about the last time you misunderstood someone!</a:t>
            </a:r>
            <a:endParaRPr lang="en-CA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75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r>
              <a:rPr lang="en-CA" sz="5400" dirty="0"/>
              <a:t>Why would miscommunication happen?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804737"/>
            <a:ext cx="11480800" cy="745041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sz="4400" dirty="0">
                <a:solidFill>
                  <a:srgbClr val="FFC000"/>
                </a:solidFill>
                <a:effectLst/>
              </a:rPr>
              <a:t>Noise</a:t>
            </a:r>
          </a:p>
          <a:p>
            <a:pPr marL="681228" indent="-571500"/>
            <a:r>
              <a:rPr lang="en-US" sz="4400" dirty="0">
                <a:effectLst/>
              </a:rPr>
              <a:t>E.g. lose enough bits of information to significantly change its meaning</a:t>
            </a:r>
          </a:p>
          <a:p>
            <a:pPr marL="109728" indent="0">
              <a:buNone/>
            </a:pPr>
            <a:r>
              <a:rPr lang="en-US" sz="4400" dirty="0">
                <a:solidFill>
                  <a:srgbClr val="FFC000"/>
                </a:solidFill>
                <a:effectLst/>
              </a:rPr>
              <a:t>Different things are important to different people</a:t>
            </a:r>
          </a:p>
          <a:p>
            <a:pPr marL="681228" indent="-571500"/>
            <a:r>
              <a:rPr lang="en-US" sz="4400" dirty="0">
                <a:effectLst/>
              </a:rPr>
              <a:t>E.g. Communication between me and a mechanic</a:t>
            </a:r>
          </a:p>
          <a:p>
            <a:pPr marL="109728" indent="0">
              <a:buNone/>
            </a:pPr>
            <a:r>
              <a:rPr lang="en-US" sz="4400" dirty="0">
                <a:solidFill>
                  <a:srgbClr val="FFC000"/>
                </a:solidFill>
                <a:effectLst/>
              </a:rPr>
              <a:t>Different people have different categorical knowledge</a:t>
            </a:r>
          </a:p>
          <a:p>
            <a:pPr marL="681228" indent="-571500"/>
            <a:r>
              <a:rPr lang="en-US" sz="4400" dirty="0">
                <a:effectLst/>
              </a:rPr>
              <a:t>E.g. Communication between a physician and a patient</a:t>
            </a:r>
            <a:endParaRPr lang="en-CA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51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r>
              <a:rPr lang="en-CA" sz="5400" dirty="0"/>
              <a:t>How about communication in organizations?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804737"/>
            <a:ext cx="11480800" cy="74504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People in organizations have different knowledge </a:t>
            </a:r>
          </a:p>
          <a:p>
            <a:pPr marL="109728" indent="0">
              <a:buNone/>
            </a:pPr>
            <a:r>
              <a:rPr lang="en-US" sz="3700" dirty="0">
                <a:effectLst/>
              </a:rPr>
              <a:t>E.g. Communication between a manager, who has broad knowledge about all departments and their tasks, and production line employee, who has only technical knowledge about her job.</a:t>
            </a:r>
            <a:endParaRPr lang="en-US" sz="3600" b="1" dirty="0">
              <a:solidFill>
                <a:srgbClr val="FFC000"/>
              </a:solidFill>
              <a:effectLst/>
            </a:endParaRPr>
          </a:p>
          <a:p>
            <a:pPr marL="109728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Differences in positions and power</a:t>
            </a:r>
          </a:p>
          <a:p>
            <a:pPr marL="109728" indent="0">
              <a:buNone/>
            </a:pPr>
            <a:r>
              <a:rPr lang="en-US" sz="3700" dirty="0">
                <a:effectLst/>
              </a:rPr>
              <a:t>E.g. Reporting to a superior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40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55650" y="464492"/>
            <a:ext cx="11480800" cy="1800493"/>
          </a:xfrm>
          <a:prstGeom prst="rect">
            <a:avLst/>
          </a:prstGeom>
        </p:spPr>
        <p:txBody>
          <a:bodyPr/>
          <a:lstStyle/>
          <a:p>
            <a:r>
              <a:rPr lang="en-CA" sz="5400" dirty="0"/>
              <a:t>How about communication in organizations?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917445" y="2173484"/>
            <a:ext cx="11480800" cy="14264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One way vs two ways communication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17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A59E401-BA9C-4B15-9767-8BA390B01092}"/>
              </a:ext>
            </a:extLst>
          </p:cNvPr>
          <p:cNvGrpSpPr/>
          <p:nvPr/>
        </p:nvGrpSpPr>
        <p:grpSpPr>
          <a:xfrm>
            <a:off x="1974085" y="3999980"/>
            <a:ext cx="1037335" cy="3911290"/>
            <a:chOff x="1456944" y="3982523"/>
            <a:chExt cx="1037335" cy="391129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F6AEFF3D-72AD-4F7F-97B3-D9ADE5F2152A}"/>
                </a:ext>
              </a:extLst>
            </p:cNvPr>
            <p:cNvSpPr/>
            <p:nvPr/>
          </p:nvSpPr>
          <p:spPr>
            <a:xfrm>
              <a:off x="1478279" y="3982523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36A5D526-CE02-4114-B0E9-FA5F6462746C}"/>
                </a:ext>
              </a:extLst>
            </p:cNvPr>
            <p:cNvSpPr/>
            <p:nvPr/>
          </p:nvSpPr>
          <p:spPr>
            <a:xfrm>
              <a:off x="1456944" y="7004813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="" xmlns:a16="http://schemas.microsoft.com/office/drawing/2014/main" id="{AC8D874D-260D-4B49-9CFA-DB01293F174D}"/>
                </a:ext>
              </a:extLst>
            </p:cNvPr>
            <p:cNvCxnSpPr>
              <a:cxnSpLocks/>
            </p:cNvCxnSpPr>
            <p:nvPr/>
          </p:nvCxnSpPr>
          <p:spPr>
            <a:xfrm>
              <a:off x="1964944" y="5064918"/>
              <a:ext cx="0" cy="1794421"/>
            </a:xfrm>
            <a:prstGeom prst="straightConnector1">
              <a:avLst/>
            </a:prstGeom>
            <a:noFill/>
            <a:ln w="127000" cap="flat">
              <a:solidFill>
                <a:srgbClr val="C47308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6D10514-2312-48AC-BEE2-EC40EDC4A397}"/>
              </a:ext>
            </a:extLst>
          </p:cNvPr>
          <p:cNvGrpSpPr/>
          <p:nvPr/>
        </p:nvGrpSpPr>
        <p:grpSpPr>
          <a:xfrm>
            <a:off x="6001823" y="3973977"/>
            <a:ext cx="1037336" cy="3791880"/>
            <a:chOff x="4916424" y="4153266"/>
            <a:chExt cx="1037336" cy="379188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DA594354-8599-4920-8549-92CCE1490DE0}"/>
                </a:ext>
              </a:extLst>
            </p:cNvPr>
            <p:cNvSpPr/>
            <p:nvPr/>
          </p:nvSpPr>
          <p:spPr>
            <a:xfrm>
              <a:off x="4916424" y="4153266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B2C84358-659A-409E-8AA5-70DA816E64EE}"/>
                </a:ext>
              </a:extLst>
            </p:cNvPr>
            <p:cNvSpPr/>
            <p:nvPr/>
          </p:nvSpPr>
          <p:spPr>
            <a:xfrm>
              <a:off x="4937760" y="7056146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145802E2-C81E-4A0F-B430-AC3D642C9A14}"/>
                </a:ext>
              </a:extLst>
            </p:cNvPr>
            <p:cNvCxnSpPr>
              <a:cxnSpLocks/>
            </p:cNvCxnSpPr>
            <p:nvPr/>
          </p:nvCxnSpPr>
          <p:spPr>
            <a:xfrm>
              <a:off x="5069192" y="5139803"/>
              <a:ext cx="0" cy="1794421"/>
            </a:xfrm>
            <a:prstGeom prst="straightConnector1">
              <a:avLst/>
            </a:prstGeom>
            <a:noFill/>
            <a:ln w="127000" cap="flat">
              <a:solidFill>
                <a:srgbClr val="C47308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F70E3D2C-D380-4F37-A8BC-37729DA39F99}"/>
                </a:ext>
              </a:extLst>
            </p:cNvPr>
            <p:cNvCxnSpPr>
              <a:cxnSpLocks/>
            </p:cNvCxnSpPr>
            <p:nvPr/>
          </p:nvCxnSpPr>
          <p:spPr>
            <a:xfrm>
              <a:off x="5752128" y="5139803"/>
              <a:ext cx="0" cy="1794421"/>
            </a:xfrm>
            <a:prstGeom prst="straightConnector1">
              <a:avLst/>
            </a:prstGeom>
            <a:noFill/>
            <a:ln w="127000" cap="flat">
              <a:solidFill>
                <a:srgbClr val="C47308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810D4A0-8B8B-479D-9BA5-F1452CBA6DB0}"/>
              </a:ext>
            </a:extLst>
          </p:cNvPr>
          <p:cNvGrpSpPr/>
          <p:nvPr/>
        </p:nvGrpSpPr>
        <p:grpSpPr>
          <a:xfrm>
            <a:off x="10344897" y="3931244"/>
            <a:ext cx="1016000" cy="3962569"/>
            <a:chOff x="8418576" y="4043538"/>
            <a:chExt cx="1016000" cy="396256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B0C733A1-3721-4807-9E67-271A092EE89E}"/>
                </a:ext>
              </a:extLst>
            </p:cNvPr>
            <p:cNvSpPr/>
            <p:nvPr/>
          </p:nvSpPr>
          <p:spPr>
            <a:xfrm>
              <a:off x="8418576" y="4043538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F5D613B9-D789-43B3-AF62-FAA3D5C43DFB}"/>
                </a:ext>
              </a:extLst>
            </p:cNvPr>
            <p:cNvSpPr/>
            <p:nvPr/>
          </p:nvSpPr>
          <p:spPr>
            <a:xfrm>
              <a:off x="8418576" y="7117107"/>
              <a:ext cx="1016000" cy="889000"/>
            </a:xfrm>
            <a:prstGeom prst="roundRect">
              <a:avLst/>
            </a:prstGeom>
            <a:solidFill>
              <a:srgbClr val="C47308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0E52ED64-7850-40B5-9C7B-81DEA9D994CC}"/>
                </a:ext>
              </a:extLst>
            </p:cNvPr>
            <p:cNvCxnSpPr>
              <a:cxnSpLocks/>
            </p:cNvCxnSpPr>
            <p:nvPr/>
          </p:nvCxnSpPr>
          <p:spPr>
            <a:xfrm>
              <a:off x="8551118" y="5078842"/>
              <a:ext cx="0" cy="1794421"/>
            </a:xfrm>
            <a:prstGeom prst="straightConnector1">
              <a:avLst/>
            </a:prstGeom>
            <a:noFill/>
            <a:ln w="127000" cap="flat">
              <a:solidFill>
                <a:srgbClr val="C47308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631DE44A-7E56-4D1C-931B-9AF51F3692EF}"/>
                </a:ext>
              </a:extLst>
            </p:cNvPr>
            <p:cNvCxnSpPr>
              <a:cxnSpLocks/>
            </p:cNvCxnSpPr>
            <p:nvPr/>
          </p:nvCxnSpPr>
          <p:spPr>
            <a:xfrm>
              <a:off x="9283284" y="5042266"/>
              <a:ext cx="0" cy="1794421"/>
            </a:xfrm>
            <a:prstGeom prst="straightConnector1">
              <a:avLst/>
            </a:prstGeom>
            <a:noFill/>
            <a:ln w="127000" cap="flat">
              <a:solidFill>
                <a:srgbClr val="C47308"/>
              </a:solidFill>
              <a:prstDash val="solid"/>
              <a:miter lim="4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TextBox 1"/>
          <p:cNvSpPr txBox="1"/>
          <p:nvPr/>
        </p:nvSpPr>
        <p:spPr>
          <a:xfrm>
            <a:off x="10638896" y="4032060"/>
            <a:ext cx="42800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2892" y="4004920"/>
            <a:ext cx="42800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8084" y="4062865"/>
            <a:ext cx="42800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9419" y="7078489"/>
            <a:ext cx="42800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98794" y="6977673"/>
            <a:ext cx="42800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41867" y="7102304"/>
            <a:ext cx="42800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2713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r>
              <a:rPr lang="en-CA" sz="5400" dirty="0"/>
              <a:t>Direction of Communication in Organization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2003693"/>
            <a:ext cx="11480800" cy="72514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4000" dirty="0">
                <a:effectLst/>
              </a:rPr>
              <a:t>Downward communication usually constitutes:</a:t>
            </a:r>
          </a:p>
          <a:p>
            <a:pPr marL="681228" indent="-571500"/>
            <a:r>
              <a:rPr lang="en-US" sz="4000" dirty="0">
                <a:solidFill>
                  <a:srgbClr val="FFC000"/>
                </a:solidFill>
                <a:effectLst/>
              </a:rPr>
              <a:t>Broad often vague categories </a:t>
            </a:r>
          </a:p>
          <a:p>
            <a:pPr marL="681228" indent="-571500"/>
            <a:r>
              <a:rPr lang="en-US" sz="4000" dirty="0">
                <a:solidFill>
                  <a:srgbClr val="FFC000"/>
                </a:solidFill>
                <a:effectLst/>
              </a:rPr>
              <a:t>Information on goals </a:t>
            </a:r>
          </a:p>
          <a:p>
            <a:pPr marL="681228" indent="-571500"/>
            <a:r>
              <a:rPr lang="en-US" sz="4000" dirty="0">
                <a:solidFill>
                  <a:srgbClr val="FFC000"/>
                </a:solidFill>
                <a:effectLst/>
              </a:rPr>
              <a:t>Job instruction</a:t>
            </a:r>
          </a:p>
          <a:p>
            <a:pPr marL="681228" indent="-571500"/>
            <a:r>
              <a:rPr lang="en-US" sz="4000" dirty="0">
                <a:solidFill>
                  <a:srgbClr val="FFC000"/>
                </a:solidFill>
                <a:effectLst/>
              </a:rPr>
              <a:t>Feedback on subordinates’ performance</a:t>
            </a:r>
          </a:p>
          <a:p>
            <a:pPr marL="109728" indent="0">
              <a:buNone/>
            </a:pPr>
            <a:r>
              <a:rPr lang="en-CA" sz="4000" dirty="0">
                <a:effectLst/>
              </a:rPr>
              <a:t>Information communicated from the top addressed to all organizational members is often too general and can be interpreted differently by different receivers</a:t>
            </a:r>
            <a:endParaRPr lang="en-US" sz="3700" dirty="0"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2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r>
              <a:rPr lang="en-CA" sz="5400" dirty="0"/>
              <a:t>Direction of Communication in Organization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329184" y="2003693"/>
            <a:ext cx="12362687" cy="725145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6128" lvl="1" indent="0">
              <a:buNone/>
            </a:pPr>
            <a:r>
              <a:rPr lang="en-US" sz="4600" dirty="0">
                <a:effectLst/>
              </a:rPr>
              <a:t>Upward Communication</a:t>
            </a:r>
          </a:p>
          <a:p>
            <a:pPr marL="516128" lvl="1" indent="0">
              <a:buNone/>
            </a:pPr>
            <a:r>
              <a:rPr lang="en-US" sz="4600" dirty="0">
                <a:solidFill>
                  <a:srgbClr val="FFC000"/>
                </a:solidFill>
                <a:effectLst/>
              </a:rPr>
              <a:t>Reporting about problems</a:t>
            </a:r>
          </a:p>
          <a:p>
            <a:pPr marL="516128" lvl="1" indent="0">
              <a:buNone/>
            </a:pPr>
            <a:r>
              <a:rPr lang="en-US" sz="4600" dirty="0">
                <a:solidFill>
                  <a:srgbClr val="FFC000"/>
                </a:solidFill>
                <a:effectLst/>
              </a:rPr>
              <a:t>Reporting about work accomplished</a:t>
            </a:r>
          </a:p>
          <a:p>
            <a:pPr marL="516128" lvl="1" indent="0">
              <a:buNone/>
            </a:pPr>
            <a:r>
              <a:rPr lang="en-US" sz="4600" dirty="0">
                <a:solidFill>
                  <a:srgbClr val="FFC000"/>
                </a:solidFill>
                <a:effectLst/>
              </a:rPr>
              <a:t>Main attribute: </a:t>
            </a:r>
            <a:r>
              <a:rPr lang="en-US" sz="4600" dirty="0">
                <a:effectLst/>
              </a:rPr>
              <a:t>positive reporting (i.e., give information a positive spin)</a:t>
            </a:r>
          </a:p>
          <a:p>
            <a:pPr marL="1087628" lvl="1" indent="-571500"/>
            <a:r>
              <a:rPr lang="en-US" sz="4700" dirty="0">
                <a:effectLst/>
              </a:rPr>
              <a:t>Selective process, which means that subjective preferences affect the content of information communicated</a:t>
            </a:r>
          </a:p>
          <a:p>
            <a:pPr marL="1087628" lvl="1" indent="-571500"/>
            <a:r>
              <a:rPr lang="en-US" sz="4700" dirty="0">
                <a:effectLst/>
              </a:rPr>
              <a:t>Use of categories/labels without changing how work is actually done (e.g. “working in teams”)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4453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216525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Organizational Communication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</a:t>
            </a:fld>
            <a:endParaRPr/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155032"/>
            <a:ext cx="11480800" cy="796223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Agenda</a:t>
            </a:r>
          </a:p>
          <a:p>
            <a:pPr marL="0" indent="0">
              <a:buNone/>
            </a:pPr>
            <a:r>
              <a:rPr lang="en-US" sz="3600" dirty="0">
                <a:effectLst/>
              </a:rPr>
              <a:t>Definition of communication, information theory</a:t>
            </a:r>
          </a:p>
          <a:p>
            <a:pPr marL="0" indent="0">
              <a:buNone/>
            </a:pPr>
            <a:r>
              <a:rPr lang="en-US" sz="3600" dirty="0">
                <a:effectLst/>
              </a:rPr>
              <a:t>Communication effectiveness</a:t>
            </a:r>
          </a:p>
          <a:p>
            <a:pPr marL="0" indent="0">
              <a:buNone/>
            </a:pPr>
            <a:r>
              <a:rPr lang="en-US" sz="3600" dirty="0">
                <a:effectLst/>
              </a:rPr>
              <a:t>Organizational communication</a:t>
            </a:r>
          </a:p>
          <a:p>
            <a:pPr lvl="1"/>
            <a:r>
              <a:rPr lang="en-US" sz="3600" dirty="0">
                <a:effectLst/>
              </a:rPr>
              <a:t>Upward &amp; Downward Communication</a:t>
            </a:r>
          </a:p>
          <a:p>
            <a:pPr lvl="1"/>
            <a:r>
              <a:rPr lang="en-US" sz="3600" dirty="0">
                <a:effectLst/>
              </a:rPr>
              <a:t>E-Communication</a:t>
            </a:r>
          </a:p>
          <a:p>
            <a:pPr marL="0" indent="0">
              <a:buNone/>
            </a:pPr>
            <a:r>
              <a:rPr lang="en-US" sz="3600" dirty="0">
                <a:effectLst/>
              </a:rPr>
              <a:t>Group communication: Network studies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r>
              <a:rPr lang="en-CA" sz="5400" dirty="0"/>
              <a:t>E-communication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489166"/>
            <a:ext cx="11480800" cy="776598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6128" lvl="1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Virtual organization/Virtual teams</a:t>
            </a:r>
          </a:p>
          <a:p>
            <a:pPr marL="516128" lvl="1" indent="0">
              <a:spcBef>
                <a:spcPts val="25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Positive:</a:t>
            </a:r>
            <a:r>
              <a:rPr lang="en-US" sz="3600" dirty="0">
                <a:effectLst/>
              </a:rPr>
              <a:t> Message can be accurately described</a:t>
            </a:r>
          </a:p>
          <a:p>
            <a:pPr marL="516128" lvl="1" indent="0">
              <a:spcBef>
                <a:spcPts val="25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Negative:</a:t>
            </a:r>
            <a:r>
              <a:rPr lang="en-US" sz="3600" dirty="0">
                <a:effectLst/>
              </a:rPr>
              <a:t> Coordination requirements for complex tasks. Hard to coordinate things. </a:t>
            </a:r>
          </a:p>
          <a:p>
            <a:pPr marL="922528" lvl="2" indent="0">
              <a:spcBef>
                <a:spcPts val="2500"/>
              </a:spcBef>
              <a:buNone/>
            </a:pPr>
            <a:r>
              <a:rPr lang="en-US" sz="3600" dirty="0">
                <a:effectLst/>
              </a:rPr>
              <a:t>e.g. new team working on a new product:(150 – 200 emails/day). When you have so many messages, how do you handle your work? </a:t>
            </a:r>
          </a:p>
          <a:p>
            <a:pPr marL="2071878" lvl="3" indent="-742950">
              <a:spcBef>
                <a:spcPts val="2500"/>
              </a:spcBef>
              <a:buFont typeface="+mj-lt"/>
              <a:buAutoNum type="arabicPeriod"/>
            </a:pPr>
            <a:r>
              <a:rPr lang="en-US" sz="3600" dirty="0">
                <a:effectLst/>
              </a:rPr>
              <a:t>You respond to priority messages. </a:t>
            </a:r>
          </a:p>
          <a:p>
            <a:pPr marL="2071878" lvl="3" indent="-742950">
              <a:spcBef>
                <a:spcPts val="2500"/>
              </a:spcBef>
              <a:buFont typeface="+mj-lt"/>
              <a:buAutoNum type="arabicPeriod"/>
            </a:pPr>
            <a:r>
              <a:rPr lang="en-US" sz="3600" dirty="0">
                <a:effectLst/>
              </a:rPr>
              <a:t>You respond quickly but don’t really say anything. </a:t>
            </a:r>
          </a:p>
          <a:p>
            <a:pPr marL="2071878" lvl="3" indent="-742950">
              <a:spcBef>
                <a:spcPts val="2500"/>
              </a:spcBef>
              <a:buFont typeface="+mj-lt"/>
              <a:buAutoNum type="arabicPeriod"/>
            </a:pPr>
            <a:r>
              <a:rPr lang="en-US" sz="3600" dirty="0">
                <a:effectLst/>
              </a:rPr>
              <a:t>In telephone conferences, everyone is busy on their email.</a:t>
            </a:r>
          </a:p>
          <a:p>
            <a:pPr marL="516128" lvl="1" indent="0">
              <a:spcBef>
                <a:spcPts val="2500"/>
              </a:spcBef>
              <a:buNone/>
            </a:pPr>
            <a:r>
              <a:rPr lang="en-US" sz="3600" dirty="0">
                <a:effectLst/>
              </a:rPr>
              <a:t>Implications for help-seeking and help-giving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047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Introduction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3102121"/>
            <a:ext cx="11480800" cy="2527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“The </a:t>
            </a:r>
            <a:r>
              <a:rPr lang="en-CA" sz="3600" b="1" dirty="0"/>
              <a:t>structure of an organization</a:t>
            </a:r>
            <a:r>
              <a:rPr lang="en-CA" sz="3600" dirty="0"/>
              <a:t> can be defined simply as the sum total of the ways in which it </a:t>
            </a:r>
            <a:r>
              <a:rPr lang="en-CA" sz="3600" b="1" dirty="0">
                <a:solidFill>
                  <a:srgbClr val="FFC000"/>
                </a:solidFill>
              </a:rPr>
              <a:t>divides its labour</a:t>
            </a:r>
            <a:r>
              <a:rPr lang="en-CA" sz="3600" dirty="0">
                <a:solidFill>
                  <a:srgbClr val="FFC000"/>
                </a:solidFill>
              </a:rPr>
              <a:t> </a:t>
            </a:r>
            <a:r>
              <a:rPr lang="en-CA" sz="3600" dirty="0"/>
              <a:t>into distinct tasks and then achieves </a:t>
            </a:r>
            <a:r>
              <a:rPr lang="en-CA" sz="3600" b="1" dirty="0">
                <a:solidFill>
                  <a:srgbClr val="FFC000"/>
                </a:solidFill>
              </a:rPr>
              <a:t>coordination</a:t>
            </a:r>
            <a:r>
              <a:rPr lang="en-CA" sz="3600" dirty="0">
                <a:solidFill>
                  <a:srgbClr val="FFC000"/>
                </a:solidFill>
              </a:rPr>
              <a:t> </a:t>
            </a:r>
            <a:r>
              <a:rPr lang="en-CA" sz="3600" dirty="0"/>
              <a:t>among them”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221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What is communication?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780674"/>
            <a:ext cx="11480800" cy="7474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4200" b="1" dirty="0">
                <a:solidFill>
                  <a:srgbClr val="FFC000"/>
                </a:solidFill>
                <a:effectLst/>
              </a:rPr>
              <a:t>Definitions: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200" dirty="0">
                <a:effectLst/>
              </a:rPr>
              <a:t>The sending and receiving of messages between two or more people. </a:t>
            </a:r>
          </a:p>
          <a:p>
            <a:pPr lvl="1">
              <a:spcBef>
                <a:spcPts val="3000"/>
              </a:spcBef>
            </a:pPr>
            <a:r>
              <a:rPr lang="en-US" sz="4200" dirty="0">
                <a:effectLst/>
              </a:rPr>
              <a:t>(e.g. teaching, gossiping, meeting)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200" dirty="0">
                <a:effectLst/>
              </a:rPr>
              <a:t>The exchange of information and transmission of meaning (Katz and Kahn, 1978)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200" dirty="0">
                <a:effectLst/>
              </a:rPr>
              <a:t>All the procedures by which one mind may affect another (Shannon &amp; Weaver, 1971)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100" b="1" dirty="0">
                <a:solidFill>
                  <a:srgbClr val="FFC000"/>
                </a:solidFill>
                <a:effectLst/>
              </a:rPr>
              <a:t>Types of communication: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200" dirty="0">
                <a:effectLst/>
              </a:rPr>
              <a:t>Verbal vs. Non-verbal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200" dirty="0">
                <a:effectLst/>
              </a:rPr>
              <a:t>(e.g. reading the news; listening to the news; body language, music, the pictorial arts, the theater, etc.)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9699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What is communication?</a:t>
            </a:r>
            <a:r>
              <a:rPr sz="12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780674"/>
            <a:ext cx="11480800" cy="74744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CA" sz="4800" b="1" dirty="0">
                <a:solidFill>
                  <a:srgbClr val="FFC000"/>
                </a:solidFill>
              </a:rPr>
              <a:t>“</a:t>
            </a:r>
            <a:r>
              <a:rPr lang="en-CA" sz="4800" b="1" dirty="0">
                <a:solidFill>
                  <a:srgbClr val="FFC000"/>
                </a:solidFill>
                <a:effectLst/>
              </a:rPr>
              <a:t>All human behaviour can be used to communicate”</a:t>
            </a:r>
          </a:p>
          <a:p>
            <a:pPr marL="109728" indent="0">
              <a:buNone/>
            </a:pPr>
            <a:endParaRPr lang="en-CA" sz="4400" dirty="0">
              <a:effectLst/>
            </a:endParaRPr>
          </a:p>
          <a:p>
            <a:pPr marL="109728" indent="0">
              <a:buNone/>
            </a:pPr>
            <a:r>
              <a:rPr lang="en-CA" sz="4400" dirty="0">
                <a:effectLst/>
              </a:rPr>
              <a:t>Is this true?</a:t>
            </a:r>
          </a:p>
          <a:p>
            <a:pPr marL="0" indent="0">
              <a:spcBef>
                <a:spcPts val="3000"/>
              </a:spcBef>
              <a:buNone/>
            </a:pPr>
            <a:endParaRPr lang="en-US" sz="4200" dirty="0"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737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Interpersonal Communication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804737"/>
            <a:ext cx="11480800" cy="74504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3900" b="1" dirty="0">
                <a:solidFill>
                  <a:srgbClr val="FFC000"/>
                </a:solidFill>
                <a:effectLst/>
              </a:rPr>
              <a:t>Information is sent from one person to another (or others). This implies a  transfer of meaning between parties.</a:t>
            </a:r>
          </a:p>
          <a:p>
            <a:pPr marL="109728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effectLst/>
              </a:rPr>
              <a:t>Social process </a:t>
            </a:r>
          </a:p>
          <a:p>
            <a:pPr marL="1201928" lvl="1" indent="-685800">
              <a:lnSpc>
                <a:spcPct val="120000"/>
              </a:lnSpc>
              <a:spcBef>
                <a:spcPts val="2000"/>
              </a:spcBef>
            </a:pPr>
            <a:r>
              <a:rPr lang="en-US" sz="3600" dirty="0">
                <a:effectLst/>
              </a:rPr>
              <a:t>More than one person is involved</a:t>
            </a:r>
          </a:p>
          <a:p>
            <a:pPr marL="109728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effectLst/>
              </a:rPr>
              <a:t>Context related</a:t>
            </a:r>
          </a:p>
          <a:p>
            <a:pPr marL="1201928" lvl="1" indent="-685800">
              <a:lnSpc>
                <a:spcPct val="120000"/>
              </a:lnSpc>
              <a:spcBef>
                <a:spcPts val="2000"/>
              </a:spcBef>
            </a:pPr>
            <a:r>
              <a:rPr lang="en-US" sz="3600" dirty="0">
                <a:effectLst/>
              </a:rPr>
              <a:t>The meaning of words changes with respect to the context </a:t>
            </a:r>
          </a:p>
          <a:p>
            <a:pPr marL="1201928" lvl="1" indent="-685800">
              <a:lnSpc>
                <a:spcPct val="120000"/>
              </a:lnSpc>
              <a:spcBef>
                <a:spcPts val="2000"/>
              </a:spcBef>
            </a:pPr>
            <a:r>
              <a:rPr lang="en-US" sz="3600" dirty="0">
                <a:effectLst/>
              </a:rPr>
              <a:t>e.g. small nails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183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8" y="310430"/>
            <a:ext cx="11480800" cy="25988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3900" b="1" dirty="0">
                <a:solidFill>
                  <a:srgbClr val="FFC000"/>
                </a:solidFill>
              </a:rPr>
              <a:t>A mathematical model of communication with significant influence on psychology and organizational theory.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7</a:t>
            </a:fld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8F47EA10-88A5-43F1-832E-1B278EE48C60}"/>
              </a:ext>
            </a:extLst>
          </p:cNvPr>
          <p:cNvGrpSpPr/>
          <p:nvPr/>
        </p:nvGrpSpPr>
        <p:grpSpPr>
          <a:xfrm>
            <a:off x="168442" y="2349506"/>
            <a:ext cx="12590036" cy="3731636"/>
            <a:chOff x="156647" y="4876800"/>
            <a:chExt cx="12590036" cy="3731636"/>
          </a:xfrm>
        </p:grpSpPr>
        <p:sp>
          <p:nvSpPr>
            <p:cNvPr id="5" name="Arrow: Right 4">
              <a:extLst>
                <a:ext uri="{FF2B5EF4-FFF2-40B4-BE49-F238E27FC236}">
                  <a16:creationId xmlns="" xmlns:a16="http://schemas.microsoft.com/office/drawing/2014/main" id="{C9069BBE-4217-46E3-9400-678650A7DA04}"/>
                </a:ext>
              </a:extLst>
            </p:cNvPr>
            <p:cNvSpPr/>
            <p:nvPr/>
          </p:nvSpPr>
          <p:spPr>
            <a:xfrm>
              <a:off x="156647" y="4876800"/>
              <a:ext cx="12590036" cy="3731636"/>
            </a:xfrm>
            <a:prstGeom prst="rightArrow">
              <a:avLst/>
            </a:prstGeom>
            <a:solidFill>
              <a:srgbClr val="C47308"/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FD92EB35-3C4A-41FC-BABA-168BDA117556}"/>
                </a:ext>
              </a:extLst>
            </p:cNvPr>
            <p:cNvSpPr/>
            <p:nvPr/>
          </p:nvSpPr>
          <p:spPr>
            <a:xfrm>
              <a:off x="364661" y="5996290"/>
              <a:ext cx="2188954" cy="1492654"/>
            </a:xfrm>
            <a:custGeom>
              <a:avLst/>
              <a:gdLst>
                <a:gd name="connsiteX0" fmla="*/ 0 w 2188954"/>
                <a:gd name="connsiteY0" fmla="*/ 248781 h 1492654"/>
                <a:gd name="connsiteX1" fmla="*/ 248781 w 2188954"/>
                <a:gd name="connsiteY1" fmla="*/ 0 h 1492654"/>
                <a:gd name="connsiteX2" fmla="*/ 1940173 w 2188954"/>
                <a:gd name="connsiteY2" fmla="*/ 0 h 1492654"/>
                <a:gd name="connsiteX3" fmla="*/ 2188954 w 2188954"/>
                <a:gd name="connsiteY3" fmla="*/ 248781 h 1492654"/>
                <a:gd name="connsiteX4" fmla="*/ 2188954 w 2188954"/>
                <a:gd name="connsiteY4" fmla="*/ 1243873 h 1492654"/>
                <a:gd name="connsiteX5" fmla="*/ 1940173 w 2188954"/>
                <a:gd name="connsiteY5" fmla="*/ 1492654 h 1492654"/>
                <a:gd name="connsiteX6" fmla="*/ 248781 w 2188954"/>
                <a:gd name="connsiteY6" fmla="*/ 1492654 h 1492654"/>
                <a:gd name="connsiteX7" fmla="*/ 0 w 2188954"/>
                <a:gd name="connsiteY7" fmla="*/ 1243873 h 1492654"/>
                <a:gd name="connsiteX8" fmla="*/ 0 w 2188954"/>
                <a:gd name="connsiteY8" fmla="*/ 248781 h 149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8954" h="1492654">
                  <a:moveTo>
                    <a:pt x="0" y="248781"/>
                  </a:moveTo>
                  <a:cubicBezTo>
                    <a:pt x="0" y="111383"/>
                    <a:pt x="111383" y="0"/>
                    <a:pt x="248781" y="0"/>
                  </a:cubicBezTo>
                  <a:lnTo>
                    <a:pt x="1940173" y="0"/>
                  </a:lnTo>
                  <a:cubicBezTo>
                    <a:pt x="2077571" y="0"/>
                    <a:pt x="2188954" y="111383"/>
                    <a:pt x="2188954" y="248781"/>
                  </a:cubicBezTo>
                  <a:lnTo>
                    <a:pt x="2188954" y="1243873"/>
                  </a:lnTo>
                  <a:cubicBezTo>
                    <a:pt x="2188954" y="1381271"/>
                    <a:pt x="2077571" y="1492654"/>
                    <a:pt x="1940173" y="1492654"/>
                  </a:cubicBezTo>
                  <a:lnTo>
                    <a:pt x="248781" y="1492654"/>
                  </a:lnTo>
                  <a:cubicBezTo>
                    <a:pt x="111383" y="1492654"/>
                    <a:pt x="0" y="1381271"/>
                    <a:pt x="0" y="1243873"/>
                  </a:cubicBezTo>
                  <a:lnTo>
                    <a:pt x="0" y="248781"/>
                  </a:lnTo>
                  <a:close/>
                </a:path>
              </a:pathLst>
            </a:custGeom>
            <a:solidFill>
              <a:srgbClr val="AD8F67">
                <a:hueOff val="0"/>
                <a:satOff val="0"/>
                <a:lumOff val="0"/>
                <a:alphaOff val="0"/>
              </a:srgbClr>
            </a:solidFill>
            <a:ln w="26425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545" tIns="179545" rIns="179545" bIns="179545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800" kern="1200" dirty="0">
                  <a:solidFill>
                    <a:srgbClr val="FFFFFF"/>
                  </a:solidFill>
                  <a:latin typeface="Arial"/>
                  <a:ea typeface="+mn-ea"/>
                  <a:cs typeface="+mn-cs"/>
                </a:rPr>
                <a:t>Source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3F38F43E-382B-4D4C-A388-5138961E5E81}"/>
                </a:ext>
              </a:extLst>
            </p:cNvPr>
            <p:cNvSpPr/>
            <p:nvPr/>
          </p:nvSpPr>
          <p:spPr>
            <a:xfrm>
              <a:off x="2822766" y="5996290"/>
              <a:ext cx="2188954" cy="1492654"/>
            </a:xfrm>
            <a:custGeom>
              <a:avLst/>
              <a:gdLst>
                <a:gd name="connsiteX0" fmla="*/ 0 w 2188954"/>
                <a:gd name="connsiteY0" fmla="*/ 248781 h 1492654"/>
                <a:gd name="connsiteX1" fmla="*/ 248781 w 2188954"/>
                <a:gd name="connsiteY1" fmla="*/ 0 h 1492654"/>
                <a:gd name="connsiteX2" fmla="*/ 1940173 w 2188954"/>
                <a:gd name="connsiteY2" fmla="*/ 0 h 1492654"/>
                <a:gd name="connsiteX3" fmla="*/ 2188954 w 2188954"/>
                <a:gd name="connsiteY3" fmla="*/ 248781 h 1492654"/>
                <a:gd name="connsiteX4" fmla="*/ 2188954 w 2188954"/>
                <a:gd name="connsiteY4" fmla="*/ 1243873 h 1492654"/>
                <a:gd name="connsiteX5" fmla="*/ 1940173 w 2188954"/>
                <a:gd name="connsiteY5" fmla="*/ 1492654 h 1492654"/>
                <a:gd name="connsiteX6" fmla="*/ 248781 w 2188954"/>
                <a:gd name="connsiteY6" fmla="*/ 1492654 h 1492654"/>
                <a:gd name="connsiteX7" fmla="*/ 0 w 2188954"/>
                <a:gd name="connsiteY7" fmla="*/ 1243873 h 1492654"/>
                <a:gd name="connsiteX8" fmla="*/ 0 w 2188954"/>
                <a:gd name="connsiteY8" fmla="*/ 248781 h 149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8954" h="1492654">
                  <a:moveTo>
                    <a:pt x="0" y="248781"/>
                  </a:moveTo>
                  <a:cubicBezTo>
                    <a:pt x="0" y="111383"/>
                    <a:pt x="111383" y="0"/>
                    <a:pt x="248781" y="0"/>
                  </a:cubicBezTo>
                  <a:lnTo>
                    <a:pt x="1940173" y="0"/>
                  </a:lnTo>
                  <a:cubicBezTo>
                    <a:pt x="2077571" y="0"/>
                    <a:pt x="2188954" y="111383"/>
                    <a:pt x="2188954" y="248781"/>
                  </a:cubicBezTo>
                  <a:lnTo>
                    <a:pt x="2188954" y="1243873"/>
                  </a:lnTo>
                  <a:cubicBezTo>
                    <a:pt x="2188954" y="1381271"/>
                    <a:pt x="2077571" y="1492654"/>
                    <a:pt x="1940173" y="1492654"/>
                  </a:cubicBezTo>
                  <a:lnTo>
                    <a:pt x="248781" y="1492654"/>
                  </a:lnTo>
                  <a:cubicBezTo>
                    <a:pt x="111383" y="1492654"/>
                    <a:pt x="0" y="1381271"/>
                    <a:pt x="0" y="1243873"/>
                  </a:cubicBezTo>
                  <a:lnTo>
                    <a:pt x="0" y="248781"/>
                  </a:lnTo>
                  <a:close/>
                </a:path>
              </a:pathLst>
            </a:custGeom>
            <a:solidFill>
              <a:srgbClr val="726056">
                <a:hueOff val="0"/>
                <a:satOff val="0"/>
                <a:lumOff val="0"/>
                <a:alphaOff val="0"/>
              </a:srgbClr>
            </a:solidFill>
            <a:ln w="26425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545" tIns="179545" rIns="179545" bIns="179545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800" kern="1200" dirty="0">
                  <a:solidFill>
                    <a:srgbClr val="FFFFFF"/>
                  </a:solidFill>
                  <a:latin typeface="Arial"/>
                  <a:ea typeface="+mn-ea"/>
                  <a:cs typeface="+mn-cs"/>
                </a:rPr>
                <a:t>Encoder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9AFACCE9-189E-4E8D-9CCA-ED85116F3B8E}"/>
                </a:ext>
              </a:extLst>
            </p:cNvPr>
            <p:cNvSpPr/>
            <p:nvPr/>
          </p:nvSpPr>
          <p:spPr>
            <a:xfrm>
              <a:off x="5280871" y="5996290"/>
              <a:ext cx="2188954" cy="1492654"/>
            </a:xfrm>
            <a:custGeom>
              <a:avLst/>
              <a:gdLst>
                <a:gd name="connsiteX0" fmla="*/ 0 w 2188954"/>
                <a:gd name="connsiteY0" fmla="*/ 248781 h 1492654"/>
                <a:gd name="connsiteX1" fmla="*/ 248781 w 2188954"/>
                <a:gd name="connsiteY1" fmla="*/ 0 h 1492654"/>
                <a:gd name="connsiteX2" fmla="*/ 1940173 w 2188954"/>
                <a:gd name="connsiteY2" fmla="*/ 0 h 1492654"/>
                <a:gd name="connsiteX3" fmla="*/ 2188954 w 2188954"/>
                <a:gd name="connsiteY3" fmla="*/ 248781 h 1492654"/>
                <a:gd name="connsiteX4" fmla="*/ 2188954 w 2188954"/>
                <a:gd name="connsiteY4" fmla="*/ 1243873 h 1492654"/>
                <a:gd name="connsiteX5" fmla="*/ 1940173 w 2188954"/>
                <a:gd name="connsiteY5" fmla="*/ 1492654 h 1492654"/>
                <a:gd name="connsiteX6" fmla="*/ 248781 w 2188954"/>
                <a:gd name="connsiteY6" fmla="*/ 1492654 h 1492654"/>
                <a:gd name="connsiteX7" fmla="*/ 0 w 2188954"/>
                <a:gd name="connsiteY7" fmla="*/ 1243873 h 1492654"/>
                <a:gd name="connsiteX8" fmla="*/ 0 w 2188954"/>
                <a:gd name="connsiteY8" fmla="*/ 248781 h 149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8954" h="1492654">
                  <a:moveTo>
                    <a:pt x="0" y="248781"/>
                  </a:moveTo>
                  <a:cubicBezTo>
                    <a:pt x="0" y="111383"/>
                    <a:pt x="111383" y="0"/>
                    <a:pt x="248781" y="0"/>
                  </a:cubicBezTo>
                  <a:lnTo>
                    <a:pt x="1940173" y="0"/>
                  </a:lnTo>
                  <a:cubicBezTo>
                    <a:pt x="2077571" y="0"/>
                    <a:pt x="2188954" y="111383"/>
                    <a:pt x="2188954" y="248781"/>
                  </a:cubicBezTo>
                  <a:lnTo>
                    <a:pt x="2188954" y="1243873"/>
                  </a:lnTo>
                  <a:cubicBezTo>
                    <a:pt x="2188954" y="1381271"/>
                    <a:pt x="2077571" y="1492654"/>
                    <a:pt x="1940173" y="1492654"/>
                  </a:cubicBezTo>
                  <a:lnTo>
                    <a:pt x="248781" y="1492654"/>
                  </a:lnTo>
                  <a:cubicBezTo>
                    <a:pt x="111383" y="1492654"/>
                    <a:pt x="0" y="1381271"/>
                    <a:pt x="0" y="1243873"/>
                  </a:cubicBezTo>
                  <a:lnTo>
                    <a:pt x="0" y="248781"/>
                  </a:lnTo>
                  <a:close/>
                </a:path>
              </a:pathLst>
            </a:custGeom>
            <a:solidFill>
              <a:srgbClr val="4C5A6A">
                <a:hueOff val="0"/>
                <a:satOff val="0"/>
                <a:lumOff val="0"/>
                <a:alphaOff val="0"/>
              </a:srgbClr>
            </a:solidFill>
            <a:ln w="26425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545" tIns="179545" rIns="179545" bIns="179545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800" kern="1200" dirty="0">
                  <a:solidFill>
                    <a:srgbClr val="FFFFFF"/>
                  </a:solidFill>
                  <a:latin typeface="Arial"/>
                  <a:ea typeface="+mn-ea"/>
                  <a:cs typeface="+mn-cs"/>
                </a:rPr>
                <a:t>Channel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6DE133D9-71EB-4A64-8923-7A42981BD68B}"/>
                </a:ext>
              </a:extLst>
            </p:cNvPr>
            <p:cNvSpPr/>
            <p:nvPr/>
          </p:nvSpPr>
          <p:spPr>
            <a:xfrm>
              <a:off x="7738977" y="5996290"/>
              <a:ext cx="2188954" cy="1492654"/>
            </a:xfrm>
            <a:custGeom>
              <a:avLst/>
              <a:gdLst>
                <a:gd name="connsiteX0" fmla="*/ 0 w 2188954"/>
                <a:gd name="connsiteY0" fmla="*/ 248781 h 1492654"/>
                <a:gd name="connsiteX1" fmla="*/ 248781 w 2188954"/>
                <a:gd name="connsiteY1" fmla="*/ 0 h 1492654"/>
                <a:gd name="connsiteX2" fmla="*/ 1940173 w 2188954"/>
                <a:gd name="connsiteY2" fmla="*/ 0 h 1492654"/>
                <a:gd name="connsiteX3" fmla="*/ 2188954 w 2188954"/>
                <a:gd name="connsiteY3" fmla="*/ 248781 h 1492654"/>
                <a:gd name="connsiteX4" fmla="*/ 2188954 w 2188954"/>
                <a:gd name="connsiteY4" fmla="*/ 1243873 h 1492654"/>
                <a:gd name="connsiteX5" fmla="*/ 1940173 w 2188954"/>
                <a:gd name="connsiteY5" fmla="*/ 1492654 h 1492654"/>
                <a:gd name="connsiteX6" fmla="*/ 248781 w 2188954"/>
                <a:gd name="connsiteY6" fmla="*/ 1492654 h 1492654"/>
                <a:gd name="connsiteX7" fmla="*/ 0 w 2188954"/>
                <a:gd name="connsiteY7" fmla="*/ 1243873 h 1492654"/>
                <a:gd name="connsiteX8" fmla="*/ 0 w 2188954"/>
                <a:gd name="connsiteY8" fmla="*/ 248781 h 149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8954" h="1492654">
                  <a:moveTo>
                    <a:pt x="0" y="248781"/>
                  </a:moveTo>
                  <a:cubicBezTo>
                    <a:pt x="0" y="111383"/>
                    <a:pt x="111383" y="0"/>
                    <a:pt x="248781" y="0"/>
                  </a:cubicBezTo>
                  <a:lnTo>
                    <a:pt x="1940173" y="0"/>
                  </a:lnTo>
                  <a:cubicBezTo>
                    <a:pt x="2077571" y="0"/>
                    <a:pt x="2188954" y="111383"/>
                    <a:pt x="2188954" y="248781"/>
                  </a:cubicBezTo>
                  <a:lnTo>
                    <a:pt x="2188954" y="1243873"/>
                  </a:lnTo>
                  <a:cubicBezTo>
                    <a:pt x="2188954" y="1381271"/>
                    <a:pt x="2077571" y="1492654"/>
                    <a:pt x="1940173" y="1492654"/>
                  </a:cubicBezTo>
                  <a:lnTo>
                    <a:pt x="248781" y="1492654"/>
                  </a:lnTo>
                  <a:cubicBezTo>
                    <a:pt x="111383" y="1492654"/>
                    <a:pt x="0" y="1381271"/>
                    <a:pt x="0" y="1243873"/>
                  </a:cubicBezTo>
                  <a:lnTo>
                    <a:pt x="0" y="248781"/>
                  </a:lnTo>
                  <a:close/>
                </a:path>
              </a:pathLst>
            </a:custGeom>
            <a:solidFill>
              <a:srgbClr val="808DA0">
                <a:hueOff val="0"/>
                <a:satOff val="0"/>
                <a:lumOff val="0"/>
                <a:alphaOff val="0"/>
              </a:srgbClr>
            </a:solidFill>
            <a:ln w="26425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545" tIns="179545" rIns="179545" bIns="179545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800" kern="1200" dirty="0">
                  <a:solidFill>
                    <a:srgbClr val="FFFFFF"/>
                  </a:solidFill>
                  <a:latin typeface="Arial"/>
                  <a:ea typeface="+mn-ea"/>
                  <a:cs typeface="+mn-cs"/>
                </a:rPr>
                <a:t>Decoder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233FF7AA-E3D1-4147-BBA7-5FE729DD2EB2}"/>
                </a:ext>
              </a:extLst>
            </p:cNvPr>
            <p:cNvSpPr/>
            <p:nvPr/>
          </p:nvSpPr>
          <p:spPr>
            <a:xfrm>
              <a:off x="10197082" y="5996290"/>
              <a:ext cx="2188954" cy="1492654"/>
            </a:xfrm>
            <a:custGeom>
              <a:avLst/>
              <a:gdLst>
                <a:gd name="connsiteX0" fmla="*/ 0 w 2188954"/>
                <a:gd name="connsiteY0" fmla="*/ 248781 h 1492654"/>
                <a:gd name="connsiteX1" fmla="*/ 248781 w 2188954"/>
                <a:gd name="connsiteY1" fmla="*/ 0 h 1492654"/>
                <a:gd name="connsiteX2" fmla="*/ 1940173 w 2188954"/>
                <a:gd name="connsiteY2" fmla="*/ 0 h 1492654"/>
                <a:gd name="connsiteX3" fmla="*/ 2188954 w 2188954"/>
                <a:gd name="connsiteY3" fmla="*/ 248781 h 1492654"/>
                <a:gd name="connsiteX4" fmla="*/ 2188954 w 2188954"/>
                <a:gd name="connsiteY4" fmla="*/ 1243873 h 1492654"/>
                <a:gd name="connsiteX5" fmla="*/ 1940173 w 2188954"/>
                <a:gd name="connsiteY5" fmla="*/ 1492654 h 1492654"/>
                <a:gd name="connsiteX6" fmla="*/ 248781 w 2188954"/>
                <a:gd name="connsiteY6" fmla="*/ 1492654 h 1492654"/>
                <a:gd name="connsiteX7" fmla="*/ 0 w 2188954"/>
                <a:gd name="connsiteY7" fmla="*/ 1243873 h 1492654"/>
                <a:gd name="connsiteX8" fmla="*/ 0 w 2188954"/>
                <a:gd name="connsiteY8" fmla="*/ 248781 h 149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8954" h="1492654">
                  <a:moveTo>
                    <a:pt x="0" y="248781"/>
                  </a:moveTo>
                  <a:cubicBezTo>
                    <a:pt x="0" y="111383"/>
                    <a:pt x="111383" y="0"/>
                    <a:pt x="248781" y="0"/>
                  </a:cubicBezTo>
                  <a:lnTo>
                    <a:pt x="1940173" y="0"/>
                  </a:lnTo>
                  <a:cubicBezTo>
                    <a:pt x="2077571" y="0"/>
                    <a:pt x="2188954" y="111383"/>
                    <a:pt x="2188954" y="248781"/>
                  </a:cubicBezTo>
                  <a:lnTo>
                    <a:pt x="2188954" y="1243873"/>
                  </a:lnTo>
                  <a:cubicBezTo>
                    <a:pt x="2188954" y="1381271"/>
                    <a:pt x="2077571" y="1492654"/>
                    <a:pt x="1940173" y="1492654"/>
                  </a:cubicBezTo>
                  <a:lnTo>
                    <a:pt x="248781" y="1492654"/>
                  </a:lnTo>
                  <a:cubicBezTo>
                    <a:pt x="111383" y="1492654"/>
                    <a:pt x="0" y="1381271"/>
                    <a:pt x="0" y="1243873"/>
                  </a:cubicBezTo>
                  <a:lnTo>
                    <a:pt x="0" y="248781"/>
                  </a:lnTo>
                  <a:close/>
                </a:path>
              </a:pathLst>
            </a:custGeom>
            <a:solidFill>
              <a:srgbClr val="79463D">
                <a:hueOff val="0"/>
                <a:satOff val="0"/>
                <a:lumOff val="0"/>
                <a:alphaOff val="0"/>
              </a:srgbClr>
            </a:solidFill>
            <a:ln w="26425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545" tIns="179545" rIns="179545" bIns="179545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800" kern="1200" dirty="0">
                  <a:solidFill>
                    <a:srgbClr val="FFFFFF"/>
                  </a:solidFill>
                  <a:latin typeface="Arial"/>
                  <a:ea typeface="+mn-ea"/>
                  <a:cs typeface="+mn-cs"/>
                </a:rPr>
                <a:t>Destination</a:t>
              </a: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39BEB76F-67D3-4B81-B0ED-DF549E23AF2F}"/>
              </a:ext>
            </a:extLst>
          </p:cNvPr>
          <p:cNvSpPr/>
          <p:nvPr/>
        </p:nvSpPr>
        <p:spPr>
          <a:xfrm>
            <a:off x="364661" y="5523511"/>
            <a:ext cx="2188954" cy="4009382"/>
          </a:xfrm>
          <a:custGeom>
            <a:avLst/>
            <a:gdLst>
              <a:gd name="connsiteX0" fmla="*/ 0 w 2188954"/>
              <a:gd name="connsiteY0" fmla="*/ 248781 h 1492654"/>
              <a:gd name="connsiteX1" fmla="*/ 248781 w 2188954"/>
              <a:gd name="connsiteY1" fmla="*/ 0 h 1492654"/>
              <a:gd name="connsiteX2" fmla="*/ 1940173 w 2188954"/>
              <a:gd name="connsiteY2" fmla="*/ 0 h 1492654"/>
              <a:gd name="connsiteX3" fmla="*/ 2188954 w 2188954"/>
              <a:gd name="connsiteY3" fmla="*/ 248781 h 1492654"/>
              <a:gd name="connsiteX4" fmla="*/ 2188954 w 2188954"/>
              <a:gd name="connsiteY4" fmla="*/ 1243873 h 1492654"/>
              <a:gd name="connsiteX5" fmla="*/ 1940173 w 2188954"/>
              <a:gd name="connsiteY5" fmla="*/ 1492654 h 1492654"/>
              <a:gd name="connsiteX6" fmla="*/ 248781 w 2188954"/>
              <a:gd name="connsiteY6" fmla="*/ 1492654 h 1492654"/>
              <a:gd name="connsiteX7" fmla="*/ 0 w 2188954"/>
              <a:gd name="connsiteY7" fmla="*/ 1243873 h 1492654"/>
              <a:gd name="connsiteX8" fmla="*/ 0 w 2188954"/>
              <a:gd name="connsiteY8" fmla="*/ 248781 h 149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954" h="1492654">
                <a:moveTo>
                  <a:pt x="0" y="248781"/>
                </a:moveTo>
                <a:cubicBezTo>
                  <a:pt x="0" y="111383"/>
                  <a:pt x="111383" y="0"/>
                  <a:pt x="248781" y="0"/>
                </a:cubicBezTo>
                <a:lnTo>
                  <a:pt x="1940173" y="0"/>
                </a:lnTo>
                <a:cubicBezTo>
                  <a:pt x="2077571" y="0"/>
                  <a:pt x="2188954" y="111383"/>
                  <a:pt x="2188954" y="248781"/>
                </a:cubicBezTo>
                <a:lnTo>
                  <a:pt x="2188954" y="1243873"/>
                </a:lnTo>
                <a:cubicBezTo>
                  <a:pt x="2188954" y="1381271"/>
                  <a:pt x="2077571" y="1492654"/>
                  <a:pt x="1940173" y="1492654"/>
                </a:cubicBezTo>
                <a:lnTo>
                  <a:pt x="248781" y="1492654"/>
                </a:lnTo>
                <a:cubicBezTo>
                  <a:pt x="111383" y="1492654"/>
                  <a:pt x="0" y="1381271"/>
                  <a:pt x="0" y="1243873"/>
                </a:cubicBezTo>
                <a:lnTo>
                  <a:pt x="0" y="248781"/>
                </a:lnTo>
                <a:close/>
              </a:path>
            </a:pathLst>
          </a:custGeom>
          <a:solidFill>
            <a:srgbClr val="AD8F67">
              <a:hueOff val="0"/>
              <a:satOff val="0"/>
              <a:lumOff val="0"/>
              <a:alphaOff val="0"/>
            </a:srgbClr>
          </a:solidFill>
          <a:ln w="26425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9545" tIns="179545" rIns="179545" bIns="179545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2400" b="1" dirty="0">
                <a:solidFill>
                  <a:schemeClr val="tx1"/>
                </a:solidFill>
                <a:effectLst/>
              </a:rPr>
              <a:t>Produces a message or sequence of messages (out of a set of possible messages) to be communicated to the receiver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123C401-FBAD-4C12-B746-7B59D870CEA7}"/>
              </a:ext>
            </a:extLst>
          </p:cNvPr>
          <p:cNvSpPr/>
          <p:nvPr/>
        </p:nvSpPr>
        <p:spPr>
          <a:xfrm>
            <a:off x="2822766" y="5538275"/>
            <a:ext cx="2188954" cy="3994617"/>
          </a:xfrm>
          <a:custGeom>
            <a:avLst/>
            <a:gdLst>
              <a:gd name="connsiteX0" fmla="*/ 0 w 2188954"/>
              <a:gd name="connsiteY0" fmla="*/ 248781 h 1492654"/>
              <a:gd name="connsiteX1" fmla="*/ 248781 w 2188954"/>
              <a:gd name="connsiteY1" fmla="*/ 0 h 1492654"/>
              <a:gd name="connsiteX2" fmla="*/ 1940173 w 2188954"/>
              <a:gd name="connsiteY2" fmla="*/ 0 h 1492654"/>
              <a:gd name="connsiteX3" fmla="*/ 2188954 w 2188954"/>
              <a:gd name="connsiteY3" fmla="*/ 248781 h 1492654"/>
              <a:gd name="connsiteX4" fmla="*/ 2188954 w 2188954"/>
              <a:gd name="connsiteY4" fmla="*/ 1243873 h 1492654"/>
              <a:gd name="connsiteX5" fmla="*/ 1940173 w 2188954"/>
              <a:gd name="connsiteY5" fmla="*/ 1492654 h 1492654"/>
              <a:gd name="connsiteX6" fmla="*/ 248781 w 2188954"/>
              <a:gd name="connsiteY6" fmla="*/ 1492654 h 1492654"/>
              <a:gd name="connsiteX7" fmla="*/ 0 w 2188954"/>
              <a:gd name="connsiteY7" fmla="*/ 1243873 h 1492654"/>
              <a:gd name="connsiteX8" fmla="*/ 0 w 2188954"/>
              <a:gd name="connsiteY8" fmla="*/ 248781 h 149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954" h="1492654">
                <a:moveTo>
                  <a:pt x="0" y="248781"/>
                </a:moveTo>
                <a:cubicBezTo>
                  <a:pt x="0" y="111383"/>
                  <a:pt x="111383" y="0"/>
                  <a:pt x="248781" y="0"/>
                </a:cubicBezTo>
                <a:lnTo>
                  <a:pt x="1940173" y="0"/>
                </a:lnTo>
                <a:cubicBezTo>
                  <a:pt x="2077571" y="0"/>
                  <a:pt x="2188954" y="111383"/>
                  <a:pt x="2188954" y="248781"/>
                </a:cubicBezTo>
                <a:lnTo>
                  <a:pt x="2188954" y="1243873"/>
                </a:lnTo>
                <a:cubicBezTo>
                  <a:pt x="2188954" y="1381271"/>
                  <a:pt x="2077571" y="1492654"/>
                  <a:pt x="1940173" y="1492654"/>
                </a:cubicBezTo>
                <a:lnTo>
                  <a:pt x="248781" y="1492654"/>
                </a:lnTo>
                <a:cubicBezTo>
                  <a:pt x="111383" y="1492654"/>
                  <a:pt x="0" y="1381271"/>
                  <a:pt x="0" y="1243873"/>
                </a:cubicBezTo>
                <a:lnTo>
                  <a:pt x="0" y="248781"/>
                </a:lnTo>
                <a:close/>
              </a:path>
            </a:pathLst>
          </a:custGeom>
          <a:solidFill>
            <a:srgbClr val="726056">
              <a:hueOff val="0"/>
              <a:satOff val="0"/>
              <a:lumOff val="0"/>
              <a:alphaOff val="0"/>
            </a:srgbClr>
          </a:solidFill>
          <a:ln w="26425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9545" tIns="179545" rIns="179545" bIns="179545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2400" b="1" dirty="0">
                <a:solidFill>
                  <a:schemeClr val="tx1"/>
                </a:solidFill>
                <a:effectLst/>
              </a:rPr>
              <a:t>Operates on the message in some way to produce a signal suitable for transmission over the channel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8C3ED111-2D27-472E-B3F9-764DC6A0EB7D}"/>
              </a:ext>
            </a:extLst>
          </p:cNvPr>
          <p:cNvSpPr/>
          <p:nvPr/>
        </p:nvSpPr>
        <p:spPr>
          <a:xfrm>
            <a:off x="5280871" y="5521920"/>
            <a:ext cx="2188954" cy="4009382"/>
          </a:xfrm>
          <a:custGeom>
            <a:avLst/>
            <a:gdLst>
              <a:gd name="connsiteX0" fmla="*/ 0 w 2188954"/>
              <a:gd name="connsiteY0" fmla="*/ 248781 h 1492654"/>
              <a:gd name="connsiteX1" fmla="*/ 248781 w 2188954"/>
              <a:gd name="connsiteY1" fmla="*/ 0 h 1492654"/>
              <a:gd name="connsiteX2" fmla="*/ 1940173 w 2188954"/>
              <a:gd name="connsiteY2" fmla="*/ 0 h 1492654"/>
              <a:gd name="connsiteX3" fmla="*/ 2188954 w 2188954"/>
              <a:gd name="connsiteY3" fmla="*/ 248781 h 1492654"/>
              <a:gd name="connsiteX4" fmla="*/ 2188954 w 2188954"/>
              <a:gd name="connsiteY4" fmla="*/ 1243873 h 1492654"/>
              <a:gd name="connsiteX5" fmla="*/ 1940173 w 2188954"/>
              <a:gd name="connsiteY5" fmla="*/ 1492654 h 1492654"/>
              <a:gd name="connsiteX6" fmla="*/ 248781 w 2188954"/>
              <a:gd name="connsiteY6" fmla="*/ 1492654 h 1492654"/>
              <a:gd name="connsiteX7" fmla="*/ 0 w 2188954"/>
              <a:gd name="connsiteY7" fmla="*/ 1243873 h 1492654"/>
              <a:gd name="connsiteX8" fmla="*/ 0 w 2188954"/>
              <a:gd name="connsiteY8" fmla="*/ 248781 h 149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954" h="1492654">
                <a:moveTo>
                  <a:pt x="0" y="248781"/>
                </a:moveTo>
                <a:cubicBezTo>
                  <a:pt x="0" y="111383"/>
                  <a:pt x="111383" y="0"/>
                  <a:pt x="248781" y="0"/>
                </a:cubicBezTo>
                <a:lnTo>
                  <a:pt x="1940173" y="0"/>
                </a:lnTo>
                <a:cubicBezTo>
                  <a:pt x="2077571" y="0"/>
                  <a:pt x="2188954" y="111383"/>
                  <a:pt x="2188954" y="248781"/>
                </a:cubicBezTo>
                <a:lnTo>
                  <a:pt x="2188954" y="1243873"/>
                </a:lnTo>
                <a:cubicBezTo>
                  <a:pt x="2188954" y="1381271"/>
                  <a:pt x="2077571" y="1492654"/>
                  <a:pt x="1940173" y="1492654"/>
                </a:cubicBezTo>
                <a:lnTo>
                  <a:pt x="248781" y="1492654"/>
                </a:lnTo>
                <a:cubicBezTo>
                  <a:pt x="111383" y="1492654"/>
                  <a:pt x="0" y="1381271"/>
                  <a:pt x="0" y="1243873"/>
                </a:cubicBezTo>
                <a:lnTo>
                  <a:pt x="0" y="248781"/>
                </a:lnTo>
                <a:close/>
              </a:path>
            </a:pathLst>
          </a:custGeom>
          <a:solidFill>
            <a:srgbClr val="4C5A6A">
              <a:hueOff val="0"/>
              <a:satOff val="0"/>
              <a:lumOff val="0"/>
              <a:alphaOff val="0"/>
            </a:srgbClr>
          </a:solidFill>
          <a:ln w="26425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9545" tIns="179545" rIns="179545" bIns="179545" numCol="1" spcCol="1270" anchor="ctr" anchorCtr="0">
            <a:noAutofit/>
          </a:bodyPr>
          <a:lstStyle/>
          <a:p>
            <a:pPr lvl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</a:rPr>
              <a:t>The medium used to transmit the signal from transmitter (encoder) to receiver (decoder)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04C46377-4B71-481A-89F1-1836294DAC1B}"/>
              </a:ext>
            </a:extLst>
          </p:cNvPr>
          <p:cNvSpPr/>
          <p:nvPr/>
        </p:nvSpPr>
        <p:spPr>
          <a:xfrm>
            <a:off x="7738977" y="5538276"/>
            <a:ext cx="2188954" cy="4009382"/>
          </a:xfrm>
          <a:custGeom>
            <a:avLst/>
            <a:gdLst>
              <a:gd name="connsiteX0" fmla="*/ 0 w 2188954"/>
              <a:gd name="connsiteY0" fmla="*/ 248781 h 1492654"/>
              <a:gd name="connsiteX1" fmla="*/ 248781 w 2188954"/>
              <a:gd name="connsiteY1" fmla="*/ 0 h 1492654"/>
              <a:gd name="connsiteX2" fmla="*/ 1940173 w 2188954"/>
              <a:gd name="connsiteY2" fmla="*/ 0 h 1492654"/>
              <a:gd name="connsiteX3" fmla="*/ 2188954 w 2188954"/>
              <a:gd name="connsiteY3" fmla="*/ 248781 h 1492654"/>
              <a:gd name="connsiteX4" fmla="*/ 2188954 w 2188954"/>
              <a:gd name="connsiteY4" fmla="*/ 1243873 h 1492654"/>
              <a:gd name="connsiteX5" fmla="*/ 1940173 w 2188954"/>
              <a:gd name="connsiteY5" fmla="*/ 1492654 h 1492654"/>
              <a:gd name="connsiteX6" fmla="*/ 248781 w 2188954"/>
              <a:gd name="connsiteY6" fmla="*/ 1492654 h 1492654"/>
              <a:gd name="connsiteX7" fmla="*/ 0 w 2188954"/>
              <a:gd name="connsiteY7" fmla="*/ 1243873 h 1492654"/>
              <a:gd name="connsiteX8" fmla="*/ 0 w 2188954"/>
              <a:gd name="connsiteY8" fmla="*/ 248781 h 149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954" h="1492654">
                <a:moveTo>
                  <a:pt x="0" y="248781"/>
                </a:moveTo>
                <a:cubicBezTo>
                  <a:pt x="0" y="111383"/>
                  <a:pt x="111383" y="0"/>
                  <a:pt x="248781" y="0"/>
                </a:cubicBezTo>
                <a:lnTo>
                  <a:pt x="1940173" y="0"/>
                </a:lnTo>
                <a:cubicBezTo>
                  <a:pt x="2077571" y="0"/>
                  <a:pt x="2188954" y="111383"/>
                  <a:pt x="2188954" y="248781"/>
                </a:cubicBezTo>
                <a:lnTo>
                  <a:pt x="2188954" y="1243873"/>
                </a:lnTo>
                <a:cubicBezTo>
                  <a:pt x="2188954" y="1381271"/>
                  <a:pt x="2077571" y="1492654"/>
                  <a:pt x="1940173" y="1492654"/>
                </a:cubicBezTo>
                <a:lnTo>
                  <a:pt x="248781" y="1492654"/>
                </a:lnTo>
                <a:cubicBezTo>
                  <a:pt x="111383" y="1492654"/>
                  <a:pt x="0" y="1381271"/>
                  <a:pt x="0" y="1243873"/>
                </a:cubicBezTo>
                <a:lnTo>
                  <a:pt x="0" y="248781"/>
                </a:lnTo>
                <a:close/>
              </a:path>
            </a:pathLst>
          </a:custGeom>
          <a:solidFill>
            <a:srgbClr val="808DA0">
              <a:hueOff val="0"/>
              <a:satOff val="0"/>
              <a:lumOff val="0"/>
              <a:alphaOff val="0"/>
            </a:srgbClr>
          </a:solidFill>
          <a:ln w="26425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9545" tIns="179545" rIns="179545" bIns="179545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</a:rPr>
              <a:t>Performs the inverse operation of that done by the encoder, reconstructing the message from the signal.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058861CB-156C-4033-97F3-64AAA98323F2}"/>
              </a:ext>
            </a:extLst>
          </p:cNvPr>
          <p:cNvSpPr/>
          <p:nvPr/>
        </p:nvSpPr>
        <p:spPr>
          <a:xfrm>
            <a:off x="10208877" y="5538274"/>
            <a:ext cx="2188954" cy="4009381"/>
          </a:xfrm>
          <a:custGeom>
            <a:avLst/>
            <a:gdLst>
              <a:gd name="connsiteX0" fmla="*/ 0 w 2188954"/>
              <a:gd name="connsiteY0" fmla="*/ 248781 h 1492654"/>
              <a:gd name="connsiteX1" fmla="*/ 248781 w 2188954"/>
              <a:gd name="connsiteY1" fmla="*/ 0 h 1492654"/>
              <a:gd name="connsiteX2" fmla="*/ 1940173 w 2188954"/>
              <a:gd name="connsiteY2" fmla="*/ 0 h 1492654"/>
              <a:gd name="connsiteX3" fmla="*/ 2188954 w 2188954"/>
              <a:gd name="connsiteY3" fmla="*/ 248781 h 1492654"/>
              <a:gd name="connsiteX4" fmla="*/ 2188954 w 2188954"/>
              <a:gd name="connsiteY4" fmla="*/ 1243873 h 1492654"/>
              <a:gd name="connsiteX5" fmla="*/ 1940173 w 2188954"/>
              <a:gd name="connsiteY5" fmla="*/ 1492654 h 1492654"/>
              <a:gd name="connsiteX6" fmla="*/ 248781 w 2188954"/>
              <a:gd name="connsiteY6" fmla="*/ 1492654 h 1492654"/>
              <a:gd name="connsiteX7" fmla="*/ 0 w 2188954"/>
              <a:gd name="connsiteY7" fmla="*/ 1243873 h 1492654"/>
              <a:gd name="connsiteX8" fmla="*/ 0 w 2188954"/>
              <a:gd name="connsiteY8" fmla="*/ 248781 h 149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954" h="1492654">
                <a:moveTo>
                  <a:pt x="0" y="248781"/>
                </a:moveTo>
                <a:cubicBezTo>
                  <a:pt x="0" y="111383"/>
                  <a:pt x="111383" y="0"/>
                  <a:pt x="248781" y="0"/>
                </a:cubicBezTo>
                <a:lnTo>
                  <a:pt x="1940173" y="0"/>
                </a:lnTo>
                <a:cubicBezTo>
                  <a:pt x="2077571" y="0"/>
                  <a:pt x="2188954" y="111383"/>
                  <a:pt x="2188954" y="248781"/>
                </a:cubicBezTo>
                <a:lnTo>
                  <a:pt x="2188954" y="1243873"/>
                </a:lnTo>
                <a:cubicBezTo>
                  <a:pt x="2188954" y="1381271"/>
                  <a:pt x="2077571" y="1492654"/>
                  <a:pt x="1940173" y="1492654"/>
                </a:cubicBezTo>
                <a:lnTo>
                  <a:pt x="248781" y="1492654"/>
                </a:lnTo>
                <a:cubicBezTo>
                  <a:pt x="111383" y="1492654"/>
                  <a:pt x="0" y="1381271"/>
                  <a:pt x="0" y="1243873"/>
                </a:cubicBezTo>
                <a:lnTo>
                  <a:pt x="0" y="248781"/>
                </a:lnTo>
                <a:close/>
              </a:path>
            </a:pathLst>
          </a:custGeom>
          <a:solidFill>
            <a:srgbClr val="79463D">
              <a:hueOff val="0"/>
              <a:satOff val="0"/>
              <a:lumOff val="0"/>
              <a:alphaOff val="0"/>
            </a:srgbClr>
          </a:solidFill>
          <a:ln w="26425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9545" tIns="179545" rIns="179545" bIns="179545" numCol="1" spcCol="1270" anchor="ctr" anchorCtr="0">
            <a:noAutofit/>
          </a:bodyPr>
          <a:lstStyle/>
          <a:p>
            <a:pPr lvl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</a:rPr>
              <a:t>The person or thing for whom the message is intended</a:t>
            </a:r>
          </a:p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2800" kern="1200" dirty="0">
              <a:solidFill>
                <a:srgbClr val="FFFFFF"/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66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Shannon’s information Theory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804737"/>
            <a:ext cx="11480800" cy="74504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3900" b="1" dirty="0">
                <a:solidFill>
                  <a:srgbClr val="FFC000"/>
                </a:solidFill>
                <a:effectLst/>
              </a:rPr>
              <a:t>Exercise: How does this model apply to the in-person communication between 2 people?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11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1800493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lang="en-CA" sz="5400" dirty="0"/>
              <a:t>Basic concepts of Information Theory</a:t>
            </a:r>
            <a:endParaRPr sz="1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INTRODUCTIONS…"/>
          <p:cNvSpPr txBox="1">
            <a:spLocks noGrp="1"/>
          </p:cNvSpPr>
          <p:nvPr>
            <p:ph type="body" idx="1"/>
          </p:nvPr>
        </p:nvSpPr>
        <p:spPr>
          <a:xfrm>
            <a:off x="634949" y="1804737"/>
            <a:ext cx="11480800" cy="74504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3900" b="1" dirty="0">
                <a:solidFill>
                  <a:srgbClr val="FFC000"/>
                </a:solidFill>
                <a:effectLst/>
              </a:rPr>
              <a:t>Uncertainty</a:t>
            </a:r>
            <a:r>
              <a:rPr lang="en-US" sz="3600" dirty="0">
                <a:effectLst/>
              </a:rPr>
              <a:t>: a gap in knowledge, a measure of the amount of information needed to know the state of the system precisely. </a:t>
            </a:r>
          </a:p>
          <a:p>
            <a:pPr>
              <a:spcBef>
                <a:spcPts val="3000"/>
              </a:spcBef>
            </a:pPr>
            <a:r>
              <a:rPr lang="en-US" sz="3600" dirty="0">
                <a:effectLst/>
              </a:rPr>
              <a:t>number of possible outcomes/events and their probabilities</a:t>
            </a:r>
          </a:p>
          <a:p>
            <a:pPr>
              <a:spcBef>
                <a:spcPts val="3000"/>
              </a:spcBef>
            </a:pPr>
            <a:r>
              <a:rPr lang="en-US" sz="3600" dirty="0">
                <a:effectLst/>
              </a:rPr>
              <a:t>Example: Student’s mark out of 100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900" b="1" dirty="0">
                <a:solidFill>
                  <a:srgbClr val="FFC000"/>
                </a:solidFill>
                <a:effectLst/>
              </a:rPr>
              <a:t>Information reduces uncertainty</a:t>
            </a:r>
          </a:p>
          <a:p>
            <a:pPr>
              <a:spcBef>
                <a:spcPts val="3000"/>
              </a:spcBef>
            </a:pPr>
            <a:r>
              <a:rPr lang="en-US" sz="3600" dirty="0">
                <a:effectLst/>
              </a:rPr>
              <a:t>Example: “She’s a pretty good student”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600" dirty="0">
                <a:effectLst/>
              </a:rPr>
              <a:t>How does this information reduce your uncertainty</a:t>
            </a:r>
            <a:r>
              <a:rPr lang="en-US" sz="3600" dirty="0" smtClean="0">
                <a:effectLst/>
              </a:rPr>
              <a:t>?</a:t>
            </a:r>
            <a:endParaRPr lang="en-US" sz="3600" dirty="0">
              <a:effectLst/>
            </a:endParaRP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40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1039</Words>
  <Application>Microsoft Office PowerPoint</Application>
  <PresentationFormat>Custom</PresentationFormat>
  <Paragraphs>145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 Neue</vt:lpstr>
      <vt:lpstr>Helvetica Neue Medium</vt:lpstr>
      <vt:lpstr>Times</vt:lpstr>
      <vt:lpstr>New_Template2</vt:lpstr>
      <vt:lpstr>MSCI 311 Organizational Design and Technology </vt:lpstr>
      <vt:lpstr>Organizational Communication</vt:lpstr>
      <vt:lpstr>Introduction </vt:lpstr>
      <vt:lpstr>What is communication? </vt:lpstr>
      <vt:lpstr>What is communication? </vt:lpstr>
      <vt:lpstr>Interpersonal Communication</vt:lpstr>
      <vt:lpstr>PowerPoint Presentation</vt:lpstr>
      <vt:lpstr>Shannon’s information Theory</vt:lpstr>
      <vt:lpstr>Basic concepts of Information Theory</vt:lpstr>
      <vt:lpstr>Basic concepts of Information Theory</vt:lpstr>
      <vt:lpstr>Basic concepts of Information Theory</vt:lpstr>
      <vt:lpstr>Basic concepts of Information Theory</vt:lpstr>
      <vt:lpstr>Basic concepts of Information Theory</vt:lpstr>
      <vt:lpstr>Communication Effectiveness</vt:lpstr>
      <vt:lpstr>Why would miscommunication happen?</vt:lpstr>
      <vt:lpstr>How about communication in organizations?</vt:lpstr>
      <vt:lpstr>How about communication in organizations?</vt:lpstr>
      <vt:lpstr>Direction of Communication in Organization</vt:lpstr>
      <vt:lpstr>Direction of Communication in Organization</vt:lpstr>
      <vt:lpstr>E-communication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MSCI 311 Organizational Design and Technology </dc:title>
  <cp:lastModifiedBy>Ayman AA</cp:lastModifiedBy>
  <cp:revision>92</cp:revision>
  <dcterms:modified xsi:type="dcterms:W3CDTF">2018-09-25T22:04:15Z</dcterms:modified>
</cp:coreProperties>
</file>