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theme/themeOverride18.xml" ContentType="application/vnd.openxmlformats-officedocument.themeOverride+xml"/>
  <Override PartName="/ppt/notesSlides/notesSlide19.xml" ContentType="application/vnd.openxmlformats-officedocument.presentationml.notesSlide+xml"/>
  <Override PartName="/ppt/theme/themeOverride19.xml" ContentType="application/vnd.openxmlformats-officedocument.themeOverr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61" r:id="rId3"/>
    <p:sldId id="264" r:id="rId4"/>
    <p:sldId id="263" r:id="rId5"/>
    <p:sldId id="265" r:id="rId6"/>
    <p:sldId id="267" r:id="rId7"/>
    <p:sldId id="266"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7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D6D6D">
              <a:alpha val="41000"/>
            </a:srgbClr>
          </a:solidFill>
        </a:fill>
      </a:tcStyle>
    </a:wholeTbl>
    <a:band2H>
      <a:tcTxStyle/>
      <a:tcStyle>
        <a:tcBdr/>
        <a:fill>
          <a:solidFill>
            <a:srgbClr val="4E4E4E">
              <a:alpha val="4100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F0F0F0"/>
              </a:solidFill>
              <a:prstDash val="solid"/>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56565">
              <a:alpha val="75000"/>
            </a:srgb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254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firstRow>
  </a:tblStyle>
  <a:tblStyle styleId="{C7B018BB-80A7-4F77-B60F-C8B233D01FF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D6D6D">
              <a:alpha val="41000"/>
            </a:srgbClr>
          </a:solidFill>
        </a:fill>
      </a:tcStyle>
    </a:wholeTbl>
    <a:band2H>
      <a:tcTxStyle/>
      <a:tcStyle>
        <a:tcBdr/>
        <a:fill>
          <a:solidFill>
            <a:srgbClr val="909090">
              <a:alpha val="41000"/>
            </a:srgbClr>
          </a:solidFill>
        </a:fill>
      </a:tcStyle>
    </a:band2H>
    <a:firstCol>
      <a:tcTxStyle b="off" i="off">
        <a:font>
          <a:latin typeface="Helvetica Neue Medium"/>
          <a:ea typeface="Helvetica Neue Medium"/>
          <a:cs typeface="Helvetica Neue Medium"/>
        </a:font>
        <a:srgbClr val="FFFFFF"/>
      </a:tcTxStyle>
      <a:tcStyle>
        <a:tcBdr>
          <a:left>
            <a:ln w="6350" cap="flat">
              <a:solidFill>
                <a:srgbClr val="484745"/>
              </a:solidFill>
              <a:prstDash val="solid"/>
              <a:miter lim="400000"/>
            </a:ln>
          </a:left>
          <a:right>
            <a:ln w="6350" cap="flat">
              <a:solidFill>
                <a:srgbClr val="5E5D5B"/>
              </a:solidFill>
              <a:prstDash val="solid"/>
              <a:miter lim="400000"/>
            </a:ln>
          </a:right>
          <a:top>
            <a:ln w="12700" cap="flat">
              <a:noFill/>
              <a:miter lim="400000"/>
            </a:ln>
          </a:top>
          <a:bottom>
            <a:ln w="12700" cap="flat">
              <a:noFill/>
              <a:miter lim="400000"/>
            </a:ln>
          </a:bottom>
          <a:insideH>
            <a:ln w="12700" cap="flat">
              <a:noFill/>
              <a:miter lim="400000"/>
            </a:ln>
          </a:insideH>
          <a:insideV>
            <a:ln w="6350" cap="flat">
              <a:solidFill>
                <a:srgbClr val="5E5D5B"/>
              </a:solidFill>
              <a:prstDash val="solid"/>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5E5D5B"/>
              </a:solidFill>
              <a:prstDash val="solid"/>
              <a:miter lim="400000"/>
            </a:ln>
          </a:top>
          <a:bottom>
            <a:ln w="6350" cap="flat">
              <a:solidFill>
                <a:srgbClr val="484745"/>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484745"/>
              </a:solidFill>
              <a:prstDash val="solid"/>
              <a:miter lim="400000"/>
            </a:ln>
          </a:top>
          <a:bottom>
            <a:ln w="6350" cap="flat">
              <a:solidFill>
                <a:srgbClr val="5E5D5B"/>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3F1DF"/>
              </a:solidFill>
              <a:custDash>
                <a:ds d="200000" sp="200000"/>
              </a:custDash>
              <a:miter lim="400000"/>
            </a:ln>
          </a:top>
          <a:bottom>
            <a:ln w="12700" cap="flat">
              <a:solidFill>
                <a:srgbClr val="F3F1DF"/>
              </a:solidFill>
              <a:custDash>
                <a:ds d="200000" sp="200000"/>
              </a:custDash>
              <a:miter lim="400000"/>
            </a:ln>
          </a:bottom>
          <a:insideH>
            <a:ln w="12700" cap="flat">
              <a:solidFill>
                <a:srgbClr val="F3F1DF"/>
              </a:solidFill>
              <a:custDash>
                <a:ds d="200000" sp="200000"/>
              </a:custDash>
              <a:miter lim="400000"/>
            </a:ln>
          </a:insideH>
          <a:insideV>
            <a:ln w="12700" cap="flat">
              <a:noFill/>
              <a:miter lim="400000"/>
            </a:ln>
          </a:insideV>
        </a:tcBdr>
        <a:fill>
          <a:solidFill>
            <a:srgbClr val="4D4D4D"/>
          </a:solidFill>
        </a:fill>
      </a:tcStyle>
    </a:wholeTbl>
    <a:band2H>
      <a:tcTxStyle/>
      <a:tcStyle>
        <a:tcBdr/>
        <a:fill>
          <a:solidFill>
            <a:srgbClr val="5A5A5A"/>
          </a:solidFill>
        </a:fill>
      </a:tcStyle>
    </a:band2H>
    <a:firstCol>
      <a:tcTxStyle b="off" i="off">
        <a:font>
          <a:latin typeface="Helvetica Neue Medium"/>
          <a:ea typeface="Helvetica Neue Medium"/>
          <a:cs typeface="Helvetica Neue Medium"/>
        </a:font>
        <a:srgbClr val="FFFFF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chemeClr val="accent3">
              <a:hueOff val="-1022247"/>
              <a:satOff val="34289"/>
              <a:lumOff val="-18384"/>
            </a:scheme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noFill/>
              <a:miter lim="400000"/>
            </a:ln>
          </a:insideV>
        </a:tcBdr>
        <a:fill>
          <a:solidFill>
            <a:srgbClr val="6D6D6D"/>
          </a:solidFill>
        </a:fill>
      </a:tcStyle>
    </a:wholeTbl>
    <a:band2H>
      <a:tcTxStyle/>
      <a:tcStyle>
        <a:tcBdr/>
        <a:fill>
          <a:solidFill>
            <a:srgbClr val="7D7D7D"/>
          </a:solidFill>
        </a:fill>
      </a:tcStyle>
    </a:band2H>
    <a:firstCol>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5C5C5B"/>
          </a:solidFill>
        </a:fill>
      </a:tcStyle>
    </a:firstCol>
    <a:lastRow>
      <a:tcTxStyle b="off" i="off">
        <a:font>
          <a:latin typeface="Helvetica Neue Medium"/>
          <a:ea typeface="Helvetica Neue Medium"/>
          <a:cs typeface="Helvetica Neue Medium"/>
        </a:font>
        <a:srgbClr val="282828"/>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A2A7A9"/>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chemeClr val="accent5">
              <a:hueOff val="96663"/>
              <a:satOff val="-16428"/>
              <a:lumOff val="3004"/>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5D5D5D"/>
          </a:solidFill>
        </a:fill>
      </a:tcStyle>
    </a:wholeTbl>
    <a:band2H>
      <a:tcTxStyle/>
      <a:tcStyle>
        <a:tcBdr/>
        <a:fill>
          <a:solidFill>
            <a:srgbClr val="696969"/>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6350" cap="flat">
              <a:solidFill>
                <a:srgbClr val="FFFFFF"/>
              </a:solidFill>
              <a:prstDash val="solid"/>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6350" cap="flat">
              <a:solidFill>
                <a:srgbClr val="FFFFFF"/>
              </a:solidFill>
              <a:prstDash val="solid"/>
              <a:miter lim="400000"/>
            </a:ln>
          </a:insideV>
        </a:tcBdr>
        <a:fill>
          <a:solidFill>
            <a:srgbClr val="78787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787878"/>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000000">
              <a:alpha val="10000"/>
            </a:srgbClr>
          </a:solidFill>
        </a:fill>
      </a:tcStyle>
    </a:wholeTbl>
    <a:band2H>
      <a:tcTxStyle/>
      <a:tcStyle>
        <a:tcBdr/>
        <a:fill>
          <a:solidFill>
            <a:srgbClr val="888888">
              <a:alpha val="10000"/>
            </a:srgbClr>
          </a:solidFill>
        </a:fill>
      </a:tcStyle>
    </a:band2H>
    <a:firstCol>
      <a:tcTxStyle b="off" i="off">
        <a:font>
          <a:latin typeface="Helvetica Neue Medium"/>
          <a:ea typeface="Helvetica Neue Medium"/>
          <a:cs typeface="Helvetica Neue Medium"/>
        </a:font>
        <a:srgbClr val="FFFFFF"/>
      </a:tcTxStyle>
      <a:tcStyle>
        <a:tcBdr>
          <a:left>
            <a:ln w="12700" cap="flat">
              <a:noFill/>
              <a:miter lim="400000"/>
            </a:ln>
          </a:left>
          <a:right>
            <a:ln w="254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noFill/>
              <a:miter lim="400000"/>
            </a:ln>
          </a:bottom>
          <a:insideH>
            <a:ln w="6350" cap="flat">
              <a:solidFill>
                <a:srgbClr val="F0F0F0"/>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7" autoAdjust="0"/>
    <p:restoredTop sz="77207" autoAdjust="0"/>
  </p:normalViewPr>
  <p:slideViewPr>
    <p:cSldViewPr snapToGrid="0">
      <p:cViewPr varScale="1">
        <p:scale>
          <a:sx n="55" d="100"/>
          <a:sy n="55" d="100"/>
        </p:scale>
        <p:origin x="264"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02263752"/>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639868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b="0" dirty="0"/>
          </a:p>
        </p:txBody>
      </p:sp>
    </p:spTree>
    <p:extLst>
      <p:ext uri="{BB962C8B-B14F-4D97-AF65-F5344CB8AC3E}">
        <p14:creationId xmlns:p14="http://schemas.microsoft.com/office/powerpoint/2010/main" val="1304659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US" sz="2400" b="0" dirty="0">
              <a:solidFill>
                <a:schemeClr val="tx1"/>
              </a:solidFill>
              <a:effectLst/>
            </a:endParaRPr>
          </a:p>
          <a:p>
            <a:endParaRPr b="0" dirty="0"/>
          </a:p>
        </p:txBody>
      </p:sp>
    </p:spTree>
    <p:extLst>
      <p:ext uri="{BB962C8B-B14F-4D97-AF65-F5344CB8AC3E}">
        <p14:creationId xmlns:p14="http://schemas.microsoft.com/office/powerpoint/2010/main" val="1153141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US" sz="2400" b="0" dirty="0">
              <a:solidFill>
                <a:schemeClr val="tx1"/>
              </a:solidFill>
              <a:effectLst/>
            </a:endParaRPr>
          </a:p>
          <a:p>
            <a:endParaRPr b="0" dirty="0"/>
          </a:p>
        </p:txBody>
      </p:sp>
    </p:spTree>
    <p:extLst>
      <p:ext uri="{BB962C8B-B14F-4D97-AF65-F5344CB8AC3E}">
        <p14:creationId xmlns:p14="http://schemas.microsoft.com/office/powerpoint/2010/main" val="443701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US" sz="2400" b="0" dirty="0">
              <a:solidFill>
                <a:schemeClr val="tx1"/>
              </a:solidFill>
              <a:effectLst/>
            </a:endParaRPr>
          </a:p>
          <a:p>
            <a:endParaRPr b="0" dirty="0"/>
          </a:p>
        </p:txBody>
      </p:sp>
    </p:spTree>
    <p:extLst>
      <p:ext uri="{BB962C8B-B14F-4D97-AF65-F5344CB8AC3E}">
        <p14:creationId xmlns:p14="http://schemas.microsoft.com/office/powerpoint/2010/main" val="924045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US" sz="2400" b="0" dirty="0">
              <a:solidFill>
                <a:schemeClr val="tx1"/>
              </a:solidFill>
              <a:effectLst/>
            </a:endParaRPr>
          </a:p>
          <a:p>
            <a:endParaRPr b="0" dirty="0"/>
          </a:p>
        </p:txBody>
      </p:sp>
    </p:spTree>
    <p:extLst>
      <p:ext uri="{BB962C8B-B14F-4D97-AF65-F5344CB8AC3E}">
        <p14:creationId xmlns:p14="http://schemas.microsoft.com/office/powerpoint/2010/main" val="56304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US" sz="2400" b="0" dirty="0">
              <a:solidFill>
                <a:schemeClr val="tx1"/>
              </a:solidFill>
              <a:effectLst/>
            </a:endParaRPr>
          </a:p>
          <a:p>
            <a:endParaRPr b="0" dirty="0"/>
          </a:p>
        </p:txBody>
      </p:sp>
    </p:spTree>
    <p:extLst>
      <p:ext uri="{BB962C8B-B14F-4D97-AF65-F5344CB8AC3E}">
        <p14:creationId xmlns:p14="http://schemas.microsoft.com/office/powerpoint/2010/main" val="2822384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US" sz="2400" b="0" dirty="0">
              <a:solidFill>
                <a:schemeClr val="tx1"/>
              </a:solidFill>
              <a:effectLst/>
            </a:endParaRPr>
          </a:p>
          <a:p>
            <a:endParaRPr b="0" dirty="0"/>
          </a:p>
        </p:txBody>
      </p:sp>
    </p:spTree>
    <p:extLst>
      <p:ext uri="{BB962C8B-B14F-4D97-AF65-F5344CB8AC3E}">
        <p14:creationId xmlns:p14="http://schemas.microsoft.com/office/powerpoint/2010/main" val="549947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US" sz="2400" b="0" dirty="0">
              <a:solidFill>
                <a:schemeClr val="tx1"/>
              </a:solidFill>
              <a:effectLst/>
            </a:endParaRPr>
          </a:p>
          <a:p>
            <a:endParaRPr b="0" dirty="0"/>
          </a:p>
        </p:txBody>
      </p:sp>
    </p:spTree>
    <p:extLst>
      <p:ext uri="{BB962C8B-B14F-4D97-AF65-F5344CB8AC3E}">
        <p14:creationId xmlns:p14="http://schemas.microsoft.com/office/powerpoint/2010/main" val="1240244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US" sz="2400" b="0" dirty="0">
              <a:solidFill>
                <a:schemeClr val="tx1"/>
              </a:solidFill>
              <a:effectLst/>
            </a:endParaRPr>
          </a:p>
          <a:p>
            <a:endParaRPr b="0" dirty="0"/>
          </a:p>
        </p:txBody>
      </p:sp>
    </p:spTree>
    <p:extLst>
      <p:ext uri="{BB962C8B-B14F-4D97-AF65-F5344CB8AC3E}">
        <p14:creationId xmlns:p14="http://schemas.microsoft.com/office/powerpoint/2010/main" val="1356762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US" sz="2400" b="0" dirty="0">
              <a:solidFill>
                <a:schemeClr val="tx1"/>
              </a:solidFill>
              <a:effectLst/>
            </a:endParaRPr>
          </a:p>
          <a:p>
            <a:endParaRPr b="0" dirty="0"/>
          </a:p>
        </p:txBody>
      </p:sp>
    </p:spTree>
    <p:extLst>
      <p:ext uri="{BB962C8B-B14F-4D97-AF65-F5344CB8AC3E}">
        <p14:creationId xmlns:p14="http://schemas.microsoft.com/office/powerpoint/2010/main" val="2467546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Tree>
    <p:extLst>
      <p:ext uri="{BB962C8B-B14F-4D97-AF65-F5344CB8AC3E}">
        <p14:creationId xmlns:p14="http://schemas.microsoft.com/office/powerpoint/2010/main" val="1963055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US" sz="2400" b="0" dirty="0">
              <a:solidFill>
                <a:schemeClr val="tx1"/>
              </a:solidFill>
              <a:effectLst/>
            </a:endParaRPr>
          </a:p>
          <a:p>
            <a:endParaRPr b="0" dirty="0"/>
          </a:p>
        </p:txBody>
      </p:sp>
    </p:spTree>
    <p:extLst>
      <p:ext uri="{BB962C8B-B14F-4D97-AF65-F5344CB8AC3E}">
        <p14:creationId xmlns:p14="http://schemas.microsoft.com/office/powerpoint/2010/main" val="1543817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5549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57675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r>
              <a:rPr lang="en-US" dirty="0"/>
              <a:t>4*7= 28 + 4 for the middle= 32</a:t>
            </a:r>
          </a:p>
          <a:p>
            <a:endParaRPr lang="en-US" dirty="0"/>
          </a:p>
        </p:txBody>
      </p:sp>
    </p:spTree>
    <p:extLst>
      <p:ext uri="{BB962C8B-B14F-4D97-AF65-F5344CB8AC3E}">
        <p14:creationId xmlns:p14="http://schemas.microsoft.com/office/powerpoint/2010/main" val="2887780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b="0" dirty="0"/>
          </a:p>
        </p:txBody>
      </p:sp>
    </p:spTree>
    <p:extLst>
      <p:ext uri="{BB962C8B-B14F-4D97-AF65-F5344CB8AC3E}">
        <p14:creationId xmlns:p14="http://schemas.microsoft.com/office/powerpoint/2010/main" val="3044126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US" sz="2400" b="0" dirty="0">
              <a:solidFill>
                <a:schemeClr val="tx1"/>
              </a:solidFill>
              <a:effectLst/>
            </a:endParaRPr>
          </a:p>
          <a:p>
            <a:endParaRPr b="0" dirty="0"/>
          </a:p>
        </p:txBody>
      </p:sp>
    </p:spTree>
    <p:extLst>
      <p:ext uri="{BB962C8B-B14F-4D97-AF65-F5344CB8AC3E}">
        <p14:creationId xmlns:p14="http://schemas.microsoft.com/office/powerpoint/2010/main" val="2921030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US" sz="2400" b="0" dirty="0">
              <a:solidFill>
                <a:schemeClr val="tx1"/>
              </a:solidFill>
              <a:effectLst/>
            </a:endParaRPr>
          </a:p>
          <a:p>
            <a:endParaRPr b="0" dirty="0"/>
          </a:p>
        </p:txBody>
      </p:sp>
    </p:spTree>
    <p:extLst>
      <p:ext uri="{BB962C8B-B14F-4D97-AF65-F5344CB8AC3E}">
        <p14:creationId xmlns:p14="http://schemas.microsoft.com/office/powerpoint/2010/main" val="2805212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US" sz="2400" b="0" dirty="0">
              <a:solidFill>
                <a:schemeClr val="tx1"/>
              </a:solidFill>
              <a:effectLst/>
            </a:endParaRPr>
          </a:p>
          <a:p>
            <a:endParaRPr b="0" dirty="0"/>
          </a:p>
        </p:txBody>
      </p:sp>
    </p:spTree>
    <p:extLst>
      <p:ext uri="{BB962C8B-B14F-4D97-AF65-F5344CB8AC3E}">
        <p14:creationId xmlns:p14="http://schemas.microsoft.com/office/powerpoint/2010/main" val="2485430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solidFill>
          <a:schemeClr val="accent1">
            <a:hueOff val="-139642"/>
            <a:satOff val="-11410"/>
            <a:lumOff val="-32685"/>
          </a:schemeClr>
        </a:soli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762000" y="2463800"/>
            <a:ext cx="11480800" cy="2540000"/>
          </a:xfrm>
          <a:prstGeom prst="rect">
            <a:avLst/>
          </a:prstGeom>
        </p:spPr>
        <p:txBody>
          <a:bodyPr anchor="b"/>
          <a:lstStyle/>
          <a:p>
            <a:r>
              <a:t>Title Text</a:t>
            </a:r>
          </a:p>
        </p:txBody>
      </p:sp>
      <p:sp>
        <p:nvSpPr>
          <p:cNvPr id="12" name="Body Level One…"/>
          <p:cNvSpPr txBox="1">
            <a:spLocks noGrp="1"/>
          </p:cNvSpPr>
          <p:nvPr>
            <p:ph type="body" sz="quarter" idx="1"/>
          </p:nvPr>
        </p:nvSpPr>
        <p:spPr>
          <a:xfrm>
            <a:off x="762000" y="5156200"/>
            <a:ext cx="11480800" cy="8636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141703583_2880x1921.jpeg"/>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141703583_2880x1921.jpeg"/>
          <p:cNvSpPr>
            <a:spLocks noGrp="1"/>
          </p:cNvSpPr>
          <p:nvPr>
            <p:ph type="pic" idx="13"/>
          </p:nvPr>
        </p:nvSpPr>
        <p:spPr>
          <a:xfrm>
            <a:off x="1104900" y="758938"/>
            <a:ext cx="10795000" cy="5943601"/>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21" name="Title Text"/>
          <p:cNvSpPr txBox="1">
            <a:spLocks noGrp="1"/>
          </p:cNvSpPr>
          <p:nvPr>
            <p:ph type="title"/>
          </p:nvPr>
        </p:nvSpPr>
        <p:spPr>
          <a:xfrm>
            <a:off x="762000" y="6883400"/>
            <a:ext cx="11480800" cy="1079500"/>
          </a:xfrm>
          <a:prstGeom prst="rect">
            <a:avLst/>
          </a:prstGeom>
        </p:spPr>
        <p:txBody>
          <a:bodyPr anchor="b"/>
          <a:lstStyle/>
          <a:p>
            <a:r>
              <a:t>Title Text</a:t>
            </a:r>
          </a:p>
        </p:txBody>
      </p:sp>
      <p:sp>
        <p:nvSpPr>
          <p:cNvPr id="22" name="Body Level One…"/>
          <p:cNvSpPr txBox="1">
            <a:spLocks noGrp="1"/>
          </p:cNvSpPr>
          <p:nvPr>
            <p:ph type="body" sz="quarter" idx="1"/>
          </p:nvPr>
        </p:nvSpPr>
        <p:spPr>
          <a:xfrm>
            <a:off x="762000" y="8128000"/>
            <a:ext cx="11480800" cy="9144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311798" y="924560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762000" y="3517900"/>
            <a:ext cx="11480800" cy="2717800"/>
          </a:xfrm>
          <a:prstGeom prst="rect">
            <a:avLst/>
          </a:prstGeom>
        </p:spPr>
        <p:txBody>
          <a:bodyPr/>
          <a:lstStyle/>
          <a:p>
            <a:r>
              <a:t>Title Text</a:t>
            </a:r>
          </a:p>
        </p:txBody>
      </p:sp>
      <p:sp>
        <p:nvSpPr>
          <p:cNvPr id="31" name="Slide Number"/>
          <p:cNvSpPr txBox="1">
            <a:spLocks noGrp="1"/>
          </p:cNvSpPr>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654800" y="419100"/>
            <a:ext cx="5588000" cy="86487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39" name="Title Text"/>
          <p:cNvSpPr txBox="1">
            <a:spLocks noGrp="1"/>
          </p:cNvSpPr>
          <p:nvPr>
            <p:ph type="title"/>
          </p:nvPr>
        </p:nvSpPr>
        <p:spPr>
          <a:xfrm>
            <a:off x="762000" y="419100"/>
            <a:ext cx="5384800" cy="4597400"/>
          </a:xfrm>
          <a:prstGeom prst="rect">
            <a:avLst/>
          </a:prstGeom>
        </p:spPr>
        <p:txBody>
          <a:bodyPr anchor="b"/>
          <a:lstStyle>
            <a:lvl1pPr>
              <a:defRPr sz="5200"/>
            </a:lvl1pPr>
          </a:lstStyle>
          <a:p>
            <a:r>
              <a:t>Title Text</a:t>
            </a:r>
          </a:p>
        </p:txBody>
      </p:sp>
      <p:sp>
        <p:nvSpPr>
          <p:cNvPr id="40" name="Body Level One…"/>
          <p:cNvSpPr txBox="1">
            <a:spLocks noGrp="1"/>
          </p:cNvSpPr>
          <p:nvPr>
            <p:ph type="body" sz="quarter" idx="1"/>
          </p:nvPr>
        </p:nvSpPr>
        <p:spPr>
          <a:xfrm>
            <a:off x="762000" y="5245100"/>
            <a:ext cx="5384800" cy="38100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762000" y="965200"/>
            <a:ext cx="11480800" cy="7823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680200" y="5626100"/>
            <a:ext cx="5588000" cy="34417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4" name="Image"/>
          <p:cNvSpPr>
            <a:spLocks noGrp="1"/>
          </p:cNvSpPr>
          <p:nvPr>
            <p:ph type="pic" sz="half" idx="14"/>
          </p:nvPr>
        </p:nvSpPr>
        <p:spPr>
          <a:xfrm>
            <a:off x="6680200" y="419100"/>
            <a:ext cx="5588000" cy="49149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5" name="Image"/>
          <p:cNvSpPr>
            <a:spLocks noGrp="1"/>
          </p:cNvSpPr>
          <p:nvPr>
            <p:ph type="pic" sz="half" idx="15"/>
          </p:nvPr>
        </p:nvSpPr>
        <p:spPr>
          <a:xfrm>
            <a:off x="762000" y="419100"/>
            <a:ext cx="5588000" cy="86487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059"/>
          </a:xfrm>
          <a:prstGeom prst="rect">
            <a:avLst/>
          </a:prstGeom>
        </p:spPr>
        <p:txBody>
          <a:bodyPr anchor="t">
            <a:spAutoFit/>
          </a:bodyPr>
          <a:lstStyle>
            <a:lvl1pPr marL="0" indent="0" algn="ctr">
              <a:lnSpc>
                <a:spcPct val="110000"/>
              </a:lnSpc>
              <a:spcBef>
                <a:spcPts val="0"/>
              </a:spcBef>
              <a:buSzTx/>
              <a:buNone/>
              <a:defRPr sz="2400" b="1" i="1">
                <a:solidFill>
                  <a:srgbClr val="FFFFFF"/>
                </a:solidFill>
                <a:latin typeface="+mn-lt"/>
                <a:ea typeface="+mn-ea"/>
                <a:cs typeface="+mn-cs"/>
                <a:sym typeface="Helvetica Neue"/>
              </a:defRPr>
            </a:lvl1pPr>
          </a:lstStyle>
          <a:p>
            <a:r>
              <a:t>–Johnny Appleseed</a:t>
            </a:r>
          </a:p>
        </p:txBody>
      </p:sp>
      <p:sp>
        <p:nvSpPr>
          <p:cNvPr id="94" name="“Type a quote here.”"/>
          <p:cNvSpPr txBox="1">
            <a:spLocks noGrp="1"/>
          </p:cNvSpPr>
          <p:nvPr>
            <p:ph type="body" sz="quarter" idx="14"/>
          </p:nvPr>
        </p:nvSpPr>
        <p:spPr>
          <a:xfrm>
            <a:off x="1270000" y="4305300"/>
            <a:ext cx="10464800" cy="647700"/>
          </a:xfrm>
          <a:prstGeom prst="rect">
            <a:avLst/>
          </a:prstGeom>
        </p:spPr>
        <p:txBody>
          <a:bodyPr>
            <a:spAutoFit/>
          </a:bodyPr>
          <a:lstStyle>
            <a:lvl1pPr marL="0" indent="0" algn="ctr">
              <a:lnSpc>
                <a:spcPct val="110000"/>
              </a:lnSpc>
              <a:spcBef>
                <a:spcPts val="0"/>
              </a:spcBef>
              <a:buSzTx/>
              <a:buNone/>
              <a:defRPr sz="3600" b="1">
                <a:solidFill>
                  <a:srgbClr val="FFFFFF"/>
                </a:solidFill>
                <a:effectLst>
                  <a:outerShdw blurRad="50800" dist="25400" dir="5400000" rotWithShape="0">
                    <a:srgbClr val="020202"/>
                  </a:outerShdw>
                </a:effectLst>
                <a:latin typeface="+mn-lt"/>
                <a:ea typeface="+mn-ea"/>
                <a:cs typeface="+mn-cs"/>
                <a:sym typeface="Helvetica Neue"/>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762000" y="203200"/>
            <a:ext cx="11480800" cy="214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762000" y="2413000"/>
            <a:ext cx="11480800" cy="6362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5150"/>
            <a:ext cx="368504" cy="374600"/>
          </a:xfrm>
          <a:prstGeom prst="rect">
            <a:avLst/>
          </a:prstGeom>
          <a:ln w="12700">
            <a:miter lim="400000"/>
          </a:ln>
        </p:spPr>
        <p:txBody>
          <a:bodyPr wrap="none" lIns="50800" tIns="50800" rIns="50800" bIns="50800" anchor="ctr">
            <a:spAutoFit/>
          </a:bodyPr>
          <a:lstStyle>
            <a:lvl1pPr>
              <a:defRPr sz="1800">
                <a:latin typeface="+mn-lt"/>
                <a:ea typeface="+mn-ea"/>
                <a:cs typeface="+mn-cs"/>
                <a:sym typeface="Helvetica Neue"/>
              </a:defRPr>
            </a:lvl1pPr>
          </a:lstStyle>
          <a:p>
            <a:pPr>
              <a:defRPr>
                <a:effectLst/>
              </a:defRPr>
            </a:pPr>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9pPr>
    </p:titleStyle>
    <p:bodyStyle>
      <a:lvl1pPr marL="4064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1pPr>
      <a:lvl2pPr marL="8128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2pPr>
      <a:lvl3pPr marL="12192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3pPr>
      <a:lvl4pPr marL="16256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4pPr>
      <a:lvl5pPr marL="20320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5pPr>
      <a:lvl6pPr marL="24384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6pPr>
      <a:lvl7pPr marL="28448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7pPr>
      <a:lvl8pPr marL="32512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8pPr>
      <a:lvl9pPr marL="36576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hemeOverride" Target="../theme/themeOverride1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hemeOverride" Target="../theme/themeOverride1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hemeOverride" Target="../theme/themeOverride15.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hemeOverride" Target="../theme/themeOverride16.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hemeOverride" Target="../theme/themeOverride1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hemeOverride" Target="../theme/themeOverride18.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hemeOverride" Target="../theme/themeOverride19.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hemeOverride" Target="../theme/themeOverride3.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hemeOverride" Target="../theme/themeOverride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7.xml"/><Relationship Id="rId7"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hemeOverride" Target="../theme/themeOverride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pic>
        <p:nvPicPr>
          <p:cNvPr id="119" name="Image" descr="Image"/>
          <p:cNvPicPr>
            <a:picLocks noChangeAspect="1"/>
          </p:cNvPicPr>
          <p:nvPr/>
        </p:nvPicPr>
        <p:blipFill>
          <a:blip r:embed="rId2">
            <a:extLst/>
          </a:blip>
          <a:stretch>
            <a:fillRect/>
          </a:stretch>
        </p:blipFill>
        <p:spPr>
          <a:xfrm>
            <a:off x="3770901" y="-177595"/>
            <a:ext cx="5462998" cy="6251620"/>
          </a:xfrm>
          <a:prstGeom prst="rect">
            <a:avLst/>
          </a:prstGeom>
          <a:ln w="12700">
            <a:miter lim="400000"/>
          </a:ln>
        </p:spPr>
      </p:pic>
      <p:sp>
        <p:nvSpPr>
          <p:cNvPr id="120" name="MSCI 311…"/>
          <p:cNvSpPr txBox="1">
            <a:spLocks noGrp="1"/>
          </p:cNvSpPr>
          <p:nvPr>
            <p:ph type="ctrTitle"/>
          </p:nvPr>
        </p:nvSpPr>
        <p:spPr>
          <a:xfrm>
            <a:off x="762000" y="5945820"/>
            <a:ext cx="11480801" cy="2540001"/>
          </a:xfrm>
          <a:prstGeom prst="rect">
            <a:avLst/>
          </a:prstGeom>
        </p:spPr>
        <p:txBody>
          <a:bodyPr/>
          <a:lstStyle/>
          <a:p>
            <a:pPr defTabSz="479044">
              <a:defRPr sz="5248">
                <a:effectLst>
                  <a:outerShdw blurRad="41656" dist="20828" dir="5400000" rotWithShape="0">
                    <a:srgbClr val="000000"/>
                  </a:outerShdw>
                </a:effectLst>
              </a:defRPr>
            </a:pPr>
            <a:r>
              <a:t>MSCI 311</a:t>
            </a:r>
          </a:p>
          <a:p>
            <a:pPr defTabSz="479044">
              <a:defRPr sz="5248">
                <a:effectLst>
                  <a:outerShdw blurRad="41656" dist="20828" dir="5400000" rotWithShape="0">
                    <a:srgbClr val="000000"/>
                  </a:outerShdw>
                </a:effectLst>
              </a:defRPr>
            </a:pPr>
            <a:r>
              <a:t>Organizational Design and Technology</a:t>
            </a:r>
            <a:r>
              <a:rPr sz="984">
                <a:solidFill>
                  <a:srgbClr val="000000"/>
                </a:solidFill>
                <a:latin typeface="Times"/>
                <a:ea typeface="Times"/>
                <a:cs typeface="Times"/>
                <a:sym typeface="Times"/>
              </a:rPr>
              <a:t> </a:t>
            </a:r>
          </a:p>
        </p:txBody>
      </p:sp>
      <p:sp>
        <p:nvSpPr>
          <p:cNvPr id="121" name="Instructor: Ayman Alzayat, aalzayat@uwaterloo.ca…"/>
          <p:cNvSpPr txBox="1">
            <a:spLocks noGrp="1"/>
          </p:cNvSpPr>
          <p:nvPr>
            <p:ph type="subTitle" sz="quarter" idx="1"/>
          </p:nvPr>
        </p:nvSpPr>
        <p:spPr>
          <a:xfrm>
            <a:off x="762000" y="8595159"/>
            <a:ext cx="11480801" cy="863601"/>
          </a:xfrm>
          <a:prstGeom prst="rect">
            <a:avLst/>
          </a:prstGeom>
        </p:spPr>
        <p:txBody>
          <a:bodyPr/>
          <a:lstStyle/>
          <a:p>
            <a:pPr defTabSz="245363">
              <a:defRPr sz="2184" b="1">
                <a:effectLst>
                  <a:outerShdw blurRad="21336" dist="10668" dir="5400000" rotWithShape="0">
                    <a:srgbClr val="000000"/>
                  </a:outerShdw>
                </a:effectLst>
                <a:latin typeface="+mn-lt"/>
                <a:ea typeface="+mn-ea"/>
                <a:cs typeface="+mn-cs"/>
                <a:sym typeface="Helvetica Neue"/>
              </a:defRPr>
            </a:pPr>
            <a:r>
              <a:t>Instructor: Ayman Alzayat, aalzayat@uwaterloo.ca </a:t>
            </a:r>
            <a:endParaRPr sz="504">
              <a:solidFill>
                <a:srgbClr val="000000"/>
              </a:solidFill>
              <a:latin typeface="Times"/>
              <a:ea typeface="Times"/>
              <a:cs typeface="Times"/>
              <a:sym typeface="Times"/>
            </a:endParaRPr>
          </a:p>
          <a:p>
            <a:pPr defTabSz="245363">
              <a:defRPr sz="2184" b="1">
                <a:effectLst>
                  <a:outerShdw blurRad="21336" dist="10668" dir="5400000" rotWithShape="0">
                    <a:srgbClr val="000000"/>
                  </a:outerShdw>
                </a:effectLst>
                <a:latin typeface="+mn-lt"/>
                <a:ea typeface="+mn-ea"/>
                <a:cs typeface="+mn-cs"/>
                <a:sym typeface="Helvetica Neue"/>
              </a:defRPr>
            </a:pPr>
            <a:r>
              <a:t>TA: Varsha Suryanarayana, vsuryana@uwaterloo.ca</a:t>
            </a:r>
            <a:endParaRPr sz="504">
              <a:solidFill>
                <a:srgbClr val="000000"/>
              </a:solidFill>
              <a:latin typeface="Times"/>
              <a:ea typeface="Times"/>
              <a:cs typeface="Times"/>
              <a:sym typeface="Times"/>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900893"/>
          </a:xfrm>
          <a:prstGeom prst="rect">
            <a:avLst/>
          </a:prstGeom>
        </p:spPr>
        <p:txBody>
          <a:bodyPr>
            <a:normAutofit/>
          </a:bodyPr>
          <a:lstStyle/>
          <a:p>
            <a:r>
              <a:rPr lang="en-US" sz="5400" dirty="0"/>
              <a:t>Game: </a:t>
            </a:r>
            <a:r>
              <a:rPr lang="en-US" sz="5400" dirty="0" err="1"/>
              <a:t>Bavelas</a:t>
            </a:r>
            <a:r>
              <a:rPr lang="en-US" sz="5400" dirty="0"/>
              <a:t>-Leavitt Experiment</a:t>
            </a:r>
            <a:endParaRPr lang="en-CA" sz="5400" dirty="0"/>
          </a:p>
        </p:txBody>
      </p:sp>
      <p:sp>
        <p:nvSpPr>
          <p:cNvPr id="13"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46099" y="1525194"/>
            <a:ext cx="12232055" cy="7644206"/>
          </a:xfrm>
          <a:prstGeom prst="rect">
            <a:avLst/>
          </a:prstGeom>
        </p:spPr>
        <p:txBody>
          <a:bodyPr anchor="ctr">
            <a:normAutofit fontScale="85000" lnSpcReduction="10000"/>
          </a:bodyPr>
          <a:lstStyle/>
          <a:p>
            <a:pPr>
              <a:lnSpc>
                <a:spcPct val="170000"/>
              </a:lnSpc>
            </a:pPr>
            <a:r>
              <a:rPr lang="en-CA" sz="4400" dirty="0"/>
              <a:t>Goal: Each person should put together the square.</a:t>
            </a:r>
          </a:p>
          <a:p>
            <a:pPr>
              <a:lnSpc>
                <a:spcPct val="170000"/>
              </a:lnSpc>
            </a:pPr>
            <a:r>
              <a:rPr lang="en-CA" sz="4400" dirty="0"/>
              <a:t>The faster, more efficiently you can do it, the better.</a:t>
            </a:r>
          </a:p>
          <a:p>
            <a:pPr>
              <a:lnSpc>
                <a:spcPct val="170000"/>
              </a:lnSpc>
            </a:pPr>
            <a:r>
              <a:rPr lang="en-CA" sz="4400" dirty="0"/>
              <a:t>You can only give or accept given pieces, you may not take one from someone else!</a:t>
            </a:r>
          </a:p>
          <a:p>
            <a:pPr>
              <a:lnSpc>
                <a:spcPct val="170000"/>
              </a:lnSpc>
            </a:pPr>
            <a:r>
              <a:rPr lang="en-CA" sz="4400" dirty="0"/>
              <a:t>You can’t complete someone else’s puzzle for them</a:t>
            </a:r>
          </a:p>
        </p:txBody>
      </p:sp>
    </p:spTree>
    <p:extLst>
      <p:ext uri="{BB962C8B-B14F-4D97-AF65-F5344CB8AC3E}">
        <p14:creationId xmlns:p14="http://schemas.microsoft.com/office/powerpoint/2010/main" val="2841025391"/>
      </p:ext>
    </p:extLst>
  </p:cSld>
  <p:clrMapOvr>
    <a:overrideClrMapping bg1="dk1" tx1="lt1" bg2="dk2" tx2="lt2" accent1="accent1" accent2="accent2" accent3="accent3" accent4="accent4" accent5="accent5" accent6="accent6" hlink="hlink" folHlink="folHlink"/>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900893"/>
          </a:xfrm>
          <a:prstGeom prst="rect">
            <a:avLst/>
          </a:prstGeom>
        </p:spPr>
        <p:txBody>
          <a:bodyPr>
            <a:normAutofit/>
          </a:bodyPr>
          <a:lstStyle/>
          <a:p>
            <a:r>
              <a:rPr lang="en-US" sz="5400" dirty="0"/>
              <a:t>Game: </a:t>
            </a:r>
            <a:r>
              <a:rPr lang="en-US" sz="5400" dirty="0" err="1"/>
              <a:t>Bavelas</a:t>
            </a:r>
            <a:r>
              <a:rPr lang="en-US" sz="5400" dirty="0"/>
              <a:t>-Leavitt Experiment</a:t>
            </a:r>
            <a:endParaRPr lang="en-CA" sz="5400" dirty="0"/>
          </a:p>
        </p:txBody>
      </p:sp>
      <p:sp>
        <p:nvSpPr>
          <p:cNvPr id="13"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46099" y="1525194"/>
            <a:ext cx="12232055" cy="7644206"/>
          </a:xfrm>
          <a:prstGeom prst="rect">
            <a:avLst/>
          </a:prstGeom>
        </p:spPr>
        <p:txBody>
          <a:bodyPr anchor="ctr">
            <a:normAutofit fontScale="85000" lnSpcReduction="10000"/>
          </a:bodyPr>
          <a:lstStyle/>
          <a:p>
            <a:pPr>
              <a:lnSpc>
                <a:spcPct val="170000"/>
              </a:lnSpc>
              <a:spcBef>
                <a:spcPts val="2000"/>
              </a:spcBef>
            </a:pPr>
            <a:r>
              <a:rPr lang="en-US" sz="4400" dirty="0"/>
              <a:t>Discuss (5 minutes): </a:t>
            </a:r>
          </a:p>
          <a:p>
            <a:pPr>
              <a:lnSpc>
                <a:spcPct val="170000"/>
              </a:lnSpc>
              <a:spcBef>
                <a:spcPts val="2000"/>
              </a:spcBef>
            </a:pPr>
            <a:r>
              <a:rPr lang="en-US" sz="4400" dirty="0"/>
              <a:t>How did you communicate toward solving the problem? </a:t>
            </a:r>
          </a:p>
          <a:p>
            <a:pPr>
              <a:lnSpc>
                <a:spcPct val="170000"/>
              </a:lnSpc>
              <a:spcBef>
                <a:spcPts val="2000"/>
              </a:spcBef>
            </a:pPr>
            <a:r>
              <a:rPr lang="en-US" sz="4400" dirty="0"/>
              <a:t>How effective was your communication?</a:t>
            </a:r>
          </a:p>
          <a:p>
            <a:pPr>
              <a:lnSpc>
                <a:spcPct val="170000"/>
              </a:lnSpc>
              <a:spcBef>
                <a:spcPts val="2000"/>
              </a:spcBef>
            </a:pPr>
            <a:r>
              <a:rPr lang="en-US" sz="4400" dirty="0"/>
              <a:t>In which groups/situations, would your assigned communication structure be useful? </a:t>
            </a:r>
          </a:p>
          <a:p>
            <a:pPr>
              <a:lnSpc>
                <a:spcPct val="170000"/>
              </a:lnSpc>
              <a:spcBef>
                <a:spcPts val="2000"/>
              </a:spcBef>
            </a:pPr>
            <a:r>
              <a:rPr lang="en-US" sz="4400" dirty="0"/>
              <a:t>Did you have a leader? </a:t>
            </a:r>
          </a:p>
          <a:p>
            <a:pPr>
              <a:lnSpc>
                <a:spcPct val="170000"/>
              </a:lnSpc>
              <a:spcBef>
                <a:spcPts val="2000"/>
              </a:spcBef>
            </a:pPr>
            <a:r>
              <a:rPr lang="en-US" sz="4400" dirty="0"/>
              <a:t>Discuss your findings with the class</a:t>
            </a:r>
          </a:p>
        </p:txBody>
      </p:sp>
    </p:spTree>
    <p:extLst>
      <p:ext uri="{BB962C8B-B14F-4D97-AF65-F5344CB8AC3E}">
        <p14:creationId xmlns:p14="http://schemas.microsoft.com/office/powerpoint/2010/main" val="3158777113"/>
      </p:ext>
    </p:extLst>
  </p:cSld>
  <p:clrMapOvr>
    <a:overrideClrMapping bg1="dk1" tx1="lt1" bg2="dk2" tx2="lt2" accent1="accent1" accent2="accent2" accent3="accent3" accent4="accent4" accent5="accent5" accent6="accent6" hlink="hlink" folHlink="folHlink"/>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900893"/>
          </a:xfrm>
          <a:prstGeom prst="rect">
            <a:avLst/>
          </a:prstGeom>
        </p:spPr>
        <p:txBody>
          <a:bodyPr>
            <a:normAutofit/>
          </a:bodyPr>
          <a:lstStyle/>
          <a:p>
            <a:r>
              <a:rPr lang="en-US" sz="5400" dirty="0"/>
              <a:t>Game: </a:t>
            </a:r>
            <a:r>
              <a:rPr lang="en-US" sz="5400" dirty="0" err="1"/>
              <a:t>Bavelas</a:t>
            </a:r>
            <a:r>
              <a:rPr lang="en-US" sz="5400" dirty="0"/>
              <a:t>-Leavitt Experiment</a:t>
            </a:r>
            <a:endParaRPr lang="en-CA" sz="5400" dirty="0"/>
          </a:p>
        </p:txBody>
      </p:sp>
      <p:sp>
        <p:nvSpPr>
          <p:cNvPr id="13"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46099" y="1525194"/>
            <a:ext cx="12232055" cy="7644206"/>
          </a:xfrm>
          <a:prstGeom prst="rect">
            <a:avLst/>
          </a:prstGeom>
        </p:spPr>
        <p:txBody>
          <a:bodyPr anchor="ctr">
            <a:normAutofit fontScale="70000" lnSpcReduction="20000"/>
          </a:bodyPr>
          <a:lstStyle/>
          <a:p>
            <a:pPr lvl="0"/>
            <a:r>
              <a:rPr lang="en-US" sz="4400" dirty="0"/>
              <a:t>In each network, perform a theoretical analysis at each node: how many messages are needed to reach all other notes? What is the total “communication distance” in each network? Does your analysis reveal any patterns of centrality?</a:t>
            </a:r>
            <a:endParaRPr lang="en-CA" sz="4400" dirty="0"/>
          </a:p>
          <a:p>
            <a:pPr lvl="0"/>
            <a:r>
              <a:rPr lang="en-US" sz="4400" dirty="0"/>
              <a:t>What network were you assigned in the activity? Describe your experience. In your answer, consider answering the following questions: Were there any differences between how each of the team members felt during the exercise? Did a leader emerge? What was the response to innovation (e.g., were good ideas utilized promptly?). What were the greatest difficulties? Did the experience match the theoretical communication distance and centrality analysis performed earlier? Why or why not?</a:t>
            </a:r>
            <a:endParaRPr lang="en-CA" sz="4400" dirty="0"/>
          </a:p>
          <a:p>
            <a:pPr lvl="0"/>
            <a:r>
              <a:rPr lang="en-US" sz="4400" dirty="0"/>
              <a:t>Can you relate your experience (or the experience of other teams) in your group activity to any real life situations of group work? Explain.</a:t>
            </a:r>
            <a:endParaRPr lang="en-CA" sz="4400" dirty="0"/>
          </a:p>
        </p:txBody>
      </p:sp>
    </p:spTree>
    <p:extLst>
      <p:ext uri="{BB962C8B-B14F-4D97-AF65-F5344CB8AC3E}">
        <p14:creationId xmlns:p14="http://schemas.microsoft.com/office/powerpoint/2010/main" val="3012593977"/>
      </p:ext>
    </p:extLst>
  </p:cSld>
  <p:clrMapOvr>
    <a:overrideClrMapping bg1="dk1" tx1="lt1" bg2="dk2" tx2="lt2" accent1="accent1" accent2="accent2" accent3="accent3" accent4="accent4" accent5="accent5" accent6="accent6" hlink="hlink" folHlink="folHlink"/>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900893"/>
          </a:xfrm>
          <a:prstGeom prst="rect">
            <a:avLst/>
          </a:prstGeom>
        </p:spPr>
        <p:txBody>
          <a:bodyPr>
            <a:normAutofit/>
          </a:bodyPr>
          <a:lstStyle/>
          <a:p>
            <a:r>
              <a:rPr lang="en-US" sz="5400" dirty="0"/>
              <a:t>Theoretical Effect</a:t>
            </a:r>
            <a:endParaRPr lang="en-CA" sz="5400" dirty="0"/>
          </a:p>
        </p:txBody>
      </p:sp>
      <p:pic>
        <p:nvPicPr>
          <p:cNvPr id="2" name="Picture 1"/>
          <p:cNvPicPr>
            <a:picLocks noChangeAspect="1"/>
          </p:cNvPicPr>
          <p:nvPr/>
        </p:nvPicPr>
        <p:blipFill>
          <a:blip r:embed="rId4"/>
          <a:stretch>
            <a:fillRect/>
          </a:stretch>
        </p:blipFill>
        <p:spPr>
          <a:xfrm>
            <a:off x="221882" y="2338603"/>
            <a:ext cx="12561035" cy="6017387"/>
          </a:xfrm>
          <a:prstGeom prst="rect">
            <a:avLst/>
          </a:prstGeom>
        </p:spPr>
      </p:pic>
    </p:spTree>
    <p:extLst>
      <p:ext uri="{BB962C8B-B14F-4D97-AF65-F5344CB8AC3E}">
        <p14:creationId xmlns:p14="http://schemas.microsoft.com/office/powerpoint/2010/main" val="3564382730"/>
      </p:ext>
    </p:extLst>
  </p:cSld>
  <p:clrMapOvr>
    <a:overrideClrMapping bg1="dk1" tx1="lt1" bg2="dk2" tx2="lt2" accent1="accent1" accent2="accent2" accent3="accent3" accent4="accent4" accent5="accent5" accent6="accent6" hlink="hlink" folHlink="folHlink"/>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900893"/>
          </a:xfrm>
          <a:prstGeom prst="rect">
            <a:avLst/>
          </a:prstGeom>
        </p:spPr>
        <p:txBody>
          <a:bodyPr>
            <a:normAutofit/>
          </a:bodyPr>
          <a:lstStyle/>
          <a:p>
            <a:r>
              <a:rPr lang="en-CA" sz="5400" dirty="0"/>
              <a:t>Explanation</a:t>
            </a:r>
          </a:p>
        </p:txBody>
      </p:sp>
      <p:sp>
        <p:nvSpPr>
          <p:cNvPr id="4"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46099" y="1525194"/>
            <a:ext cx="12232055" cy="7644206"/>
          </a:xfrm>
          <a:prstGeom prst="rect">
            <a:avLst/>
          </a:prstGeom>
        </p:spPr>
        <p:txBody>
          <a:bodyPr anchor="ctr">
            <a:normAutofit fontScale="92500" lnSpcReduction="20000"/>
          </a:bodyPr>
          <a:lstStyle/>
          <a:p>
            <a:r>
              <a:rPr lang="en-CA" sz="3200" dirty="0">
                <a:effectLst/>
              </a:rPr>
              <a:t>According to </a:t>
            </a:r>
            <a:r>
              <a:rPr lang="en-CA" sz="3200" dirty="0" err="1">
                <a:effectLst/>
              </a:rPr>
              <a:t>Bavelas</a:t>
            </a:r>
            <a:r>
              <a:rPr lang="en-CA" sz="3200" dirty="0">
                <a:effectLst/>
              </a:rPr>
              <a:t> and Leavitt, the more centralized a structure is, the better it performs. They use "centrality" to refer to the overall distance that nodes are from the most central node, who acts as an information integrator. The closer everyone is to that integrator, the faster the puzzle is solved. Of course, channeling all information to a single integrator is not the only possible strategy for solving problems. But it is a reasonable strategy that is easy to implement and which works well with simple problems. People seem to gravitate toward that kind of solution naturally, and so structures that lend themselves to funneling to an obvious center tend to perform better. In the centralized systems, the most central node is clearly more central than all the other nodes. This makes clear who the leader is, and also makes the funnel-everything-to-an-integrator strategy more obvious. So centralized systems don't waste time searching for a strategy nor vying for leadership: they just do it.</a:t>
            </a:r>
          </a:p>
          <a:p>
            <a:r>
              <a:rPr lang="en-CA" sz="3200" dirty="0">
                <a:effectLst/>
              </a:rPr>
              <a:t>Later research, however, has shown that centralization is not always optimal. The next table shows under which conditions and criteria centralized vs decentralized systems are best.</a:t>
            </a:r>
          </a:p>
        </p:txBody>
      </p:sp>
    </p:spTree>
    <p:extLst>
      <p:ext uri="{BB962C8B-B14F-4D97-AF65-F5344CB8AC3E}">
        <p14:creationId xmlns:p14="http://schemas.microsoft.com/office/powerpoint/2010/main" val="1254072319"/>
      </p:ext>
    </p:extLst>
  </p:cSld>
  <p:clrMapOvr>
    <a:overrideClrMapping bg1="dk1" tx1="lt1" bg2="dk2" tx2="lt2" accent1="accent1" accent2="accent2" accent3="accent3" accent4="accent4" accent5="accent5" accent6="accent6" hlink="hlink" folHlink="folHlink"/>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900893"/>
          </a:xfrm>
          <a:prstGeom prst="rect">
            <a:avLst/>
          </a:prstGeom>
        </p:spPr>
        <p:txBody>
          <a:bodyPr>
            <a:normAutofit/>
          </a:bodyPr>
          <a:lstStyle/>
          <a:p>
            <a:r>
              <a:rPr lang="en-CA" sz="5400" dirty="0"/>
              <a:t>In general</a:t>
            </a:r>
          </a:p>
        </p:txBody>
      </p:sp>
      <p:sp>
        <p:nvSpPr>
          <p:cNvPr id="4"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46099" y="1525194"/>
            <a:ext cx="12232055" cy="7644206"/>
          </a:xfrm>
          <a:prstGeom prst="rect">
            <a:avLst/>
          </a:prstGeom>
        </p:spPr>
        <p:txBody>
          <a:bodyPr anchor="ctr">
            <a:normAutofit/>
          </a:bodyPr>
          <a:lstStyle/>
          <a:p>
            <a:endParaRPr lang="en-CA" sz="3200" dirty="0"/>
          </a:p>
        </p:txBody>
      </p:sp>
      <p:pic>
        <p:nvPicPr>
          <p:cNvPr id="2" name="Picture 1"/>
          <p:cNvPicPr>
            <a:picLocks noChangeAspect="1"/>
          </p:cNvPicPr>
          <p:nvPr/>
        </p:nvPicPr>
        <p:blipFill>
          <a:blip r:embed="rId4"/>
          <a:stretch>
            <a:fillRect/>
          </a:stretch>
        </p:blipFill>
        <p:spPr>
          <a:xfrm>
            <a:off x="536034" y="2381245"/>
            <a:ext cx="12242120" cy="6431653"/>
          </a:xfrm>
          <a:prstGeom prst="rect">
            <a:avLst/>
          </a:prstGeom>
        </p:spPr>
      </p:pic>
    </p:spTree>
    <p:extLst>
      <p:ext uri="{BB962C8B-B14F-4D97-AF65-F5344CB8AC3E}">
        <p14:creationId xmlns:p14="http://schemas.microsoft.com/office/powerpoint/2010/main" val="341079936"/>
      </p:ext>
    </p:extLst>
  </p:cSld>
  <p:clrMapOvr>
    <a:overrideClrMapping bg1="dk1" tx1="lt1" bg2="dk2" tx2="lt2" accent1="accent1" accent2="accent2" accent3="accent3" accent4="accent4" accent5="accent5" accent6="accent6" hlink="hlink" folHlink="folHlink"/>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900893"/>
          </a:xfrm>
          <a:prstGeom prst="rect">
            <a:avLst/>
          </a:prstGeom>
        </p:spPr>
        <p:txBody>
          <a:bodyPr>
            <a:normAutofit/>
          </a:bodyPr>
          <a:lstStyle/>
          <a:p>
            <a:r>
              <a:rPr lang="en-CA" sz="5400" dirty="0"/>
              <a:t>Explanation</a:t>
            </a:r>
          </a:p>
        </p:txBody>
      </p:sp>
      <p:sp>
        <p:nvSpPr>
          <p:cNvPr id="4"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46099" y="1525194"/>
            <a:ext cx="12232055" cy="7644206"/>
          </a:xfrm>
          <a:prstGeom prst="rect">
            <a:avLst/>
          </a:prstGeom>
        </p:spPr>
        <p:txBody>
          <a:bodyPr anchor="ctr">
            <a:normAutofit fontScale="92500" lnSpcReduction="20000"/>
          </a:bodyPr>
          <a:lstStyle/>
          <a:p>
            <a:r>
              <a:rPr lang="en-CA" sz="2800" dirty="0">
                <a:effectLst/>
              </a:rPr>
              <a:t>Centralized systems don't work as well with complex tasks because some problems are too big for an individual to handle: the whole idea is to use the entire organization as a distributed processing unit to solve problems that no one person could possibly handle. Also, with large systems (many nodes) central nodes can be overwhelmed with communications. In addition, in such systems, most of the network remains idle while waiting for information to filter back from the center.</a:t>
            </a:r>
          </a:p>
          <a:p>
            <a:r>
              <a:rPr lang="en-CA" sz="2800" dirty="0">
                <a:effectLst/>
              </a:rPr>
              <a:t>One reason for this is that in the centralized systems, the number of possible patterns of communication was much smaller. People were more or less forced to adopt a certain strategy for solving the problem. In contrast, for the circle, there were many </a:t>
            </a:r>
            <a:r>
              <a:rPr lang="en-CA" sz="2800" dirty="0" err="1">
                <a:effectLst/>
              </a:rPr>
              <a:t>many</a:t>
            </a:r>
            <a:r>
              <a:rPr lang="en-CA" sz="2800" dirty="0">
                <a:effectLst/>
              </a:rPr>
              <a:t> possibilities, only a few of which worked well. Even if they all worked well, it was much harder for people to choose one strategy and stick to it. It is often the case in organizations that a satisfactory strategy that is easy to find, implement and stick to is superior to an optimal strategy that is hard to find, hard to implement, and hard to stick with.</a:t>
            </a:r>
          </a:p>
          <a:p>
            <a:r>
              <a:rPr lang="en-CA" sz="2800" dirty="0">
                <a:effectLst/>
              </a:rPr>
              <a:t>It is also helpful if the strategy that a structure pushes people towards is one that people are naturally positively disposed towards. For example, people readily understand leadership. It is much harder to understand the system which, in the circle, would actually lead to much faster performance than the integrator strategy.</a:t>
            </a:r>
          </a:p>
        </p:txBody>
      </p:sp>
    </p:spTree>
    <p:extLst>
      <p:ext uri="{BB962C8B-B14F-4D97-AF65-F5344CB8AC3E}">
        <p14:creationId xmlns:p14="http://schemas.microsoft.com/office/powerpoint/2010/main" val="1809959742"/>
      </p:ext>
    </p:extLst>
  </p:cSld>
  <p:clrMapOvr>
    <a:overrideClrMapping bg1="dk1" tx1="lt1" bg2="dk2" tx2="lt2" accent1="accent1" accent2="accent2" accent3="accent3" accent4="accent4" accent5="accent5" accent6="accent6" hlink="hlink" folHlink="folHlink"/>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900893"/>
          </a:xfrm>
          <a:prstGeom prst="rect">
            <a:avLst/>
          </a:prstGeom>
        </p:spPr>
        <p:txBody>
          <a:bodyPr>
            <a:normAutofit/>
          </a:bodyPr>
          <a:lstStyle/>
          <a:p>
            <a:r>
              <a:rPr lang="en-CA" sz="5400" dirty="0"/>
              <a:t>Wheel</a:t>
            </a:r>
          </a:p>
        </p:txBody>
      </p:sp>
      <p:sp>
        <p:nvSpPr>
          <p:cNvPr id="4"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46099" y="1525194"/>
            <a:ext cx="12232055" cy="7644206"/>
          </a:xfrm>
          <a:prstGeom prst="rect">
            <a:avLst/>
          </a:prstGeom>
        </p:spPr>
        <p:txBody>
          <a:bodyPr anchor="ctr">
            <a:normAutofit/>
          </a:bodyPr>
          <a:lstStyle/>
          <a:p>
            <a:r>
              <a:rPr lang="en-US" sz="2800" dirty="0"/>
              <a:t>Centralized network</a:t>
            </a:r>
          </a:p>
          <a:p>
            <a:r>
              <a:rPr lang="en-US" sz="2800" dirty="0"/>
              <a:t>Lower satisfaction.</a:t>
            </a:r>
          </a:p>
          <a:p>
            <a:r>
              <a:rPr lang="en-US" sz="2800" dirty="0"/>
              <a:t>Leader is more clearly defined</a:t>
            </a:r>
          </a:p>
          <a:p>
            <a:endParaRPr lang="en-CA" sz="2800" dirty="0"/>
          </a:p>
        </p:txBody>
      </p:sp>
      <p:pic>
        <p:nvPicPr>
          <p:cNvPr id="5" name="Picture 4" descr="Screen Shot 2016-01-15 at 10.17.02 PM.png"/>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831014" y="2860431"/>
            <a:ext cx="4128601" cy="3904761"/>
          </a:xfrm>
          <a:prstGeom prst="rect">
            <a:avLst/>
          </a:prstGeom>
        </p:spPr>
      </p:pic>
    </p:spTree>
    <p:extLst>
      <p:ext uri="{BB962C8B-B14F-4D97-AF65-F5344CB8AC3E}">
        <p14:creationId xmlns:p14="http://schemas.microsoft.com/office/powerpoint/2010/main" val="2152449317"/>
      </p:ext>
    </p:extLst>
  </p:cSld>
  <p:clrMapOvr>
    <a:overrideClrMapping bg1="dk1" tx1="lt1" bg2="dk2" tx2="lt2" accent1="accent1" accent2="accent2" accent3="accent3" accent4="accent4" accent5="accent5" accent6="accent6" hlink="hlink" folHlink="folHlink"/>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900893"/>
          </a:xfrm>
          <a:prstGeom prst="rect">
            <a:avLst/>
          </a:prstGeom>
        </p:spPr>
        <p:txBody>
          <a:bodyPr>
            <a:normAutofit/>
          </a:bodyPr>
          <a:lstStyle/>
          <a:p>
            <a:r>
              <a:rPr lang="en-CA" sz="5400" dirty="0"/>
              <a:t>Line / Chain</a:t>
            </a:r>
          </a:p>
        </p:txBody>
      </p:sp>
      <p:sp>
        <p:nvSpPr>
          <p:cNvPr id="4"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46100" y="1525194"/>
            <a:ext cx="9395070" cy="7644206"/>
          </a:xfrm>
          <a:prstGeom prst="rect">
            <a:avLst/>
          </a:prstGeom>
        </p:spPr>
        <p:txBody>
          <a:bodyPr anchor="ctr">
            <a:normAutofit/>
          </a:bodyPr>
          <a:lstStyle/>
          <a:p>
            <a:r>
              <a:rPr lang="en-US" sz="2800" dirty="0"/>
              <a:t>When the communication is restricted only to certain group members, but all are somehow connected.</a:t>
            </a:r>
          </a:p>
          <a:p>
            <a:r>
              <a:rPr lang="en-US" sz="2800" dirty="0"/>
              <a:t>Members satisfaction is better than the ‘wheel’ pattern.</a:t>
            </a:r>
          </a:p>
          <a:p>
            <a:r>
              <a:rPr lang="en-US" sz="2800" dirty="0">
                <a:solidFill>
                  <a:srgbClr val="FFC000"/>
                </a:solidFill>
              </a:rPr>
              <a:t>Major drawbacks:</a:t>
            </a:r>
          </a:p>
          <a:p>
            <a:pPr marL="812800" lvl="2" indent="0">
              <a:buNone/>
            </a:pPr>
            <a:r>
              <a:rPr lang="en-US" sz="2800" dirty="0"/>
              <a:t>Do not work as a team</a:t>
            </a:r>
          </a:p>
          <a:p>
            <a:pPr marL="812800" lvl="2" indent="0">
              <a:buNone/>
            </a:pPr>
            <a:r>
              <a:rPr lang="en-US" sz="2800" dirty="0"/>
              <a:t>Weak leadership</a:t>
            </a:r>
          </a:p>
          <a:p>
            <a:pPr marL="812800" lvl="2" indent="0">
              <a:buNone/>
            </a:pPr>
            <a:r>
              <a:rPr lang="en-US" sz="2800" dirty="0"/>
              <a:t>Lack of coordinated effort</a:t>
            </a:r>
          </a:p>
        </p:txBody>
      </p:sp>
      <p:pic>
        <p:nvPicPr>
          <p:cNvPr id="6" name="Picture 5" descr="Screen Shot 2016-01-15 at 10.16.55 PM.png"/>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522248" y="2129114"/>
            <a:ext cx="2135140" cy="6436365"/>
          </a:xfrm>
          <a:prstGeom prst="rect">
            <a:avLst/>
          </a:prstGeom>
        </p:spPr>
      </p:pic>
    </p:spTree>
    <p:extLst>
      <p:ext uri="{BB962C8B-B14F-4D97-AF65-F5344CB8AC3E}">
        <p14:creationId xmlns:p14="http://schemas.microsoft.com/office/powerpoint/2010/main" val="3108814743"/>
      </p:ext>
    </p:extLst>
  </p:cSld>
  <p:clrMapOvr>
    <a:overrideClrMapping bg1="dk1" tx1="lt1" bg2="dk2" tx2="lt2" accent1="accent1" accent2="accent2" accent3="accent3" accent4="accent4" accent5="accent5" accent6="accent6" hlink="hlink" folHlink="folHlink"/>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900893"/>
          </a:xfrm>
          <a:prstGeom prst="rect">
            <a:avLst/>
          </a:prstGeom>
        </p:spPr>
        <p:txBody>
          <a:bodyPr>
            <a:normAutofit/>
          </a:bodyPr>
          <a:lstStyle/>
          <a:p>
            <a:r>
              <a:rPr lang="en-CA" sz="5400" dirty="0"/>
              <a:t>Circle</a:t>
            </a:r>
          </a:p>
        </p:txBody>
      </p:sp>
      <p:sp>
        <p:nvSpPr>
          <p:cNvPr id="4"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46100" y="1525194"/>
            <a:ext cx="6839438" cy="7644206"/>
          </a:xfrm>
          <a:prstGeom prst="rect">
            <a:avLst/>
          </a:prstGeom>
        </p:spPr>
        <p:txBody>
          <a:bodyPr anchor="ctr">
            <a:normAutofit/>
          </a:bodyPr>
          <a:lstStyle/>
          <a:p>
            <a:r>
              <a:rPr lang="en-US" sz="2800" dirty="0"/>
              <a:t>Similar to the Line pattern with the last 2 members also connected.</a:t>
            </a:r>
          </a:p>
        </p:txBody>
      </p:sp>
      <p:pic>
        <p:nvPicPr>
          <p:cNvPr id="5" name="Picture 4" descr="Screen Shot 2016-01-15 at 10.16.50 PM.png"/>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573477" y="3122282"/>
            <a:ext cx="3669323" cy="4450030"/>
          </a:xfrm>
          <a:prstGeom prst="rect">
            <a:avLst/>
          </a:prstGeom>
        </p:spPr>
      </p:pic>
    </p:spTree>
    <p:extLst>
      <p:ext uri="{BB962C8B-B14F-4D97-AF65-F5344CB8AC3E}">
        <p14:creationId xmlns:p14="http://schemas.microsoft.com/office/powerpoint/2010/main" val="2687452060"/>
      </p:ext>
    </p:extLst>
  </p:cSld>
  <p:clrMapOvr>
    <a:overrideClrMapping bg1="dk1" tx1="lt1" bg2="dk2" tx2="lt2" accent1="accent1" accent2="accent2" accent3="accent3" accent4="accent4" accent5="accent5" accent6="accent6" hlink="hlink" folHlink="folHlink"/>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216525"/>
          </a:xfrm>
          <a:prstGeom prst="rect">
            <a:avLst/>
          </a:prstGeom>
        </p:spPr>
        <p:txBody>
          <a:bodyPr/>
          <a:lstStyle/>
          <a:p>
            <a:pPr>
              <a:defRPr sz="5200"/>
            </a:pPr>
            <a:r>
              <a:rPr lang="en-CA" sz="5400" dirty="0"/>
              <a:t>Organizational Communication</a:t>
            </a:r>
            <a:endParaRPr lang="en-US" sz="5200" dirty="0">
              <a:effectLst/>
              <a:sym typeface="Times"/>
            </a:endParaRPr>
          </a:p>
        </p:txBody>
      </p:sp>
      <p:sp>
        <p:nvSpPr>
          <p:cNvPr id="142" name="Slide Number"/>
          <p:cNvSpPr txBox="1">
            <a:spLocks noGrp="1"/>
          </p:cNvSpPr>
          <p:nvPr>
            <p:ph type="sldNum" sz="quarter" idx="4294967295"/>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2</a:t>
            </a:fld>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1155032"/>
            <a:ext cx="11480800" cy="7962231"/>
          </a:xfrm>
          <a:prstGeom prst="rect">
            <a:avLst/>
          </a:prstGeom>
        </p:spPr>
        <p:txBody>
          <a:bodyPr anchor="ctr">
            <a:normAutofit/>
          </a:bodyPr>
          <a:lstStyle/>
          <a:p>
            <a:pPr marL="0" indent="0">
              <a:buNone/>
            </a:pPr>
            <a:r>
              <a:rPr lang="en-US" sz="3600" b="1" dirty="0">
                <a:solidFill>
                  <a:srgbClr val="FFC000"/>
                </a:solidFill>
                <a:effectLst/>
              </a:rPr>
              <a:t>Agenda</a:t>
            </a:r>
          </a:p>
          <a:p>
            <a:pPr marL="0" indent="0">
              <a:buNone/>
            </a:pPr>
            <a:r>
              <a:rPr lang="en-US" sz="3600" dirty="0">
                <a:effectLst/>
              </a:rPr>
              <a:t>Definition of communication, information theory</a:t>
            </a:r>
          </a:p>
          <a:p>
            <a:pPr marL="0" indent="0">
              <a:buNone/>
            </a:pPr>
            <a:r>
              <a:rPr lang="en-US" sz="3600" dirty="0">
                <a:effectLst/>
              </a:rPr>
              <a:t>Communication effectiveness</a:t>
            </a:r>
          </a:p>
          <a:p>
            <a:pPr marL="0" indent="0">
              <a:buNone/>
            </a:pPr>
            <a:r>
              <a:rPr lang="en-US" sz="3600" dirty="0">
                <a:effectLst/>
              </a:rPr>
              <a:t>Organizational communication</a:t>
            </a:r>
          </a:p>
          <a:p>
            <a:pPr lvl="1"/>
            <a:r>
              <a:rPr lang="en-US" sz="3600" dirty="0">
                <a:effectLst/>
              </a:rPr>
              <a:t>Upward &amp; Downward Communication</a:t>
            </a:r>
          </a:p>
          <a:p>
            <a:pPr lvl="1"/>
            <a:r>
              <a:rPr lang="en-US" sz="3600" dirty="0">
                <a:effectLst/>
              </a:rPr>
              <a:t>E-Communication</a:t>
            </a:r>
          </a:p>
          <a:p>
            <a:pPr marL="0" indent="0">
              <a:buNone/>
            </a:pPr>
            <a:r>
              <a:rPr lang="en-US" sz="3600" dirty="0">
                <a:solidFill>
                  <a:srgbClr val="FFC000"/>
                </a:solidFill>
                <a:effectLst/>
              </a:rPr>
              <a:t>Group communication: Network studies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900893"/>
          </a:xfrm>
          <a:prstGeom prst="rect">
            <a:avLst/>
          </a:prstGeom>
        </p:spPr>
        <p:txBody>
          <a:bodyPr>
            <a:normAutofit/>
          </a:bodyPr>
          <a:lstStyle/>
          <a:p>
            <a:r>
              <a:rPr lang="en-CA" sz="5400" dirty="0"/>
              <a:t>Tree / The Y</a:t>
            </a:r>
          </a:p>
        </p:txBody>
      </p:sp>
      <p:sp>
        <p:nvSpPr>
          <p:cNvPr id="4"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46100" y="1525194"/>
            <a:ext cx="6839438" cy="7644206"/>
          </a:xfrm>
          <a:prstGeom prst="rect">
            <a:avLst/>
          </a:prstGeom>
        </p:spPr>
        <p:txBody>
          <a:bodyPr anchor="ctr">
            <a:normAutofit/>
          </a:bodyPr>
          <a:lstStyle/>
          <a:p>
            <a:pPr eaLnBrk="1" hangingPunct="1">
              <a:lnSpc>
                <a:spcPct val="150000"/>
              </a:lnSpc>
            </a:pPr>
            <a:r>
              <a:rPr lang="en-US" sz="2800" dirty="0"/>
              <a:t>Similar to the Wheel structure</a:t>
            </a:r>
          </a:p>
        </p:txBody>
      </p:sp>
      <p:pic>
        <p:nvPicPr>
          <p:cNvPr id="6" name="Picture 5" descr="Screen Shot 2016-01-15 at 10.17.08 PM.png"/>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918302" y="3199765"/>
            <a:ext cx="4324498" cy="4876562"/>
          </a:xfrm>
          <a:prstGeom prst="rect">
            <a:avLst/>
          </a:prstGeom>
        </p:spPr>
      </p:pic>
    </p:spTree>
    <p:extLst>
      <p:ext uri="{BB962C8B-B14F-4D97-AF65-F5344CB8AC3E}">
        <p14:creationId xmlns:p14="http://schemas.microsoft.com/office/powerpoint/2010/main" val="1795775479"/>
      </p:ext>
    </p:extLst>
  </p:cSld>
  <p:clrMapOvr>
    <a:overrideClrMapping bg1="dk1" tx1="lt1" bg2="dk2" tx2="lt2" accent1="accent1" accent2="accent2" accent3="accent3" accent4="accent4" accent5="accent5" accent6="accent6" hlink="hlink" folHlink="folHlink"/>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900893"/>
          </a:xfrm>
          <a:prstGeom prst="rect">
            <a:avLst/>
          </a:prstGeom>
        </p:spPr>
        <p:txBody>
          <a:bodyPr>
            <a:normAutofit/>
          </a:bodyPr>
          <a:lstStyle/>
          <a:p>
            <a:r>
              <a:rPr lang="en-US" sz="5400" dirty="0"/>
              <a:t>Fully Connected</a:t>
            </a:r>
            <a:endParaRPr lang="en-CA" sz="5400" dirty="0"/>
          </a:p>
        </p:txBody>
      </p:sp>
      <p:sp>
        <p:nvSpPr>
          <p:cNvPr id="4"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46100" y="1525194"/>
            <a:ext cx="6839438" cy="7644206"/>
          </a:xfrm>
          <a:prstGeom prst="rect">
            <a:avLst/>
          </a:prstGeom>
        </p:spPr>
        <p:txBody>
          <a:bodyPr anchor="ctr">
            <a:normAutofit/>
          </a:bodyPr>
          <a:lstStyle/>
          <a:p>
            <a:pPr eaLnBrk="1" hangingPunct="1">
              <a:lnSpc>
                <a:spcPct val="150000"/>
              </a:lnSpc>
            </a:pPr>
            <a:r>
              <a:rPr lang="en-US" sz="2800" dirty="0"/>
              <a:t>Decentralized network</a:t>
            </a:r>
          </a:p>
          <a:p>
            <a:pPr eaLnBrk="1" hangingPunct="1">
              <a:lnSpc>
                <a:spcPct val="150000"/>
              </a:lnSpc>
            </a:pPr>
            <a:r>
              <a:rPr lang="en-US" sz="2800" dirty="0"/>
              <a:t>More democratic, but can be very slow</a:t>
            </a:r>
          </a:p>
          <a:p>
            <a:pPr eaLnBrk="1" hangingPunct="1">
              <a:lnSpc>
                <a:spcPct val="150000"/>
              </a:lnSpc>
            </a:pPr>
            <a:r>
              <a:rPr lang="en-US" sz="2800" dirty="0"/>
              <a:t>Everyone can interact with everyone</a:t>
            </a:r>
          </a:p>
          <a:p>
            <a:pPr eaLnBrk="1" hangingPunct="1">
              <a:lnSpc>
                <a:spcPct val="150000"/>
              </a:lnSpc>
            </a:pPr>
            <a:r>
              <a:rPr lang="en-US" sz="2800" dirty="0"/>
              <a:t>Leadership is unclear as it is shared by all members</a:t>
            </a:r>
          </a:p>
        </p:txBody>
      </p:sp>
      <p:pic>
        <p:nvPicPr>
          <p:cNvPr id="5" name="Picture 4" descr="Screen Shot 2016-01-15 at 10.16.31 PM.png"/>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752763" y="2856157"/>
            <a:ext cx="4490037" cy="5021752"/>
          </a:xfrm>
          <a:prstGeom prst="rect">
            <a:avLst/>
          </a:prstGeom>
        </p:spPr>
      </p:pic>
    </p:spTree>
    <p:extLst>
      <p:ext uri="{BB962C8B-B14F-4D97-AF65-F5344CB8AC3E}">
        <p14:creationId xmlns:p14="http://schemas.microsoft.com/office/powerpoint/2010/main" val="2879230039"/>
      </p:ext>
    </p:extLst>
  </p:cSld>
  <p:clrMapOvr>
    <a:overrideClrMapping bg1="dk1" tx1="lt1" bg2="dk2" tx2="lt2" accent1="accent1" accent2="accent2" accent3="accent3" accent4="accent4" accent5="accent5" accent6="accent6" hlink="hlink" folHlink="folHlink"/>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pic>
        <p:nvPicPr>
          <p:cNvPr id="5" name="Picture 4" descr="http://www.smartinsights.com/wp-content/uploads/2012/07/nt.social.network.big_.png">
            <a:extLst>
              <a:ext uri="{FF2B5EF4-FFF2-40B4-BE49-F238E27FC236}">
                <a16:creationId xmlns:a16="http://schemas.microsoft.com/office/drawing/2014/main" id="{48ED8733-0CC0-4516-91C8-B51FA67898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9391" y="3683000"/>
            <a:ext cx="6496791" cy="5572150"/>
          </a:xfrm>
          <a:prstGeom prst="rect">
            <a:avLst/>
          </a:prstGeom>
          <a:noFill/>
          <a:extLst>
            <a:ext uri="{909E8E84-426E-40DD-AFC4-6F175D3DCCD1}">
              <a14:hiddenFill xmlns:a14="http://schemas.microsoft.com/office/drawing/2010/main">
                <a:solidFill>
                  <a:srgbClr val="FFFFFF"/>
                </a:solidFill>
              </a14:hiddenFill>
            </a:ext>
          </a:extLst>
        </p:spPr>
      </p:pic>
      <p:sp>
        <p:nvSpPr>
          <p:cNvPr id="123" name="OVERVIEW"/>
          <p:cNvSpPr txBox="1">
            <a:spLocks noGrp="1"/>
          </p:cNvSpPr>
          <p:nvPr>
            <p:ph type="title"/>
          </p:nvPr>
        </p:nvSpPr>
        <p:spPr>
          <a:xfrm>
            <a:off x="762000" y="203200"/>
            <a:ext cx="11480800" cy="1800493"/>
          </a:xfrm>
          <a:prstGeom prst="rect">
            <a:avLst/>
          </a:prstGeom>
        </p:spPr>
        <p:txBody>
          <a:bodyPr/>
          <a:lstStyle/>
          <a:p>
            <a:pPr>
              <a:defRPr sz="5200"/>
            </a:pPr>
            <a:r>
              <a:rPr lang="en-CA" sz="5400" dirty="0"/>
              <a:t>Network Studies</a:t>
            </a:r>
            <a:r>
              <a:rPr sz="1200" dirty="0">
                <a:solidFill>
                  <a:srgbClr val="000000"/>
                </a:solidFill>
                <a:latin typeface="Times"/>
                <a:ea typeface="Times"/>
                <a:cs typeface="Times"/>
                <a:sym typeface="Times"/>
              </a:rPr>
              <a:t> </a:t>
            </a:r>
          </a:p>
        </p:txBody>
      </p:sp>
      <p:sp>
        <p:nvSpPr>
          <p:cNvPr id="124" name="INTRODUCTIONS…"/>
          <p:cNvSpPr txBox="1">
            <a:spLocks noGrp="1"/>
          </p:cNvSpPr>
          <p:nvPr>
            <p:ph type="body" idx="1"/>
          </p:nvPr>
        </p:nvSpPr>
        <p:spPr>
          <a:xfrm>
            <a:off x="507949" y="1778000"/>
            <a:ext cx="5562651" cy="7086600"/>
          </a:xfrm>
          <a:prstGeom prst="rect">
            <a:avLst/>
          </a:prstGeom>
        </p:spPr>
        <p:txBody>
          <a:bodyPr>
            <a:normAutofit/>
          </a:bodyPr>
          <a:lstStyle/>
          <a:p>
            <a:pPr marL="0" indent="0">
              <a:buNone/>
            </a:pPr>
            <a:r>
              <a:rPr lang="en-US" sz="3600" dirty="0">
                <a:solidFill>
                  <a:srgbClr val="FFC000"/>
                </a:solidFill>
                <a:effectLst/>
              </a:rPr>
              <a:t>Introduction: Studies in ‘social networks’.</a:t>
            </a:r>
          </a:p>
          <a:p>
            <a:pPr marL="0" indent="0">
              <a:buNone/>
            </a:pPr>
            <a:r>
              <a:rPr lang="en-US" sz="3600" dirty="0">
                <a:solidFill>
                  <a:srgbClr val="FFC000"/>
                </a:solidFill>
                <a:effectLst/>
              </a:rPr>
              <a:t>E.g., graph frequency of emails between all entities in an organization</a:t>
            </a:r>
          </a:p>
          <a:p>
            <a:pPr marL="0" indent="0">
              <a:buNone/>
            </a:pPr>
            <a:r>
              <a:rPr lang="en-US" sz="3600" dirty="0">
                <a:solidFill>
                  <a:srgbClr val="FFC000"/>
                </a:solidFill>
                <a:effectLst/>
              </a:rPr>
              <a:t>Make deductions about who affects decision making</a:t>
            </a:r>
          </a:p>
        </p:txBody>
      </p:sp>
      <p:sp>
        <p:nvSpPr>
          <p:cNvPr id="125"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3</a:t>
            </a:fld>
            <a:endParaRPr/>
          </a:p>
        </p:txBody>
      </p:sp>
    </p:spTree>
    <p:extLst>
      <p:ext uri="{BB962C8B-B14F-4D97-AF65-F5344CB8AC3E}">
        <p14:creationId xmlns:p14="http://schemas.microsoft.com/office/powerpoint/2010/main" val="2463126113"/>
      </p:ext>
    </p:extLst>
  </p:cSld>
  <p:clrMapOvr>
    <a:overrideClrMapping bg1="dk1" tx1="lt1" bg2="dk2" tx2="lt2" accent1="accent1" accent2="accent2" accent3="accent3" accent4="accent4" accent5="accent5" accent6="accent6" hlink="hlink" folHlink="folHlink"/>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216525"/>
          </a:xfrm>
          <a:prstGeom prst="rect">
            <a:avLst/>
          </a:prstGeom>
        </p:spPr>
        <p:txBody>
          <a:bodyPr/>
          <a:lstStyle/>
          <a:p>
            <a:r>
              <a:rPr lang="en-CA" sz="5400" dirty="0"/>
              <a:t>Network Studies</a:t>
            </a: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1575994"/>
            <a:ext cx="11480800" cy="3721768"/>
          </a:xfrm>
          <a:prstGeom prst="rect">
            <a:avLst/>
          </a:prstGeom>
        </p:spPr>
        <p:txBody>
          <a:bodyPr anchor="ctr">
            <a:normAutofit fontScale="77500" lnSpcReduction="20000"/>
          </a:bodyPr>
          <a:lstStyle/>
          <a:p>
            <a:pPr marL="0" indent="0">
              <a:buNone/>
            </a:pPr>
            <a:r>
              <a:rPr lang="en-US" sz="3600" b="1" dirty="0" err="1">
                <a:solidFill>
                  <a:srgbClr val="FFC000"/>
                </a:solidFill>
                <a:effectLst/>
              </a:rPr>
              <a:t>Bavelas</a:t>
            </a:r>
            <a:r>
              <a:rPr lang="en-US" sz="3600" b="1" dirty="0">
                <a:solidFill>
                  <a:srgbClr val="FFC000"/>
                </a:solidFill>
                <a:effectLst/>
              </a:rPr>
              <a:t>’ idea of network connectivity. </a:t>
            </a:r>
          </a:p>
          <a:p>
            <a:pPr marL="0" indent="0">
              <a:buNone/>
            </a:pPr>
            <a:r>
              <a:rPr lang="en-US" sz="3600" b="1" dirty="0">
                <a:solidFill>
                  <a:schemeClr val="tx1"/>
                </a:solidFill>
                <a:effectLst/>
              </a:rPr>
              <a:t>E.g., 5 people in a group: What are the possible communication linkages? What are the constraints?</a:t>
            </a:r>
          </a:p>
          <a:p>
            <a:pPr marL="0" indent="0">
              <a:buNone/>
            </a:pPr>
            <a:r>
              <a:rPr lang="en-US" sz="3600" b="1" dirty="0">
                <a:solidFill>
                  <a:srgbClr val="FFC000"/>
                </a:solidFill>
                <a:effectLst/>
              </a:rPr>
              <a:t>Measurement of centrality. </a:t>
            </a:r>
          </a:p>
          <a:p>
            <a:pPr marL="0" indent="0">
              <a:buNone/>
            </a:pPr>
            <a:r>
              <a:rPr lang="en-US" sz="3600" b="1" dirty="0">
                <a:solidFill>
                  <a:schemeClr val="tx1"/>
                </a:solidFill>
                <a:effectLst/>
              </a:rPr>
              <a:t>Centrality ~ Ease of  communication with others and vice = versa. </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4</a:t>
            </a:fld>
            <a:endParaRPr/>
          </a:p>
        </p:txBody>
      </p:sp>
      <p:sp>
        <p:nvSpPr>
          <p:cNvPr id="27" name="Oval 26">
            <a:extLst>
              <a:ext uri="{FF2B5EF4-FFF2-40B4-BE49-F238E27FC236}">
                <a16:creationId xmlns:a16="http://schemas.microsoft.com/office/drawing/2014/main" id="{1CCDDF49-A81B-464D-9F67-4D535A46E17C}"/>
              </a:ext>
            </a:extLst>
          </p:cNvPr>
          <p:cNvSpPr/>
          <p:nvPr/>
        </p:nvSpPr>
        <p:spPr>
          <a:xfrm>
            <a:off x="3809244" y="6657653"/>
            <a:ext cx="762000" cy="685800"/>
          </a:xfrm>
          <a:prstGeom prst="ellipse">
            <a:avLst/>
          </a:prstGeom>
          <a:solidFill>
            <a:srgbClr val="F3F2DC">
              <a:lumMod val="90000"/>
            </a:srgbClr>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8" name="Oval 27">
            <a:extLst>
              <a:ext uri="{FF2B5EF4-FFF2-40B4-BE49-F238E27FC236}">
                <a16:creationId xmlns:a16="http://schemas.microsoft.com/office/drawing/2014/main" id="{76598B0F-2876-4741-8B3A-A755592FC1E3}"/>
              </a:ext>
            </a:extLst>
          </p:cNvPr>
          <p:cNvSpPr/>
          <p:nvPr/>
        </p:nvSpPr>
        <p:spPr>
          <a:xfrm>
            <a:off x="2894844" y="5819453"/>
            <a:ext cx="762000" cy="685800"/>
          </a:xfrm>
          <a:prstGeom prst="ellipse">
            <a:avLst/>
          </a:prstGeom>
          <a:solidFill>
            <a:srgbClr val="F3F2DC">
              <a:lumMod val="90000"/>
            </a:srgbClr>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9" name="Oval 28">
            <a:extLst>
              <a:ext uri="{FF2B5EF4-FFF2-40B4-BE49-F238E27FC236}">
                <a16:creationId xmlns:a16="http://schemas.microsoft.com/office/drawing/2014/main" id="{523ADD7A-741C-4CF9-8C1F-C95FDED395A4}"/>
              </a:ext>
            </a:extLst>
          </p:cNvPr>
          <p:cNvSpPr/>
          <p:nvPr/>
        </p:nvSpPr>
        <p:spPr>
          <a:xfrm>
            <a:off x="4876044" y="5819453"/>
            <a:ext cx="762000" cy="685800"/>
          </a:xfrm>
          <a:prstGeom prst="ellipse">
            <a:avLst/>
          </a:prstGeom>
          <a:solidFill>
            <a:srgbClr val="F3F2DC">
              <a:lumMod val="90000"/>
            </a:srgbClr>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0" name="Oval 29">
            <a:extLst>
              <a:ext uri="{FF2B5EF4-FFF2-40B4-BE49-F238E27FC236}">
                <a16:creationId xmlns:a16="http://schemas.microsoft.com/office/drawing/2014/main" id="{8C1D11FF-FDD1-465D-B165-04CC756971B8}"/>
              </a:ext>
            </a:extLst>
          </p:cNvPr>
          <p:cNvSpPr/>
          <p:nvPr/>
        </p:nvSpPr>
        <p:spPr>
          <a:xfrm>
            <a:off x="4876044" y="7495853"/>
            <a:ext cx="762000" cy="685800"/>
          </a:xfrm>
          <a:prstGeom prst="ellipse">
            <a:avLst/>
          </a:prstGeom>
          <a:solidFill>
            <a:srgbClr val="F3F2DC">
              <a:lumMod val="90000"/>
            </a:srgbClr>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1" name="Oval 30">
            <a:extLst>
              <a:ext uri="{FF2B5EF4-FFF2-40B4-BE49-F238E27FC236}">
                <a16:creationId xmlns:a16="http://schemas.microsoft.com/office/drawing/2014/main" id="{326DB0D5-9697-43AE-BCF2-F897DA565FC5}"/>
              </a:ext>
            </a:extLst>
          </p:cNvPr>
          <p:cNvSpPr/>
          <p:nvPr/>
        </p:nvSpPr>
        <p:spPr>
          <a:xfrm>
            <a:off x="2818644" y="7495853"/>
            <a:ext cx="762000" cy="685800"/>
          </a:xfrm>
          <a:prstGeom prst="ellipse">
            <a:avLst/>
          </a:prstGeom>
          <a:solidFill>
            <a:srgbClr val="F3F2DC">
              <a:lumMod val="90000"/>
            </a:srgbClr>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2" name="Oval 31">
            <a:extLst>
              <a:ext uri="{FF2B5EF4-FFF2-40B4-BE49-F238E27FC236}">
                <a16:creationId xmlns:a16="http://schemas.microsoft.com/office/drawing/2014/main" id="{BD382AF8-D1AB-43CC-9407-47EF00A72908}"/>
              </a:ext>
            </a:extLst>
          </p:cNvPr>
          <p:cNvSpPr/>
          <p:nvPr/>
        </p:nvSpPr>
        <p:spPr>
          <a:xfrm>
            <a:off x="6933444" y="5895653"/>
            <a:ext cx="762000" cy="685800"/>
          </a:xfrm>
          <a:prstGeom prst="ellipse">
            <a:avLst/>
          </a:prstGeom>
          <a:solidFill>
            <a:srgbClr val="F3F2DC">
              <a:lumMod val="90000"/>
            </a:srgbClr>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3" name="Oval 32">
            <a:extLst>
              <a:ext uri="{FF2B5EF4-FFF2-40B4-BE49-F238E27FC236}">
                <a16:creationId xmlns:a16="http://schemas.microsoft.com/office/drawing/2014/main" id="{F94AF34A-55FB-4421-B78B-6219ED35328A}"/>
              </a:ext>
            </a:extLst>
          </p:cNvPr>
          <p:cNvSpPr/>
          <p:nvPr/>
        </p:nvSpPr>
        <p:spPr>
          <a:xfrm>
            <a:off x="6704844" y="7191053"/>
            <a:ext cx="762000" cy="685800"/>
          </a:xfrm>
          <a:prstGeom prst="ellipse">
            <a:avLst/>
          </a:prstGeom>
          <a:solidFill>
            <a:srgbClr val="F3F2DC">
              <a:lumMod val="90000"/>
            </a:srgbClr>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4" name="Oval 33">
            <a:extLst>
              <a:ext uri="{FF2B5EF4-FFF2-40B4-BE49-F238E27FC236}">
                <a16:creationId xmlns:a16="http://schemas.microsoft.com/office/drawing/2014/main" id="{96D33C26-5B2A-465F-B3E9-295C89B10659}"/>
              </a:ext>
            </a:extLst>
          </p:cNvPr>
          <p:cNvSpPr/>
          <p:nvPr/>
        </p:nvSpPr>
        <p:spPr>
          <a:xfrm>
            <a:off x="8000244" y="8029253"/>
            <a:ext cx="762000" cy="685800"/>
          </a:xfrm>
          <a:prstGeom prst="ellipse">
            <a:avLst/>
          </a:prstGeom>
          <a:solidFill>
            <a:srgbClr val="F3F2DC">
              <a:lumMod val="90000"/>
            </a:srgbClr>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5" name="Oval 34">
            <a:extLst>
              <a:ext uri="{FF2B5EF4-FFF2-40B4-BE49-F238E27FC236}">
                <a16:creationId xmlns:a16="http://schemas.microsoft.com/office/drawing/2014/main" id="{AF44AE80-4415-4F40-98E5-F34647A00960}"/>
              </a:ext>
            </a:extLst>
          </p:cNvPr>
          <p:cNvSpPr/>
          <p:nvPr/>
        </p:nvSpPr>
        <p:spPr>
          <a:xfrm>
            <a:off x="9143244" y="7114853"/>
            <a:ext cx="762000" cy="685800"/>
          </a:xfrm>
          <a:prstGeom prst="ellipse">
            <a:avLst/>
          </a:prstGeom>
          <a:solidFill>
            <a:srgbClr val="F3F2DC">
              <a:lumMod val="90000"/>
            </a:srgbClr>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6" name="Oval 35">
            <a:extLst>
              <a:ext uri="{FF2B5EF4-FFF2-40B4-BE49-F238E27FC236}">
                <a16:creationId xmlns:a16="http://schemas.microsoft.com/office/drawing/2014/main" id="{F9E79057-694C-4AB5-A97F-F749B48B7E8F}"/>
              </a:ext>
            </a:extLst>
          </p:cNvPr>
          <p:cNvSpPr/>
          <p:nvPr/>
        </p:nvSpPr>
        <p:spPr>
          <a:xfrm>
            <a:off x="8457444" y="5895653"/>
            <a:ext cx="762000" cy="685800"/>
          </a:xfrm>
          <a:prstGeom prst="ellipse">
            <a:avLst/>
          </a:prstGeom>
          <a:solidFill>
            <a:srgbClr val="F3F2DC">
              <a:lumMod val="90000"/>
            </a:srgbClr>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37" name="Straight Connector 36">
            <a:extLst>
              <a:ext uri="{FF2B5EF4-FFF2-40B4-BE49-F238E27FC236}">
                <a16:creationId xmlns:a16="http://schemas.microsoft.com/office/drawing/2014/main" id="{FB2CB9BB-262D-41B1-AF47-4E93334B32ED}"/>
              </a:ext>
            </a:extLst>
          </p:cNvPr>
          <p:cNvCxnSpPr>
            <a:stCxn id="32" idx="6"/>
            <a:endCxn id="36" idx="2"/>
          </p:cNvCxnSpPr>
          <p:nvPr/>
        </p:nvCxnSpPr>
        <p:spPr>
          <a:xfrm>
            <a:off x="7695444" y="6238553"/>
            <a:ext cx="762000" cy="0"/>
          </a:xfrm>
          <a:prstGeom prst="line">
            <a:avLst/>
          </a:prstGeom>
          <a:noFill/>
          <a:ln w="9525" cap="flat" cmpd="sng" algn="ctr">
            <a:solidFill>
              <a:srgbClr val="93A299"/>
            </a:solidFill>
            <a:prstDash val="solid"/>
          </a:ln>
          <a:effectLst/>
        </p:spPr>
      </p:cxnSp>
      <p:cxnSp>
        <p:nvCxnSpPr>
          <p:cNvPr id="38" name="Straight Connector 37">
            <a:extLst>
              <a:ext uri="{FF2B5EF4-FFF2-40B4-BE49-F238E27FC236}">
                <a16:creationId xmlns:a16="http://schemas.microsoft.com/office/drawing/2014/main" id="{6ED09A0F-A737-415C-BBFC-6A039A693D2A}"/>
              </a:ext>
            </a:extLst>
          </p:cNvPr>
          <p:cNvCxnSpPr>
            <a:stCxn id="36" idx="5"/>
            <a:endCxn id="35" idx="0"/>
          </p:cNvCxnSpPr>
          <p:nvPr/>
        </p:nvCxnSpPr>
        <p:spPr>
          <a:xfrm rot="16200000" flipH="1">
            <a:off x="8999132" y="6589740"/>
            <a:ext cx="633833" cy="416392"/>
          </a:xfrm>
          <a:prstGeom prst="line">
            <a:avLst/>
          </a:prstGeom>
          <a:noFill/>
          <a:ln w="9525" cap="flat" cmpd="sng" algn="ctr">
            <a:solidFill>
              <a:srgbClr val="93A299"/>
            </a:solidFill>
            <a:prstDash val="solid"/>
          </a:ln>
          <a:effectLst/>
        </p:spPr>
      </p:cxnSp>
      <p:cxnSp>
        <p:nvCxnSpPr>
          <p:cNvPr id="39" name="Straight Connector 38">
            <a:extLst>
              <a:ext uri="{FF2B5EF4-FFF2-40B4-BE49-F238E27FC236}">
                <a16:creationId xmlns:a16="http://schemas.microsoft.com/office/drawing/2014/main" id="{3842A05D-88EF-408C-85A1-10A9C9F6BD2D}"/>
              </a:ext>
            </a:extLst>
          </p:cNvPr>
          <p:cNvCxnSpPr>
            <a:stCxn id="35" idx="3"/>
            <a:endCxn id="34" idx="7"/>
          </p:cNvCxnSpPr>
          <p:nvPr/>
        </p:nvCxnSpPr>
        <p:spPr>
          <a:xfrm rot="5400000">
            <a:off x="8738011" y="7612861"/>
            <a:ext cx="429466" cy="604184"/>
          </a:xfrm>
          <a:prstGeom prst="line">
            <a:avLst/>
          </a:prstGeom>
          <a:noFill/>
          <a:ln w="9525" cap="flat" cmpd="sng" algn="ctr">
            <a:solidFill>
              <a:srgbClr val="93A299"/>
            </a:solidFill>
            <a:prstDash val="solid"/>
          </a:ln>
          <a:effectLst/>
        </p:spPr>
      </p:cxnSp>
      <p:cxnSp>
        <p:nvCxnSpPr>
          <p:cNvPr id="40" name="Straight Connector 39">
            <a:extLst>
              <a:ext uri="{FF2B5EF4-FFF2-40B4-BE49-F238E27FC236}">
                <a16:creationId xmlns:a16="http://schemas.microsoft.com/office/drawing/2014/main" id="{C783DC45-B34C-4EE4-84C1-4DDB9C17DF89}"/>
              </a:ext>
            </a:extLst>
          </p:cNvPr>
          <p:cNvCxnSpPr>
            <a:endCxn id="33" idx="0"/>
          </p:cNvCxnSpPr>
          <p:nvPr/>
        </p:nvCxnSpPr>
        <p:spPr>
          <a:xfrm rot="5400000">
            <a:off x="6819144" y="6848153"/>
            <a:ext cx="609600" cy="76200"/>
          </a:xfrm>
          <a:prstGeom prst="line">
            <a:avLst/>
          </a:prstGeom>
          <a:noFill/>
          <a:ln w="9525" cap="flat" cmpd="sng" algn="ctr">
            <a:solidFill>
              <a:srgbClr val="93A299"/>
            </a:solidFill>
            <a:prstDash val="solid"/>
          </a:ln>
          <a:effectLst/>
        </p:spPr>
      </p:cxnSp>
      <p:cxnSp>
        <p:nvCxnSpPr>
          <p:cNvPr id="41" name="Straight Connector 40">
            <a:extLst>
              <a:ext uri="{FF2B5EF4-FFF2-40B4-BE49-F238E27FC236}">
                <a16:creationId xmlns:a16="http://schemas.microsoft.com/office/drawing/2014/main" id="{E2E834DE-9CD6-482A-8241-06E4F7C7126F}"/>
              </a:ext>
            </a:extLst>
          </p:cNvPr>
          <p:cNvCxnSpPr>
            <a:stCxn id="33" idx="5"/>
            <a:endCxn id="34" idx="1"/>
          </p:cNvCxnSpPr>
          <p:nvPr/>
        </p:nvCxnSpPr>
        <p:spPr>
          <a:xfrm rot="16200000" flipH="1">
            <a:off x="7556911" y="7574761"/>
            <a:ext cx="353266" cy="756584"/>
          </a:xfrm>
          <a:prstGeom prst="line">
            <a:avLst/>
          </a:prstGeom>
          <a:noFill/>
          <a:ln w="9525" cap="flat" cmpd="sng" algn="ctr">
            <a:solidFill>
              <a:srgbClr val="93A299"/>
            </a:solidFill>
            <a:prstDash val="solid"/>
          </a:ln>
          <a:effectLst/>
        </p:spPr>
      </p:cxnSp>
      <p:cxnSp>
        <p:nvCxnSpPr>
          <p:cNvPr id="42" name="Straight Connector 41">
            <a:extLst>
              <a:ext uri="{FF2B5EF4-FFF2-40B4-BE49-F238E27FC236}">
                <a16:creationId xmlns:a16="http://schemas.microsoft.com/office/drawing/2014/main" id="{9098F06C-860B-4609-AFAE-A788C700A112}"/>
              </a:ext>
            </a:extLst>
          </p:cNvPr>
          <p:cNvCxnSpPr>
            <a:stCxn id="27" idx="1"/>
            <a:endCxn id="28" idx="5"/>
          </p:cNvCxnSpPr>
          <p:nvPr/>
        </p:nvCxnSpPr>
        <p:spPr>
          <a:xfrm rot="16200000" flipV="1">
            <a:off x="3556411" y="6393661"/>
            <a:ext cx="353266" cy="375584"/>
          </a:xfrm>
          <a:prstGeom prst="line">
            <a:avLst/>
          </a:prstGeom>
          <a:noFill/>
          <a:ln w="9525" cap="flat" cmpd="sng" algn="ctr">
            <a:solidFill>
              <a:srgbClr val="93A299"/>
            </a:solidFill>
            <a:prstDash val="solid"/>
          </a:ln>
          <a:effectLst/>
        </p:spPr>
      </p:cxnSp>
      <p:cxnSp>
        <p:nvCxnSpPr>
          <p:cNvPr id="43" name="Straight Connector 42">
            <a:extLst>
              <a:ext uri="{FF2B5EF4-FFF2-40B4-BE49-F238E27FC236}">
                <a16:creationId xmlns:a16="http://schemas.microsoft.com/office/drawing/2014/main" id="{0FD15E56-C5EA-4B04-B665-A9EC9D1436B7}"/>
              </a:ext>
            </a:extLst>
          </p:cNvPr>
          <p:cNvCxnSpPr>
            <a:stCxn id="27" idx="7"/>
            <a:endCxn id="29" idx="3"/>
          </p:cNvCxnSpPr>
          <p:nvPr/>
        </p:nvCxnSpPr>
        <p:spPr>
          <a:xfrm rot="5400000" flipH="1" flipV="1">
            <a:off x="4547011" y="6317461"/>
            <a:ext cx="353266" cy="527984"/>
          </a:xfrm>
          <a:prstGeom prst="line">
            <a:avLst/>
          </a:prstGeom>
          <a:noFill/>
          <a:ln w="9525" cap="flat" cmpd="sng" algn="ctr">
            <a:solidFill>
              <a:srgbClr val="93A299"/>
            </a:solidFill>
            <a:prstDash val="solid"/>
          </a:ln>
          <a:effectLst/>
        </p:spPr>
      </p:cxnSp>
      <p:cxnSp>
        <p:nvCxnSpPr>
          <p:cNvPr id="44" name="Straight Connector 43">
            <a:extLst>
              <a:ext uri="{FF2B5EF4-FFF2-40B4-BE49-F238E27FC236}">
                <a16:creationId xmlns:a16="http://schemas.microsoft.com/office/drawing/2014/main" id="{69314651-2E14-411F-8AB2-3BD646947C4A}"/>
              </a:ext>
            </a:extLst>
          </p:cNvPr>
          <p:cNvCxnSpPr>
            <a:stCxn id="27" idx="5"/>
            <a:endCxn id="30" idx="1"/>
          </p:cNvCxnSpPr>
          <p:nvPr/>
        </p:nvCxnSpPr>
        <p:spPr>
          <a:xfrm rot="16200000" flipH="1">
            <a:off x="4547011" y="7155661"/>
            <a:ext cx="353266" cy="527984"/>
          </a:xfrm>
          <a:prstGeom prst="line">
            <a:avLst/>
          </a:prstGeom>
          <a:noFill/>
          <a:ln w="9525" cap="flat" cmpd="sng" algn="ctr">
            <a:solidFill>
              <a:srgbClr val="93A299"/>
            </a:solidFill>
            <a:prstDash val="solid"/>
          </a:ln>
          <a:effectLst/>
        </p:spPr>
      </p:cxnSp>
      <p:cxnSp>
        <p:nvCxnSpPr>
          <p:cNvPr id="45" name="Straight Connector 44">
            <a:extLst>
              <a:ext uri="{FF2B5EF4-FFF2-40B4-BE49-F238E27FC236}">
                <a16:creationId xmlns:a16="http://schemas.microsoft.com/office/drawing/2014/main" id="{1FD1C863-A0BD-47C7-A6F2-14AA1E35F0FA}"/>
              </a:ext>
            </a:extLst>
          </p:cNvPr>
          <p:cNvCxnSpPr>
            <a:stCxn id="27" idx="3"/>
            <a:endCxn id="31" idx="7"/>
          </p:cNvCxnSpPr>
          <p:nvPr/>
        </p:nvCxnSpPr>
        <p:spPr>
          <a:xfrm rot="5400000">
            <a:off x="3518311" y="7193761"/>
            <a:ext cx="353266" cy="451784"/>
          </a:xfrm>
          <a:prstGeom prst="line">
            <a:avLst/>
          </a:prstGeom>
          <a:noFill/>
          <a:ln w="9525" cap="flat" cmpd="sng" algn="ctr">
            <a:solidFill>
              <a:srgbClr val="93A299"/>
            </a:solidFill>
            <a:prstDash val="solid"/>
          </a:ln>
          <a:effectLst/>
        </p:spPr>
      </p:cxnSp>
      <p:sp>
        <p:nvSpPr>
          <p:cNvPr id="46" name="TextBox 45">
            <a:extLst>
              <a:ext uri="{FF2B5EF4-FFF2-40B4-BE49-F238E27FC236}">
                <a16:creationId xmlns:a16="http://schemas.microsoft.com/office/drawing/2014/main" id="{57D93C54-A756-4112-AF1B-737C77793CC1}"/>
              </a:ext>
            </a:extLst>
          </p:cNvPr>
          <p:cNvSpPr txBox="1"/>
          <p:nvPr/>
        </p:nvSpPr>
        <p:spPr>
          <a:xfrm>
            <a:off x="3540307" y="8694567"/>
            <a:ext cx="1183337" cy="523220"/>
          </a:xfrm>
          <a:prstGeom prst="rect">
            <a:avLst/>
          </a:prstGeom>
          <a:noFill/>
        </p:spPr>
        <p:txBody>
          <a:bodyPr wrap="none"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defTabSz="914400" hangingPunct="1">
              <a:defRPr sz="2800" b="1">
                <a:solidFill>
                  <a:schemeClr val="tx1"/>
                </a:solidFill>
                <a:effectLst/>
              </a:defRPr>
            </a:lvl1pPr>
          </a:lstStyle>
          <a:p>
            <a:r>
              <a:rPr lang="en-US" dirty="0"/>
              <a:t>wheel</a:t>
            </a:r>
          </a:p>
        </p:txBody>
      </p:sp>
      <p:sp>
        <p:nvSpPr>
          <p:cNvPr id="47" name="TextBox 46">
            <a:extLst>
              <a:ext uri="{FF2B5EF4-FFF2-40B4-BE49-F238E27FC236}">
                <a16:creationId xmlns:a16="http://schemas.microsoft.com/office/drawing/2014/main" id="{DC746089-356E-4F84-9BAF-598DAFC20863}"/>
              </a:ext>
            </a:extLst>
          </p:cNvPr>
          <p:cNvSpPr txBox="1"/>
          <p:nvPr/>
        </p:nvSpPr>
        <p:spPr>
          <a:xfrm>
            <a:off x="7995393" y="8793485"/>
            <a:ext cx="1124026" cy="523220"/>
          </a:xfrm>
          <a:prstGeom prst="rect">
            <a:avLst/>
          </a:prstGeom>
          <a:noFill/>
        </p:spPr>
        <p:txBody>
          <a:bodyPr wrap="none" rtlCol="0">
            <a:spAutoFit/>
          </a:bodyPr>
          <a:lstStyle/>
          <a:p>
            <a:pPr algn="l" defTabSz="914400" hangingPunct="1"/>
            <a:r>
              <a:rPr lang="en-US" sz="2800" b="1" dirty="0">
                <a:solidFill>
                  <a:schemeClr val="tx1"/>
                </a:solidFill>
                <a:effectLst/>
              </a:rPr>
              <a:t>circle</a:t>
            </a:r>
          </a:p>
        </p:txBody>
      </p:sp>
    </p:spTree>
    <p:extLst>
      <p:ext uri="{BB962C8B-B14F-4D97-AF65-F5344CB8AC3E}">
        <p14:creationId xmlns:p14="http://schemas.microsoft.com/office/powerpoint/2010/main" val="3571178732"/>
      </p:ext>
    </p:extLst>
  </p:cSld>
  <p:clrMapOvr>
    <a:overrideClrMapping bg1="dk1" tx1="lt1" bg2="dk2" tx2="lt2" accent1="accent1" accent2="accent2" accent3="accent3" accent4="accent4" accent5="accent5" accent6="accent6" hlink="hlink" folHlink="folHlink"/>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216525"/>
          </a:xfrm>
          <a:prstGeom prst="rect">
            <a:avLst/>
          </a:prstGeom>
        </p:spPr>
        <p:txBody>
          <a:bodyPr/>
          <a:lstStyle/>
          <a:p>
            <a:r>
              <a:rPr lang="en-CA" sz="5400" dirty="0"/>
              <a:t>Network Studies</a:t>
            </a: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61999" y="1575994"/>
            <a:ext cx="10107807" cy="8053756"/>
          </a:xfrm>
          <a:prstGeom prst="rect">
            <a:avLst/>
          </a:prstGeom>
        </p:spPr>
        <p:txBody>
          <a:bodyPr anchor="ctr">
            <a:normAutofit fontScale="85000" lnSpcReduction="20000"/>
          </a:bodyPr>
          <a:lstStyle/>
          <a:p>
            <a:pPr marL="0" indent="0">
              <a:buNone/>
            </a:pPr>
            <a:r>
              <a:rPr lang="en-US" sz="3600" b="1" dirty="0">
                <a:solidFill>
                  <a:srgbClr val="FFC000"/>
                </a:solidFill>
                <a:effectLst/>
              </a:rPr>
              <a:t>Basic experimental set up</a:t>
            </a:r>
          </a:p>
          <a:p>
            <a:pPr marL="0" indent="0">
              <a:buNone/>
            </a:pPr>
            <a:r>
              <a:rPr lang="en-US" sz="3600" b="1" dirty="0">
                <a:solidFill>
                  <a:schemeClr val="tx1"/>
                </a:solidFill>
                <a:effectLst/>
              </a:rPr>
              <a:t>Task (6 possible  marbles: B, Y, G, R, W, P). Every member has a box of 5 marbles. There is only one marble that is common to all team members</a:t>
            </a:r>
          </a:p>
          <a:p>
            <a:pPr marL="0" indent="0">
              <a:buNone/>
            </a:pPr>
            <a:r>
              <a:rPr lang="en-US" sz="3600" b="1" dirty="0">
                <a:solidFill>
                  <a:schemeClr val="tx1"/>
                </a:solidFill>
                <a:effectLst/>
              </a:rPr>
              <a:t>Each member sits in his/her cubicle, and  they communicate with others through messages through openings in the cubicle. You measure how long it takes them to find the common color. </a:t>
            </a:r>
          </a:p>
          <a:p>
            <a:pPr marL="0" indent="0">
              <a:buNone/>
            </a:pPr>
            <a:r>
              <a:rPr lang="en-US" sz="3600" b="1" dirty="0">
                <a:solidFill>
                  <a:srgbClr val="FFC000"/>
                </a:solidFill>
                <a:effectLst/>
              </a:rPr>
              <a:t>Why use such a simple task?  </a:t>
            </a:r>
          </a:p>
          <a:p>
            <a:pPr marL="0" indent="0">
              <a:buNone/>
            </a:pPr>
            <a:r>
              <a:rPr lang="en-US" sz="3600" b="1" dirty="0">
                <a:solidFill>
                  <a:schemeClr val="tx1"/>
                </a:solidFill>
                <a:effectLst/>
              </a:rPr>
              <a:t>Because you don’t want to add other variables (e.g., intelligence)</a:t>
            </a:r>
          </a:p>
          <a:p>
            <a:pPr marL="0" indent="0">
              <a:buNone/>
            </a:pPr>
            <a:r>
              <a:rPr lang="en-US" sz="3600" b="1" dirty="0">
                <a:solidFill>
                  <a:schemeClr val="tx1"/>
                </a:solidFill>
                <a:effectLst/>
              </a:rPr>
              <a:t>Study 2: Introduction of noise – marbles are multi-colored.</a:t>
            </a:r>
          </a:p>
        </p:txBody>
      </p:sp>
      <p:sp>
        <p:nvSpPr>
          <p:cNvPr id="53" name="Oval 52">
            <a:extLst>
              <a:ext uri="{FF2B5EF4-FFF2-40B4-BE49-F238E27FC236}">
                <a16:creationId xmlns:a16="http://schemas.microsoft.com/office/drawing/2014/main" id="{9CED2CC5-7066-46E4-8D4E-D6F14CAB8978}"/>
              </a:ext>
            </a:extLst>
          </p:cNvPr>
          <p:cNvSpPr/>
          <p:nvPr/>
        </p:nvSpPr>
        <p:spPr>
          <a:xfrm>
            <a:off x="11012137" y="2357264"/>
            <a:ext cx="504056" cy="504056"/>
          </a:xfrm>
          <a:prstGeom prst="ellipse">
            <a:avLst/>
          </a:prstGeom>
          <a:solidFill>
            <a:srgbClr val="D2533C"/>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Arial"/>
              <a:ea typeface="+mn-ea"/>
              <a:cs typeface="+mn-cs"/>
            </a:endParaRPr>
          </a:p>
        </p:txBody>
      </p:sp>
      <p:sp>
        <p:nvSpPr>
          <p:cNvPr id="54" name="Oval 53">
            <a:extLst>
              <a:ext uri="{FF2B5EF4-FFF2-40B4-BE49-F238E27FC236}">
                <a16:creationId xmlns:a16="http://schemas.microsoft.com/office/drawing/2014/main" id="{C6AE3631-4F35-4983-B5C1-2684E392FFEB}"/>
              </a:ext>
            </a:extLst>
          </p:cNvPr>
          <p:cNvSpPr/>
          <p:nvPr/>
        </p:nvSpPr>
        <p:spPr>
          <a:xfrm>
            <a:off x="10525015" y="2761692"/>
            <a:ext cx="504056" cy="504056"/>
          </a:xfrm>
          <a:prstGeom prst="ellipse">
            <a:avLst/>
          </a:prstGeom>
          <a:solidFill>
            <a:srgbClr val="FFFF00"/>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Arial"/>
              <a:ea typeface="+mn-ea"/>
              <a:cs typeface="+mn-cs"/>
            </a:endParaRPr>
          </a:p>
        </p:txBody>
      </p:sp>
      <p:sp>
        <p:nvSpPr>
          <p:cNvPr id="55" name="Oval 54">
            <a:extLst>
              <a:ext uri="{FF2B5EF4-FFF2-40B4-BE49-F238E27FC236}">
                <a16:creationId xmlns:a16="http://schemas.microsoft.com/office/drawing/2014/main" id="{8AEFAB49-EBB9-4DB8-B5D9-0C7CF4AE4CBB}"/>
              </a:ext>
            </a:extLst>
          </p:cNvPr>
          <p:cNvSpPr/>
          <p:nvPr/>
        </p:nvSpPr>
        <p:spPr>
          <a:xfrm>
            <a:off x="11563714" y="2509664"/>
            <a:ext cx="504056" cy="504056"/>
          </a:xfrm>
          <a:prstGeom prst="ellipse">
            <a:avLst/>
          </a:prstGeom>
          <a:solidFill>
            <a:srgbClr val="0070C0"/>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Arial"/>
              <a:ea typeface="+mn-ea"/>
              <a:cs typeface="+mn-cs"/>
            </a:endParaRPr>
          </a:p>
        </p:txBody>
      </p:sp>
      <p:sp>
        <p:nvSpPr>
          <p:cNvPr id="56" name="Oval 55">
            <a:extLst>
              <a:ext uri="{FF2B5EF4-FFF2-40B4-BE49-F238E27FC236}">
                <a16:creationId xmlns:a16="http://schemas.microsoft.com/office/drawing/2014/main" id="{91DE9F2D-7C3D-49B0-B7E7-FD230D7606E3}"/>
              </a:ext>
            </a:extLst>
          </p:cNvPr>
          <p:cNvSpPr/>
          <p:nvPr/>
        </p:nvSpPr>
        <p:spPr>
          <a:xfrm>
            <a:off x="11092358" y="3013720"/>
            <a:ext cx="504056" cy="504056"/>
          </a:xfrm>
          <a:prstGeom prst="ellipse">
            <a:avLst/>
          </a:prstGeom>
          <a:solidFill>
            <a:srgbClr val="00B050"/>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Arial"/>
              <a:ea typeface="+mn-ea"/>
              <a:cs typeface="+mn-cs"/>
            </a:endParaRPr>
          </a:p>
        </p:txBody>
      </p:sp>
      <p:sp>
        <p:nvSpPr>
          <p:cNvPr id="57" name="Oval 56">
            <a:extLst>
              <a:ext uri="{FF2B5EF4-FFF2-40B4-BE49-F238E27FC236}">
                <a16:creationId xmlns:a16="http://schemas.microsoft.com/office/drawing/2014/main" id="{79F39A5F-2058-431E-928E-4C99A8ED1F7C}"/>
              </a:ext>
            </a:extLst>
          </p:cNvPr>
          <p:cNvSpPr/>
          <p:nvPr/>
        </p:nvSpPr>
        <p:spPr>
          <a:xfrm>
            <a:off x="11738744" y="3110379"/>
            <a:ext cx="504056" cy="504056"/>
          </a:xfrm>
          <a:prstGeom prst="ellipse">
            <a:avLst/>
          </a:prstGeom>
          <a:solidFill>
            <a:srgbClr val="FFFFFF"/>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Arial"/>
              <a:ea typeface="+mn-ea"/>
              <a:cs typeface="+mn-cs"/>
            </a:endParaRPr>
          </a:p>
        </p:txBody>
      </p:sp>
      <p:sp>
        <p:nvSpPr>
          <p:cNvPr id="58" name="Oval 57">
            <a:extLst>
              <a:ext uri="{FF2B5EF4-FFF2-40B4-BE49-F238E27FC236}">
                <a16:creationId xmlns:a16="http://schemas.microsoft.com/office/drawing/2014/main" id="{45F8D781-6B53-4B69-9EA7-F74A0038802A}"/>
              </a:ext>
            </a:extLst>
          </p:cNvPr>
          <p:cNvSpPr/>
          <p:nvPr/>
        </p:nvSpPr>
        <p:spPr>
          <a:xfrm>
            <a:off x="10554294" y="3432569"/>
            <a:ext cx="504056" cy="504056"/>
          </a:xfrm>
          <a:prstGeom prst="ellipse">
            <a:avLst/>
          </a:prstGeom>
          <a:solidFill>
            <a:srgbClr val="7030A0"/>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Arial"/>
              <a:ea typeface="+mn-ea"/>
              <a:cs typeface="+mn-cs"/>
            </a:endParaRPr>
          </a:p>
        </p:txBody>
      </p:sp>
      <p:pic>
        <p:nvPicPr>
          <p:cNvPr id="3" name="Picture 2" descr="A picture containing sweet, colorful, food&#10;&#10;Description generated with very high confidence">
            <a:extLst>
              <a:ext uri="{FF2B5EF4-FFF2-40B4-BE49-F238E27FC236}">
                <a16:creationId xmlns:a16="http://schemas.microsoft.com/office/drawing/2014/main" id="{D9DDD436-DD30-44AC-85DD-0CC2681949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0940" y="5470042"/>
            <a:ext cx="2450506" cy="1531566"/>
          </a:xfrm>
          <a:prstGeom prst="rect">
            <a:avLst/>
          </a:prstGeom>
        </p:spPr>
      </p:pic>
    </p:spTree>
    <p:extLst>
      <p:ext uri="{BB962C8B-B14F-4D97-AF65-F5344CB8AC3E}">
        <p14:creationId xmlns:p14="http://schemas.microsoft.com/office/powerpoint/2010/main" val="255731863"/>
      </p:ext>
    </p:extLst>
  </p:cSld>
  <p:clrMapOvr>
    <a:overrideClrMapping bg1="dk1" tx1="lt1" bg2="dk2" tx2="lt2" accent1="accent1" accent2="accent2" accent3="accent3" accent4="accent4" accent5="accent5" accent6="accent6" hlink="hlink" folHlink="folHlink"/>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216525"/>
          </a:xfrm>
          <a:prstGeom prst="rect">
            <a:avLst/>
          </a:prstGeom>
        </p:spPr>
        <p:txBody>
          <a:bodyPr/>
          <a:lstStyle/>
          <a:p>
            <a:r>
              <a:rPr lang="en-CA" sz="5400" dirty="0"/>
              <a:t>Network Studies</a:t>
            </a:r>
          </a:p>
        </p:txBody>
      </p:sp>
      <p:sp>
        <p:nvSpPr>
          <p:cNvPr id="27" name="Rectangle 26">
            <a:extLst>
              <a:ext uri="{FF2B5EF4-FFF2-40B4-BE49-F238E27FC236}">
                <a16:creationId xmlns:a16="http://schemas.microsoft.com/office/drawing/2014/main" id="{678FB537-6F4F-4F1E-BA7E-73C315072526}"/>
              </a:ext>
            </a:extLst>
          </p:cNvPr>
          <p:cNvSpPr/>
          <p:nvPr/>
        </p:nvSpPr>
        <p:spPr>
          <a:xfrm>
            <a:off x="1178992" y="4605536"/>
            <a:ext cx="864096" cy="1152128"/>
          </a:xfrm>
          <a:prstGeom prst="rect">
            <a:avLst/>
          </a:prstGeom>
          <a:solidFill>
            <a:srgbClr val="93A299"/>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Arial"/>
              <a:ea typeface="+mn-ea"/>
              <a:cs typeface="+mn-cs"/>
            </a:endParaRPr>
          </a:p>
        </p:txBody>
      </p:sp>
      <p:pic>
        <p:nvPicPr>
          <p:cNvPr id="28" name="Picture 2" descr="C:\Users\Ada Azcaj\AppData\Local\Microsoft\Windows\Temporary Internet Files\Content.IE5\D28T03JN\large-Abstract-person-166.6-10974[1].gif">
            <a:extLst>
              <a:ext uri="{FF2B5EF4-FFF2-40B4-BE49-F238E27FC236}">
                <a16:creationId xmlns:a16="http://schemas.microsoft.com/office/drawing/2014/main" id="{202D92CB-10D2-4055-A33F-EA29E340BA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6357" y="4833318"/>
            <a:ext cx="630831" cy="733867"/>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7090C0CA-7E56-4CA5-B5A8-8C34FA6CD7DD}"/>
              </a:ext>
            </a:extLst>
          </p:cNvPr>
          <p:cNvSpPr/>
          <p:nvPr/>
        </p:nvSpPr>
        <p:spPr>
          <a:xfrm>
            <a:off x="2331120" y="4605536"/>
            <a:ext cx="864096" cy="1152128"/>
          </a:xfrm>
          <a:prstGeom prst="rect">
            <a:avLst/>
          </a:prstGeom>
          <a:solidFill>
            <a:srgbClr val="93A299"/>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Arial"/>
              <a:ea typeface="+mn-ea"/>
              <a:cs typeface="+mn-cs"/>
            </a:endParaRPr>
          </a:p>
        </p:txBody>
      </p:sp>
      <p:pic>
        <p:nvPicPr>
          <p:cNvPr id="30" name="Picture 2" descr="C:\Users\Ada Azcaj\AppData\Local\Microsoft\Windows\Temporary Internet Files\Content.IE5\D28T03JN\large-Abstract-person-166.6-10974[1].gif">
            <a:extLst>
              <a:ext uri="{FF2B5EF4-FFF2-40B4-BE49-F238E27FC236}">
                <a16:creationId xmlns:a16="http://schemas.microsoft.com/office/drawing/2014/main" id="{7A8CB9C7-5466-4C46-8DC7-41732036CCB1}"/>
              </a:ext>
            </a:extLst>
          </p:cNvPr>
          <p:cNvPicPr>
            <a:picLocks noChangeAspect="1" noChangeArrowheads="1"/>
          </p:cNvPicPr>
          <p:nvPr/>
        </p:nvPicPr>
        <p:blipFill>
          <a:blip r:embed="rId4" cstate="print">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2457989" y="4814665"/>
            <a:ext cx="630831" cy="733867"/>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5E84D928-5A8E-4F9D-B0DB-9B335EED775E}"/>
              </a:ext>
            </a:extLst>
          </p:cNvPr>
          <p:cNvSpPr/>
          <p:nvPr/>
        </p:nvSpPr>
        <p:spPr>
          <a:xfrm>
            <a:off x="2331120" y="3093368"/>
            <a:ext cx="864096" cy="1152128"/>
          </a:xfrm>
          <a:prstGeom prst="rect">
            <a:avLst/>
          </a:prstGeom>
          <a:solidFill>
            <a:srgbClr val="93A299"/>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Arial"/>
              <a:ea typeface="+mn-ea"/>
              <a:cs typeface="+mn-cs"/>
            </a:endParaRPr>
          </a:p>
        </p:txBody>
      </p:sp>
      <p:pic>
        <p:nvPicPr>
          <p:cNvPr id="32" name="Picture 2" descr="C:\Users\Ada Azcaj\AppData\Local\Microsoft\Windows\Temporary Internet Files\Content.IE5\D28T03JN\large-Abstract-person-166.6-10974[1].gif">
            <a:extLst>
              <a:ext uri="{FF2B5EF4-FFF2-40B4-BE49-F238E27FC236}">
                <a16:creationId xmlns:a16="http://schemas.microsoft.com/office/drawing/2014/main" id="{2A86A38B-5322-45A5-B3E1-48A8F21A1EA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7970" y="3331609"/>
            <a:ext cx="630831" cy="733867"/>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E93956CF-5536-4C32-A507-6B907D0C4693}"/>
              </a:ext>
            </a:extLst>
          </p:cNvPr>
          <p:cNvSpPr/>
          <p:nvPr/>
        </p:nvSpPr>
        <p:spPr>
          <a:xfrm>
            <a:off x="2284705" y="6117704"/>
            <a:ext cx="864096" cy="1152128"/>
          </a:xfrm>
          <a:prstGeom prst="rect">
            <a:avLst/>
          </a:prstGeom>
          <a:solidFill>
            <a:srgbClr val="93A299"/>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Arial"/>
              <a:ea typeface="+mn-ea"/>
              <a:cs typeface="+mn-cs"/>
            </a:endParaRPr>
          </a:p>
        </p:txBody>
      </p:sp>
      <p:pic>
        <p:nvPicPr>
          <p:cNvPr id="34" name="Picture 2" descr="C:\Users\Ada Azcaj\AppData\Local\Microsoft\Windows\Temporary Internet Files\Content.IE5\D28T03JN\large-Abstract-person-166.6-10974[1].gif">
            <a:extLst>
              <a:ext uri="{FF2B5EF4-FFF2-40B4-BE49-F238E27FC236}">
                <a16:creationId xmlns:a16="http://schemas.microsoft.com/office/drawing/2014/main" id="{F6FF9084-D21E-48F1-A273-F76252DAB7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7598" y="6375451"/>
            <a:ext cx="630831" cy="73386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2F8E046D-F9C1-4E09-AFF1-71CC2A0847EA}"/>
              </a:ext>
            </a:extLst>
          </p:cNvPr>
          <p:cNvSpPr/>
          <p:nvPr/>
        </p:nvSpPr>
        <p:spPr>
          <a:xfrm>
            <a:off x="3555256" y="4605536"/>
            <a:ext cx="864096" cy="1152128"/>
          </a:xfrm>
          <a:prstGeom prst="rect">
            <a:avLst/>
          </a:prstGeom>
          <a:solidFill>
            <a:srgbClr val="93A299"/>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Arial"/>
              <a:ea typeface="+mn-ea"/>
              <a:cs typeface="+mn-cs"/>
            </a:endParaRPr>
          </a:p>
        </p:txBody>
      </p:sp>
      <p:pic>
        <p:nvPicPr>
          <p:cNvPr id="36" name="Picture 2" descr="C:\Users\Ada Azcaj\AppData\Local\Microsoft\Windows\Temporary Internet Files\Content.IE5\D28T03JN\large-Abstract-person-166.6-10974[1].gif">
            <a:extLst>
              <a:ext uri="{FF2B5EF4-FFF2-40B4-BE49-F238E27FC236}">
                <a16:creationId xmlns:a16="http://schemas.microsoft.com/office/drawing/2014/main" id="{D590C090-68A5-43FE-A36F-8ABA39DE3D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71888" y="4814665"/>
            <a:ext cx="630831" cy="733867"/>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a:extLst>
              <a:ext uri="{FF2B5EF4-FFF2-40B4-BE49-F238E27FC236}">
                <a16:creationId xmlns:a16="http://schemas.microsoft.com/office/drawing/2014/main" id="{6C6D71DF-E579-47F4-AA18-6046CA7B99E0}"/>
              </a:ext>
            </a:extLst>
          </p:cNvPr>
          <p:cNvCxnSpPr>
            <a:stCxn id="31" idx="2"/>
            <a:endCxn id="29" idx="0"/>
          </p:cNvCxnSpPr>
          <p:nvPr/>
        </p:nvCxnSpPr>
        <p:spPr>
          <a:xfrm>
            <a:off x="2763168" y="4245496"/>
            <a:ext cx="0" cy="360040"/>
          </a:xfrm>
          <a:prstGeom prst="line">
            <a:avLst/>
          </a:prstGeom>
          <a:noFill/>
          <a:ln w="76200" cap="flat" cmpd="sng" algn="ctr">
            <a:solidFill>
              <a:srgbClr val="93A299"/>
            </a:solidFill>
            <a:prstDash val="solid"/>
          </a:ln>
          <a:effectLst/>
        </p:spPr>
      </p:cxnSp>
      <p:cxnSp>
        <p:nvCxnSpPr>
          <p:cNvPr id="38" name="Straight Connector 37">
            <a:extLst>
              <a:ext uri="{FF2B5EF4-FFF2-40B4-BE49-F238E27FC236}">
                <a16:creationId xmlns:a16="http://schemas.microsoft.com/office/drawing/2014/main" id="{78FE6409-6D49-46B2-9611-83FC9C59572B}"/>
              </a:ext>
            </a:extLst>
          </p:cNvPr>
          <p:cNvCxnSpPr/>
          <p:nvPr/>
        </p:nvCxnSpPr>
        <p:spPr>
          <a:xfrm>
            <a:off x="2763014" y="5751778"/>
            <a:ext cx="0" cy="360040"/>
          </a:xfrm>
          <a:prstGeom prst="line">
            <a:avLst/>
          </a:prstGeom>
          <a:noFill/>
          <a:ln w="76200" cap="flat" cmpd="sng" algn="ctr">
            <a:solidFill>
              <a:srgbClr val="93A299"/>
            </a:solidFill>
            <a:prstDash val="solid"/>
          </a:ln>
          <a:effectLst/>
        </p:spPr>
      </p:cxnSp>
      <p:cxnSp>
        <p:nvCxnSpPr>
          <p:cNvPr id="39" name="Straight Connector 38">
            <a:extLst>
              <a:ext uri="{FF2B5EF4-FFF2-40B4-BE49-F238E27FC236}">
                <a16:creationId xmlns:a16="http://schemas.microsoft.com/office/drawing/2014/main" id="{1A51314E-22C5-4A76-9279-C9FA55EF1C4F}"/>
              </a:ext>
            </a:extLst>
          </p:cNvPr>
          <p:cNvCxnSpPr>
            <a:stCxn id="27" idx="3"/>
            <a:endCxn id="29" idx="1"/>
          </p:cNvCxnSpPr>
          <p:nvPr/>
        </p:nvCxnSpPr>
        <p:spPr>
          <a:xfrm>
            <a:off x="2043088" y="5181600"/>
            <a:ext cx="288032" cy="0"/>
          </a:xfrm>
          <a:prstGeom prst="line">
            <a:avLst/>
          </a:prstGeom>
          <a:noFill/>
          <a:ln w="76200" cap="flat" cmpd="sng" algn="ctr">
            <a:solidFill>
              <a:srgbClr val="93A299"/>
            </a:solidFill>
            <a:prstDash val="solid"/>
          </a:ln>
          <a:effectLst/>
        </p:spPr>
      </p:cxnSp>
      <p:cxnSp>
        <p:nvCxnSpPr>
          <p:cNvPr id="40" name="Straight Connector 39">
            <a:extLst>
              <a:ext uri="{FF2B5EF4-FFF2-40B4-BE49-F238E27FC236}">
                <a16:creationId xmlns:a16="http://schemas.microsoft.com/office/drawing/2014/main" id="{8D319416-A9AA-4062-8BDB-F80FC45CEBED}"/>
              </a:ext>
            </a:extLst>
          </p:cNvPr>
          <p:cNvCxnSpPr>
            <a:stCxn id="29" idx="3"/>
            <a:endCxn id="35" idx="1"/>
          </p:cNvCxnSpPr>
          <p:nvPr/>
        </p:nvCxnSpPr>
        <p:spPr>
          <a:xfrm>
            <a:off x="3195216" y="5181600"/>
            <a:ext cx="360040" cy="0"/>
          </a:xfrm>
          <a:prstGeom prst="line">
            <a:avLst/>
          </a:prstGeom>
          <a:noFill/>
          <a:ln w="76200" cap="flat" cmpd="sng" algn="ctr">
            <a:solidFill>
              <a:srgbClr val="93A299"/>
            </a:solidFill>
            <a:prstDash val="solid"/>
          </a:ln>
          <a:effectLst/>
        </p:spPr>
      </p:cxnSp>
      <p:sp>
        <p:nvSpPr>
          <p:cNvPr id="78" name="Rectangle 77">
            <a:extLst>
              <a:ext uri="{FF2B5EF4-FFF2-40B4-BE49-F238E27FC236}">
                <a16:creationId xmlns:a16="http://schemas.microsoft.com/office/drawing/2014/main" id="{9EDF8621-344E-4E01-BA33-3267580FB1BE}"/>
              </a:ext>
            </a:extLst>
          </p:cNvPr>
          <p:cNvSpPr/>
          <p:nvPr/>
        </p:nvSpPr>
        <p:spPr>
          <a:xfrm>
            <a:off x="7756720" y="4529256"/>
            <a:ext cx="864096" cy="1152128"/>
          </a:xfrm>
          <a:prstGeom prst="rect">
            <a:avLst/>
          </a:prstGeom>
          <a:solidFill>
            <a:srgbClr val="93A299"/>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Arial"/>
              <a:ea typeface="+mn-ea"/>
              <a:cs typeface="+mn-cs"/>
            </a:endParaRPr>
          </a:p>
        </p:txBody>
      </p:sp>
      <p:pic>
        <p:nvPicPr>
          <p:cNvPr id="79" name="Picture 2" descr="C:\Users\Ada Azcaj\AppData\Local\Microsoft\Windows\Temporary Internet Files\Content.IE5\D28T03JN\large-Abstract-person-166.6-10974[1].gif">
            <a:extLst>
              <a:ext uri="{FF2B5EF4-FFF2-40B4-BE49-F238E27FC236}">
                <a16:creationId xmlns:a16="http://schemas.microsoft.com/office/drawing/2014/main" id="{0337C2EA-38ED-419F-8977-628BBBCA72E4}"/>
              </a:ext>
            </a:extLst>
          </p:cNvPr>
          <p:cNvPicPr>
            <a:picLocks noChangeAspect="1" noChangeArrowheads="1"/>
          </p:cNvPicPr>
          <p:nvPr/>
        </p:nvPicPr>
        <p:blipFill>
          <a:blip r:embed="rId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7873351" y="4681675"/>
            <a:ext cx="630831" cy="733867"/>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79">
            <a:extLst>
              <a:ext uri="{FF2B5EF4-FFF2-40B4-BE49-F238E27FC236}">
                <a16:creationId xmlns:a16="http://schemas.microsoft.com/office/drawing/2014/main" id="{237E5C18-02DE-47E6-A5B1-D55319F357E0}"/>
              </a:ext>
            </a:extLst>
          </p:cNvPr>
          <p:cNvSpPr/>
          <p:nvPr/>
        </p:nvSpPr>
        <p:spPr>
          <a:xfrm>
            <a:off x="9372689" y="2636681"/>
            <a:ext cx="864096" cy="1152128"/>
          </a:xfrm>
          <a:prstGeom prst="rect">
            <a:avLst/>
          </a:prstGeom>
          <a:solidFill>
            <a:srgbClr val="93A299"/>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Arial"/>
              <a:ea typeface="+mn-ea"/>
              <a:cs typeface="+mn-cs"/>
            </a:endParaRPr>
          </a:p>
        </p:txBody>
      </p:sp>
      <p:pic>
        <p:nvPicPr>
          <p:cNvPr id="81" name="Picture 2" descr="C:\Users\Ada Azcaj\AppData\Local\Microsoft\Windows\Temporary Internet Files\Content.IE5\D28T03JN\large-Abstract-person-166.6-10974[1].gif">
            <a:extLst>
              <a:ext uri="{FF2B5EF4-FFF2-40B4-BE49-F238E27FC236}">
                <a16:creationId xmlns:a16="http://schemas.microsoft.com/office/drawing/2014/main" id="{BE751770-52B3-41D9-B3D8-AA2500661CB9}"/>
              </a:ext>
            </a:extLst>
          </p:cNvPr>
          <p:cNvPicPr>
            <a:picLocks noChangeAspect="1" noChangeArrowheads="1"/>
          </p:cNvPicPr>
          <p:nvPr/>
        </p:nvPicPr>
        <p:blipFill>
          <a:blip r:embed="rId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9521573" y="2868873"/>
            <a:ext cx="630831" cy="733867"/>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id="{8A7CB1B5-594B-403D-88F1-8797CB3E29B3}"/>
              </a:ext>
            </a:extLst>
          </p:cNvPr>
          <p:cNvSpPr/>
          <p:nvPr/>
        </p:nvSpPr>
        <p:spPr>
          <a:xfrm>
            <a:off x="8544917" y="6471857"/>
            <a:ext cx="864096" cy="1152128"/>
          </a:xfrm>
          <a:prstGeom prst="rect">
            <a:avLst/>
          </a:prstGeom>
          <a:solidFill>
            <a:srgbClr val="93A299"/>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Arial"/>
              <a:ea typeface="+mn-ea"/>
              <a:cs typeface="+mn-cs"/>
            </a:endParaRPr>
          </a:p>
        </p:txBody>
      </p:sp>
      <p:pic>
        <p:nvPicPr>
          <p:cNvPr id="83" name="Picture 2" descr="C:\Users\Ada Azcaj\AppData\Local\Microsoft\Windows\Temporary Internet Files\Content.IE5\D28T03JN\large-Abstract-person-166.6-10974[1].gif">
            <a:extLst>
              <a:ext uri="{FF2B5EF4-FFF2-40B4-BE49-F238E27FC236}">
                <a16:creationId xmlns:a16="http://schemas.microsoft.com/office/drawing/2014/main" id="{E71DD2EC-BFDE-4E42-9E3E-845B80D058AC}"/>
              </a:ext>
            </a:extLst>
          </p:cNvPr>
          <p:cNvPicPr>
            <a:picLocks noChangeAspect="1" noChangeArrowheads="1"/>
          </p:cNvPicPr>
          <p:nvPr/>
        </p:nvPicPr>
        <p:blipFill>
          <a:blip r:embed="rId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8669177" y="6674039"/>
            <a:ext cx="630831" cy="733867"/>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83">
            <a:extLst>
              <a:ext uri="{FF2B5EF4-FFF2-40B4-BE49-F238E27FC236}">
                <a16:creationId xmlns:a16="http://schemas.microsoft.com/office/drawing/2014/main" id="{7C3AAF00-92CF-4061-A199-C101E5BCA738}"/>
              </a:ext>
            </a:extLst>
          </p:cNvPr>
          <p:cNvSpPr/>
          <p:nvPr/>
        </p:nvSpPr>
        <p:spPr>
          <a:xfrm>
            <a:off x="10288880" y="6471857"/>
            <a:ext cx="864096" cy="1152128"/>
          </a:xfrm>
          <a:prstGeom prst="rect">
            <a:avLst/>
          </a:prstGeom>
          <a:solidFill>
            <a:srgbClr val="93A299"/>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Arial"/>
              <a:ea typeface="+mn-ea"/>
              <a:cs typeface="+mn-cs"/>
            </a:endParaRPr>
          </a:p>
        </p:txBody>
      </p:sp>
      <p:pic>
        <p:nvPicPr>
          <p:cNvPr id="85" name="Picture 2" descr="C:\Users\Ada Azcaj\AppData\Local\Microsoft\Windows\Temporary Internet Files\Content.IE5\D28T03JN\large-Abstract-person-166.6-10974[1].gif">
            <a:extLst>
              <a:ext uri="{FF2B5EF4-FFF2-40B4-BE49-F238E27FC236}">
                <a16:creationId xmlns:a16="http://schemas.microsoft.com/office/drawing/2014/main" id="{A3FE2D47-9735-4FDC-92F5-3FA984FCFF8F}"/>
              </a:ext>
            </a:extLst>
          </p:cNvPr>
          <p:cNvPicPr>
            <a:picLocks noChangeAspect="1" noChangeArrowheads="1"/>
          </p:cNvPicPr>
          <p:nvPr/>
        </p:nvPicPr>
        <p:blipFill>
          <a:blip r:embed="rId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10470264" y="6692105"/>
            <a:ext cx="630831" cy="733867"/>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85">
            <a:extLst>
              <a:ext uri="{FF2B5EF4-FFF2-40B4-BE49-F238E27FC236}">
                <a16:creationId xmlns:a16="http://schemas.microsoft.com/office/drawing/2014/main" id="{C10D5A78-5D5E-490E-8BBA-0BF22348749F}"/>
              </a:ext>
            </a:extLst>
          </p:cNvPr>
          <p:cNvSpPr/>
          <p:nvPr/>
        </p:nvSpPr>
        <p:spPr>
          <a:xfrm>
            <a:off x="11011632" y="4415057"/>
            <a:ext cx="864096" cy="1152128"/>
          </a:xfrm>
          <a:prstGeom prst="rect">
            <a:avLst/>
          </a:prstGeom>
          <a:solidFill>
            <a:srgbClr val="93A299"/>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Arial"/>
              <a:ea typeface="+mn-ea"/>
              <a:cs typeface="+mn-cs"/>
            </a:endParaRPr>
          </a:p>
        </p:txBody>
      </p:sp>
      <p:pic>
        <p:nvPicPr>
          <p:cNvPr id="87" name="Picture 2" descr="C:\Users\Ada Azcaj\AppData\Local\Microsoft\Windows\Temporary Internet Files\Content.IE5\D28T03JN\large-Abstract-person-166.6-10974[1].gif">
            <a:extLst>
              <a:ext uri="{FF2B5EF4-FFF2-40B4-BE49-F238E27FC236}">
                <a16:creationId xmlns:a16="http://schemas.microsoft.com/office/drawing/2014/main" id="{0F9D56AB-CF4B-4187-B689-D52BD19CE869}"/>
              </a:ext>
            </a:extLst>
          </p:cNvPr>
          <p:cNvPicPr>
            <a:picLocks noChangeAspect="1" noChangeArrowheads="1"/>
          </p:cNvPicPr>
          <p:nvPr/>
        </p:nvPicPr>
        <p:blipFill>
          <a:blip r:embed="rId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11194977" y="4624187"/>
            <a:ext cx="630831" cy="733867"/>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Straight Connector 87">
            <a:extLst>
              <a:ext uri="{FF2B5EF4-FFF2-40B4-BE49-F238E27FC236}">
                <a16:creationId xmlns:a16="http://schemas.microsoft.com/office/drawing/2014/main" id="{57884014-A999-4E19-B7D3-025AF090D7C4}"/>
              </a:ext>
            </a:extLst>
          </p:cNvPr>
          <p:cNvCxnSpPr>
            <a:cxnSpLocks/>
            <a:stCxn id="78" idx="0"/>
            <a:endCxn id="80" idx="1"/>
          </p:cNvCxnSpPr>
          <p:nvPr/>
        </p:nvCxnSpPr>
        <p:spPr>
          <a:xfrm flipV="1">
            <a:off x="8188768" y="3212745"/>
            <a:ext cx="1183921" cy="1316511"/>
          </a:xfrm>
          <a:prstGeom prst="line">
            <a:avLst/>
          </a:prstGeom>
          <a:noFill/>
          <a:ln w="76200" cap="flat" cmpd="sng" algn="ctr">
            <a:solidFill>
              <a:srgbClr val="93A299"/>
            </a:solidFill>
            <a:prstDash val="solid"/>
          </a:ln>
          <a:effectLst/>
        </p:spPr>
      </p:cxnSp>
      <p:cxnSp>
        <p:nvCxnSpPr>
          <p:cNvPr id="89" name="Straight Connector 88">
            <a:extLst>
              <a:ext uri="{FF2B5EF4-FFF2-40B4-BE49-F238E27FC236}">
                <a16:creationId xmlns:a16="http://schemas.microsoft.com/office/drawing/2014/main" id="{9829AB0E-BA95-4AEC-A94B-BEB63E7AA509}"/>
              </a:ext>
            </a:extLst>
          </p:cNvPr>
          <p:cNvCxnSpPr>
            <a:cxnSpLocks/>
            <a:stCxn id="80" idx="3"/>
            <a:endCxn id="86" idx="0"/>
          </p:cNvCxnSpPr>
          <p:nvPr/>
        </p:nvCxnSpPr>
        <p:spPr>
          <a:xfrm>
            <a:off x="10236785" y="3212745"/>
            <a:ext cx="1206895" cy="1202312"/>
          </a:xfrm>
          <a:prstGeom prst="line">
            <a:avLst/>
          </a:prstGeom>
          <a:noFill/>
          <a:ln w="76200" cap="flat" cmpd="sng" algn="ctr">
            <a:solidFill>
              <a:srgbClr val="93A299"/>
            </a:solidFill>
            <a:prstDash val="solid"/>
          </a:ln>
          <a:effectLst/>
        </p:spPr>
      </p:cxnSp>
      <p:cxnSp>
        <p:nvCxnSpPr>
          <p:cNvPr id="90" name="Straight Connector 89">
            <a:extLst>
              <a:ext uri="{FF2B5EF4-FFF2-40B4-BE49-F238E27FC236}">
                <a16:creationId xmlns:a16="http://schemas.microsoft.com/office/drawing/2014/main" id="{A31C5B3E-CEB4-46D8-B4D2-92AE848E2BA0}"/>
              </a:ext>
            </a:extLst>
          </p:cNvPr>
          <p:cNvCxnSpPr>
            <a:cxnSpLocks/>
            <a:stCxn id="86" idx="2"/>
            <a:endCxn id="84" idx="0"/>
          </p:cNvCxnSpPr>
          <p:nvPr/>
        </p:nvCxnSpPr>
        <p:spPr>
          <a:xfrm flipH="1">
            <a:off x="10720928" y="5567185"/>
            <a:ext cx="722752" cy="904672"/>
          </a:xfrm>
          <a:prstGeom prst="line">
            <a:avLst/>
          </a:prstGeom>
          <a:noFill/>
          <a:ln w="76200" cap="flat" cmpd="sng" algn="ctr">
            <a:solidFill>
              <a:srgbClr val="93A299"/>
            </a:solidFill>
            <a:prstDash val="solid"/>
          </a:ln>
          <a:effectLst/>
        </p:spPr>
      </p:cxnSp>
      <p:cxnSp>
        <p:nvCxnSpPr>
          <p:cNvPr id="91" name="Straight Connector 90">
            <a:extLst>
              <a:ext uri="{FF2B5EF4-FFF2-40B4-BE49-F238E27FC236}">
                <a16:creationId xmlns:a16="http://schemas.microsoft.com/office/drawing/2014/main" id="{8F7B0D7C-0138-46B2-B72F-CA4D84274D7F}"/>
              </a:ext>
            </a:extLst>
          </p:cNvPr>
          <p:cNvCxnSpPr>
            <a:cxnSpLocks/>
            <a:stCxn id="84" idx="1"/>
            <a:endCxn id="82" idx="3"/>
          </p:cNvCxnSpPr>
          <p:nvPr/>
        </p:nvCxnSpPr>
        <p:spPr>
          <a:xfrm flipH="1">
            <a:off x="9409013" y="7047921"/>
            <a:ext cx="879867" cy="0"/>
          </a:xfrm>
          <a:prstGeom prst="line">
            <a:avLst/>
          </a:prstGeom>
          <a:noFill/>
          <a:ln w="76200" cap="flat" cmpd="sng" algn="ctr">
            <a:solidFill>
              <a:srgbClr val="93A299"/>
            </a:solidFill>
            <a:prstDash val="solid"/>
          </a:ln>
          <a:effectLst/>
        </p:spPr>
      </p:cxnSp>
      <p:cxnSp>
        <p:nvCxnSpPr>
          <p:cNvPr id="92" name="Straight Connector 91">
            <a:extLst>
              <a:ext uri="{FF2B5EF4-FFF2-40B4-BE49-F238E27FC236}">
                <a16:creationId xmlns:a16="http://schemas.microsoft.com/office/drawing/2014/main" id="{A585CD45-DFD1-40FF-A5C1-57088695B1C0}"/>
              </a:ext>
            </a:extLst>
          </p:cNvPr>
          <p:cNvCxnSpPr>
            <a:stCxn id="82" idx="0"/>
            <a:endCxn id="78" idx="2"/>
          </p:cNvCxnSpPr>
          <p:nvPr/>
        </p:nvCxnSpPr>
        <p:spPr>
          <a:xfrm flipH="1" flipV="1">
            <a:off x="8188768" y="5681384"/>
            <a:ext cx="788197" cy="790473"/>
          </a:xfrm>
          <a:prstGeom prst="line">
            <a:avLst/>
          </a:prstGeom>
          <a:noFill/>
          <a:ln w="76200" cap="flat" cmpd="sng" algn="ctr">
            <a:solidFill>
              <a:srgbClr val="93A299"/>
            </a:solidFill>
            <a:prstDash val="solid"/>
          </a:ln>
          <a:effectLst/>
        </p:spPr>
      </p:cxnSp>
      <p:sp>
        <p:nvSpPr>
          <p:cNvPr id="2" name="TextBox 1">
            <a:extLst>
              <a:ext uri="{FF2B5EF4-FFF2-40B4-BE49-F238E27FC236}">
                <a16:creationId xmlns:a16="http://schemas.microsoft.com/office/drawing/2014/main" id="{B341359B-ED64-4289-9572-D14BB19BBAB3}"/>
              </a:ext>
            </a:extLst>
          </p:cNvPr>
          <p:cNvSpPr txBox="1"/>
          <p:nvPr/>
        </p:nvSpPr>
        <p:spPr>
          <a:xfrm>
            <a:off x="9617987" y="8624216"/>
            <a:ext cx="373500" cy="687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800" b="0" i="0" u="none" strike="noStrike" cap="none" spc="0" normalizeH="0" baseline="0" dirty="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rPr>
              <a:t>6</a:t>
            </a:r>
          </a:p>
        </p:txBody>
      </p:sp>
      <p:sp>
        <p:nvSpPr>
          <p:cNvPr id="41" name="TextBox 40">
            <a:extLst>
              <a:ext uri="{FF2B5EF4-FFF2-40B4-BE49-F238E27FC236}">
                <a16:creationId xmlns:a16="http://schemas.microsoft.com/office/drawing/2014/main" id="{B8B35263-4B17-4CD4-A11B-6042B507616B}"/>
              </a:ext>
            </a:extLst>
          </p:cNvPr>
          <p:cNvSpPr txBox="1"/>
          <p:nvPr/>
        </p:nvSpPr>
        <p:spPr>
          <a:xfrm>
            <a:off x="2074098" y="8942382"/>
            <a:ext cx="373500" cy="687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800" b="0" i="0" u="none" strike="noStrike" cap="none" spc="0" normalizeH="0" baseline="0" dirty="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rPr>
              <a:t>4</a:t>
            </a:r>
          </a:p>
        </p:txBody>
      </p:sp>
      <p:sp>
        <p:nvSpPr>
          <p:cNvPr id="42" name="TextBox 41">
            <a:extLst>
              <a:ext uri="{FF2B5EF4-FFF2-40B4-BE49-F238E27FC236}">
                <a16:creationId xmlns:a16="http://schemas.microsoft.com/office/drawing/2014/main" id="{BFD439FA-2605-46F3-BA09-B55E02A08CD6}"/>
              </a:ext>
            </a:extLst>
          </p:cNvPr>
          <p:cNvSpPr txBox="1"/>
          <p:nvPr/>
        </p:nvSpPr>
        <p:spPr>
          <a:xfrm>
            <a:off x="2066197" y="7844066"/>
            <a:ext cx="373500" cy="687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800" b="0" i="0" u="none" strike="noStrike" cap="none" spc="0" normalizeH="0" baseline="0" dirty="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rPr>
              <a:t>7</a:t>
            </a:r>
          </a:p>
        </p:txBody>
      </p:sp>
      <p:pic>
        <p:nvPicPr>
          <p:cNvPr id="43" name="Picture 2" descr="C:\Users\Ada Azcaj\AppData\Local\Microsoft\Windows\Temporary Internet Files\Content.IE5\D28T03JN\large-Abstract-person-166.6-10974[1].gif">
            <a:extLst>
              <a:ext uri="{FF2B5EF4-FFF2-40B4-BE49-F238E27FC236}">
                <a16:creationId xmlns:a16="http://schemas.microsoft.com/office/drawing/2014/main" id="{31D4F059-18B6-4A13-85F7-FFA6195FE5B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5624" y="7910868"/>
            <a:ext cx="630831" cy="73386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Ada Azcaj\AppData\Local\Microsoft\Windows\Temporary Internet Files\Content.IE5\D28T03JN\large-Abstract-person-166.6-10974[1].gif">
            <a:extLst>
              <a:ext uri="{FF2B5EF4-FFF2-40B4-BE49-F238E27FC236}">
                <a16:creationId xmlns:a16="http://schemas.microsoft.com/office/drawing/2014/main" id="{DD4DA940-E904-46D9-931E-152B6116BA3D}"/>
              </a:ext>
            </a:extLst>
          </p:cNvPr>
          <p:cNvPicPr>
            <a:picLocks noChangeAspect="1" noChangeArrowheads="1"/>
          </p:cNvPicPr>
          <p:nvPr/>
        </p:nvPicPr>
        <p:blipFill>
          <a:blip r:embed="rId4" cstate="print">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1306357" y="8895883"/>
            <a:ext cx="630831" cy="73386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C:\Users\Ada Azcaj\AppData\Local\Microsoft\Windows\Temporary Internet Files\Content.IE5\D28T03JN\large-Abstract-person-166.6-10974[1].gif">
            <a:extLst>
              <a:ext uri="{FF2B5EF4-FFF2-40B4-BE49-F238E27FC236}">
                <a16:creationId xmlns:a16="http://schemas.microsoft.com/office/drawing/2014/main" id="{3E51FBB1-D5A7-4131-A659-97BE95C3FC31}"/>
              </a:ext>
            </a:extLst>
          </p:cNvPr>
          <p:cNvPicPr>
            <a:picLocks noChangeAspect="1" noChangeArrowheads="1"/>
          </p:cNvPicPr>
          <p:nvPr/>
        </p:nvPicPr>
        <p:blipFill>
          <a:blip r:embed="rId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8800062" y="8644735"/>
            <a:ext cx="630831" cy="733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483249"/>
      </p:ext>
    </p:extLst>
  </p:cSld>
  <p:clrMapOvr>
    <a:overrideClrMapping bg1="dk1" tx1="lt1" bg2="dk2" tx2="lt2" accent1="accent1" accent2="accent2" accent3="accent3" accent4="accent4" accent5="accent5" accent6="accent6" hlink="hlink" folHlink="folHlink"/>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216525"/>
          </a:xfrm>
          <a:prstGeom prst="rect">
            <a:avLst/>
          </a:prstGeom>
        </p:spPr>
        <p:txBody>
          <a:bodyPr/>
          <a:lstStyle/>
          <a:p>
            <a:r>
              <a:rPr lang="en-CA" sz="5400" dirty="0"/>
              <a:t>Network Studies: Results</a:t>
            </a: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46099" y="1525194"/>
            <a:ext cx="5245101" cy="7644206"/>
          </a:xfrm>
          <a:prstGeom prst="rect">
            <a:avLst/>
          </a:prstGeom>
        </p:spPr>
        <p:txBody>
          <a:bodyPr anchor="ctr">
            <a:normAutofit fontScale="92500" lnSpcReduction="20000"/>
          </a:bodyPr>
          <a:lstStyle/>
          <a:p>
            <a:pPr marL="0" indent="0" algn="ctr">
              <a:buNone/>
            </a:pPr>
            <a:r>
              <a:rPr lang="en-US" sz="4800" b="1" dirty="0">
                <a:solidFill>
                  <a:srgbClr val="FFC000"/>
                </a:solidFill>
                <a:effectLst/>
              </a:rPr>
              <a:t>Wheel</a:t>
            </a:r>
            <a:endParaRPr lang="en-US" sz="3600" b="1" dirty="0">
              <a:solidFill>
                <a:srgbClr val="FFC000"/>
              </a:solidFill>
              <a:effectLst/>
            </a:endParaRPr>
          </a:p>
          <a:p>
            <a:pPr marL="0" indent="0">
              <a:buNone/>
            </a:pPr>
            <a:r>
              <a:rPr lang="en-US" sz="3600" b="1" dirty="0">
                <a:solidFill>
                  <a:schemeClr val="tx1"/>
                </a:solidFill>
                <a:effectLst/>
              </a:rPr>
              <a:t>time = 21 - 46 sec.</a:t>
            </a:r>
          </a:p>
          <a:p>
            <a:pPr marL="0" indent="0">
              <a:buNone/>
            </a:pPr>
            <a:r>
              <a:rPr lang="en-US" sz="3600" b="1" dirty="0">
                <a:solidFill>
                  <a:schemeClr val="tx1"/>
                </a:solidFill>
                <a:effectLst/>
              </a:rPr>
              <a:t>Errors = 2 %</a:t>
            </a:r>
          </a:p>
          <a:p>
            <a:pPr marL="0" indent="0">
              <a:buNone/>
            </a:pPr>
            <a:r>
              <a:rPr lang="en-US" sz="3600" b="1" dirty="0">
                <a:solidFill>
                  <a:schemeClr val="tx1"/>
                </a:solidFill>
                <a:effectLst/>
              </a:rPr>
              <a:t># of messages = 8 - 10 </a:t>
            </a:r>
          </a:p>
          <a:p>
            <a:pPr marL="0" indent="0">
              <a:buNone/>
            </a:pPr>
            <a:r>
              <a:rPr lang="en-US" sz="3600" b="1" dirty="0">
                <a:solidFill>
                  <a:schemeClr val="tx1"/>
                </a:solidFill>
                <a:effectLst/>
              </a:rPr>
              <a:t>response to innovation = </a:t>
            </a:r>
            <a:r>
              <a:rPr lang="en-US" sz="3600" b="1" dirty="0">
                <a:solidFill>
                  <a:srgbClr val="FF0000"/>
                </a:solidFill>
                <a:effectLst/>
              </a:rPr>
              <a:t>Negative</a:t>
            </a:r>
          </a:p>
          <a:p>
            <a:pPr marL="0" indent="0">
              <a:buNone/>
            </a:pPr>
            <a:r>
              <a:rPr lang="en-US" sz="3600" b="1" dirty="0">
                <a:solidFill>
                  <a:schemeClr val="tx1"/>
                </a:solidFill>
                <a:effectLst/>
              </a:rPr>
              <a:t>morale = </a:t>
            </a:r>
            <a:r>
              <a:rPr lang="en-US" sz="3600" b="1" dirty="0">
                <a:solidFill>
                  <a:srgbClr val="FF0000"/>
                </a:solidFill>
                <a:effectLst/>
              </a:rPr>
              <a:t>poor</a:t>
            </a:r>
          </a:p>
          <a:p>
            <a:pPr marL="0" indent="0">
              <a:buNone/>
            </a:pPr>
            <a:r>
              <a:rPr lang="en-US" sz="3600" b="1" dirty="0">
                <a:solidFill>
                  <a:schemeClr val="tx1"/>
                </a:solidFill>
                <a:effectLst/>
              </a:rPr>
              <a:t>noise = </a:t>
            </a:r>
            <a:r>
              <a:rPr lang="en-US" sz="3600" b="1" dirty="0">
                <a:solidFill>
                  <a:srgbClr val="FFC000"/>
                </a:solidFill>
                <a:effectLst/>
              </a:rPr>
              <a:t>no recovery</a:t>
            </a:r>
          </a:p>
          <a:p>
            <a:pPr marL="0" indent="0">
              <a:buNone/>
            </a:pPr>
            <a:r>
              <a:rPr lang="en-US" sz="3600" b="1" dirty="0">
                <a:solidFill>
                  <a:schemeClr val="tx1"/>
                </a:solidFill>
                <a:effectLst/>
              </a:rPr>
              <a:t>leadership = yes</a:t>
            </a:r>
          </a:p>
        </p:txBody>
      </p:sp>
      <p:sp>
        <p:nvSpPr>
          <p:cNvPr id="11" name="INTRODUCTIONS…">
            <a:extLst>
              <a:ext uri="{FF2B5EF4-FFF2-40B4-BE49-F238E27FC236}">
                <a16:creationId xmlns:a16="http://schemas.microsoft.com/office/drawing/2014/main" id="{75B7B1A8-C269-4F0E-BDD0-EAD51C833467}"/>
              </a:ext>
            </a:extLst>
          </p:cNvPr>
          <p:cNvSpPr txBox="1">
            <a:spLocks/>
          </p:cNvSpPr>
          <p:nvPr/>
        </p:nvSpPr>
        <p:spPr>
          <a:xfrm>
            <a:off x="6731000" y="1525194"/>
            <a:ext cx="5245101" cy="7644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fontScale="92500" lnSpcReduction="20000"/>
          </a:bodyPr>
          <a:lstStyle>
            <a:lvl1pPr marL="4064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1pPr>
            <a:lvl2pPr marL="8128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2pPr>
            <a:lvl3pPr marL="12192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3pPr>
            <a:lvl4pPr marL="16256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4pPr>
            <a:lvl5pPr marL="20320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5pPr>
            <a:lvl6pPr marL="24384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6pPr>
            <a:lvl7pPr marL="28448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7pPr>
            <a:lvl8pPr marL="32512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8pPr>
            <a:lvl9pPr marL="36576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9pPr>
          </a:lstStyle>
          <a:p>
            <a:pPr marL="0" indent="0" algn="ctr" hangingPunct="1">
              <a:buNone/>
            </a:pPr>
            <a:r>
              <a:rPr lang="en-US" sz="4800" b="1" dirty="0">
                <a:solidFill>
                  <a:srgbClr val="FFC000"/>
                </a:solidFill>
                <a:effectLst/>
              </a:rPr>
              <a:t>Circle</a:t>
            </a:r>
            <a:endParaRPr lang="en-US" sz="3600" b="1" dirty="0">
              <a:solidFill>
                <a:srgbClr val="FFC000"/>
              </a:solidFill>
              <a:effectLst/>
            </a:endParaRPr>
          </a:p>
          <a:p>
            <a:pPr marL="0" indent="0" hangingPunct="1">
              <a:buNone/>
            </a:pPr>
            <a:r>
              <a:rPr lang="en-US" sz="3600" b="1" dirty="0">
                <a:solidFill>
                  <a:schemeClr val="tx1"/>
                </a:solidFill>
                <a:effectLst/>
              </a:rPr>
              <a:t>time = 50 - 96 sec.</a:t>
            </a:r>
          </a:p>
          <a:p>
            <a:pPr marL="0" indent="0" hangingPunct="1">
              <a:buNone/>
            </a:pPr>
            <a:r>
              <a:rPr lang="en-US" sz="3600" b="1" dirty="0">
                <a:solidFill>
                  <a:schemeClr val="tx1"/>
                </a:solidFill>
                <a:effectLst/>
              </a:rPr>
              <a:t>Errors = 9 %</a:t>
            </a:r>
          </a:p>
          <a:p>
            <a:pPr marL="0" indent="0" hangingPunct="1">
              <a:buNone/>
            </a:pPr>
            <a:r>
              <a:rPr lang="en-US" sz="3600" b="1" dirty="0">
                <a:solidFill>
                  <a:schemeClr val="tx1"/>
                </a:solidFill>
                <a:effectLst/>
              </a:rPr>
              <a:t># of messages = 18 - 33</a:t>
            </a:r>
          </a:p>
          <a:p>
            <a:pPr marL="0" indent="0" hangingPunct="1">
              <a:buNone/>
            </a:pPr>
            <a:r>
              <a:rPr lang="en-US" sz="3600" b="1" dirty="0">
                <a:solidFill>
                  <a:schemeClr val="tx1"/>
                </a:solidFill>
                <a:effectLst/>
              </a:rPr>
              <a:t>response to innovation = </a:t>
            </a:r>
            <a:r>
              <a:rPr lang="en-US" sz="3600" b="1" dirty="0">
                <a:solidFill>
                  <a:srgbClr val="00B050"/>
                </a:solidFill>
                <a:effectLst/>
              </a:rPr>
              <a:t>positive</a:t>
            </a:r>
          </a:p>
          <a:p>
            <a:pPr marL="0" indent="0" hangingPunct="1">
              <a:buNone/>
            </a:pPr>
            <a:r>
              <a:rPr lang="en-US" sz="3600" b="1" dirty="0">
                <a:solidFill>
                  <a:schemeClr val="tx1"/>
                </a:solidFill>
                <a:effectLst/>
              </a:rPr>
              <a:t>morale = </a:t>
            </a:r>
            <a:r>
              <a:rPr lang="en-US" sz="3600" b="1" dirty="0">
                <a:solidFill>
                  <a:srgbClr val="00B050"/>
                </a:solidFill>
                <a:effectLst/>
              </a:rPr>
              <a:t>good</a:t>
            </a:r>
          </a:p>
          <a:p>
            <a:pPr marL="0" indent="0" hangingPunct="1">
              <a:buNone/>
            </a:pPr>
            <a:r>
              <a:rPr lang="en-US" sz="3600" b="1" dirty="0">
                <a:solidFill>
                  <a:schemeClr val="tx1"/>
                </a:solidFill>
                <a:effectLst/>
              </a:rPr>
              <a:t>noise = </a:t>
            </a:r>
            <a:r>
              <a:rPr lang="en-US" sz="3600" b="1" dirty="0">
                <a:solidFill>
                  <a:srgbClr val="FFC000"/>
                </a:solidFill>
                <a:effectLst/>
              </a:rPr>
              <a:t>recovery</a:t>
            </a:r>
          </a:p>
          <a:p>
            <a:pPr marL="0" indent="0" hangingPunct="1">
              <a:buNone/>
            </a:pPr>
            <a:r>
              <a:rPr lang="en-US" sz="3600" b="1" dirty="0">
                <a:solidFill>
                  <a:schemeClr val="tx1"/>
                </a:solidFill>
                <a:effectLst/>
              </a:rPr>
              <a:t>leadership = no </a:t>
            </a:r>
          </a:p>
        </p:txBody>
      </p:sp>
      <p:sp>
        <p:nvSpPr>
          <p:cNvPr id="2" name="Rectangle: Rounded Corners 1">
            <a:extLst>
              <a:ext uri="{FF2B5EF4-FFF2-40B4-BE49-F238E27FC236}">
                <a16:creationId xmlns:a16="http://schemas.microsoft.com/office/drawing/2014/main" id="{FCFBA499-E820-4348-A28E-70C119C56A93}"/>
              </a:ext>
            </a:extLst>
          </p:cNvPr>
          <p:cNvSpPr/>
          <p:nvPr/>
        </p:nvSpPr>
        <p:spPr>
          <a:xfrm>
            <a:off x="332684" y="5347297"/>
            <a:ext cx="12126017" cy="4006922"/>
          </a:xfrm>
          <a:prstGeom prst="roundRect">
            <a:avLst/>
          </a:prstGeom>
          <a:solidFill>
            <a:schemeClr val="accent2"/>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635753872"/>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900893"/>
          </a:xfrm>
          <a:prstGeom prst="rect">
            <a:avLst/>
          </a:prstGeom>
        </p:spPr>
        <p:txBody>
          <a:bodyPr>
            <a:normAutofit/>
          </a:bodyPr>
          <a:lstStyle/>
          <a:p>
            <a:r>
              <a:rPr lang="en-US" sz="5400" dirty="0"/>
              <a:t>Different types of Communication Structures</a:t>
            </a:r>
            <a:endParaRPr lang="en-CA" sz="5400" dirty="0"/>
          </a:p>
        </p:txBody>
      </p:sp>
      <p:pic>
        <p:nvPicPr>
          <p:cNvPr id="51" name="Picture 50" descr="Screen Shot 2016-01-15 at 10.17.02 PM.png">
            <a:extLst>
              <a:ext uri="{FF2B5EF4-FFF2-40B4-BE49-F238E27FC236}">
                <a16:creationId xmlns:a16="http://schemas.microsoft.com/office/drawing/2014/main" id="{A3E1A1B5-6635-4A57-A1ED-AD4FB585FCA6}"/>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2000" y="2309700"/>
            <a:ext cx="2979771" cy="3093974"/>
          </a:xfrm>
          <a:prstGeom prst="rect">
            <a:avLst/>
          </a:prstGeom>
        </p:spPr>
      </p:pic>
      <p:pic>
        <p:nvPicPr>
          <p:cNvPr id="52" name="Picture 51" descr="Screen Shot 2016-01-15 at 10.16.50 PM.png">
            <a:extLst>
              <a:ext uri="{FF2B5EF4-FFF2-40B4-BE49-F238E27FC236}">
                <a16:creationId xmlns:a16="http://schemas.microsoft.com/office/drawing/2014/main" id="{8E18C301-6659-4721-8B3F-BDB4B6A41D90}"/>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945029" y="2309700"/>
            <a:ext cx="2979771" cy="3093974"/>
          </a:xfrm>
          <a:prstGeom prst="rect">
            <a:avLst/>
          </a:prstGeom>
        </p:spPr>
      </p:pic>
      <p:pic>
        <p:nvPicPr>
          <p:cNvPr id="53" name="Picture 52" descr="Screen Shot 2016-01-15 at 10.16.31 PM.png">
            <a:extLst>
              <a:ext uri="{FF2B5EF4-FFF2-40B4-BE49-F238E27FC236}">
                <a16:creationId xmlns:a16="http://schemas.microsoft.com/office/drawing/2014/main" id="{AC3C1363-EF4D-44D3-8AA1-748002D0C745}"/>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836494" y="2309700"/>
            <a:ext cx="2979771" cy="3093974"/>
          </a:xfrm>
          <a:prstGeom prst="rect">
            <a:avLst/>
          </a:prstGeom>
        </p:spPr>
      </p:pic>
      <p:pic>
        <p:nvPicPr>
          <p:cNvPr id="54" name="Picture 53" descr="Screen Shot 2016-01-15 at 10.16.55 PM.png">
            <a:extLst>
              <a:ext uri="{FF2B5EF4-FFF2-40B4-BE49-F238E27FC236}">
                <a16:creationId xmlns:a16="http://schemas.microsoft.com/office/drawing/2014/main" id="{7C15D421-9CB9-427E-AECD-00FBC17D09D9}"/>
              </a:ext>
            </a:extLst>
          </p:cNvPr>
          <p:cNvPicPr>
            <a:picLocks noChangeAspect="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074" y="6226629"/>
            <a:ext cx="861697" cy="2597579"/>
          </a:xfrm>
          <a:prstGeom prst="rect">
            <a:avLst/>
          </a:prstGeom>
        </p:spPr>
      </p:pic>
      <p:pic>
        <p:nvPicPr>
          <p:cNvPr id="55" name="Picture 54" descr="Screen Shot 2016-01-15 at 10.17.08 PM.png">
            <a:extLst>
              <a:ext uri="{FF2B5EF4-FFF2-40B4-BE49-F238E27FC236}">
                <a16:creationId xmlns:a16="http://schemas.microsoft.com/office/drawing/2014/main" id="{F21F8455-284E-451C-B742-4DF08B525773}"/>
              </a:ext>
            </a:extLst>
          </p:cNvPr>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98964" y="6318964"/>
            <a:ext cx="2303514" cy="2597579"/>
          </a:xfrm>
          <a:prstGeom prst="rect">
            <a:avLst/>
          </a:prstGeom>
        </p:spPr>
      </p:pic>
      <p:sp>
        <p:nvSpPr>
          <p:cNvPr id="56" name="Text Box 29">
            <a:extLst>
              <a:ext uri="{FF2B5EF4-FFF2-40B4-BE49-F238E27FC236}">
                <a16:creationId xmlns:a16="http://schemas.microsoft.com/office/drawing/2014/main" id="{CD42F5D2-76B5-4D30-B4EA-C9442274E1A5}"/>
              </a:ext>
            </a:extLst>
          </p:cNvPr>
          <p:cNvSpPr txBox="1">
            <a:spLocks noChangeArrowheads="1"/>
          </p:cNvSpPr>
          <p:nvPr/>
        </p:nvSpPr>
        <p:spPr bwMode="auto">
          <a:xfrm>
            <a:off x="1468658" y="5403674"/>
            <a:ext cx="1566454" cy="677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FFC000"/>
                </a:solidFill>
              </a:rPr>
              <a:t>Wheel</a:t>
            </a:r>
          </a:p>
        </p:txBody>
      </p:sp>
      <p:sp>
        <p:nvSpPr>
          <p:cNvPr id="57" name="Text Box 30">
            <a:extLst>
              <a:ext uri="{FF2B5EF4-FFF2-40B4-BE49-F238E27FC236}">
                <a16:creationId xmlns:a16="http://schemas.microsoft.com/office/drawing/2014/main" id="{084B84A3-6017-4B41-B906-D2CEE6B4C471}"/>
              </a:ext>
            </a:extLst>
          </p:cNvPr>
          <p:cNvSpPr txBox="1">
            <a:spLocks noChangeArrowheads="1"/>
          </p:cNvSpPr>
          <p:nvPr/>
        </p:nvSpPr>
        <p:spPr bwMode="auto">
          <a:xfrm>
            <a:off x="5786499" y="5375515"/>
            <a:ext cx="1431802" cy="677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FFC000"/>
                </a:solidFill>
              </a:rPr>
              <a:t>Circle</a:t>
            </a:r>
          </a:p>
        </p:txBody>
      </p:sp>
      <p:sp>
        <p:nvSpPr>
          <p:cNvPr id="58" name="Text Box 33">
            <a:extLst>
              <a:ext uri="{FF2B5EF4-FFF2-40B4-BE49-F238E27FC236}">
                <a16:creationId xmlns:a16="http://schemas.microsoft.com/office/drawing/2014/main" id="{D29607E9-B8D6-44F7-989A-12B4E58F9B83}"/>
              </a:ext>
            </a:extLst>
          </p:cNvPr>
          <p:cNvSpPr txBox="1">
            <a:spLocks noChangeArrowheads="1"/>
          </p:cNvSpPr>
          <p:nvPr/>
        </p:nvSpPr>
        <p:spPr bwMode="auto">
          <a:xfrm>
            <a:off x="8586479" y="5537612"/>
            <a:ext cx="3707121" cy="677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solidFill>
                  <a:srgbClr val="FFC000"/>
                </a:solidFill>
              </a:rPr>
              <a:t>Fully</a:t>
            </a:r>
            <a:r>
              <a:rPr lang="en-US" altLang="en-US" sz="3200" dirty="0">
                <a:solidFill>
                  <a:srgbClr val="CC3300"/>
                </a:solidFill>
              </a:rPr>
              <a:t> </a:t>
            </a:r>
            <a:r>
              <a:rPr lang="en-US" altLang="en-US" dirty="0">
                <a:solidFill>
                  <a:srgbClr val="FFC000"/>
                </a:solidFill>
              </a:rPr>
              <a:t>Connected</a:t>
            </a:r>
          </a:p>
        </p:txBody>
      </p:sp>
      <p:sp>
        <p:nvSpPr>
          <p:cNvPr id="59" name="Text Box 31">
            <a:extLst>
              <a:ext uri="{FF2B5EF4-FFF2-40B4-BE49-F238E27FC236}">
                <a16:creationId xmlns:a16="http://schemas.microsoft.com/office/drawing/2014/main" id="{12BB0246-5F64-466E-8242-201602234883}"/>
              </a:ext>
            </a:extLst>
          </p:cNvPr>
          <p:cNvSpPr txBox="1">
            <a:spLocks noChangeArrowheads="1"/>
          </p:cNvSpPr>
          <p:nvPr/>
        </p:nvSpPr>
        <p:spPr bwMode="auto">
          <a:xfrm>
            <a:off x="2757725" y="8824208"/>
            <a:ext cx="1106393" cy="677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FFC000"/>
                </a:solidFill>
              </a:rPr>
              <a:t>Line</a:t>
            </a:r>
          </a:p>
        </p:txBody>
      </p:sp>
      <p:sp>
        <p:nvSpPr>
          <p:cNvPr id="60" name="Text Box 32">
            <a:extLst>
              <a:ext uri="{FF2B5EF4-FFF2-40B4-BE49-F238E27FC236}">
                <a16:creationId xmlns:a16="http://schemas.microsoft.com/office/drawing/2014/main" id="{18B09142-0139-4444-A7CC-23A23074A647}"/>
              </a:ext>
            </a:extLst>
          </p:cNvPr>
          <p:cNvSpPr txBox="1">
            <a:spLocks noChangeArrowheads="1"/>
          </p:cNvSpPr>
          <p:nvPr/>
        </p:nvSpPr>
        <p:spPr bwMode="auto">
          <a:xfrm>
            <a:off x="7066984" y="8857782"/>
            <a:ext cx="1915910" cy="677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FFC000"/>
                </a:solidFill>
              </a:rPr>
              <a:t>Tree</a:t>
            </a:r>
            <a:r>
              <a:rPr lang="en-US" altLang="en-US" dirty="0">
                <a:solidFill>
                  <a:srgbClr val="CC3300"/>
                </a:solidFill>
              </a:rPr>
              <a:t> </a:t>
            </a:r>
            <a:r>
              <a:rPr lang="en-US" altLang="en-US" dirty="0">
                <a:solidFill>
                  <a:srgbClr val="FFC000"/>
                </a:solidFill>
              </a:rPr>
              <a:t>/ Y</a:t>
            </a:r>
          </a:p>
        </p:txBody>
      </p:sp>
    </p:spTree>
    <p:extLst>
      <p:ext uri="{BB962C8B-B14F-4D97-AF65-F5344CB8AC3E}">
        <p14:creationId xmlns:p14="http://schemas.microsoft.com/office/powerpoint/2010/main" val="2254518746"/>
      </p:ext>
    </p:extLst>
  </p:cSld>
  <p:clrMapOvr>
    <a:overrideClrMapping bg1="dk1" tx1="lt1" bg2="dk2" tx2="lt2" accent1="accent1" accent2="accent2" accent3="accent3" accent4="accent4" accent5="accent5" accent6="accent6" hlink="hlink" folHlink="folHlink"/>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900893"/>
          </a:xfrm>
          <a:prstGeom prst="rect">
            <a:avLst/>
          </a:prstGeom>
        </p:spPr>
        <p:txBody>
          <a:bodyPr>
            <a:normAutofit/>
          </a:bodyPr>
          <a:lstStyle/>
          <a:p>
            <a:r>
              <a:rPr lang="en-US" sz="5400" dirty="0"/>
              <a:t>Game: </a:t>
            </a:r>
            <a:r>
              <a:rPr lang="en-US" sz="5400" dirty="0" err="1"/>
              <a:t>Bavelas</a:t>
            </a:r>
            <a:r>
              <a:rPr lang="en-US" sz="5400" dirty="0"/>
              <a:t>-Leavitt Experiment</a:t>
            </a:r>
            <a:endParaRPr lang="en-CA" sz="5400" dirty="0"/>
          </a:p>
        </p:txBody>
      </p:sp>
      <p:sp>
        <p:nvSpPr>
          <p:cNvPr id="13"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546099" y="1525194"/>
            <a:ext cx="12232055" cy="7644206"/>
          </a:xfrm>
          <a:prstGeom prst="rect">
            <a:avLst/>
          </a:prstGeom>
        </p:spPr>
        <p:txBody>
          <a:bodyPr anchor="ctr">
            <a:normAutofit fontScale="85000" lnSpcReduction="20000"/>
          </a:bodyPr>
          <a:lstStyle/>
          <a:p>
            <a:pPr>
              <a:lnSpc>
                <a:spcPct val="150000"/>
              </a:lnSpc>
            </a:pPr>
            <a:r>
              <a:rPr lang="en-CA" sz="4400" dirty="0"/>
              <a:t>Divide into groups of 4-5 </a:t>
            </a:r>
          </a:p>
          <a:p>
            <a:pPr>
              <a:lnSpc>
                <a:spcPct val="150000"/>
              </a:lnSpc>
            </a:pPr>
            <a:r>
              <a:rPr lang="en-CA" sz="4400" dirty="0"/>
              <a:t>If needed, one or more may be assigned as “observers”</a:t>
            </a:r>
          </a:p>
          <a:p>
            <a:pPr>
              <a:lnSpc>
                <a:spcPct val="150000"/>
              </a:lnSpc>
            </a:pPr>
            <a:r>
              <a:rPr lang="en-CA" sz="4400" dirty="0"/>
              <a:t>Your group will be assigned one of the communication structures (Wheel, Circle, Line, Fully Connected, Tree)</a:t>
            </a:r>
          </a:p>
          <a:p>
            <a:pPr>
              <a:lnSpc>
                <a:spcPct val="150000"/>
              </a:lnSpc>
            </a:pPr>
            <a:r>
              <a:rPr lang="en-CA" sz="4400" dirty="0"/>
              <a:t>Solve the puzzle with your group</a:t>
            </a:r>
          </a:p>
          <a:p>
            <a:pPr>
              <a:lnSpc>
                <a:spcPct val="150000"/>
              </a:lnSpc>
            </a:pPr>
            <a:r>
              <a:rPr lang="en-CA" sz="4400" dirty="0"/>
              <a:t>The puzzle is solved when every single player is able to put together the square.</a:t>
            </a:r>
          </a:p>
        </p:txBody>
      </p:sp>
    </p:spTree>
    <p:extLst>
      <p:ext uri="{BB962C8B-B14F-4D97-AF65-F5344CB8AC3E}">
        <p14:creationId xmlns:p14="http://schemas.microsoft.com/office/powerpoint/2010/main" val="1515534664"/>
      </p:ext>
    </p:extLst>
  </p:cSld>
  <p:clrMapOvr>
    <a:overrideClrMapping bg1="dk1" tx1="lt1" bg2="dk2" tx2="lt2" accent1="accent1" accent2="accent2" accent3="accent3" accent4="accent4" accent5="accent5" accent6="accent6" hlink="hlink" folHlink="folHlink"/>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2">
  <a:themeElements>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2">
  <a:themeElements>
    <a:clrScheme name="New_Template2">
      <a:dk1>
        <a:srgbClr val="000000"/>
      </a:dk1>
      <a:lt1>
        <a:srgbClr val="FFFFFF"/>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0.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1.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2.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3.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4.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5.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6.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7.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8.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9.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2.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3.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4.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5.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6.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7.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8.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9.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
  <TotalTime>2177</TotalTime>
  <Words>1269</Words>
  <Application>Microsoft Office PowerPoint</Application>
  <PresentationFormat>Custom</PresentationFormat>
  <Paragraphs>112</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Helvetica Neue</vt:lpstr>
      <vt:lpstr>Helvetica Neue Medium</vt:lpstr>
      <vt:lpstr>Times</vt:lpstr>
      <vt:lpstr>New_Template2</vt:lpstr>
      <vt:lpstr>MSCI 311 Organizational Design and Technology </vt:lpstr>
      <vt:lpstr>Organizational Communication</vt:lpstr>
      <vt:lpstr>Network Studies </vt:lpstr>
      <vt:lpstr>Network Studies</vt:lpstr>
      <vt:lpstr>Network Studies</vt:lpstr>
      <vt:lpstr>Network Studies</vt:lpstr>
      <vt:lpstr>Network Studies: Results</vt:lpstr>
      <vt:lpstr>Different types of Communication Structures</vt:lpstr>
      <vt:lpstr>Game: Bavelas-Leavitt Experiment</vt:lpstr>
      <vt:lpstr>Game: Bavelas-Leavitt Experiment</vt:lpstr>
      <vt:lpstr>Game: Bavelas-Leavitt Experiment</vt:lpstr>
      <vt:lpstr>Game: Bavelas-Leavitt Experiment</vt:lpstr>
      <vt:lpstr>Theoretical Effect</vt:lpstr>
      <vt:lpstr>Explanation</vt:lpstr>
      <vt:lpstr>In general</vt:lpstr>
      <vt:lpstr>Explanation</vt:lpstr>
      <vt:lpstr>Wheel</vt:lpstr>
      <vt:lpstr>Line / Chain</vt:lpstr>
      <vt:lpstr>Circle</vt:lpstr>
      <vt:lpstr>Tree / The Y</vt:lpstr>
      <vt:lpstr>Fully Connected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MSCI 311 Organizational Design and Technology </dc:title>
  <cp:lastModifiedBy>Ayman Alzayat</cp:lastModifiedBy>
  <cp:revision>105</cp:revision>
  <dcterms:modified xsi:type="dcterms:W3CDTF">2018-09-27T19:00:57Z</dcterms:modified>
</cp:coreProperties>
</file>