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theme/themeOverride16.xml" ContentType="application/vnd.openxmlformats-officedocument.themeOverride+xml"/>
  <Override PartName="/ppt/notesSlides/notesSlide19.xml" ContentType="application/vnd.openxmlformats-officedocument.presentationml.notesSlide+xml"/>
  <Override PartName="/ppt/theme/themeOverride17.xml" ContentType="application/vnd.openxmlformats-officedocument.themeOverride+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21.xml" ContentType="application/vnd.openxmlformats-officedocument.presentationml.notesSlide+xml"/>
  <Override PartName="/ppt/theme/themeOverride19.xml" ContentType="application/vnd.openxmlformats-officedocument.themeOverride+xml"/>
  <Override PartName="/ppt/notesSlides/notesSlide22.xml" ContentType="application/vnd.openxmlformats-officedocument.presentationml.notesSlide+xml"/>
  <Override PartName="/ppt/theme/themeOverride20.xml" ContentType="application/vnd.openxmlformats-officedocument.themeOverride+xml"/>
  <Override PartName="/ppt/notesSlides/notesSlide23.xml" ContentType="application/vnd.openxmlformats-officedocument.presentationml.notesSlide+xml"/>
  <Override PartName="/ppt/theme/themeOverride21.xml" ContentType="application/vnd.openxmlformats-officedocument.themeOverride+xml"/>
  <Override PartName="/ppt/notesSlides/notesSlide24.xml" ContentType="application/vnd.openxmlformats-officedocument.presentationml.notesSlide+xml"/>
  <Override PartName="/ppt/theme/themeOverride22.xml" ContentType="application/vnd.openxmlformats-officedocument.themeOverride+xml"/>
  <Override PartName="/ppt/notesSlides/notesSlide25.xml" ContentType="application/vnd.openxmlformats-officedocument.presentationml.notesSlide+xml"/>
  <Override PartName="/ppt/theme/themeOverride23.xml" ContentType="application/vnd.openxmlformats-officedocument.themeOverr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4.xml" ContentType="application/vnd.openxmlformats-officedocument.themeOverr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5.xml" ContentType="application/vnd.openxmlformats-officedocument.themeOverride+xml"/>
  <Override PartName="/ppt/notesSlides/notesSlide28.xml" ContentType="application/vnd.openxmlformats-officedocument.presentationml.notesSlide+xml"/>
  <Override PartName="/ppt/theme/themeOverride26.xml" ContentType="application/vnd.openxmlformats-officedocument.themeOverride+xml"/>
  <Override PartName="/ppt/notesSlides/notesSlide29.xml" ContentType="application/vnd.openxmlformats-officedocument.presentationml.notesSlide+xml"/>
  <Override PartName="/ppt/theme/themeOverride27.xml" ContentType="application/vnd.openxmlformats-officedocument.themeOverride+xml"/>
  <Override PartName="/ppt/notesSlides/notesSlide30.xml" ContentType="application/vnd.openxmlformats-officedocument.presentationml.notesSlide+xml"/>
  <Override PartName="/ppt/theme/themeOverride28.xml" ContentType="application/vnd.openxmlformats-officedocument.themeOverride+xml"/>
  <Override PartName="/ppt/notesSlides/notesSlide31.xml" ContentType="application/vnd.openxmlformats-officedocument.presentationml.notesSlide+xml"/>
  <Override PartName="/ppt/theme/themeOverride29.xml" ContentType="application/vnd.openxmlformats-officedocument.themeOverride+xml"/>
  <Override PartName="/ppt/notesSlides/notesSlide32.xml" ContentType="application/vnd.openxmlformats-officedocument.presentationml.notesSlide+xml"/>
  <Override PartName="/ppt/theme/themeOverride30.xml" ContentType="application/vnd.openxmlformats-officedocument.themeOverride+xml"/>
  <Override PartName="/ppt/notesSlides/notesSlide33.xml" ContentType="application/vnd.openxmlformats-officedocument.presentationml.notesSlide+xml"/>
  <Override PartName="/ppt/theme/themeOverride31.xml" ContentType="application/vnd.openxmlformats-officedocument.themeOverride+xml"/>
  <Override PartName="/ppt/notesSlides/notesSlide34.xml" ContentType="application/vnd.openxmlformats-officedocument.presentationml.notesSlide+xml"/>
  <Override PartName="/ppt/theme/themeOverride32.xml" ContentType="application/vnd.openxmlformats-officedocument.themeOverr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62" r:id="rId3"/>
    <p:sldId id="261" r:id="rId4"/>
    <p:sldId id="263" r:id="rId5"/>
    <p:sldId id="264" r:id="rId6"/>
    <p:sldId id="265" r:id="rId7"/>
    <p:sldId id="267" r:id="rId8"/>
    <p:sldId id="299" r:id="rId9"/>
    <p:sldId id="300"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7" r:id="rId27"/>
    <p:sldId id="289" r:id="rId28"/>
    <p:sldId id="290" r:id="rId29"/>
    <p:sldId id="291" r:id="rId30"/>
    <p:sldId id="292" r:id="rId31"/>
    <p:sldId id="293" r:id="rId32"/>
    <p:sldId id="294" r:id="rId33"/>
    <p:sldId id="295" r:id="rId34"/>
    <p:sldId id="296" r:id="rId35"/>
    <p:sldId id="297" r:id="rId36"/>
    <p:sldId id="298" r:id="rId3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A99FF"/>
    <a:srgbClr val="C47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66162" autoAdjust="0"/>
  </p:normalViewPr>
  <p:slideViewPr>
    <p:cSldViewPr snapToGrid="0">
      <p:cViewPr varScale="1">
        <p:scale>
          <a:sx n="50" d="100"/>
          <a:sy n="50" d="100"/>
        </p:scale>
        <p:origin x="1434" y="3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AEBC5-3605-4C76-BA93-BB124D39C2E0}"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CA"/>
        </a:p>
      </dgm:t>
    </dgm:pt>
    <dgm:pt modelId="{33EA77ED-FB37-4FCB-B387-9860F3EDEBB1}">
      <dgm:prSet phldrT="[Text]" custT="1"/>
      <dgm:spPr>
        <a:xfrm>
          <a:off x="0" y="244387"/>
          <a:ext cx="3471664" cy="3471664"/>
        </a:xfrm>
        <a:prstGeom prst="ellipse">
          <a:avLst/>
        </a:prstGeom>
        <a:solidFill>
          <a:srgbClr val="93A299">
            <a:hueOff val="0"/>
            <a:satOff val="0"/>
            <a:lumOff val="0"/>
            <a:alphaOff val="0"/>
          </a:srgbClr>
        </a:solidFill>
        <a:ln w="26425" cap="flat" cmpd="sng" algn="ctr">
          <a:solidFill>
            <a:srgbClr val="FFFFFF">
              <a:hueOff val="0"/>
              <a:satOff val="0"/>
              <a:lumOff val="0"/>
              <a:alphaOff val="0"/>
            </a:srgbClr>
          </a:solidFill>
          <a:prstDash val="solid"/>
        </a:ln>
        <a:effectLst/>
      </dgm:spPr>
      <dgm:t>
        <a:bodyPr/>
        <a:lstStyle/>
        <a:p>
          <a:r>
            <a:rPr lang="en-CA" sz="1600" dirty="0">
              <a:solidFill>
                <a:srgbClr val="FFFFFF"/>
              </a:solidFill>
              <a:latin typeface="Arial"/>
              <a:ea typeface="+mn-ea"/>
              <a:cs typeface="+mn-cs"/>
            </a:rPr>
            <a:t>Environment</a:t>
          </a:r>
          <a:endParaRPr lang="en-CA" sz="1700" dirty="0">
            <a:solidFill>
              <a:srgbClr val="FFFFFF"/>
            </a:solidFill>
            <a:latin typeface="Arial"/>
            <a:ea typeface="+mn-ea"/>
            <a:cs typeface="+mn-cs"/>
          </a:endParaRPr>
        </a:p>
      </dgm:t>
    </dgm:pt>
    <dgm:pt modelId="{9624E419-9968-4C26-ACCF-DF0CB71914FB}" type="parTrans" cxnId="{D5E45EF0-30A2-4A4E-83DB-BE1596E4E6DF}">
      <dgm:prSet/>
      <dgm:spPr/>
      <dgm:t>
        <a:bodyPr/>
        <a:lstStyle/>
        <a:p>
          <a:endParaRPr lang="en-CA"/>
        </a:p>
      </dgm:t>
    </dgm:pt>
    <dgm:pt modelId="{BE342CD1-D998-4918-8F86-7CAA9274026B}" type="sibTrans" cxnId="{D5E45EF0-30A2-4A4E-83DB-BE1596E4E6DF}">
      <dgm:prSet/>
      <dgm:spPr/>
      <dgm:t>
        <a:bodyPr/>
        <a:lstStyle/>
        <a:p>
          <a:endParaRPr lang="en-CA"/>
        </a:p>
      </dgm:t>
    </dgm:pt>
    <dgm:pt modelId="{8EABEBAE-5608-44F5-8F80-027EB0D45D42}">
      <dgm:prSet phldrT="[Text]" custT="1"/>
      <dgm:spPr>
        <a:xfrm>
          <a:off x="369124" y="1075148"/>
          <a:ext cx="2603748" cy="2603748"/>
        </a:xfrm>
        <a:prstGeom prst="ellipse">
          <a:avLst/>
        </a:prstGeom>
        <a:solidFill>
          <a:srgbClr val="93A299">
            <a:hueOff val="0"/>
            <a:satOff val="0"/>
            <a:lumOff val="0"/>
            <a:alphaOff val="0"/>
          </a:srgbClr>
        </a:solidFill>
        <a:ln w="26425" cap="flat" cmpd="sng" algn="ctr">
          <a:solidFill>
            <a:srgbClr val="FFFFFF">
              <a:hueOff val="0"/>
              <a:satOff val="0"/>
              <a:lumOff val="0"/>
              <a:alphaOff val="0"/>
            </a:srgbClr>
          </a:solidFill>
          <a:prstDash val="solid"/>
        </a:ln>
        <a:effectLst/>
      </dgm:spPr>
      <dgm:t>
        <a:bodyPr/>
        <a:lstStyle/>
        <a:p>
          <a:r>
            <a:rPr lang="en-CA" sz="1600" dirty="0">
              <a:solidFill>
                <a:srgbClr val="FFFFFF"/>
              </a:solidFill>
              <a:latin typeface="Arial"/>
              <a:ea typeface="+mn-ea"/>
              <a:cs typeface="+mn-cs"/>
            </a:rPr>
            <a:t>Organization</a:t>
          </a:r>
          <a:endParaRPr lang="en-CA" sz="1700" dirty="0">
            <a:solidFill>
              <a:srgbClr val="FFFFFF"/>
            </a:solidFill>
            <a:latin typeface="Arial"/>
            <a:ea typeface="+mn-ea"/>
            <a:cs typeface="+mn-cs"/>
          </a:endParaRPr>
        </a:p>
      </dgm:t>
    </dgm:pt>
    <dgm:pt modelId="{9AF4536D-9985-43B9-B019-E70555AB8450}" type="parTrans" cxnId="{69F93D45-A0EF-479C-8349-3EE8D0CF34B3}">
      <dgm:prSet/>
      <dgm:spPr/>
      <dgm:t>
        <a:bodyPr/>
        <a:lstStyle/>
        <a:p>
          <a:endParaRPr lang="en-CA"/>
        </a:p>
      </dgm:t>
    </dgm:pt>
    <dgm:pt modelId="{931B967D-20FD-40B9-B6BF-94B3050A6CFE}" type="sibTrans" cxnId="{69F93D45-A0EF-479C-8349-3EE8D0CF34B3}">
      <dgm:prSet/>
      <dgm:spPr/>
      <dgm:t>
        <a:bodyPr/>
        <a:lstStyle/>
        <a:p>
          <a:endParaRPr lang="en-CA"/>
        </a:p>
      </dgm:t>
    </dgm:pt>
    <dgm:pt modelId="{F7DBE6DE-7562-4028-B44A-8FCA3CADCF3B}" type="pres">
      <dgm:prSet presAssocID="{7D1AEBC5-3605-4C76-BA93-BB124D39C2E0}" presName="Name0" presStyleCnt="0">
        <dgm:presLayoutVars>
          <dgm:chMax val="7"/>
          <dgm:resizeHandles val="exact"/>
        </dgm:presLayoutVars>
      </dgm:prSet>
      <dgm:spPr/>
      <dgm:t>
        <a:bodyPr/>
        <a:lstStyle/>
        <a:p>
          <a:endParaRPr lang="en-US"/>
        </a:p>
      </dgm:t>
    </dgm:pt>
    <dgm:pt modelId="{95BC629A-8761-43F0-B6CF-625AD5438C49}" type="pres">
      <dgm:prSet presAssocID="{7D1AEBC5-3605-4C76-BA93-BB124D39C2E0}" presName="comp1" presStyleCnt="0"/>
      <dgm:spPr/>
    </dgm:pt>
    <dgm:pt modelId="{07CE0ADC-FB58-4B8C-BD85-E4B0ADFB7493}" type="pres">
      <dgm:prSet presAssocID="{7D1AEBC5-3605-4C76-BA93-BB124D39C2E0}" presName="circle1" presStyleLbl="node1" presStyleIdx="0" presStyleCnt="2"/>
      <dgm:spPr/>
      <dgm:t>
        <a:bodyPr/>
        <a:lstStyle/>
        <a:p>
          <a:endParaRPr lang="en-US"/>
        </a:p>
      </dgm:t>
    </dgm:pt>
    <dgm:pt modelId="{9C1D36FF-3B8E-49A2-A84F-D96DEA0500A4}" type="pres">
      <dgm:prSet presAssocID="{7D1AEBC5-3605-4C76-BA93-BB124D39C2E0}" presName="c1text" presStyleLbl="node1" presStyleIdx="0" presStyleCnt="2">
        <dgm:presLayoutVars>
          <dgm:bulletEnabled val="1"/>
        </dgm:presLayoutVars>
      </dgm:prSet>
      <dgm:spPr/>
      <dgm:t>
        <a:bodyPr/>
        <a:lstStyle/>
        <a:p>
          <a:endParaRPr lang="en-US"/>
        </a:p>
      </dgm:t>
    </dgm:pt>
    <dgm:pt modelId="{1A889850-2445-4CD7-91E4-7CBC796A4553}" type="pres">
      <dgm:prSet presAssocID="{7D1AEBC5-3605-4C76-BA93-BB124D39C2E0}" presName="comp2" presStyleCnt="0"/>
      <dgm:spPr/>
    </dgm:pt>
    <dgm:pt modelId="{E844777A-CF4C-4757-AEF1-2FFCC53F0C53}" type="pres">
      <dgm:prSet presAssocID="{7D1AEBC5-3605-4C76-BA93-BB124D39C2E0}" presName="circle2" presStyleLbl="node1" presStyleIdx="1" presStyleCnt="2" custLinFactNeighborX="-2490" custLinFactNeighborY="-1427"/>
      <dgm:spPr/>
      <dgm:t>
        <a:bodyPr/>
        <a:lstStyle/>
        <a:p>
          <a:endParaRPr lang="en-US"/>
        </a:p>
      </dgm:t>
    </dgm:pt>
    <dgm:pt modelId="{343C288C-8DEF-4D85-8259-468B5B21DEE0}" type="pres">
      <dgm:prSet presAssocID="{7D1AEBC5-3605-4C76-BA93-BB124D39C2E0}" presName="c2text" presStyleLbl="node1" presStyleIdx="1" presStyleCnt="2">
        <dgm:presLayoutVars>
          <dgm:bulletEnabled val="1"/>
        </dgm:presLayoutVars>
      </dgm:prSet>
      <dgm:spPr/>
      <dgm:t>
        <a:bodyPr/>
        <a:lstStyle/>
        <a:p>
          <a:endParaRPr lang="en-US"/>
        </a:p>
      </dgm:t>
    </dgm:pt>
  </dgm:ptLst>
  <dgm:cxnLst>
    <dgm:cxn modelId="{A8AF51C2-7708-4C91-8A94-4762319EB612}" type="presOf" srcId="{8EABEBAE-5608-44F5-8F80-027EB0D45D42}" destId="{343C288C-8DEF-4D85-8259-468B5B21DEE0}" srcOrd="1" destOrd="0" presId="urn:microsoft.com/office/officeart/2005/8/layout/venn2"/>
    <dgm:cxn modelId="{557EEED2-D607-4D32-9C17-AC130CB982B2}" type="presOf" srcId="{33EA77ED-FB37-4FCB-B387-9860F3EDEBB1}" destId="{9C1D36FF-3B8E-49A2-A84F-D96DEA0500A4}" srcOrd="1" destOrd="0" presId="urn:microsoft.com/office/officeart/2005/8/layout/venn2"/>
    <dgm:cxn modelId="{E4AE4351-3768-4CD6-A3E7-116BE8668BE1}" type="presOf" srcId="{7D1AEBC5-3605-4C76-BA93-BB124D39C2E0}" destId="{F7DBE6DE-7562-4028-B44A-8FCA3CADCF3B}" srcOrd="0" destOrd="0" presId="urn:microsoft.com/office/officeart/2005/8/layout/venn2"/>
    <dgm:cxn modelId="{D5E45EF0-30A2-4A4E-83DB-BE1596E4E6DF}" srcId="{7D1AEBC5-3605-4C76-BA93-BB124D39C2E0}" destId="{33EA77ED-FB37-4FCB-B387-9860F3EDEBB1}" srcOrd="0" destOrd="0" parTransId="{9624E419-9968-4C26-ACCF-DF0CB71914FB}" sibTransId="{BE342CD1-D998-4918-8F86-7CAA9274026B}"/>
    <dgm:cxn modelId="{1E1500AE-EA89-4E8E-A21C-2AD28A3DA636}" type="presOf" srcId="{8EABEBAE-5608-44F5-8F80-027EB0D45D42}" destId="{E844777A-CF4C-4757-AEF1-2FFCC53F0C53}" srcOrd="0" destOrd="0" presId="urn:microsoft.com/office/officeart/2005/8/layout/venn2"/>
    <dgm:cxn modelId="{054D66DB-115E-4552-B2B5-F130364A3224}" type="presOf" srcId="{33EA77ED-FB37-4FCB-B387-9860F3EDEBB1}" destId="{07CE0ADC-FB58-4B8C-BD85-E4B0ADFB7493}" srcOrd="0" destOrd="0" presId="urn:microsoft.com/office/officeart/2005/8/layout/venn2"/>
    <dgm:cxn modelId="{69F93D45-A0EF-479C-8349-3EE8D0CF34B3}" srcId="{7D1AEBC5-3605-4C76-BA93-BB124D39C2E0}" destId="{8EABEBAE-5608-44F5-8F80-027EB0D45D42}" srcOrd="1" destOrd="0" parTransId="{9AF4536D-9985-43B9-B019-E70555AB8450}" sibTransId="{931B967D-20FD-40B9-B6BF-94B3050A6CFE}"/>
    <dgm:cxn modelId="{E56A100C-F284-4D6A-ADD2-FA1F1C7E1163}" type="presParOf" srcId="{F7DBE6DE-7562-4028-B44A-8FCA3CADCF3B}" destId="{95BC629A-8761-43F0-B6CF-625AD5438C49}" srcOrd="0" destOrd="0" presId="urn:microsoft.com/office/officeart/2005/8/layout/venn2"/>
    <dgm:cxn modelId="{601B7EA0-4238-426D-83D6-332B870F3402}" type="presParOf" srcId="{95BC629A-8761-43F0-B6CF-625AD5438C49}" destId="{07CE0ADC-FB58-4B8C-BD85-E4B0ADFB7493}" srcOrd="0" destOrd="0" presId="urn:microsoft.com/office/officeart/2005/8/layout/venn2"/>
    <dgm:cxn modelId="{32E0B8DB-FD89-40A5-B882-E4997626D04B}" type="presParOf" srcId="{95BC629A-8761-43F0-B6CF-625AD5438C49}" destId="{9C1D36FF-3B8E-49A2-A84F-D96DEA0500A4}" srcOrd="1" destOrd="0" presId="urn:microsoft.com/office/officeart/2005/8/layout/venn2"/>
    <dgm:cxn modelId="{1D6447B3-EAB7-4B47-88D8-667E9A2426E4}" type="presParOf" srcId="{F7DBE6DE-7562-4028-B44A-8FCA3CADCF3B}" destId="{1A889850-2445-4CD7-91E4-7CBC796A4553}" srcOrd="1" destOrd="0" presId="urn:microsoft.com/office/officeart/2005/8/layout/venn2"/>
    <dgm:cxn modelId="{72EA106D-638A-46E4-AEE4-18C9EDFA3AD2}" type="presParOf" srcId="{1A889850-2445-4CD7-91E4-7CBC796A4553}" destId="{E844777A-CF4C-4757-AEF1-2FFCC53F0C53}" srcOrd="0" destOrd="0" presId="urn:microsoft.com/office/officeart/2005/8/layout/venn2"/>
    <dgm:cxn modelId="{A0AD6613-285A-42B7-912E-D187689627C8}" type="presParOf" srcId="{1A889850-2445-4CD7-91E4-7CBC796A4553}" destId="{343C288C-8DEF-4D85-8259-468B5B21DEE0}"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AEBC5-3605-4C76-BA93-BB124D39C2E0}"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CA"/>
        </a:p>
      </dgm:t>
    </dgm:pt>
    <dgm:pt modelId="{33EA77ED-FB37-4FCB-B387-9860F3EDEBB1}">
      <dgm:prSet phldrT="[Text]"/>
      <dgm:spPr>
        <a:xfrm>
          <a:off x="54607" y="0"/>
          <a:ext cx="3058544" cy="3058544"/>
        </a:xfrm>
        <a:prstGeom prst="ellipse">
          <a:avLst/>
        </a:prstGeom>
        <a:solidFill>
          <a:srgbClr val="93A299">
            <a:hueOff val="0"/>
            <a:satOff val="0"/>
            <a:lumOff val="0"/>
            <a:alphaOff val="0"/>
          </a:srgbClr>
        </a:solidFill>
        <a:ln w="26425" cap="flat" cmpd="sng" algn="ctr">
          <a:solidFill>
            <a:srgbClr val="FFFFFF">
              <a:hueOff val="0"/>
              <a:satOff val="0"/>
              <a:lumOff val="0"/>
              <a:alphaOff val="0"/>
            </a:srgbClr>
          </a:solidFill>
          <a:prstDash val="solid"/>
        </a:ln>
        <a:effectLst/>
      </dgm:spPr>
      <dgm:t>
        <a:bodyPr/>
        <a:lstStyle/>
        <a:p>
          <a:r>
            <a:rPr lang="en-CA" dirty="0">
              <a:solidFill>
                <a:srgbClr val="FFFFFF"/>
              </a:solidFill>
              <a:latin typeface="Arial"/>
              <a:ea typeface="+mn-ea"/>
              <a:cs typeface="+mn-cs"/>
            </a:rPr>
            <a:t>Environment</a:t>
          </a:r>
        </a:p>
      </dgm:t>
    </dgm:pt>
    <dgm:pt modelId="{9624E419-9968-4C26-ACCF-DF0CB71914FB}" type="parTrans" cxnId="{D5E45EF0-30A2-4A4E-83DB-BE1596E4E6DF}">
      <dgm:prSet/>
      <dgm:spPr/>
      <dgm:t>
        <a:bodyPr/>
        <a:lstStyle/>
        <a:p>
          <a:endParaRPr lang="en-CA"/>
        </a:p>
      </dgm:t>
    </dgm:pt>
    <dgm:pt modelId="{BE342CD1-D998-4918-8F86-7CAA9274026B}" type="sibTrans" cxnId="{D5E45EF0-30A2-4A4E-83DB-BE1596E4E6DF}">
      <dgm:prSet/>
      <dgm:spPr/>
      <dgm:t>
        <a:bodyPr/>
        <a:lstStyle/>
        <a:p>
          <a:endParaRPr lang="en-CA"/>
        </a:p>
      </dgm:t>
    </dgm:pt>
    <dgm:pt modelId="{8EABEBAE-5608-44F5-8F80-027EB0D45D42}">
      <dgm:prSet phldrT="[Text]"/>
      <dgm:spPr>
        <a:xfrm>
          <a:off x="436925" y="764636"/>
          <a:ext cx="2293908" cy="2293908"/>
        </a:xfrm>
        <a:prstGeom prst="ellipse">
          <a:avLst/>
        </a:prstGeom>
        <a:solidFill>
          <a:srgbClr val="93A299">
            <a:hueOff val="0"/>
            <a:satOff val="0"/>
            <a:lumOff val="0"/>
            <a:alphaOff val="0"/>
          </a:srgbClr>
        </a:solidFill>
        <a:ln w="26425" cap="flat" cmpd="sng" algn="ctr">
          <a:solidFill>
            <a:srgbClr val="FFFFFF">
              <a:hueOff val="0"/>
              <a:satOff val="0"/>
              <a:lumOff val="0"/>
              <a:alphaOff val="0"/>
            </a:srgbClr>
          </a:solidFill>
          <a:prstDash val="solid"/>
        </a:ln>
        <a:effectLst/>
      </dgm:spPr>
      <dgm:t>
        <a:bodyPr/>
        <a:lstStyle/>
        <a:p>
          <a:r>
            <a:rPr lang="en-CA" dirty="0">
              <a:solidFill>
                <a:srgbClr val="FFFFFF"/>
              </a:solidFill>
              <a:latin typeface="Arial"/>
              <a:ea typeface="+mn-ea"/>
              <a:cs typeface="+mn-cs"/>
            </a:rPr>
            <a:t>Organization</a:t>
          </a:r>
        </a:p>
      </dgm:t>
    </dgm:pt>
    <dgm:pt modelId="{9AF4536D-9985-43B9-B019-E70555AB8450}" type="parTrans" cxnId="{69F93D45-A0EF-479C-8349-3EE8D0CF34B3}">
      <dgm:prSet/>
      <dgm:spPr/>
      <dgm:t>
        <a:bodyPr/>
        <a:lstStyle/>
        <a:p>
          <a:endParaRPr lang="en-CA"/>
        </a:p>
      </dgm:t>
    </dgm:pt>
    <dgm:pt modelId="{931B967D-20FD-40B9-B6BF-94B3050A6CFE}" type="sibTrans" cxnId="{69F93D45-A0EF-479C-8349-3EE8D0CF34B3}">
      <dgm:prSet/>
      <dgm:spPr/>
      <dgm:t>
        <a:bodyPr/>
        <a:lstStyle/>
        <a:p>
          <a:endParaRPr lang="en-CA"/>
        </a:p>
      </dgm:t>
    </dgm:pt>
    <dgm:pt modelId="{F7DBE6DE-7562-4028-B44A-8FCA3CADCF3B}" type="pres">
      <dgm:prSet presAssocID="{7D1AEBC5-3605-4C76-BA93-BB124D39C2E0}" presName="Name0" presStyleCnt="0">
        <dgm:presLayoutVars>
          <dgm:chMax val="7"/>
          <dgm:resizeHandles val="exact"/>
        </dgm:presLayoutVars>
      </dgm:prSet>
      <dgm:spPr/>
      <dgm:t>
        <a:bodyPr/>
        <a:lstStyle/>
        <a:p>
          <a:endParaRPr lang="en-US"/>
        </a:p>
      </dgm:t>
    </dgm:pt>
    <dgm:pt modelId="{95BC629A-8761-43F0-B6CF-625AD5438C49}" type="pres">
      <dgm:prSet presAssocID="{7D1AEBC5-3605-4C76-BA93-BB124D39C2E0}" presName="comp1" presStyleCnt="0"/>
      <dgm:spPr/>
    </dgm:pt>
    <dgm:pt modelId="{07CE0ADC-FB58-4B8C-BD85-E4B0ADFB7493}" type="pres">
      <dgm:prSet presAssocID="{7D1AEBC5-3605-4C76-BA93-BB124D39C2E0}" presName="circle1" presStyleLbl="node1" presStyleIdx="0" presStyleCnt="2"/>
      <dgm:spPr/>
      <dgm:t>
        <a:bodyPr/>
        <a:lstStyle/>
        <a:p>
          <a:endParaRPr lang="en-US"/>
        </a:p>
      </dgm:t>
    </dgm:pt>
    <dgm:pt modelId="{9C1D36FF-3B8E-49A2-A84F-D96DEA0500A4}" type="pres">
      <dgm:prSet presAssocID="{7D1AEBC5-3605-4C76-BA93-BB124D39C2E0}" presName="c1text" presStyleLbl="node1" presStyleIdx="0" presStyleCnt="2">
        <dgm:presLayoutVars>
          <dgm:bulletEnabled val="1"/>
        </dgm:presLayoutVars>
      </dgm:prSet>
      <dgm:spPr/>
      <dgm:t>
        <a:bodyPr/>
        <a:lstStyle/>
        <a:p>
          <a:endParaRPr lang="en-US"/>
        </a:p>
      </dgm:t>
    </dgm:pt>
    <dgm:pt modelId="{1A889850-2445-4CD7-91E4-7CBC796A4553}" type="pres">
      <dgm:prSet presAssocID="{7D1AEBC5-3605-4C76-BA93-BB124D39C2E0}" presName="comp2" presStyleCnt="0"/>
      <dgm:spPr/>
    </dgm:pt>
    <dgm:pt modelId="{E844777A-CF4C-4757-AEF1-2FFCC53F0C53}" type="pres">
      <dgm:prSet presAssocID="{7D1AEBC5-3605-4C76-BA93-BB124D39C2E0}" presName="circle2" presStyleLbl="node1" presStyleIdx="1" presStyleCnt="2"/>
      <dgm:spPr/>
      <dgm:t>
        <a:bodyPr/>
        <a:lstStyle/>
        <a:p>
          <a:endParaRPr lang="en-US"/>
        </a:p>
      </dgm:t>
    </dgm:pt>
    <dgm:pt modelId="{343C288C-8DEF-4D85-8259-468B5B21DEE0}" type="pres">
      <dgm:prSet presAssocID="{7D1AEBC5-3605-4C76-BA93-BB124D39C2E0}" presName="c2text" presStyleLbl="node1" presStyleIdx="1" presStyleCnt="2">
        <dgm:presLayoutVars>
          <dgm:bulletEnabled val="1"/>
        </dgm:presLayoutVars>
      </dgm:prSet>
      <dgm:spPr/>
      <dgm:t>
        <a:bodyPr/>
        <a:lstStyle/>
        <a:p>
          <a:endParaRPr lang="en-US"/>
        </a:p>
      </dgm:t>
    </dgm:pt>
  </dgm:ptLst>
  <dgm:cxnLst>
    <dgm:cxn modelId="{915A834B-3029-4EDB-A630-B0403BD6D8D7}" type="presOf" srcId="{8EABEBAE-5608-44F5-8F80-027EB0D45D42}" destId="{E844777A-CF4C-4757-AEF1-2FFCC53F0C53}" srcOrd="0" destOrd="0" presId="urn:microsoft.com/office/officeart/2005/8/layout/venn2"/>
    <dgm:cxn modelId="{4D109E11-AE90-4488-AC77-164A46921330}" type="presOf" srcId="{33EA77ED-FB37-4FCB-B387-9860F3EDEBB1}" destId="{9C1D36FF-3B8E-49A2-A84F-D96DEA0500A4}" srcOrd="1" destOrd="0" presId="urn:microsoft.com/office/officeart/2005/8/layout/venn2"/>
    <dgm:cxn modelId="{69F93D45-A0EF-479C-8349-3EE8D0CF34B3}" srcId="{7D1AEBC5-3605-4C76-BA93-BB124D39C2E0}" destId="{8EABEBAE-5608-44F5-8F80-027EB0D45D42}" srcOrd="1" destOrd="0" parTransId="{9AF4536D-9985-43B9-B019-E70555AB8450}" sibTransId="{931B967D-20FD-40B9-B6BF-94B3050A6CFE}"/>
    <dgm:cxn modelId="{31EC71FD-1EF3-4A19-A01E-B3FF1989B279}" type="presOf" srcId="{7D1AEBC5-3605-4C76-BA93-BB124D39C2E0}" destId="{F7DBE6DE-7562-4028-B44A-8FCA3CADCF3B}" srcOrd="0" destOrd="0" presId="urn:microsoft.com/office/officeart/2005/8/layout/venn2"/>
    <dgm:cxn modelId="{909D2F00-5A97-464C-97A2-3C673036E745}" type="presOf" srcId="{33EA77ED-FB37-4FCB-B387-9860F3EDEBB1}" destId="{07CE0ADC-FB58-4B8C-BD85-E4B0ADFB7493}" srcOrd="0" destOrd="0" presId="urn:microsoft.com/office/officeart/2005/8/layout/venn2"/>
    <dgm:cxn modelId="{AC76C754-5E31-410B-9430-67E59C5C2E80}" type="presOf" srcId="{8EABEBAE-5608-44F5-8F80-027EB0D45D42}" destId="{343C288C-8DEF-4D85-8259-468B5B21DEE0}" srcOrd="1" destOrd="0" presId="urn:microsoft.com/office/officeart/2005/8/layout/venn2"/>
    <dgm:cxn modelId="{D5E45EF0-30A2-4A4E-83DB-BE1596E4E6DF}" srcId="{7D1AEBC5-3605-4C76-BA93-BB124D39C2E0}" destId="{33EA77ED-FB37-4FCB-B387-9860F3EDEBB1}" srcOrd="0" destOrd="0" parTransId="{9624E419-9968-4C26-ACCF-DF0CB71914FB}" sibTransId="{BE342CD1-D998-4918-8F86-7CAA9274026B}"/>
    <dgm:cxn modelId="{5A896E93-4B3D-47D3-B9F1-7EBF694ED23D}" type="presParOf" srcId="{F7DBE6DE-7562-4028-B44A-8FCA3CADCF3B}" destId="{95BC629A-8761-43F0-B6CF-625AD5438C49}" srcOrd="0" destOrd="0" presId="urn:microsoft.com/office/officeart/2005/8/layout/venn2"/>
    <dgm:cxn modelId="{A2F4BCFB-0B0A-4038-AA60-48A2477A738E}" type="presParOf" srcId="{95BC629A-8761-43F0-B6CF-625AD5438C49}" destId="{07CE0ADC-FB58-4B8C-BD85-E4B0ADFB7493}" srcOrd="0" destOrd="0" presId="urn:microsoft.com/office/officeart/2005/8/layout/venn2"/>
    <dgm:cxn modelId="{3DFF6D40-48FA-40C7-8D20-B3B8625B3EA8}" type="presParOf" srcId="{95BC629A-8761-43F0-B6CF-625AD5438C49}" destId="{9C1D36FF-3B8E-49A2-A84F-D96DEA0500A4}" srcOrd="1" destOrd="0" presId="urn:microsoft.com/office/officeart/2005/8/layout/venn2"/>
    <dgm:cxn modelId="{8F2E185B-4368-49DE-A9D9-536D08113296}" type="presParOf" srcId="{F7DBE6DE-7562-4028-B44A-8FCA3CADCF3B}" destId="{1A889850-2445-4CD7-91E4-7CBC796A4553}" srcOrd="1" destOrd="0" presId="urn:microsoft.com/office/officeart/2005/8/layout/venn2"/>
    <dgm:cxn modelId="{261C6CBD-9AE6-489E-9F54-CAAF39049DE1}" type="presParOf" srcId="{1A889850-2445-4CD7-91E4-7CBC796A4553}" destId="{E844777A-CF4C-4757-AEF1-2FFCC53F0C53}" srcOrd="0" destOrd="0" presId="urn:microsoft.com/office/officeart/2005/8/layout/venn2"/>
    <dgm:cxn modelId="{F8AE239A-2476-455F-9E77-618BBFB1A116}" type="presParOf" srcId="{1A889850-2445-4CD7-91E4-7CBC796A4553}" destId="{343C288C-8DEF-4D85-8259-468B5B21DEE0}"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E0ADC-FB58-4B8C-BD85-E4B0ADFB7493}">
      <dsp:nvSpPr>
        <dsp:cNvPr id="0" name=""/>
        <dsp:cNvSpPr/>
      </dsp:nvSpPr>
      <dsp:spPr>
        <a:xfrm>
          <a:off x="0" y="171064"/>
          <a:ext cx="3925385" cy="3925385"/>
        </a:xfrm>
        <a:prstGeom prst="ellipse">
          <a:avLst/>
        </a:prstGeom>
        <a:solidFill>
          <a:srgbClr val="93A299">
            <a:hueOff val="0"/>
            <a:satOff val="0"/>
            <a:lumOff val="0"/>
            <a:alphaOff val="0"/>
          </a:srgbClr>
        </a:solidFill>
        <a:ln w="2642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CA" sz="1600" kern="1200" dirty="0">
              <a:solidFill>
                <a:srgbClr val="FFFFFF"/>
              </a:solidFill>
              <a:latin typeface="Arial"/>
              <a:ea typeface="+mn-ea"/>
              <a:cs typeface="+mn-cs"/>
            </a:rPr>
            <a:t>Environment</a:t>
          </a:r>
          <a:endParaRPr lang="en-CA" sz="1700" kern="1200" dirty="0">
            <a:solidFill>
              <a:srgbClr val="FFFFFF"/>
            </a:solidFill>
            <a:latin typeface="Arial"/>
            <a:ea typeface="+mn-ea"/>
            <a:cs typeface="+mn-cs"/>
          </a:endParaRPr>
        </a:p>
      </dsp:txBody>
      <dsp:txXfrm>
        <a:off x="1234079" y="563194"/>
        <a:ext cx="1457225" cy="471863"/>
      </dsp:txXfrm>
    </dsp:sp>
    <dsp:sp modelId="{E844777A-CF4C-4757-AEF1-2FFCC53F0C53}">
      <dsp:nvSpPr>
        <dsp:cNvPr id="0" name=""/>
        <dsp:cNvSpPr/>
      </dsp:nvSpPr>
      <dsp:spPr>
        <a:xfrm>
          <a:off x="417366" y="1110399"/>
          <a:ext cx="2944038" cy="2944038"/>
        </a:xfrm>
        <a:prstGeom prst="ellipse">
          <a:avLst/>
        </a:prstGeom>
        <a:solidFill>
          <a:srgbClr val="93A299">
            <a:hueOff val="0"/>
            <a:satOff val="0"/>
            <a:lumOff val="0"/>
            <a:alphaOff val="0"/>
          </a:srgbClr>
        </a:solidFill>
        <a:ln w="2642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CA" sz="1600" kern="1200" dirty="0">
              <a:solidFill>
                <a:srgbClr val="FFFFFF"/>
              </a:solidFill>
              <a:latin typeface="Arial"/>
              <a:ea typeface="+mn-ea"/>
              <a:cs typeface="+mn-cs"/>
            </a:rPr>
            <a:t>Organization</a:t>
          </a:r>
          <a:endParaRPr lang="en-CA" sz="1700" kern="1200" dirty="0">
            <a:solidFill>
              <a:srgbClr val="FFFFFF"/>
            </a:solidFill>
            <a:latin typeface="Arial"/>
            <a:ea typeface="+mn-ea"/>
            <a:cs typeface="+mn-cs"/>
          </a:endParaRPr>
        </a:p>
      </dsp:txBody>
      <dsp:txXfrm>
        <a:off x="1153376" y="2061981"/>
        <a:ext cx="1472019" cy="1040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E0ADC-FB58-4B8C-BD85-E4B0ADFB7493}">
      <dsp:nvSpPr>
        <dsp:cNvPr id="0" name=""/>
        <dsp:cNvSpPr/>
      </dsp:nvSpPr>
      <dsp:spPr>
        <a:xfrm>
          <a:off x="569958" y="0"/>
          <a:ext cx="4534055" cy="4534055"/>
        </a:xfrm>
        <a:prstGeom prst="ellipse">
          <a:avLst/>
        </a:prstGeom>
        <a:solidFill>
          <a:srgbClr val="93A299">
            <a:hueOff val="0"/>
            <a:satOff val="0"/>
            <a:lumOff val="0"/>
            <a:alphaOff val="0"/>
          </a:srgbClr>
        </a:solidFill>
        <a:ln w="2642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CA" sz="1900" kern="1200" dirty="0">
              <a:solidFill>
                <a:srgbClr val="FFFFFF"/>
              </a:solidFill>
              <a:latin typeface="Arial"/>
              <a:ea typeface="+mn-ea"/>
              <a:cs typeface="+mn-cs"/>
            </a:rPr>
            <a:t>Environment</a:t>
          </a:r>
        </a:p>
      </dsp:txBody>
      <dsp:txXfrm>
        <a:off x="1995394" y="452933"/>
        <a:ext cx="1683182" cy="545031"/>
      </dsp:txXfrm>
    </dsp:sp>
    <dsp:sp modelId="{E844777A-CF4C-4757-AEF1-2FFCC53F0C53}">
      <dsp:nvSpPr>
        <dsp:cNvPr id="0" name=""/>
        <dsp:cNvSpPr/>
      </dsp:nvSpPr>
      <dsp:spPr>
        <a:xfrm>
          <a:off x="1136714" y="1133513"/>
          <a:ext cx="3400541" cy="3400541"/>
        </a:xfrm>
        <a:prstGeom prst="ellipse">
          <a:avLst/>
        </a:prstGeom>
        <a:solidFill>
          <a:srgbClr val="93A299">
            <a:hueOff val="0"/>
            <a:satOff val="0"/>
            <a:lumOff val="0"/>
            <a:alphaOff val="0"/>
          </a:srgbClr>
        </a:solidFill>
        <a:ln w="2642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CA" sz="1900" kern="1200" dirty="0">
              <a:solidFill>
                <a:srgbClr val="FFFFFF"/>
              </a:solidFill>
              <a:latin typeface="Arial"/>
              <a:ea typeface="+mn-ea"/>
              <a:cs typeface="+mn-cs"/>
            </a:rPr>
            <a:t>Organization</a:t>
          </a:r>
        </a:p>
      </dsp:txBody>
      <dsp:txXfrm>
        <a:off x="1986849" y="2232648"/>
        <a:ext cx="1700271" cy="120227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0226375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2561182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314952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331751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238886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667758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73393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2207276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95042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2835375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12258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403507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9868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574752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25419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778966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2510396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015004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a:xfrm>
            <a:off x="3995217" y="8842029"/>
            <a:ext cx="3056414" cy="465455"/>
          </a:xfrm>
          <a:prstGeom prst="rect">
            <a:avLst/>
          </a:prstGeom>
        </p:spPr>
        <p:txBody>
          <a:bodyPr/>
          <a:lstStyle/>
          <a:p>
            <a:fld id="{4BC2E2A3-948F-47F2-BB6A-A281B5BC220A}" type="slidenum">
              <a:rPr lang="en-CA" smtClean="0"/>
              <a:pPr/>
              <a:t>26</a:t>
            </a:fld>
            <a:endParaRPr lang="en-CA"/>
          </a:p>
        </p:txBody>
      </p:sp>
    </p:spTree>
    <p:extLst>
      <p:ext uri="{BB962C8B-B14F-4D97-AF65-F5344CB8AC3E}">
        <p14:creationId xmlns:p14="http://schemas.microsoft.com/office/powerpoint/2010/main" val="741210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643908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223612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2720240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347273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93398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703991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3638245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3598432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3472660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412440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57823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427582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42190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99729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295074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3811683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590348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accent1">
            <a:hueOff val="-139642"/>
            <a:satOff val="-11410"/>
            <a:lumOff val="-32685"/>
          </a:schemeClr>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762000" y="2463800"/>
            <a:ext cx="11480800" cy="2540000"/>
          </a:xfrm>
          <a:prstGeom prst="rect">
            <a:avLst/>
          </a:prstGeom>
        </p:spPr>
        <p:txBody>
          <a:bodyPr anchor="b"/>
          <a:lstStyle/>
          <a:p>
            <a:r>
              <a:t>Title Text</a:t>
            </a:r>
          </a:p>
        </p:txBody>
      </p:sp>
      <p:sp>
        <p:nvSpPr>
          <p:cNvPr id="12" name="Body Level One…"/>
          <p:cNvSpPr txBox="1">
            <a:spLocks noGrp="1"/>
          </p:cNvSpPr>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141703583_2880x1921.jpeg"/>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0240" y="26010"/>
            <a:ext cx="4118187" cy="468173"/>
          </a:xfrm>
          <a:prstGeom prst="rect">
            <a:avLst/>
          </a:prstGeom>
        </p:spPr>
        <p:txBody>
          <a:bodyPr/>
          <a:lstStyle/>
          <a:p>
            <a:fld id="{C88BD657-3AB8-4877-A6FF-10FA6C510241}" type="datetimeFigureOut">
              <a:rPr lang="en-CA" smtClean="0"/>
              <a:pPr/>
              <a:t>2018-10-02</a:t>
            </a:fld>
            <a:endParaRPr lang="en-CA" dirty="0"/>
          </a:p>
        </p:txBody>
      </p:sp>
      <p:sp>
        <p:nvSpPr>
          <p:cNvPr id="5" name="Footer Placeholder 4"/>
          <p:cNvSpPr>
            <a:spLocks noGrp="1"/>
          </p:cNvSpPr>
          <p:nvPr>
            <p:ph type="ftr" sz="quarter" idx="11"/>
          </p:nvPr>
        </p:nvSpPr>
        <p:spPr>
          <a:xfrm>
            <a:off x="4876800" y="26010"/>
            <a:ext cx="5852160" cy="468173"/>
          </a:xfrm>
          <a:prstGeom prst="rect">
            <a:avLst/>
          </a:prstGeom>
        </p:spPr>
        <p:txBody>
          <a:bodyPr/>
          <a:lstStyle/>
          <a:p>
            <a:endParaRPr lang="en-CA" dirty="0"/>
          </a:p>
        </p:txBody>
      </p:sp>
      <p:sp>
        <p:nvSpPr>
          <p:cNvPr id="6" name="Slide Number Placeholder 5"/>
          <p:cNvSpPr>
            <a:spLocks noGrp="1"/>
          </p:cNvSpPr>
          <p:nvPr>
            <p:ph type="sldNum" sz="quarter" idx="12"/>
          </p:nvPr>
        </p:nvSpPr>
        <p:spPr>
          <a:xfrm>
            <a:off x="6303690" y="9252655"/>
            <a:ext cx="384721" cy="379591"/>
          </a:xfrm>
        </p:spPr>
        <p:txBody>
          <a:bodyPr/>
          <a:lstStyle/>
          <a:p>
            <a:fld id="{778DC586-2E33-4C3A-81C5-5FF8B2B461E8}" type="slidenum">
              <a:rPr lang="en-CA" smtClean="0"/>
              <a:pPr/>
              <a:t>‹#›</a:t>
            </a:fld>
            <a:endParaRPr lang="en-CA" dirty="0"/>
          </a:p>
        </p:txBody>
      </p:sp>
    </p:spTree>
    <p:extLst>
      <p:ext uri="{BB962C8B-B14F-4D97-AF65-F5344CB8AC3E}">
        <p14:creationId xmlns:p14="http://schemas.microsoft.com/office/powerpoint/2010/main" val="298458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141703583_2880x1921.jpeg"/>
          <p:cNvSpPr>
            <a:spLocks noGrp="1"/>
          </p:cNvSpPr>
          <p:nvPr>
            <p:ph type="pic" idx="13"/>
          </p:nvPr>
        </p:nvSpPr>
        <p:spPr>
          <a:xfrm>
            <a:off x="1104900" y="758938"/>
            <a:ext cx="10795000" cy="5943601"/>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21" name="Title Text"/>
          <p:cNvSpPr txBox="1">
            <a:spLocks noGrp="1"/>
          </p:cNvSpPr>
          <p:nvPr>
            <p:ph type="title"/>
          </p:nvPr>
        </p:nvSpPr>
        <p:spPr>
          <a:xfrm>
            <a:off x="762000" y="6883400"/>
            <a:ext cx="11480800" cy="1079500"/>
          </a:xfrm>
          <a:prstGeom prst="rect">
            <a:avLst/>
          </a:prstGeom>
        </p:spPr>
        <p:txBody>
          <a:bodyPr anchor="b"/>
          <a:lstStyle/>
          <a:p>
            <a:r>
              <a:t>Title Text</a:t>
            </a:r>
          </a:p>
        </p:txBody>
      </p:sp>
      <p:sp>
        <p:nvSpPr>
          <p:cNvPr id="22" name="Body Level One…"/>
          <p:cNvSpPr txBox="1">
            <a:spLocks noGrp="1"/>
          </p:cNvSpPr>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62000" y="3517900"/>
            <a:ext cx="11480800" cy="2717800"/>
          </a:xfrm>
          <a:prstGeom prst="rect">
            <a:avLst/>
          </a:prstGeom>
        </p:spPr>
        <p:txBody>
          <a:bodyPr/>
          <a:lstStyle/>
          <a:p>
            <a:r>
              <a:t>Title Text</a:t>
            </a:r>
          </a:p>
        </p:txBody>
      </p:sp>
      <p:sp>
        <p:nvSpPr>
          <p:cNvPr id="3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548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39" name="Title Text"/>
          <p:cNvSpPr txBox="1">
            <a:spLocks noGrp="1"/>
          </p:cNvSpPr>
          <p:nvPr>
            <p:ph type="title"/>
          </p:nvPr>
        </p:nvSpPr>
        <p:spPr>
          <a:xfrm>
            <a:off x="762000" y="419100"/>
            <a:ext cx="5384800" cy="4597400"/>
          </a:xfrm>
          <a:prstGeom prst="rect">
            <a:avLst/>
          </a:prstGeom>
        </p:spPr>
        <p:txBody>
          <a:bodyPr anchor="b"/>
          <a:lstStyle>
            <a:lvl1pPr>
              <a:defRPr sz="5200"/>
            </a:lvl1pPr>
          </a:lstStyle>
          <a:p>
            <a:r>
              <a:t>Title Text</a:t>
            </a:r>
          </a:p>
        </p:txBody>
      </p:sp>
      <p:sp>
        <p:nvSpPr>
          <p:cNvPr id="40" name="Body Level One…"/>
          <p:cNvSpPr txBox="1">
            <a:spLocks noGrp="1"/>
          </p:cNvSpPr>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965200"/>
            <a:ext cx="11480800" cy="7823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626100"/>
            <a:ext cx="5588000" cy="3441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4" name="Image"/>
          <p:cNvSpPr>
            <a:spLocks noGrp="1"/>
          </p:cNvSpPr>
          <p:nvPr>
            <p:ph type="pic" sz="half" idx="14"/>
          </p:nvPr>
        </p:nvSpPr>
        <p:spPr>
          <a:xfrm>
            <a:off x="6680200" y="419100"/>
            <a:ext cx="5588000" cy="49149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5" name="Image"/>
          <p:cNvSpPr>
            <a:spLocks noGrp="1"/>
          </p:cNvSpPr>
          <p:nvPr>
            <p:ph type="pic" sz="half" idx="15"/>
          </p:nvPr>
        </p:nvSpPr>
        <p:spPr>
          <a:xfrm>
            <a:off x="7620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sz="2400" b="1" i="1">
                <a:solidFill>
                  <a:srgbClr val="FFFFFF"/>
                </a:solidFill>
                <a:latin typeface="+mn-lt"/>
                <a:ea typeface="+mn-ea"/>
                <a:cs typeface="+mn-cs"/>
                <a:sym typeface="Helvetica Neue"/>
              </a:defRPr>
            </a:lvl1pPr>
          </a:lstStyle>
          <a:p>
            <a:r>
              <a:t>–Johnny Appleseed</a:t>
            </a:r>
          </a:p>
        </p:txBody>
      </p:sp>
      <p:sp>
        <p:nvSpPr>
          <p:cNvPr id="94" name="“Type a quote here.”"/>
          <p:cNvSpPr txBox="1">
            <a:spLocks noGrp="1"/>
          </p:cNvSpPr>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sz="3600" b="1">
                <a:solidFill>
                  <a:srgbClr val="FFFFFF"/>
                </a:solidFill>
                <a:effectLst>
                  <a:outerShdw blurRad="50800" dist="25400" dir="5400000" rotWithShape="0">
                    <a:srgbClr val="020202"/>
                  </a:outerShdw>
                </a:effectLst>
                <a:latin typeface="+mn-lt"/>
                <a:ea typeface="+mn-ea"/>
                <a:cs typeface="+mn-cs"/>
                <a:sym typeface="Helvetica Neue"/>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5150"/>
            <a:ext cx="368504" cy="37460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hemeOverride" Target="../theme/themeOverride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hemeOverride" Target="../theme/themeOverride1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hemeOverride" Target="../theme/themeOverride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hemeOverride" Target="../theme/themeOverride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hemeOverride" Target="../theme/themeOverride1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hemeOverride" Target="../theme/themeOverride18.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hemeOverride" Target="../theme/themeOverride19.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hemeOverride" Target="../theme/themeOverride20.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hemeOverride" Target="../theme/themeOverride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hemeOverride" Target="../theme/themeOverride2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6.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hemeOverride" Target="../theme/themeOverride2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7.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hemeOverride" Target="../theme/themeOverride2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hemeOverride" Target="../theme/themeOverride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hemeOverride" Target="../theme/themeOverride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hemeOverride" Target="../theme/themeOverride27.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hemeOverride" Target="../theme/themeOverride28.xml"/><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hemeOverride" Target="../theme/themeOverride2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hemeOverride" Target="../theme/themeOverride30.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hemeOverride" Target="../theme/themeOverride3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hemeOverride" Target="../theme/themeOverride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2">
            <a:extLst/>
          </a:blip>
          <a:stretch>
            <a:fillRect/>
          </a:stretch>
        </p:blipFill>
        <p:spPr>
          <a:xfrm>
            <a:off x="3770901" y="-177595"/>
            <a:ext cx="5462998" cy="6251620"/>
          </a:xfrm>
          <a:prstGeom prst="rect">
            <a:avLst/>
          </a:prstGeom>
          <a:ln w="12700">
            <a:miter lim="400000"/>
          </a:ln>
        </p:spPr>
      </p:pic>
      <p:sp>
        <p:nvSpPr>
          <p:cNvPr id="120" name="MSCI 311…"/>
          <p:cNvSpPr txBox="1">
            <a:spLocks noGrp="1"/>
          </p:cNvSpPr>
          <p:nvPr>
            <p:ph type="ctrTitle"/>
          </p:nvPr>
        </p:nvSpPr>
        <p:spPr>
          <a:xfrm>
            <a:off x="762000" y="5945820"/>
            <a:ext cx="11480801" cy="2540001"/>
          </a:xfrm>
          <a:prstGeom prst="rect">
            <a:avLst/>
          </a:prstGeom>
        </p:spPr>
        <p:txBody>
          <a:bodyPr/>
          <a:lstStyle/>
          <a:p>
            <a:pPr defTabSz="479044">
              <a:defRPr sz="5248">
                <a:effectLst>
                  <a:outerShdw blurRad="41656" dist="20828" dir="5400000" rotWithShape="0">
                    <a:srgbClr val="000000"/>
                  </a:outerShdw>
                </a:effectLst>
              </a:defRPr>
            </a:pPr>
            <a:r>
              <a:t>MSCI 311</a:t>
            </a:r>
          </a:p>
          <a:p>
            <a:pPr defTabSz="479044">
              <a:defRPr sz="5248">
                <a:effectLst>
                  <a:outerShdw blurRad="41656" dist="20828" dir="5400000" rotWithShape="0">
                    <a:srgbClr val="000000"/>
                  </a:outerShdw>
                </a:effectLst>
              </a:defRPr>
            </a:pPr>
            <a:r>
              <a:t>Organizational Design and Technology</a:t>
            </a:r>
            <a:r>
              <a:rPr sz="984">
                <a:solidFill>
                  <a:srgbClr val="000000"/>
                </a:solidFill>
                <a:latin typeface="Times"/>
                <a:ea typeface="Times"/>
                <a:cs typeface="Times"/>
                <a:sym typeface="Times"/>
              </a:rPr>
              <a:t> </a:t>
            </a:r>
          </a:p>
        </p:txBody>
      </p:sp>
      <p:sp>
        <p:nvSpPr>
          <p:cNvPr id="121" name="Instructor: Ayman Alzayat, aalzayat@uwaterloo.ca…"/>
          <p:cNvSpPr txBox="1">
            <a:spLocks noGrp="1"/>
          </p:cNvSpPr>
          <p:nvPr>
            <p:ph type="subTitle" sz="quarter" idx="1"/>
          </p:nvPr>
        </p:nvSpPr>
        <p:spPr>
          <a:xfrm>
            <a:off x="762000" y="8595159"/>
            <a:ext cx="11480801" cy="863601"/>
          </a:xfrm>
          <a:prstGeom prst="rect">
            <a:avLst/>
          </a:prstGeom>
        </p:spPr>
        <p:txBody>
          <a:bodyPr/>
          <a:lstStyle/>
          <a:p>
            <a:pPr defTabSz="245363">
              <a:defRPr sz="2184" b="1">
                <a:effectLst>
                  <a:outerShdw blurRad="21336" dist="10668" dir="5400000" rotWithShape="0">
                    <a:srgbClr val="000000"/>
                  </a:outerShdw>
                </a:effectLst>
                <a:latin typeface="+mn-lt"/>
                <a:ea typeface="+mn-ea"/>
                <a:cs typeface="+mn-cs"/>
                <a:sym typeface="Helvetica Neue"/>
              </a:defRPr>
            </a:pPr>
            <a:r>
              <a:t>Instructor: Ayman Alzayat, aalzayat@uwaterloo.ca </a:t>
            </a:r>
            <a:endParaRPr sz="504">
              <a:solidFill>
                <a:srgbClr val="000000"/>
              </a:solidFill>
              <a:latin typeface="Times"/>
              <a:ea typeface="Times"/>
              <a:cs typeface="Times"/>
              <a:sym typeface="Times"/>
            </a:endParaRPr>
          </a:p>
          <a:p>
            <a:pPr defTabSz="245363">
              <a:defRPr sz="2184" b="1">
                <a:effectLst>
                  <a:outerShdw blurRad="21336" dist="10668" dir="5400000" rotWithShape="0">
                    <a:srgbClr val="000000"/>
                  </a:outerShdw>
                </a:effectLst>
                <a:latin typeface="+mn-lt"/>
                <a:ea typeface="+mn-ea"/>
                <a:cs typeface="+mn-cs"/>
                <a:sym typeface="Helvetica Neue"/>
              </a:defRPr>
            </a:pPr>
            <a:r>
              <a:t>TA: Varsha Suryanarayana, vsuryana@uwaterloo.ca</a:t>
            </a:r>
            <a:endParaRPr sz="504">
              <a:solidFill>
                <a:srgbClr val="000000"/>
              </a:solidFill>
              <a:latin typeface="Times"/>
              <a:ea typeface="Times"/>
              <a:cs typeface="Times"/>
              <a:sym typeface="Times"/>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fontScale="90000"/>
          </a:bodyPr>
          <a:lstStyle/>
          <a:p>
            <a:pPr>
              <a:defRPr sz="5200"/>
            </a:pPr>
            <a:r>
              <a:rPr lang="en-US" sz="5400" dirty="0"/>
              <a:t>How do organizations manage environmental uncertainty</a:t>
            </a:r>
            <a:r>
              <a:rPr lang="en-US" sz="5400" dirty="0" smtClean="0"/>
              <a:t>?</a:t>
            </a:r>
            <a:endParaRPr lang="en-US" sz="5200" dirty="0">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015836"/>
            <a:ext cx="11480800" cy="6941128"/>
          </a:xfrm>
          <a:prstGeom prst="rect">
            <a:avLst/>
          </a:prstGeom>
        </p:spPr>
        <p:txBody>
          <a:bodyPr anchor="ctr">
            <a:normAutofit fontScale="85000" lnSpcReduction="20000"/>
          </a:bodyPr>
          <a:lstStyle/>
          <a:p>
            <a:pPr marL="0" indent="0">
              <a:spcBef>
                <a:spcPts val="2000"/>
              </a:spcBef>
              <a:buNone/>
            </a:pPr>
            <a:r>
              <a:rPr lang="en-CA" sz="4700" b="1" dirty="0">
                <a:solidFill>
                  <a:srgbClr val="FFC000"/>
                </a:solidFill>
              </a:rPr>
              <a:t>Internal Actions</a:t>
            </a:r>
          </a:p>
          <a:p>
            <a:pPr marL="742950" indent="-742950">
              <a:spcBef>
                <a:spcPts val="2000"/>
              </a:spcBef>
              <a:buFont typeface="+mj-lt"/>
              <a:buAutoNum type="arabicPeriod"/>
            </a:pPr>
            <a:r>
              <a:rPr lang="en-CA" sz="3900" b="1" dirty="0"/>
              <a:t>Development of more organic structures (Burns &amp; Stalker studies).</a:t>
            </a:r>
          </a:p>
          <a:p>
            <a:pPr marL="742950" indent="-742950">
              <a:spcBef>
                <a:spcPts val="2000"/>
              </a:spcBef>
              <a:buFont typeface="+mj-lt"/>
              <a:buAutoNum type="arabicPeriod"/>
            </a:pPr>
            <a:r>
              <a:rPr lang="en-CA" sz="3900" b="1" dirty="0"/>
              <a:t>By managing differentiation levels.</a:t>
            </a:r>
          </a:p>
          <a:p>
            <a:pPr marL="742950" indent="-742950">
              <a:spcBef>
                <a:spcPts val="2000"/>
              </a:spcBef>
              <a:buFont typeface="+mj-lt"/>
              <a:buAutoNum type="arabicPeriod"/>
            </a:pPr>
            <a:r>
              <a:rPr lang="en-CA" sz="3900" b="1" dirty="0"/>
              <a:t>Boundary Spanning Units.</a:t>
            </a:r>
          </a:p>
          <a:p>
            <a:pPr marL="742950" indent="-742950">
              <a:spcBef>
                <a:spcPts val="2000"/>
              </a:spcBef>
              <a:buFont typeface="+mj-lt"/>
              <a:buAutoNum type="arabicPeriod"/>
            </a:pPr>
            <a:r>
              <a:rPr lang="en-CA" sz="3900" b="1" dirty="0"/>
              <a:t>Creation of </a:t>
            </a:r>
            <a:r>
              <a:rPr lang="en-CA" sz="3900" b="1" dirty="0" smtClean="0"/>
              <a:t>Self- Contained </a:t>
            </a:r>
            <a:r>
              <a:rPr lang="en-CA" sz="3900" b="1" dirty="0"/>
              <a:t>Units.</a:t>
            </a:r>
          </a:p>
          <a:p>
            <a:pPr marL="742950" indent="-742950">
              <a:spcBef>
                <a:spcPts val="2000"/>
              </a:spcBef>
              <a:buFont typeface="+mj-lt"/>
              <a:buAutoNum type="arabicPeriod"/>
            </a:pPr>
            <a:r>
              <a:rPr lang="en-CA" sz="3900" b="1" dirty="0"/>
              <a:t>Information Management</a:t>
            </a:r>
          </a:p>
          <a:p>
            <a:pPr marL="742950" indent="-742950">
              <a:spcBef>
                <a:spcPts val="2000"/>
              </a:spcBef>
              <a:buFont typeface="+mj-lt"/>
              <a:buAutoNum type="arabicPeriod"/>
            </a:pPr>
            <a:r>
              <a:rPr lang="en-CA" sz="3900" b="1" dirty="0"/>
              <a:t>Buffering the organization from the source of uncertainty</a:t>
            </a:r>
          </a:p>
          <a:p>
            <a:pPr marL="742950" indent="-742950">
              <a:spcBef>
                <a:spcPts val="2000"/>
              </a:spcBef>
              <a:buFont typeface="+mj-lt"/>
              <a:buAutoNum type="arabicPeriod"/>
            </a:pPr>
            <a:r>
              <a:rPr lang="en-CA" sz="3900" b="1" dirty="0"/>
              <a:t>Smoothing / levelling</a:t>
            </a:r>
          </a:p>
          <a:p>
            <a:pPr marL="742950" indent="-742950">
              <a:spcBef>
                <a:spcPts val="2000"/>
              </a:spcBef>
              <a:buFont typeface="+mj-lt"/>
              <a:buAutoNum type="arabicPeriod"/>
            </a:pPr>
            <a:r>
              <a:rPr lang="en-CA" sz="3900" b="1" dirty="0"/>
              <a:t>Imitating other firms</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10</a:t>
            </a:fld>
            <a:endParaRPr/>
          </a:p>
        </p:txBody>
      </p:sp>
    </p:spTree>
    <p:extLst>
      <p:ext uri="{BB962C8B-B14F-4D97-AF65-F5344CB8AC3E}">
        <p14:creationId xmlns:p14="http://schemas.microsoft.com/office/powerpoint/2010/main" val="957707764"/>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fontScale="90000"/>
          </a:bodyPr>
          <a:lstStyle/>
          <a:p>
            <a:pPr>
              <a:defRPr sz="5200"/>
            </a:pPr>
            <a:r>
              <a:rPr lang="en-US" sz="5400" dirty="0"/>
              <a:t>How do organizations manage environmental uncertainty</a:t>
            </a:r>
            <a:r>
              <a:rPr lang="en-US" sz="5400" dirty="0" smtClean="0"/>
              <a:t>?</a:t>
            </a:r>
            <a:endParaRPr lang="en-US" sz="5200" dirty="0">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3096126"/>
            <a:ext cx="11480800" cy="5860838"/>
          </a:xfrm>
          <a:prstGeom prst="rect">
            <a:avLst/>
          </a:prstGeom>
        </p:spPr>
        <p:txBody>
          <a:bodyPr anchor="t">
            <a:normAutofit/>
          </a:bodyPr>
          <a:lstStyle/>
          <a:p>
            <a:pPr marL="0" indent="0">
              <a:lnSpc>
                <a:spcPct val="80000"/>
              </a:lnSpc>
              <a:spcBef>
                <a:spcPts val="2000"/>
              </a:spcBef>
              <a:buNone/>
            </a:pPr>
            <a:r>
              <a:rPr lang="en-CA" sz="4000" b="1" dirty="0">
                <a:solidFill>
                  <a:srgbClr val="FFC000"/>
                </a:solidFill>
              </a:rPr>
              <a:t>External Actions</a:t>
            </a:r>
            <a:endParaRPr lang="en-CA" sz="3600" b="1" dirty="0">
              <a:solidFill>
                <a:srgbClr val="FFC000"/>
              </a:solidFill>
              <a:effectLst/>
            </a:endParaRPr>
          </a:p>
          <a:p>
            <a:pPr marL="742950" indent="-742950">
              <a:spcBef>
                <a:spcPts val="2000"/>
              </a:spcBef>
              <a:buFont typeface="+mj-lt"/>
              <a:buAutoNum type="arabicPeriod"/>
            </a:pPr>
            <a:r>
              <a:rPr lang="en-CA" sz="3600" b="1" dirty="0"/>
              <a:t>Direct influence.</a:t>
            </a:r>
          </a:p>
          <a:p>
            <a:pPr marL="742950" indent="-742950">
              <a:spcBef>
                <a:spcPts val="2000"/>
              </a:spcBef>
              <a:buFont typeface="+mj-lt"/>
              <a:buAutoNum type="arabicPeriod"/>
            </a:pPr>
            <a:r>
              <a:rPr lang="en-CA" sz="3600" b="1" dirty="0"/>
              <a:t>Indirect influence.</a:t>
            </a:r>
          </a:p>
          <a:p>
            <a:pPr marL="742950" indent="-742950">
              <a:spcBef>
                <a:spcPts val="2000"/>
              </a:spcBef>
              <a:buFont typeface="+mj-lt"/>
              <a:buAutoNum type="arabicPeriod"/>
            </a:pPr>
            <a:r>
              <a:rPr lang="en-CA" sz="3600" b="1" dirty="0"/>
              <a:t>Controlling the environment</a:t>
            </a:r>
            <a:r>
              <a:rPr lang="en-CA" sz="3600" dirty="0"/>
              <a:t>.</a:t>
            </a:r>
            <a:endParaRPr lang="en-CA" sz="3600" b="1" dirty="0"/>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11</a:t>
            </a:fld>
            <a:endParaRPr/>
          </a:p>
        </p:txBody>
      </p:sp>
    </p:spTree>
    <p:extLst>
      <p:ext uri="{BB962C8B-B14F-4D97-AF65-F5344CB8AC3E}">
        <p14:creationId xmlns:p14="http://schemas.microsoft.com/office/powerpoint/2010/main" val="2981469281"/>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202872"/>
            <a:ext cx="11480800" cy="6754091"/>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1- Development of more organic structures (Burns &amp; Stalker studies)</a:t>
            </a:r>
          </a:p>
          <a:p>
            <a:pPr marL="0" indent="0">
              <a:lnSpc>
                <a:spcPct val="80000"/>
              </a:lnSpc>
              <a:spcBef>
                <a:spcPts val="2500"/>
              </a:spcBef>
              <a:buNone/>
            </a:pPr>
            <a:r>
              <a:rPr lang="en-US" sz="2800" dirty="0">
                <a:solidFill>
                  <a:schemeClr val="tx1"/>
                </a:solidFill>
                <a:effectLst/>
              </a:rPr>
              <a:t>Historical background: </a:t>
            </a:r>
          </a:p>
          <a:p>
            <a:pPr>
              <a:lnSpc>
                <a:spcPct val="80000"/>
              </a:lnSpc>
              <a:spcBef>
                <a:spcPts val="2500"/>
              </a:spcBef>
            </a:pPr>
            <a:r>
              <a:rPr lang="en-US" sz="2800" dirty="0">
                <a:solidFill>
                  <a:schemeClr val="tx1"/>
                </a:solidFill>
                <a:effectLst/>
              </a:rPr>
              <a:t>Burns &amp; Stalker studied electronics firms in Britain in the 50s</a:t>
            </a:r>
          </a:p>
          <a:p>
            <a:pPr>
              <a:lnSpc>
                <a:spcPct val="80000"/>
              </a:lnSpc>
              <a:spcBef>
                <a:spcPts val="2500"/>
              </a:spcBef>
            </a:pPr>
            <a:r>
              <a:rPr lang="en-US" sz="2800" dirty="0">
                <a:solidFill>
                  <a:schemeClr val="tx1"/>
                </a:solidFill>
                <a:effectLst/>
              </a:rPr>
              <a:t>Within each firm, they focused on two functional units:</a:t>
            </a:r>
          </a:p>
          <a:p>
            <a:pPr marL="812800" lvl="2" indent="0">
              <a:lnSpc>
                <a:spcPct val="80000"/>
              </a:lnSpc>
              <a:spcBef>
                <a:spcPts val="2500"/>
              </a:spcBef>
              <a:buNone/>
            </a:pPr>
            <a:r>
              <a:rPr lang="en-US" sz="2800" dirty="0">
                <a:solidFill>
                  <a:schemeClr val="tx1"/>
                </a:solidFill>
                <a:effectLst/>
              </a:rPr>
              <a:t>Manufacturing</a:t>
            </a:r>
          </a:p>
          <a:p>
            <a:pPr marL="812800" lvl="2" indent="0">
              <a:lnSpc>
                <a:spcPct val="80000"/>
              </a:lnSpc>
              <a:spcBef>
                <a:spcPts val="2500"/>
              </a:spcBef>
              <a:buNone/>
            </a:pPr>
            <a:r>
              <a:rPr lang="en-US" sz="2800" dirty="0">
                <a:solidFill>
                  <a:schemeClr val="tx1"/>
                </a:solidFill>
                <a:effectLst/>
              </a:rPr>
              <a:t>Research &amp; development (R&amp;D) </a:t>
            </a:r>
          </a:p>
          <a:p>
            <a:pPr>
              <a:lnSpc>
                <a:spcPct val="80000"/>
              </a:lnSpc>
              <a:spcBef>
                <a:spcPts val="2500"/>
              </a:spcBef>
            </a:pPr>
            <a:r>
              <a:rPr lang="en-US" sz="2800" dirty="0">
                <a:solidFill>
                  <a:schemeClr val="tx1"/>
                </a:solidFill>
                <a:effectLst/>
              </a:rPr>
              <a:t>They observed two emerging types of structures: </a:t>
            </a:r>
            <a:r>
              <a:rPr lang="en-US" sz="2800" dirty="0">
                <a:solidFill>
                  <a:srgbClr val="FFC000"/>
                </a:solidFill>
                <a:effectLst/>
              </a:rPr>
              <a:t>mechanistic</a:t>
            </a:r>
            <a:r>
              <a:rPr lang="en-US" sz="2800" dirty="0">
                <a:solidFill>
                  <a:schemeClr val="tx1"/>
                </a:solidFill>
                <a:effectLst/>
              </a:rPr>
              <a:t> and </a:t>
            </a:r>
            <a:r>
              <a:rPr lang="en-US" sz="2800" dirty="0" smtClean="0">
                <a:solidFill>
                  <a:srgbClr val="FFC000"/>
                </a:solidFill>
                <a:effectLst/>
              </a:rPr>
              <a:t>organic. </a:t>
            </a:r>
            <a:endParaRPr lang="en-US" sz="2800" dirty="0">
              <a:solidFill>
                <a:srgbClr val="FFC000"/>
              </a:solidFill>
              <a:effectLst/>
            </a:endParaRPr>
          </a:p>
          <a:p>
            <a:pPr>
              <a:lnSpc>
                <a:spcPct val="80000"/>
              </a:lnSpc>
              <a:spcBef>
                <a:spcPts val="2500"/>
              </a:spcBef>
            </a:pPr>
            <a:r>
              <a:rPr lang="en-US" sz="2800" dirty="0">
                <a:solidFill>
                  <a:schemeClr val="tx1"/>
                </a:solidFill>
                <a:effectLst/>
              </a:rPr>
              <a:t>Both types are rational</a:t>
            </a:r>
          </a:p>
          <a:p>
            <a:pPr>
              <a:lnSpc>
                <a:spcPct val="80000"/>
              </a:lnSpc>
              <a:spcBef>
                <a:spcPts val="2500"/>
              </a:spcBef>
            </a:pPr>
            <a:r>
              <a:rPr lang="en-US" sz="2800" dirty="0">
                <a:solidFill>
                  <a:schemeClr val="tx1"/>
                </a:solidFill>
                <a:effectLst/>
              </a:rPr>
              <a:t>Deliberately created and maintained to use human resources efficiently</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12</a:t>
            </a:fld>
            <a:endParaRPr/>
          </a:p>
        </p:txBody>
      </p:sp>
    </p:spTree>
    <p:extLst>
      <p:ext uri="{BB962C8B-B14F-4D97-AF65-F5344CB8AC3E}">
        <p14:creationId xmlns:p14="http://schemas.microsoft.com/office/powerpoint/2010/main" val="3542808703"/>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13</a:t>
            </a:fld>
            <a:endParaRPr/>
          </a:p>
        </p:txBody>
      </p:sp>
      <p:pic>
        <p:nvPicPr>
          <p:cNvPr id="3" name="Picture 2"/>
          <p:cNvPicPr>
            <a:picLocks noChangeAspect="1"/>
          </p:cNvPicPr>
          <p:nvPr/>
        </p:nvPicPr>
        <p:blipFill>
          <a:blip r:embed="rId4"/>
          <a:stretch>
            <a:fillRect/>
          </a:stretch>
        </p:blipFill>
        <p:spPr>
          <a:xfrm>
            <a:off x="650012" y="2036618"/>
            <a:ext cx="11450674" cy="7218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04258143"/>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6816436"/>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2- By managing differentiation levels</a:t>
            </a:r>
          </a:p>
          <a:p>
            <a:pPr marL="0" indent="0">
              <a:lnSpc>
                <a:spcPct val="80000"/>
              </a:lnSpc>
              <a:spcBef>
                <a:spcPts val="2500"/>
              </a:spcBef>
              <a:buNone/>
            </a:pPr>
            <a:r>
              <a:rPr lang="en-US" sz="2800" dirty="0">
                <a:solidFill>
                  <a:schemeClr val="tx1"/>
                </a:solidFill>
                <a:effectLst/>
              </a:rPr>
              <a:t>Historical background</a:t>
            </a:r>
          </a:p>
          <a:p>
            <a:pPr>
              <a:lnSpc>
                <a:spcPct val="80000"/>
              </a:lnSpc>
              <a:spcBef>
                <a:spcPts val="2500"/>
              </a:spcBef>
            </a:pPr>
            <a:r>
              <a:rPr lang="en-US" sz="2800" dirty="0">
                <a:solidFill>
                  <a:schemeClr val="tx1"/>
                </a:solidFill>
                <a:effectLst/>
              </a:rPr>
              <a:t>Lawrence and </a:t>
            </a:r>
            <a:r>
              <a:rPr lang="en-US" sz="2800" dirty="0" err="1">
                <a:solidFill>
                  <a:schemeClr val="tx1"/>
                </a:solidFill>
                <a:effectLst/>
              </a:rPr>
              <a:t>Lorsch</a:t>
            </a:r>
            <a:r>
              <a:rPr lang="en-US" sz="2800" dirty="0">
                <a:solidFill>
                  <a:schemeClr val="tx1"/>
                </a:solidFill>
                <a:effectLst/>
              </a:rPr>
              <a:t> studied high-performing firms in three industries</a:t>
            </a:r>
          </a:p>
          <a:p>
            <a:pPr marL="812800" lvl="2" indent="0">
              <a:lnSpc>
                <a:spcPct val="80000"/>
              </a:lnSpc>
              <a:spcBef>
                <a:spcPts val="2500"/>
              </a:spcBef>
              <a:buNone/>
            </a:pPr>
            <a:r>
              <a:rPr lang="en-US" sz="2800" dirty="0">
                <a:solidFill>
                  <a:schemeClr val="tx1"/>
                </a:solidFill>
                <a:effectLst/>
              </a:rPr>
              <a:t>Plastics</a:t>
            </a:r>
          </a:p>
          <a:p>
            <a:pPr marL="812800" lvl="2" indent="0">
              <a:lnSpc>
                <a:spcPct val="80000"/>
              </a:lnSpc>
              <a:spcBef>
                <a:spcPts val="2500"/>
              </a:spcBef>
              <a:buNone/>
            </a:pPr>
            <a:r>
              <a:rPr lang="en-US" sz="2800" dirty="0">
                <a:solidFill>
                  <a:schemeClr val="tx1"/>
                </a:solidFill>
                <a:effectLst/>
              </a:rPr>
              <a:t>Industrial foods</a:t>
            </a:r>
          </a:p>
          <a:p>
            <a:pPr marL="812800" lvl="2" indent="0">
              <a:lnSpc>
                <a:spcPct val="80000"/>
              </a:lnSpc>
              <a:spcBef>
                <a:spcPts val="2500"/>
              </a:spcBef>
              <a:buNone/>
            </a:pPr>
            <a:r>
              <a:rPr lang="en-US" sz="2800" dirty="0">
                <a:solidFill>
                  <a:schemeClr val="tx1"/>
                </a:solidFill>
                <a:effectLst/>
              </a:rPr>
              <a:t>Containers</a:t>
            </a:r>
          </a:p>
          <a:p>
            <a:pPr>
              <a:lnSpc>
                <a:spcPct val="80000"/>
              </a:lnSpc>
              <a:spcBef>
                <a:spcPts val="2500"/>
              </a:spcBef>
            </a:pPr>
            <a:r>
              <a:rPr lang="en-US" sz="2800" dirty="0">
                <a:solidFill>
                  <a:schemeClr val="tx1"/>
                </a:solidFill>
                <a:effectLst/>
              </a:rPr>
              <a:t>Within each firm, they studied three functions (departments)</a:t>
            </a:r>
          </a:p>
          <a:p>
            <a:pPr marL="812800" lvl="2" indent="0">
              <a:lnSpc>
                <a:spcPct val="80000"/>
              </a:lnSpc>
              <a:spcBef>
                <a:spcPts val="2500"/>
              </a:spcBef>
              <a:buNone/>
            </a:pPr>
            <a:r>
              <a:rPr lang="en-US" sz="2800" dirty="0">
                <a:solidFill>
                  <a:schemeClr val="tx1"/>
                </a:solidFill>
                <a:effectLst/>
              </a:rPr>
              <a:t>Manufacturing</a:t>
            </a:r>
          </a:p>
          <a:p>
            <a:pPr marL="812800" lvl="2" indent="0">
              <a:lnSpc>
                <a:spcPct val="80000"/>
              </a:lnSpc>
              <a:spcBef>
                <a:spcPts val="2500"/>
              </a:spcBef>
              <a:buNone/>
            </a:pPr>
            <a:r>
              <a:rPr lang="en-US" sz="2800" dirty="0">
                <a:solidFill>
                  <a:schemeClr val="tx1"/>
                </a:solidFill>
                <a:effectLst/>
              </a:rPr>
              <a:t>Research &amp; Development</a:t>
            </a:r>
          </a:p>
          <a:p>
            <a:pPr marL="812800" lvl="2" indent="0">
              <a:lnSpc>
                <a:spcPct val="80000"/>
              </a:lnSpc>
              <a:spcBef>
                <a:spcPts val="2500"/>
              </a:spcBef>
              <a:buNone/>
            </a:pPr>
            <a:r>
              <a:rPr lang="en-US" sz="2800" dirty="0">
                <a:solidFill>
                  <a:schemeClr val="tx1"/>
                </a:solidFill>
                <a:effectLst/>
              </a:rPr>
              <a:t>Sales</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14</a:t>
            </a:fld>
            <a:endParaRPr/>
          </a:p>
        </p:txBody>
      </p:sp>
    </p:spTree>
    <p:extLst>
      <p:ext uri="{BB962C8B-B14F-4D97-AF65-F5344CB8AC3E}">
        <p14:creationId xmlns:p14="http://schemas.microsoft.com/office/powerpoint/2010/main" val="1462513629"/>
      </p:ext>
    </p:extLst>
  </p:cSld>
  <p:clrMapOvr>
    <a:overrideClrMapping bg1="dk1" tx1="lt1" bg2="dk2" tx2="lt2" accent1="accent1" accent2="accent2" accent3="accent3" accent4="accent4" accent5="accent5" accent6="accent6" hlink="hlink" folHlink="folHlink"/>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6816436"/>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1</a:t>
            </a:r>
          </a:p>
          <a:p>
            <a:pPr marL="0" indent="0">
              <a:buNone/>
            </a:pPr>
            <a:r>
              <a:rPr lang="en-CA" sz="3200" b="1" dirty="0"/>
              <a:t>Study of 4 variables:</a:t>
            </a:r>
          </a:p>
          <a:p>
            <a:pPr marL="342900" indent="-342900">
              <a:buAutoNum type="arabicPeriod"/>
            </a:pPr>
            <a:r>
              <a:rPr lang="en-CA" sz="3200" dirty="0"/>
              <a:t>Level of formalization</a:t>
            </a:r>
          </a:p>
          <a:p>
            <a:pPr marL="342900" indent="-342900">
              <a:buAutoNum type="arabicPeriod"/>
            </a:pPr>
            <a:r>
              <a:rPr lang="en-CA" sz="3200" dirty="0"/>
              <a:t>Planning time horizon</a:t>
            </a:r>
          </a:p>
          <a:p>
            <a:pPr marL="342900" indent="-342900">
              <a:buAutoNum type="arabicPeriod"/>
            </a:pPr>
            <a:r>
              <a:rPr lang="en-CA" sz="3200" dirty="0"/>
              <a:t>Primary goals</a:t>
            </a:r>
          </a:p>
          <a:p>
            <a:pPr marL="342900" indent="-342900">
              <a:buAutoNum type="arabicPeriod"/>
            </a:pPr>
            <a:r>
              <a:rPr lang="en-CA" sz="3200" dirty="0"/>
              <a:t>Interpersonal orientation</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15</a:t>
            </a:fld>
            <a:endParaRPr/>
          </a:p>
        </p:txBody>
      </p:sp>
      <p:pic>
        <p:nvPicPr>
          <p:cNvPr id="6" name="Content Placeholder 3"/>
          <p:cNvPicPr>
            <a:picLocks noChangeAspect="1"/>
          </p:cNvPicPr>
          <p:nvPr/>
        </p:nvPicPr>
        <p:blipFill>
          <a:blip r:embed="rId4"/>
          <a:stretch>
            <a:fillRect/>
          </a:stretch>
        </p:blipFill>
        <p:spPr>
          <a:xfrm>
            <a:off x="5329033" y="2915630"/>
            <a:ext cx="3528392" cy="23905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pic>
        <p:nvPicPr>
          <p:cNvPr id="7" name="Picture 6"/>
          <p:cNvPicPr>
            <a:picLocks noChangeAspect="1"/>
          </p:cNvPicPr>
          <p:nvPr/>
        </p:nvPicPr>
        <p:blipFill>
          <a:blip r:embed="rId5"/>
          <a:stretch>
            <a:fillRect/>
          </a:stretch>
        </p:blipFill>
        <p:spPr>
          <a:xfrm>
            <a:off x="9836370" y="2484860"/>
            <a:ext cx="2448272" cy="5642684"/>
          </a:xfrm>
          <a:prstGeom prst="rect">
            <a:avLst/>
          </a:prstGeom>
        </p:spPr>
      </p:pic>
    </p:spTree>
    <p:extLst>
      <p:ext uri="{BB962C8B-B14F-4D97-AF65-F5344CB8AC3E}">
        <p14:creationId xmlns:p14="http://schemas.microsoft.com/office/powerpoint/2010/main" val="3652619056"/>
      </p:ext>
    </p:extLst>
  </p:cSld>
  <p:clrMapOvr>
    <a:overrideClrMapping bg1="dk1" tx1="lt1" bg2="dk2" tx2="lt2" accent1="accent1" accent2="accent2" accent3="accent3" accent4="accent4" accent5="accent5" accent6="accent6" hlink="hlink" folHlink="folHlink"/>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6816436"/>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1</a:t>
            </a:r>
          </a:p>
          <a:p>
            <a:pPr marL="0" indent="0">
              <a:lnSpc>
                <a:spcPct val="80000"/>
              </a:lnSpc>
              <a:spcBef>
                <a:spcPts val="2500"/>
              </a:spcBef>
              <a:buNone/>
            </a:pPr>
            <a:r>
              <a:rPr lang="en-US" sz="3200" dirty="0">
                <a:solidFill>
                  <a:srgbClr val="FFC000"/>
                </a:solidFill>
                <a:effectLst/>
              </a:rPr>
              <a:t>Study 1: Difference between functions in the firms in the  plastics industry</a:t>
            </a:r>
          </a:p>
          <a:p>
            <a:pPr marL="0" indent="0">
              <a:lnSpc>
                <a:spcPct val="80000"/>
              </a:lnSpc>
              <a:spcBef>
                <a:spcPts val="2500"/>
              </a:spcBef>
              <a:buNone/>
            </a:pPr>
            <a:endParaRPr lang="en-US" sz="3200" dirty="0">
              <a:solidFill>
                <a:srgbClr val="FFC000"/>
              </a:solidFill>
              <a:effectLst/>
            </a:endParaRP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16</a:t>
            </a:fld>
            <a:endParaRPr/>
          </a:p>
        </p:txBody>
      </p:sp>
      <p:pic>
        <p:nvPicPr>
          <p:cNvPr id="2" name="Picture 1"/>
          <p:cNvPicPr>
            <a:picLocks noChangeAspect="1"/>
          </p:cNvPicPr>
          <p:nvPr/>
        </p:nvPicPr>
        <p:blipFill>
          <a:blip r:embed="rId4"/>
          <a:stretch>
            <a:fillRect/>
          </a:stretch>
        </p:blipFill>
        <p:spPr>
          <a:xfrm>
            <a:off x="1530874" y="3744304"/>
            <a:ext cx="9688949" cy="5462043"/>
          </a:xfrm>
          <a:prstGeom prst="rect">
            <a:avLst/>
          </a:prstGeom>
        </p:spPr>
      </p:pic>
    </p:spTree>
    <p:extLst>
      <p:ext uri="{BB962C8B-B14F-4D97-AF65-F5344CB8AC3E}">
        <p14:creationId xmlns:p14="http://schemas.microsoft.com/office/powerpoint/2010/main" val="2893526544"/>
      </p:ext>
    </p:extLst>
  </p:cSld>
  <p:clrMapOvr>
    <a:overrideClrMapping bg1="dk1" tx1="lt1" bg2="dk2" tx2="lt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810490"/>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1</a:t>
            </a:r>
          </a:p>
          <a:p>
            <a:pPr marL="0" indent="0">
              <a:lnSpc>
                <a:spcPct val="80000"/>
              </a:lnSpc>
              <a:spcBef>
                <a:spcPts val="2500"/>
              </a:spcBef>
              <a:buNone/>
            </a:pPr>
            <a:endParaRPr lang="en-US" sz="3200" dirty="0">
              <a:solidFill>
                <a:srgbClr val="FFC000"/>
              </a:solidFill>
              <a:effectLst/>
            </a:endParaRP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17</a:t>
            </a:fld>
            <a:endParaRPr/>
          </a:p>
        </p:txBody>
      </p:sp>
      <p:pic>
        <p:nvPicPr>
          <p:cNvPr id="6" name="Picture 5"/>
          <p:cNvPicPr>
            <a:picLocks noChangeAspect="1"/>
          </p:cNvPicPr>
          <p:nvPr/>
        </p:nvPicPr>
        <p:blipFill>
          <a:blip r:embed="rId4"/>
          <a:stretch>
            <a:fillRect/>
          </a:stretch>
        </p:blipFill>
        <p:spPr>
          <a:xfrm>
            <a:off x="1654844" y="2815379"/>
            <a:ext cx="9682412" cy="6439771"/>
          </a:xfrm>
          <a:prstGeom prst="rect">
            <a:avLst/>
          </a:prstGeom>
        </p:spPr>
      </p:pic>
    </p:spTree>
    <p:extLst>
      <p:ext uri="{BB962C8B-B14F-4D97-AF65-F5344CB8AC3E}">
        <p14:creationId xmlns:p14="http://schemas.microsoft.com/office/powerpoint/2010/main" val="3026887455"/>
      </p:ext>
    </p:extLst>
  </p:cSld>
  <p:clrMapOvr>
    <a:overrideClrMapping bg1="dk1" tx1="lt1" bg2="dk2" tx2="lt2" accent1="accent1" accent2="accent2" accent3="accent3" accent4="accent4" accent5="accent5" accent6="accent6" hlink="hlink" folHlink="folHlink"/>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7114622"/>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1</a:t>
            </a:r>
          </a:p>
          <a:p>
            <a:pPr>
              <a:lnSpc>
                <a:spcPct val="80000"/>
              </a:lnSpc>
              <a:spcBef>
                <a:spcPts val="1500"/>
              </a:spcBef>
            </a:pPr>
            <a:r>
              <a:rPr lang="en-US" sz="2800" b="1" dirty="0">
                <a:solidFill>
                  <a:srgbClr val="FFC000"/>
                </a:solidFill>
                <a:effectLst/>
              </a:rPr>
              <a:t>Research &amp; Development</a:t>
            </a:r>
          </a:p>
          <a:p>
            <a:pPr marL="0" indent="0">
              <a:lnSpc>
                <a:spcPct val="80000"/>
              </a:lnSpc>
              <a:spcBef>
                <a:spcPts val="1500"/>
              </a:spcBef>
              <a:buNone/>
            </a:pPr>
            <a:r>
              <a:rPr lang="en-US" sz="2400" dirty="0">
                <a:solidFill>
                  <a:schemeClr val="tx1"/>
                </a:solidFill>
                <a:effectLst/>
              </a:rPr>
              <a:t>“We very often know the performance characteristics required by a customer or for a new application, but as far as research is concerned, you might as well be asking for the perfect plastic. We have to be concerned with technical feasibility right from the start, and then you don’t know as you are involved in a lengthy testing and development process”</a:t>
            </a:r>
          </a:p>
          <a:p>
            <a:pPr marL="0" indent="0">
              <a:lnSpc>
                <a:spcPct val="80000"/>
              </a:lnSpc>
              <a:spcBef>
                <a:spcPts val="1500"/>
              </a:spcBef>
              <a:buNone/>
            </a:pPr>
            <a:r>
              <a:rPr lang="en-US" sz="2400" dirty="0">
                <a:solidFill>
                  <a:schemeClr val="tx1"/>
                </a:solidFill>
                <a:effectLst/>
              </a:rPr>
              <a:t>“The development of plastics materials is more of an art than a science. We often don’t fully understand what is needed to meet customer requirements, and if we do, we don’t know how we can process it.”</a:t>
            </a:r>
          </a:p>
          <a:p>
            <a:pPr>
              <a:lnSpc>
                <a:spcPct val="80000"/>
              </a:lnSpc>
              <a:spcBef>
                <a:spcPts val="1500"/>
              </a:spcBef>
            </a:pPr>
            <a:r>
              <a:rPr lang="en-US" sz="2800" b="1" dirty="0">
                <a:solidFill>
                  <a:srgbClr val="FFC000"/>
                </a:solidFill>
                <a:effectLst/>
              </a:rPr>
              <a:t>Manufacturing &amp; Other quotes:</a:t>
            </a:r>
          </a:p>
          <a:p>
            <a:pPr marL="0" indent="0">
              <a:lnSpc>
                <a:spcPct val="80000"/>
              </a:lnSpc>
              <a:spcBef>
                <a:spcPts val="1500"/>
              </a:spcBef>
              <a:buNone/>
            </a:pPr>
            <a:r>
              <a:rPr lang="en-US" sz="2400" dirty="0">
                <a:solidFill>
                  <a:schemeClr val="tx1"/>
                </a:solidFill>
                <a:effectLst/>
              </a:rPr>
              <a:t>“In production, life is really plain, as it is geared to running the kind of plan and equipment which they currently have and where most of the decisions are built in.”</a:t>
            </a:r>
          </a:p>
          <a:p>
            <a:pPr marL="0" indent="0">
              <a:lnSpc>
                <a:spcPct val="80000"/>
              </a:lnSpc>
              <a:spcBef>
                <a:spcPts val="1500"/>
              </a:spcBef>
              <a:buNone/>
            </a:pPr>
            <a:r>
              <a:rPr lang="en-US" sz="2400" dirty="0">
                <a:solidFill>
                  <a:schemeClr val="tx1"/>
                </a:solidFill>
                <a:effectLst/>
              </a:rPr>
              <a:t>“The requirements in this industry are that you must have good and continuing technology, sound economics in your production, and you must market your product at the lowest costs. I’d say these are all equal. But first among equals, and the most critical, are the research and marketing areas. I would say that they are the most critical and the most difficult because there are so many variables involved. You know what you are doing in production. You have the facts there”</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18</a:t>
            </a:fld>
            <a:endParaRPr/>
          </a:p>
        </p:txBody>
      </p:sp>
    </p:spTree>
    <p:extLst>
      <p:ext uri="{BB962C8B-B14F-4D97-AF65-F5344CB8AC3E}">
        <p14:creationId xmlns:p14="http://schemas.microsoft.com/office/powerpoint/2010/main" val="4062528398"/>
      </p:ext>
    </p:extLst>
  </p:cSld>
  <p:clrMapOvr>
    <a:overrideClrMapping bg1="dk1" tx1="lt1" bg2="dk2" tx2="lt2" accent1="accent1" accent2="accent2" accent3="accent3" accent4="accent4" accent5="accent5" accent6="accent6" hlink="hlink" folHlink="folHlink"/>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7114622"/>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1</a:t>
            </a:r>
          </a:p>
          <a:p>
            <a:pPr>
              <a:lnSpc>
                <a:spcPct val="80000"/>
              </a:lnSpc>
              <a:spcBef>
                <a:spcPts val="1500"/>
              </a:spcBef>
            </a:pPr>
            <a:r>
              <a:rPr lang="en-US" sz="2800" b="1" dirty="0">
                <a:solidFill>
                  <a:schemeClr val="tx1"/>
                </a:solidFill>
                <a:effectLst/>
              </a:rPr>
              <a:t>Different task situations are associated with different ‘sub-environments’ for different functional specialists</a:t>
            </a:r>
          </a:p>
          <a:p>
            <a:pPr>
              <a:lnSpc>
                <a:spcPct val="80000"/>
              </a:lnSpc>
              <a:spcBef>
                <a:spcPts val="1500"/>
              </a:spcBef>
            </a:pPr>
            <a:r>
              <a:rPr lang="en-US" sz="2800" b="1" dirty="0">
                <a:solidFill>
                  <a:schemeClr val="tx1"/>
                </a:solidFill>
                <a:effectLst/>
              </a:rPr>
              <a:t>Different sub-environments lead to different ways of organizing activities</a:t>
            </a:r>
          </a:p>
          <a:p>
            <a:pPr>
              <a:lnSpc>
                <a:spcPct val="80000"/>
              </a:lnSpc>
              <a:spcBef>
                <a:spcPts val="1500"/>
              </a:spcBef>
            </a:pPr>
            <a:r>
              <a:rPr lang="en-US" sz="2800" b="1" dirty="0">
                <a:solidFill>
                  <a:schemeClr val="tx1"/>
                </a:solidFill>
                <a:effectLst/>
              </a:rPr>
              <a:t>L &amp; L called this differentiation of departments, meaning a difference in orientation of the management in each department, which is reflected in the different structures (formalization, planning time horizon, goals, and interpersonal orientation)</a:t>
            </a:r>
          </a:p>
          <a:p>
            <a:pPr>
              <a:lnSpc>
                <a:spcPct val="80000"/>
              </a:lnSpc>
              <a:spcBef>
                <a:spcPts val="1500"/>
              </a:spcBef>
            </a:pPr>
            <a:r>
              <a:rPr lang="en-US" sz="2800" b="1" dirty="0">
                <a:solidFill>
                  <a:schemeClr val="tx1"/>
                </a:solidFill>
                <a:effectLst/>
              </a:rPr>
              <a:t>Not just related </a:t>
            </a:r>
            <a:r>
              <a:rPr lang="en-US" sz="2800" b="1" dirty="0" err="1">
                <a:solidFill>
                  <a:schemeClr val="tx1"/>
                </a:solidFill>
                <a:effectLst/>
              </a:rPr>
              <a:t>labour</a:t>
            </a:r>
            <a:r>
              <a:rPr lang="en-US" sz="2800" b="1" dirty="0">
                <a:solidFill>
                  <a:schemeClr val="tx1"/>
                </a:solidFill>
                <a:effectLst/>
              </a:rPr>
              <a:t> division and coordination; includes unique perceptions, goals, values, etc.</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19</a:t>
            </a:fld>
            <a:endParaRPr/>
          </a:p>
        </p:txBody>
      </p:sp>
    </p:spTree>
    <p:extLst>
      <p:ext uri="{BB962C8B-B14F-4D97-AF65-F5344CB8AC3E}">
        <p14:creationId xmlns:p14="http://schemas.microsoft.com/office/powerpoint/2010/main" val="3691001677"/>
      </p:ext>
    </p:extLst>
  </p:cSld>
  <p:clrMapOvr>
    <a:overrideClrMapping bg1="dk1" tx1="lt1" bg2="dk2" tx2="lt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grpSp>
        <p:nvGrpSpPr>
          <p:cNvPr id="51" name="Group 50"/>
          <p:cNvGrpSpPr/>
          <p:nvPr/>
        </p:nvGrpSpPr>
        <p:grpSpPr>
          <a:xfrm>
            <a:off x="2098963" y="1911927"/>
            <a:ext cx="8873837" cy="6463145"/>
            <a:chOff x="1788368" y="1971321"/>
            <a:chExt cx="6096000" cy="3473903"/>
          </a:xfrm>
        </p:grpSpPr>
        <p:sp>
          <p:nvSpPr>
            <p:cNvPr id="52" name="Rounded Rectangle 51"/>
            <p:cNvSpPr/>
            <p:nvPr/>
          </p:nvSpPr>
          <p:spPr>
            <a:xfrm>
              <a:off x="1788368" y="2027110"/>
              <a:ext cx="1981200" cy="83820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FFFFFF"/>
                  </a:solidFill>
                  <a:effectLst/>
                  <a:uLnTx/>
                  <a:uFillTx/>
                  <a:latin typeface="Arial"/>
                  <a:ea typeface="+mn-ea"/>
                  <a:cs typeface="+mn-cs"/>
                </a:rPr>
                <a:t>Environmental Uncertainty</a:t>
              </a:r>
            </a:p>
          </p:txBody>
        </p:sp>
        <p:sp>
          <p:nvSpPr>
            <p:cNvPr id="53" name="Rounded Rectangle 52"/>
            <p:cNvSpPr/>
            <p:nvPr/>
          </p:nvSpPr>
          <p:spPr>
            <a:xfrm>
              <a:off x="4226768" y="1971321"/>
              <a:ext cx="1524000" cy="353786"/>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defTabSz="914400" hangingPunct="1"/>
              <a:r>
                <a:rPr lang="en-CA" sz="2400" kern="1200" dirty="0">
                  <a:solidFill>
                    <a:srgbClr val="FFFFFF"/>
                  </a:solidFill>
                  <a:effectLst/>
                  <a:latin typeface="Arial"/>
                  <a:ea typeface="+mn-ea"/>
                  <a:cs typeface="+mn-cs"/>
                </a:rPr>
                <a:t>Complexity</a:t>
              </a:r>
            </a:p>
          </p:txBody>
        </p:sp>
        <p:sp>
          <p:nvSpPr>
            <p:cNvPr id="54" name="Rounded Rectangle 53"/>
            <p:cNvSpPr/>
            <p:nvPr/>
          </p:nvSpPr>
          <p:spPr>
            <a:xfrm>
              <a:off x="4226768" y="2693860"/>
              <a:ext cx="1524000" cy="34290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defTabSz="914400" hangingPunct="1"/>
              <a:r>
                <a:rPr lang="en-CA" sz="2400" kern="1200" dirty="0">
                  <a:solidFill>
                    <a:srgbClr val="FFFFFF"/>
                  </a:solidFill>
                  <a:effectLst/>
                  <a:latin typeface="Arial"/>
                  <a:ea typeface="+mn-ea"/>
                  <a:cs typeface="+mn-cs"/>
                </a:rPr>
                <a:t>Stability</a:t>
              </a:r>
            </a:p>
          </p:txBody>
        </p:sp>
        <p:cxnSp>
          <p:nvCxnSpPr>
            <p:cNvPr id="55" name="Straight Arrow Connector 54"/>
            <p:cNvCxnSpPr>
              <a:stCxn id="52" idx="3"/>
              <a:endCxn id="53" idx="1"/>
            </p:cNvCxnSpPr>
            <p:nvPr/>
          </p:nvCxnSpPr>
          <p:spPr>
            <a:xfrm flipV="1">
              <a:off x="3769568" y="2148214"/>
              <a:ext cx="457200" cy="297996"/>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56" name="Straight Arrow Connector 55"/>
            <p:cNvCxnSpPr>
              <a:stCxn id="52" idx="3"/>
              <a:endCxn id="54" idx="1"/>
            </p:cNvCxnSpPr>
            <p:nvPr/>
          </p:nvCxnSpPr>
          <p:spPr>
            <a:xfrm>
              <a:off x="3769568" y="2446210"/>
              <a:ext cx="457200" cy="419100"/>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57" name="Rounded Rectangle 56"/>
            <p:cNvSpPr/>
            <p:nvPr/>
          </p:nvSpPr>
          <p:spPr>
            <a:xfrm>
              <a:off x="1788368" y="4035524"/>
              <a:ext cx="1981200" cy="83820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FFFFFF"/>
                  </a:solidFill>
                  <a:effectLst/>
                  <a:uLnTx/>
                  <a:uFillTx/>
                  <a:latin typeface="Arial"/>
                  <a:ea typeface="+mn-ea"/>
                  <a:cs typeface="+mn-cs"/>
                </a:rPr>
                <a:t>Managing Environmental Uncertainty</a:t>
              </a:r>
            </a:p>
          </p:txBody>
        </p:sp>
        <p:sp>
          <p:nvSpPr>
            <p:cNvPr id="58" name="Rounded Rectangle 57"/>
            <p:cNvSpPr/>
            <p:nvPr/>
          </p:nvSpPr>
          <p:spPr>
            <a:xfrm>
              <a:off x="4270311" y="3806924"/>
              <a:ext cx="1524000" cy="38100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defTabSz="914400" hangingPunct="1"/>
              <a:r>
                <a:rPr lang="en-CA" sz="2400" kern="1200" dirty="0">
                  <a:solidFill>
                    <a:srgbClr val="FFFFFF"/>
                  </a:solidFill>
                  <a:effectLst/>
                  <a:latin typeface="Arial"/>
                  <a:ea typeface="+mn-ea"/>
                  <a:cs typeface="+mn-cs"/>
                </a:rPr>
                <a:t>Restructure</a:t>
              </a:r>
            </a:p>
          </p:txBody>
        </p:sp>
        <p:sp>
          <p:nvSpPr>
            <p:cNvPr id="59" name="Rounded Rectangle 58"/>
            <p:cNvSpPr/>
            <p:nvPr/>
          </p:nvSpPr>
          <p:spPr>
            <a:xfrm>
              <a:off x="6360368" y="3197324"/>
              <a:ext cx="1524000" cy="68580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defTabSz="914400" hangingPunct="1"/>
              <a:r>
                <a:rPr lang="en-CA" sz="2400" kern="1200" dirty="0">
                  <a:solidFill>
                    <a:srgbClr val="FFFFFF"/>
                  </a:solidFill>
                  <a:effectLst/>
                  <a:latin typeface="Arial"/>
                  <a:ea typeface="+mn-ea"/>
                  <a:cs typeface="+mn-cs"/>
                </a:rPr>
                <a:t>Burns &amp; Stalker</a:t>
              </a:r>
            </a:p>
          </p:txBody>
        </p:sp>
        <p:sp>
          <p:nvSpPr>
            <p:cNvPr id="60" name="Rounded Rectangle 59"/>
            <p:cNvSpPr/>
            <p:nvPr/>
          </p:nvSpPr>
          <p:spPr>
            <a:xfrm>
              <a:off x="6360368" y="4111724"/>
              <a:ext cx="1524000" cy="68580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defTabSz="914400" hangingPunct="1"/>
              <a:r>
                <a:rPr lang="en-CA" sz="2400" kern="1200" dirty="0">
                  <a:solidFill>
                    <a:srgbClr val="FFFFFF"/>
                  </a:solidFill>
                  <a:effectLst/>
                  <a:latin typeface="Arial"/>
                  <a:ea typeface="+mn-ea"/>
                  <a:cs typeface="+mn-cs"/>
                </a:rPr>
                <a:t>Lawrence &amp; </a:t>
              </a:r>
              <a:r>
                <a:rPr lang="en-CA" sz="2400" kern="1200" dirty="0" err="1">
                  <a:solidFill>
                    <a:srgbClr val="FFFFFF"/>
                  </a:solidFill>
                  <a:effectLst/>
                  <a:latin typeface="Arial"/>
                  <a:ea typeface="+mn-ea"/>
                  <a:cs typeface="+mn-cs"/>
                </a:rPr>
                <a:t>Lorsch</a:t>
              </a:r>
              <a:endParaRPr lang="en-CA" sz="2400" kern="1200" dirty="0">
                <a:solidFill>
                  <a:srgbClr val="FFFFFF"/>
                </a:solidFill>
                <a:effectLst/>
                <a:latin typeface="Arial"/>
                <a:ea typeface="+mn-ea"/>
                <a:cs typeface="+mn-cs"/>
              </a:endParaRPr>
            </a:p>
          </p:txBody>
        </p:sp>
        <p:cxnSp>
          <p:nvCxnSpPr>
            <p:cNvPr id="61" name="Straight Arrow Connector 60"/>
            <p:cNvCxnSpPr>
              <a:stCxn id="57" idx="3"/>
              <a:endCxn id="58" idx="1"/>
            </p:cNvCxnSpPr>
            <p:nvPr/>
          </p:nvCxnSpPr>
          <p:spPr>
            <a:xfrm flipV="1">
              <a:off x="3769568" y="3997424"/>
              <a:ext cx="500743" cy="457200"/>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62" name="Straight Arrow Connector 61"/>
            <p:cNvCxnSpPr>
              <a:stCxn id="58" idx="3"/>
              <a:endCxn id="59" idx="1"/>
            </p:cNvCxnSpPr>
            <p:nvPr/>
          </p:nvCxnSpPr>
          <p:spPr>
            <a:xfrm flipV="1">
              <a:off x="5794311" y="3540224"/>
              <a:ext cx="566057" cy="457200"/>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63" name="Straight Arrow Connector 62"/>
            <p:cNvCxnSpPr>
              <a:stCxn id="58" idx="3"/>
              <a:endCxn id="60" idx="1"/>
            </p:cNvCxnSpPr>
            <p:nvPr/>
          </p:nvCxnSpPr>
          <p:spPr>
            <a:xfrm>
              <a:off x="5794311" y="3997424"/>
              <a:ext cx="566057" cy="457200"/>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64" name="Rounded Rectangle 63"/>
            <p:cNvSpPr/>
            <p:nvPr/>
          </p:nvSpPr>
          <p:spPr>
            <a:xfrm>
              <a:off x="4226768" y="4416524"/>
              <a:ext cx="1752600" cy="102870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defTabSz="914400" hangingPunct="1"/>
              <a:r>
                <a:rPr lang="en-CA" sz="2400" kern="1200" dirty="0">
                  <a:solidFill>
                    <a:srgbClr val="FFFFFF"/>
                  </a:solidFill>
                  <a:effectLst/>
                  <a:latin typeface="Arial"/>
                  <a:ea typeface="+mn-ea"/>
                  <a:cs typeface="+mn-cs"/>
                </a:rPr>
                <a:t>Other internal and external actions</a:t>
              </a:r>
            </a:p>
          </p:txBody>
        </p:sp>
        <p:cxnSp>
          <p:nvCxnSpPr>
            <p:cNvPr id="65" name="Straight Arrow Connector 64"/>
            <p:cNvCxnSpPr>
              <a:stCxn id="57" idx="3"/>
              <a:endCxn id="64" idx="1"/>
            </p:cNvCxnSpPr>
            <p:nvPr/>
          </p:nvCxnSpPr>
          <p:spPr>
            <a:xfrm>
              <a:off x="3769568" y="4454624"/>
              <a:ext cx="457200" cy="476250"/>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66" name="Right Arrow 65"/>
            <p:cNvSpPr/>
            <p:nvPr/>
          </p:nvSpPr>
          <p:spPr>
            <a:xfrm rot="5400000">
              <a:off x="2211549" y="3310264"/>
              <a:ext cx="1132115" cy="242207"/>
            </a:xfrm>
            <a:prstGeom prst="rightArrow">
              <a:avLst/>
            </a:prstGeom>
            <a:ln/>
          </p:spPr>
          <p:style>
            <a:lnRef idx="3">
              <a:schemeClr val="lt1"/>
            </a:lnRef>
            <a:fillRef idx="1">
              <a:schemeClr val="accent4"/>
            </a:fillRef>
            <a:effectRef idx="1">
              <a:schemeClr val="accent4"/>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grpSp>
      <p:sp>
        <p:nvSpPr>
          <p:cNvPr id="18" name="LECTURE 1"/>
          <p:cNvSpPr txBox="1">
            <a:spLocks noGrp="1"/>
          </p:cNvSpPr>
          <p:nvPr>
            <p:ph type="title"/>
          </p:nvPr>
        </p:nvSpPr>
        <p:spPr>
          <a:xfrm>
            <a:off x="762000" y="123850"/>
            <a:ext cx="11480800" cy="1372441"/>
          </a:xfrm>
          <a:prstGeom prst="rect">
            <a:avLst/>
          </a:prstGeom>
        </p:spPr>
        <p:txBody>
          <a:bodyPr anchor="ctr">
            <a:normAutofit/>
          </a:bodyPr>
          <a:lstStyle/>
          <a:p>
            <a:pPr>
              <a:defRPr sz="5200"/>
            </a:pPr>
            <a:r>
              <a:rPr lang="en-CA" sz="5400" dirty="0" smtClean="0"/>
              <a:t>Organizational environment</a:t>
            </a:r>
            <a:endParaRPr lang="en-US" sz="5200" dirty="0">
              <a:effectLst/>
              <a:sym typeface="Times"/>
            </a:endParaRPr>
          </a:p>
        </p:txBody>
      </p:sp>
      <p:sp>
        <p:nvSpPr>
          <p:cNvPr id="2" name="TextBox 1"/>
          <p:cNvSpPr txBox="1"/>
          <p:nvPr/>
        </p:nvSpPr>
        <p:spPr>
          <a:xfrm>
            <a:off x="223734" y="8801602"/>
            <a:ext cx="4108497" cy="687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800" b="0" i="0" u="none" strike="noStrike" cap="none" spc="0" normalizeH="0" baseline="0" dirty="0" smtClean="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rPr>
              <a:t>Chapter 3 overlap</a:t>
            </a:r>
            <a:endParaRPr kumimoji="0" lang="en-US" sz="3800" b="0" i="0" u="none" strike="noStrike" cap="none" spc="0" normalizeH="0" baseline="0" dirty="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874401551"/>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7114622"/>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1</a:t>
            </a:r>
          </a:p>
          <a:p>
            <a:pPr>
              <a:lnSpc>
                <a:spcPct val="80000"/>
              </a:lnSpc>
              <a:spcBef>
                <a:spcPts val="2500"/>
              </a:spcBef>
            </a:pPr>
            <a:r>
              <a:rPr lang="en-US" sz="2800" b="1" dirty="0">
                <a:solidFill>
                  <a:schemeClr val="tx1"/>
                </a:solidFill>
                <a:effectLst/>
              </a:rPr>
              <a:t>High differentiation &lt;-&gt; different departments have different structures and orientations</a:t>
            </a:r>
          </a:p>
          <a:p>
            <a:pPr>
              <a:lnSpc>
                <a:spcPct val="80000"/>
              </a:lnSpc>
              <a:spcBef>
                <a:spcPts val="2500"/>
              </a:spcBef>
            </a:pPr>
            <a:r>
              <a:rPr lang="en-US" sz="2800" b="1" dirty="0">
                <a:solidFill>
                  <a:schemeClr val="tx1"/>
                </a:solidFill>
                <a:effectLst/>
              </a:rPr>
              <a:t>Leads to coordination issues</a:t>
            </a:r>
          </a:p>
          <a:p>
            <a:pPr>
              <a:lnSpc>
                <a:spcPct val="80000"/>
              </a:lnSpc>
              <a:spcBef>
                <a:spcPts val="2500"/>
              </a:spcBef>
            </a:pPr>
            <a:r>
              <a:rPr lang="en-US" sz="2800" b="1" dirty="0">
                <a:solidFill>
                  <a:schemeClr val="tx1"/>
                </a:solidFill>
                <a:effectLst/>
              </a:rPr>
              <a:t>Low differentiation &lt;-&gt; different departments have similar structures and orientations</a:t>
            </a:r>
          </a:p>
          <a:p>
            <a:pPr>
              <a:lnSpc>
                <a:spcPct val="80000"/>
              </a:lnSpc>
              <a:spcBef>
                <a:spcPts val="2500"/>
              </a:spcBef>
            </a:pPr>
            <a:r>
              <a:rPr lang="en-US" sz="2800" b="1" dirty="0">
                <a:solidFill>
                  <a:schemeClr val="tx1"/>
                </a:solidFill>
                <a:effectLst/>
              </a:rPr>
              <a:t>How do you solve the coordination problem?</a:t>
            </a:r>
          </a:p>
          <a:p>
            <a:pPr>
              <a:lnSpc>
                <a:spcPct val="80000"/>
              </a:lnSpc>
              <a:spcBef>
                <a:spcPts val="2500"/>
              </a:spcBef>
            </a:pPr>
            <a:r>
              <a:rPr lang="en-US" sz="2800" b="1" dirty="0">
                <a:solidFill>
                  <a:schemeClr val="tx1"/>
                </a:solidFill>
                <a:effectLst/>
              </a:rPr>
              <a:t>Improve integration = Extent of collaboration between departments that are required to achieve unity of effort by the demands of the environment</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20</a:t>
            </a:fld>
            <a:endParaRPr/>
          </a:p>
        </p:txBody>
      </p:sp>
    </p:spTree>
    <p:extLst>
      <p:ext uri="{BB962C8B-B14F-4D97-AF65-F5344CB8AC3E}">
        <p14:creationId xmlns:p14="http://schemas.microsoft.com/office/powerpoint/2010/main" val="1674010307"/>
      </p:ext>
    </p:extLst>
  </p:cSld>
  <p:clrMapOvr>
    <a:overrideClrMapping bg1="dk1" tx1="lt1" bg2="dk2" tx2="lt2" accent1="accent1" accent2="accent2" accent3="accent3" accent4="accent4" accent5="accent5" accent6="accent6" hlink="hlink" folHlink="folHlink"/>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7114622"/>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2</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21</a:t>
            </a:fld>
            <a:endParaRPr/>
          </a:p>
        </p:txBody>
      </p:sp>
      <p:pic>
        <p:nvPicPr>
          <p:cNvPr id="6" name="Picture 5"/>
          <p:cNvPicPr>
            <a:picLocks noChangeAspect="1"/>
          </p:cNvPicPr>
          <p:nvPr/>
        </p:nvPicPr>
        <p:blipFill>
          <a:blip r:embed="rId4"/>
          <a:stretch>
            <a:fillRect/>
          </a:stretch>
        </p:blipFill>
        <p:spPr>
          <a:xfrm>
            <a:off x="374074" y="4094020"/>
            <a:ext cx="12233733" cy="2819832"/>
          </a:xfrm>
          <a:prstGeom prst="rect">
            <a:avLst/>
          </a:prstGeom>
        </p:spPr>
      </p:pic>
    </p:spTree>
    <p:extLst>
      <p:ext uri="{BB962C8B-B14F-4D97-AF65-F5344CB8AC3E}">
        <p14:creationId xmlns:p14="http://schemas.microsoft.com/office/powerpoint/2010/main" val="3712169718"/>
      </p:ext>
    </p:extLst>
  </p:cSld>
  <p:clrMapOvr>
    <a:overrideClrMapping bg1="dk1" tx1="lt1" bg2="dk2" tx2="lt2" accent1="accent1" accent2="accent2" accent3="accent3" accent4="accent4" accent5="accent5" accent6="accent6" hlink="hlink" folHlink="folHlink"/>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7114622"/>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2</a:t>
            </a:r>
          </a:p>
          <a:p>
            <a:pPr marL="0" indent="0">
              <a:lnSpc>
                <a:spcPct val="80000"/>
              </a:lnSpc>
              <a:spcBef>
                <a:spcPts val="2500"/>
              </a:spcBef>
              <a:buNone/>
            </a:pPr>
            <a:r>
              <a:rPr lang="en-US" sz="3200" dirty="0">
                <a:solidFill>
                  <a:srgbClr val="FFC000"/>
                </a:solidFill>
                <a:effectLst/>
              </a:rPr>
              <a:t>Study 2: Differences in differentiation and integration between industry sectors</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22</a:t>
            </a:fld>
            <a:endParaRPr/>
          </a:p>
        </p:txBody>
      </p:sp>
      <p:pic>
        <p:nvPicPr>
          <p:cNvPr id="2" name="Picture 1"/>
          <p:cNvPicPr>
            <a:picLocks noChangeAspect="1"/>
          </p:cNvPicPr>
          <p:nvPr/>
        </p:nvPicPr>
        <p:blipFill>
          <a:blip r:embed="rId4"/>
          <a:stretch>
            <a:fillRect/>
          </a:stretch>
        </p:blipFill>
        <p:spPr>
          <a:xfrm>
            <a:off x="2118742" y="3756081"/>
            <a:ext cx="8754615" cy="5499069"/>
          </a:xfrm>
          <a:prstGeom prst="rect">
            <a:avLst/>
          </a:prstGeom>
        </p:spPr>
      </p:pic>
    </p:spTree>
    <p:extLst>
      <p:ext uri="{BB962C8B-B14F-4D97-AF65-F5344CB8AC3E}">
        <p14:creationId xmlns:p14="http://schemas.microsoft.com/office/powerpoint/2010/main" val="3936258445"/>
      </p:ext>
    </p:extLst>
  </p:cSld>
  <p:clrMapOvr>
    <a:overrideClrMapping bg1="dk1" tx1="lt1" bg2="dk2" tx2="lt2" accent1="accent1" accent2="accent2" accent3="accent3" accent4="accent4" accent5="accent5" accent6="accent6" hlink="hlink" folHlink="folHlink"/>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7114622"/>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2</a:t>
            </a:r>
          </a:p>
          <a:p>
            <a:pPr marL="0" indent="0">
              <a:lnSpc>
                <a:spcPct val="80000"/>
              </a:lnSpc>
              <a:spcBef>
                <a:spcPts val="2500"/>
              </a:spcBef>
              <a:buNone/>
            </a:pPr>
            <a:r>
              <a:rPr lang="en-US" sz="3200" dirty="0">
                <a:solidFill>
                  <a:schemeClr val="tx1"/>
                </a:solidFill>
                <a:effectLst/>
              </a:rPr>
              <a:t>The level of innovation created differed by industry.</a:t>
            </a:r>
          </a:p>
          <a:p>
            <a:pPr marL="0" indent="0">
              <a:lnSpc>
                <a:spcPct val="80000"/>
              </a:lnSpc>
              <a:spcBef>
                <a:spcPts val="2500"/>
              </a:spcBef>
              <a:buNone/>
            </a:pPr>
            <a:r>
              <a:rPr lang="en-US" sz="3200" dirty="0">
                <a:solidFill>
                  <a:schemeClr val="tx1"/>
                </a:solidFill>
                <a:effectLst/>
              </a:rPr>
              <a:t>E.g., By 1960, the ‘containers’ industry was using technology and innovation that had been discovered before 1945</a:t>
            </a:r>
          </a:p>
          <a:p>
            <a:pPr marL="0" indent="0">
              <a:lnSpc>
                <a:spcPct val="80000"/>
              </a:lnSpc>
              <a:spcBef>
                <a:spcPts val="2500"/>
              </a:spcBef>
              <a:buNone/>
            </a:pPr>
            <a:r>
              <a:rPr lang="en-US" sz="3200" dirty="0">
                <a:solidFill>
                  <a:schemeClr val="tx1"/>
                </a:solidFill>
                <a:effectLst/>
              </a:rPr>
              <a:t>In contrast, in 1960, 15% of  technology and innovation that the ‘plastics’ industry was using had been discovered that same year. </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23</a:t>
            </a:fld>
            <a:endParaRPr/>
          </a:p>
        </p:txBody>
      </p:sp>
      <p:pic>
        <p:nvPicPr>
          <p:cNvPr id="3" name="Picture 2"/>
          <p:cNvPicPr>
            <a:picLocks noChangeAspect="1"/>
          </p:cNvPicPr>
          <p:nvPr/>
        </p:nvPicPr>
        <p:blipFill>
          <a:blip r:embed="rId4"/>
          <a:stretch>
            <a:fillRect/>
          </a:stretch>
        </p:blipFill>
        <p:spPr>
          <a:xfrm>
            <a:off x="1609702" y="6255328"/>
            <a:ext cx="9531294" cy="2106203"/>
          </a:xfrm>
          <a:prstGeom prst="rect">
            <a:avLst/>
          </a:prstGeom>
        </p:spPr>
      </p:pic>
    </p:spTree>
    <p:extLst>
      <p:ext uri="{BB962C8B-B14F-4D97-AF65-F5344CB8AC3E}">
        <p14:creationId xmlns:p14="http://schemas.microsoft.com/office/powerpoint/2010/main" val="3048950090"/>
      </p:ext>
    </p:extLst>
  </p:cSld>
  <p:clrMapOvr>
    <a:overrideClrMapping bg1="dk1" tx1="lt1" bg2="dk2" tx2="lt2" accent1="accent1" accent2="accent2" accent3="accent3" accent4="accent4" accent5="accent5" accent6="accent6" hlink="hlink" folHlink="folHlink"/>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7114622"/>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2</a:t>
            </a:r>
          </a:p>
          <a:p>
            <a:pPr marL="0" indent="0">
              <a:lnSpc>
                <a:spcPct val="80000"/>
              </a:lnSpc>
              <a:spcBef>
                <a:spcPts val="2500"/>
              </a:spcBef>
              <a:buNone/>
            </a:pPr>
            <a:r>
              <a:rPr lang="en-CA" sz="3200" dirty="0"/>
              <a:t>Within and across industries, we can observe the relative uncertainty of (sub)environment faced by each functional unit</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24</a:t>
            </a:fld>
            <a:endParaRPr/>
          </a:p>
        </p:txBody>
      </p:sp>
      <p:pic>
        <p:nvPicPr>
          <p:cNvPr id="2" name="Picture 1"/>
          <p:cNvPicPr>
            <a:picLocks noChangeAspect="1"/>
          </p:cNvPicPr>
          <p:nvPr/>
        </p:nvPicPr>
        <p:blipFill>
          <a:blip r:embed="rId4"/>
          <a:stretch>
            <a:fillRect/>
          </a:stretch>
        </p:blipFill>
        <p:spPr>
          <a:xfrm>
            <a:off x="130370" y="4987636"/>
            <a:ext cx="12731359" cy="2718721"/>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795146943"/>
      </p:ext>
    </p:extLst>
  </p:cSld>
  <p:clrMapOvr>
    <a:overrideClrMapping bg1="dk1" tx1="lt1" bg2="dk2" tx2="lt2" accent1="accent1" accent2="accent2" accent3="accent3" accent4="accent4" accent5="accent5" accent6="accent6" hlink="hlink" folHlink="folHlink"/>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7114622"/>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Lawrence and </a:t>
            </a:r>
            <a:r>
              <a:rPr lang="en-US" sz="3200" dirty="0" err="1">
                <a:solidFill>
                  <a:srgbClr val="FFC000"/>
                </a:solidFill>
                <a:effectLst/>
              </a:rPr>
              <a:t>Lorsch</a:t>
            </a:r>
            <a:r>
              <a:rPr lang="en-US" sz="3200" dirty="0">
                <a:solidFill>
                  <a:srgbClr val="FFC000"/>
                </a:solidFill>
                <a:effectLst/>
              </a:rPr>
              <a:t> – Study 2</a:t>
            </a:r>
          </a:p>
          <a:p>
            <a:pPr>
              <a:lnSpc>
                <a:spcPct val="80000"/>
              </a:lnSpc>
              <a:spcBef>
                <a:spcPts val="2500"/>
              </a:spcBef>
            </a:pPr>
            <a:r>
              <a:rPr lang="en-US" sz="3200" dirty="0"/>
              <a:t>Higher overall environmental uncertainty for an organization is best matched with high departmental differentiation</a:t>
            </a:r>
          </a:p>
          <a:p>
            <a:pPr>
              <a:lnSpc>
                <a:spcPct val="80000"/>
              </a:lnSpc>
              <a:spcBef>
                <a:spcPts val="2500"/>
              </a:spcBef>
            </a:pPr>
            <a:r>
              <a:rPr lang="en-US" sz="3200" dirty="0"/>
              <a:t>For an organization to succeed, high departmental differentiation must be matched with high integration levels</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25</a:t>
            </a:fld>
            <a:endParaRPr/>
          </a:p>
        </p:txBody>
      </p:sp>
    </p:spTree>
    <p:extLst>
      <p:ext uri="{BB962C8B-B14F-4D97-AF65-F5344CB8AC3E}">
        <p14:creationId xmlns:p14="http://schemas.microsoft.com/office/powerpoint/2010/main" val="1287082014"/>
      </p:ext>
    </p:extLst>
  </p:cSld>
  <p:clrMapOvr>
    <a:overrideClrMapping bg1="dk1" tx1="lt1" bg2="dk2" tx2="lt2" accent1="accent1" accent2="accent2" accent3="accent3" accent4="accent4" accent5="accent5" accent6="accent6" hlink="hlink" folHlink="folHlink"/>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982" dirty="0"/>
              <a:t>Org. Environments | Managing Uncertainty</a:t>
            </a:r>
            <a:endParaRPr lang="en-CA" sz="1707" dirty="0"/>
          </a:p>
        </p:txBody>
      </p:sp>
      <p:sp>
        <p:nvSpPr>
          <p:cNvPr id="8" name="Content Placeholder 2"/>
          <p:cNvSpPr>
            <a:spLocks noGrp="1"/>
          </p:cNvSpPr>
          <p:nvPr>
            <p:ph idx="1"/>
          </p:nvPr>
        </p:nvSpPr>
        <p:spPr>
          <a:xfrm>
            <a:off x="650240" y="1808018"/>
            <a:ext cx="11704320" cy="3221182"/>
          </a:xfrm>
        </p:spPr>
        <p:txBody>
          <a:bodyPr/>
          <a:lstStyle/>
          <a:p>
            <a:r>
              <a:rPr lang="en-CA" dirty="0"/>
              <a:t>Remember contingency theory?</a:t>
            </a:r>
          </a:p>
          <a:p>
            <a:r>
              <a:rPr lang="en-CA" dirty="0"/>
              <a:t>Optimum org. structure = f(environmental uncertainty)</a:t>
            </a:r>
          </a:p>
        </p:txBody>
      </p:sp>
      <p:sp>
        <p:nvSpPr>
          <p:cNvPr id="5" name="Slide Number Placeholder 4"/>
          <p:cNvSpPr>
            <a:spLocks noGrp="1"/>
          </p:cNvSpPr>
          <p:nvPr>
            <p:ph type="sldNum" sz="quarter" idx="12"/>
          </p:nvPr>
        </p:nvSpPr>
        <p:spPr/>
        <p:txBody>
          <a:bodyPr/>
          <a:lstStyle/>
          <a:p>
            <a:fld id="{05FE71C1-D635-3946-94EA-AFA092D9B135}" type="slidenum">
              <a:rPr lang="en-US" smtClean="0"/>
              <a:pPr/>
              <a:t>26</a:t>
            </a:fld>
            <a:endParaRPr lang="en-US" dirty="0"/>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97" y="5286446"/>
            <a:ext cx="11027641" cy="27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4425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140528"/>
            <a:ext cx="11480800" cy="6816436"/>
          </a:xfrm>
          <a:prstGeom prst="rect">
            <a:avLst/>
          </a:prstGeom>
        </p:spPr>
        <p:txBody>
          <a:bodyPr anchor="t">
            <a:noAutofit/>
          </a:bodyPr>
          <a:lstStyle/>
          <a:p>
            <a:pPr marL="0" indent="0">
              <a:lnSpc>
                <a:spcPct val="80000"/>
              </a:lnSpc>
              <a:spcBef>
                <a:spcPts val="2500"/>
              </a:spcBef>
              <a:buNone/>
            </a:pPr>
            <a:r>
              <a:rPr lang="en-US" sz="3200" dirty="0" smtClean="0">
                <a:solidFill>
                  <a:srgbClr val="FFC000"/>
                </a:solidFill>
                <a:effectLst/>
              </a:rPr>
              <a:t>3- Boundary </a:t>
            </a:r>
            <a:r>
              <a:rPr lang="en-US" sz="3200" dirty="0">
                <a:solidFill>
                  <a:srgbClr val="FFC000"/>
                </a:solidFill>
                <a:effectLst/>
              </a:rPr>
              <a:t>Spanning Units</a:t>
            </a:r>
          </a:p>
          <a:p>
            <a:pPr>
              <a:lnSpc>
                <a:spcPct val="80000"/>
              </a:lnSpc>
              <a:spcBef>
                <a:spcPts val="2500"/>
              </a:spcBef>
            </a:pPr>
            <a:r>
              <a:rPr lang="en-US" sz="3200" dirty="0">
                <a:solidFill>
                  <a:schemeClr val="tx1"/>
                </a:solidFill>
                <a:effectLst/>
              </a:rPr>
              <a:t>Collect information about environmental changes and represent the organization to outside agencies</a:t>
            </a:r>
          </a:p>
          <a:p>
            <a:pPr>
              <a:lnSpc>
                <a:spcPct val="80000"/>
              </a:lnSpc>
              <a:spcBef>
                <a:spcPts val="2500"/>
              </a:spcBef>
            </a:pPr>
            <a:r>
              <a:rPr lang="en-US" sz="3200" dirty="0">
                <a:solidFill>
                  <a:schemeClr val="tx1"/>
                </a:solidFill>
                <a:effectLst/>
              </a:rPr>
              <a:t>‘Control’ how the organization is perceived</a:t>
            </a:r>
          </a:p>
          <a:p>
            <a:pPr>
              <a:lnSpc>
                <a:spcPct val="80000"/>
              </a:lnSpc>
              <a:spcBef>
                <a:spcPts val="2500"/>
              </a:spcBef>
            </a:pPr>
            <a:r>
              <a:rPr lang="en-US" sz="3200" dirty="0">
                <a:solidFill>
                  <a:schemeClr val="tx1"/>
                </a:solidFill>
                <a:effectLst/>
              </a:rPr>
              <a:t>Examples: public relations, market researchers, etc.</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27</a:t>
            </a:fld>
            <a:endParaRPr/>
          </a:p>
        </p:txBody>
      </p:sp>
      <p:grpSp>
        <p:nvGrpSpPr>
          <p:cNvPr id="9" name="Group 8"/>
          <p:cNvGrpSpPr/>
          <p:nvPr/>
        </p:nvGrpSpPr>
        <p:grpSpPr>
          <a:xfrm>
            <a:off x="8311065" y="4838543"/>
            <a:ext cx="3925385" cy="4267514"/>
            <a:chOff x="6012160" y="4005064"/>
            <a:chExt cx="2895600" cy="2336800"/>
          </a:xfrm>
        </p:grpSpPr>
        <p:graphicFrame>
          <p:nvGraphicFramePr>
            <p:cNvPr id="10" name="Diagram 9"/>
            <p:cNvGraphicFramePr/>
            <p:nvPr>
              <p:extLst>
                <p:ext uri="{D42A27DB-BD31-4B8C-83A1-F6EECF244321}">
                  <p14:modId xmlns:p14="http://schemas.microsoft.com/office/powerpoint/2010/main" val="3957619369"/>
                </p:ext>
              </p:extLst>
            </p:nvPr>
          </p:nvGraphicFramePr>
          <p:xfrm>
            <a:off x="6012160" y="4005064"/>
            <a:ext cx="2895600" cy="233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ounded Rectangle 10"/>
            <p:cNvSpPr/>
            <p:nvPr/>
          </p:nvSpPr>
          <p:spPr>
            <a:xfrm>
              <a:off x="6732240" y="4564252"/>
              <a:ext cx="1368152" cy="448924"/>
            </a:xfrm>
            <a:prstGeom prst="roundRect">
              <a:avLst/>
            </a:prstGeom>
            <a:solidFill>
              <a:srgbClr val="AD8F67"/>
            </a:solidFill>
            <a:ln w="19050" cap="flat" cmpd="sng" algn="ctr">
              <a:solidFill>
                <a:srgbClr val="FFFFFF"/>
              </a:solidFill>
              <a:prstDash val="sys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FFFFFF"/>
                  </a:solidFill>
                  <a:effectLst/>
                  <a:uLnTx/>
                  <a:uFillTx/>
                  <a:latin typeface="Arial"/>
                  <a:ea typeface="+mn-ea"/>
                  <a:cs typeface="+mn-cs"/>
                </a:rPr>
                <a:t>Boundary Spanners</a:t>
              </a:r>
            </a:p>
          </p:txBody>
        </p:sp>
      </p:grpSp>
    </p:spTree>
    <p:extLst>
      <p:ext uri="{BB962C8B-B14F-4D97-AF65-F5344CB8AC3E}">
        <p14:creationId xmlns:p14="http://schemas.microsoft.com/office/powerpoint/2010/main" val="3206369589"/>
      </p:ext>
    </p:extLst>
  </p:cSld>
  <p:clrMapOvr>
    <a:overrideClrMapping bg1="dk1" tx1="lt1" bg2="dk2" tx2="lt2" accent1="accent1" accent2="accent2" accent3="accent3" accent4="accent4" accent5="accent5" accent6="accent6" hlink="hlink" folHlink="folHlink"/>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837046" y="2244437"/>
            <a:ext cx="11480800" cy="2410690"/>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4- Creation of Self-Contained Units</a:t>
            </a:r>
          </a:p>
          <a:p>
            <a:pPr>
              <a:lnSpc>
                <a:spcPct val="80000"/>
              </a:lnSpc>
              <a:spcBef>
                <a:spcPts val="2500"/>
              </a:spcBef>
            </a:pPr>
            <a:r>
              <a:rPr lang="en-US" sz="3200" dirty="0">
                <a:solidFill>
                  <a:schemeClr val="tx1"/>
                </a:solidFill>
                <a:effectLst/>
              </a:rPr>
              <a:t>Created ad-hoc to respond to emerging issues</a:t>
            </a:r>
          </a:p>
          <a:p>
            <a:pPr>
              <a:lnSpc>
                <a:spcPct val="80000"/>
              </a:lnSpc>
              <a:spcBef>
                <a:spcPts val="2500"/>
              </a:spcBef>
            </a:pPr>
            <a:r>
              <a:rPr lang="en-US" sz="3200" dirty="0">
                <a:solidFill>
                  <a:schemeClr val="tx1"/>
                </a:solidFill>
                <a:effectLst/>
              </a:rPr>
              <a:t>Examples: PDENG Task Force</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28</a:t>
            </a:fld>
            <a:endParaRPr/>
          </a:p>
        </p:txBody>
      </p:sp>
      <p:grpSp>
        <p:nvGrpSpPr>
          <p:cNvPr id="31" name="Group 30"/>
          <p:cNvGrpSpPr/>
          <p:nvPr/>
        </p:nvGrpSpPr>
        <p:grpSpPr>
          <a:xfrm>
            <a:off x="6375349" y="4224140"/>
            <a:ext cx="5673971" cy="4534055"/>
            <a:chOff x="5652120" y="2348880"/>
            <a:chExt cx="3167759" cy="3058545"/>
          </a:xfrm>
        </p:grpSpPr>
        <p:graphicFrame>
          <p:nvGraphicFramePr>
            <p:cNvPr id="32" name="Diagram 31"/>
            <p:cNvGraphicFramePr/>
            <p:nvPr>
              <p:extLst>
                <p:ext uri="{D42A27DB-BD31-4B8C-83A1-F6EECF244321}">
                  <p14:modId xmlns:p14="http://schemas.microsoft.com/office/powerpoint/2010/main" val="263808464"/>
                </p:ext>
              </p:extLst>
            </p:nvPr>
          </p:nvGraphicFramePr>
          <p:xfrm>
            <a:off x="5652120" y="2348880"/>
            <a:ext cx="3167759" cy="3058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 name="Oval 32"/>
            <p:cNvSpPr/>
            <p:nvPr/>
          </p:nvSpPr>
          <p:spPr>
            <a:xfrm>
              <a:off x="6497461" y="3470265"/>
              <a:ext cx="902655" cy="648072"/>
            </a:xfrm>
            <a:prstGeom prst="ellipse">
              <a:avLst/>
            </a:prstGeom>
            <a:solidFill>
              <a:srgbClr val="FFFFFF"/>
            </a:solidFill>
            <a:ln w="26425" cap="flat" cmpd="sng" algn="ctr">
              <a:solidFill>
                <a:srgbClr val="79463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292934"/>
                  </a:solidFill>
                  <a:effectLst/>
                  <a:uLnTx/>
                  <a:uFillTx/>
                  <a:latin typeface="Arial"/>
                  <a:ea typeface="+mn-ea"/>
                  <a:cs typeface="+mn-cs"/>
                </a:rPr>
                <a:t>Self – Contained Unit</a:t>
              </a:r>
            </a:p>
          </p:txBody>
        </p:sp>
        <p:sp>
          <p:nvSpPr>
            <p:cNvPr id="34" name="Oval 33"/>
            <p:cNvSpPr/>
            <p:nvPr/>
          </p:nvSpPr>
          <p:spPr>
            <a:xfrm>
              <a:off x="5789560" y="2822193"/>
              <a:ext cx="940024" cy="648072"/>
            </a:xfrm>
            <a:prstGeom prst="ellipse">
              <a:avLst/>
            </a:prstGeom>
            <a:solidFill>
              <a:srgbClr val="FFFFFF"/>
            </a:solidFill>
            <a:ln w="26425" cap="flat" cmpd="sng" algn="ctr">
              <a:solidFill>
                <a:srgbClr val="79463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292934"/>
                  </a:solidFill>
                  <a:effectLst/>
                  <a:uLnTx/>
                  <a:uFillTx/>
                  <a:latin typeface="Arial"/>
                  <a:ea typeface="+mn-ea"/>
                  <a:cs typeface="+mn-cs"/>
                </a:rPr>
                <a:t>High Uncertainty</a:t>
              </a:r>
            </a:p>
          </p:txBody>
        </p:sp>
        <p:cxnSp>
          <p:nvCxnSpPr>
            <p:cNvPr id="35" name="Straight Arrow Connector 34"/>
            <p:cNvCxnSpPr/>
            <p:nvPr/>
          </p:nvCxnSpPr>
          <p:spPr>
            <a:xfrm>
              <a:off x="6292021" y="3363268"/>
              <a:ext cx="470012" cy="324036"/>
            </a:xfrm>
            <a:prstGeom prst="straightConnector1">
              <a:avLst/>
            </a:prstGeom>
            <a:noFill/>
            <a:ln w="38100" cap="flat" cmpd="sng" algn="ctr">
              <a:solidFill>
                <a:srgbClr val="D2533C"/>
              </a:solidFill>
              <a:prstDash val="dash"/>
              <a:tailEnd type="arrow"/>
            </a:ln>
            <a:effectLst/>
          </p:spPr>
        </p:cxnSp>
        <p:cxnSp>
          <p:nvCxnSpPr>
            <p:cNvPr id="36" name="Straight Arrow Connector 35"/>
            <p:cNvCxnSpPr/>
            <p:nvPr/>
          </p:nvCxnSpPr>
          <p:spPr>
            <a:xfrm flipH="1" flipV="1">
              <a:off x="6444208" y="3305490"/>
              <a:ext cx="355195" cy="209748"/>
            </a:xfrm>
            <a:prstGeom prst="straightConnector1">
              <a:avLst/>
            </a:prstGeom>
            <a:noFill/>
            <a:ln w="38100" cap="flat" cmpd="sng" algn="ctr">
              <a:solidFill>
                <a:srgbClr val="D2533C"/>
              </a:solidFill>
              <a:prstDash val="dash"/>
              <a:tailEnd type="arrow"/>
            </a:ln>
            <a:effectLst/>
          </p:spPr>
        </p:cxnSp>
      </p:grpSp>
    </p:spTree>
    <p:extLst>
      <p:ext uri="{BB962C8B-B14F-4D97-AF65-F5344CB8AC3E}">
        <p14:creationId xmlns:p14="http://schemas.microsoft.com/office/powerpoint/2010/main" val="2047932197"/>
      </p:ext>
    </p:extLst>
  </p:cSld>
  <p:clrMapOvr>
    <a:overrideClrMapping bg1="dk1" tx1="lt1" bg2="dk2" tx2="lt2" accent1="accent1" accent2="accent2" accent3="accent3" accent4="accent4" accent5="accent5" accent6="accent6" hlink="hlink" folHlink="folHlink"/>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837046" y="2244436"/>
            <a:ext cx="11480800" cy="6192981"/>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5- Information Management</a:t>
            </a:r>
          </a:p>
          <a:p>
            <a:pPr>
              <a:lnSpc>
                <a:spcPct val="80000"/>
              </a:lnSpc>
              <a:spcBef>
                <a:spcPts val="2500"/>
              </a:spcBef>
            </a:pPr>
            <a:r>
              <a:rPr lang="en-US" sz="3200" dirty="0">
                <a:solidFill>
                  <a:schemeClr val="tx1"/>
                </a:solidFill>
                <a:effectLst/>
              </a:rPr>
              <a:t>Improved planning and forecasting</a:t>
            </a:r>
          </a:p>
          <a:p>
            <a:pPr marL="0" indent="0">
              <a:lnSpc>
                <a:spcPct val="80000"/>
              </a:lnSpc>
              <a:spcBef>
                <a:spcPts val="2500"/>
              </a:spcBef>
              <a:buNone/>
            </a:pPr>
            <a:r>
              <a:rPr lang="en-US" sz="3200" dirty="0">
                <a:solidFill>
                  <a:schemeClr val="tx1"/>
                </a:solidFill>
                <a:effectLst/>
              </a:rPr>
              <a:t>	E.g., increased mall store hours during the holiday 			season</a:t>
            </a:r>
          </a:p>
          <a:p>
            <a:pPr>
              <a:lnSpc>
                <a:spcPct val="80000"/>
              </a:lnSpc>
              <a:spcBef>
                <a:spcPts val="2500"/>
              </a:spcBef>
            </a:pPr>
            <a:r>
              <a:rPr lang="en-US" sz="3200" dirty="0">
                <a:solidFill>
                  <a:schemeClr val="tx1"/>
                </a:solidFill>
                <a:effectLst/>
              </a:rPr>
              <a:t>Investment in Information Systems</a:t>
            </a:r>
          </a:p>
          <a:p>
            <a:pPr marL="0" indent="0">
              <a:lnSpc>
                <a:spcPct val="80000"/>
              </a:lnSpc>
              <a:spcBef>
                <a:spcPts val="2500"/>
              </a:spcBef>
              <a:buNone/>
            </a:pPr>
            <a:r>
              <a:rPr lang="en-US" sz="3200" dirty="0">
                <a:solidFill>
                  <a:schemeClr val="tx1"/>
                </a:solidFill>
                <a:effectLst/>
              </a:rPr>
              <a:t>		E.g., CRM, ERP, KMS</a:t>
            </a:r>
          </a:p>
          <a:p>
            <a:pPr>
              <a:lnSpc>
                <a:spcPct val="80000"/>
              </a:lnSpc>
              <a:spcBef>
                <a:spcPts val="2500"/>
              </a:spcBef>
            </a:pPr>
            <a:r>
              <a:rPr lang="en-US" sz="3200" dirty="0">
                <a:solidFill>
                  <a:schemeClr val="tx1"/>
                </a:solidFill>
                <a:effectLst/>
              </a:rPr>
              <a:t>Data Analytics as emerging field</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29</a:t>
            </a:fld>
            <a:endParaRPr/>
          </a:p>
        </p:txBody>
      </p:sp>
    </p:spTree>
    <p:extLst>
      <p:ext uri="{BB962C8B-B14F-4D97-AF65-F5344CB8AC3E}">
        <p14:creationId xmlns:p14="http://schemas.microsoft.com/office/powerpoint/2010/main" val="4085349314"/>
      </p:ext>
    </p:extLst>
  </p:cSld>
  <p:clrMapOvr>
    <a:overrideClrMapping bg1="dk1" tx1="lt1" bg2="dk2" tx2="lt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fontScale="90000"/>
          </a:bodyPr>
          <a:lstStyle/>
          <a:p>
            <a:pPr>
              <a:defRPr sz="5200"/>
            </a:pPr>
            <a:r>
              <a:rPr lang="en-CA" sz="5400" dirty="0"/>
              <a:t>What constitutes an organization’s environment?</a:t>
            </a:r>
            <a:endParaRPr lang="en-US" sz="5200" dirty="0">
              <a:effectLst/>
              <a:sym typeface="Times"/>
            </a:endParaRPr>
          </a:p>
        </p:txBody>
      </p:sp>
      <p:sp>
        <p:nvSpPr>
          <p:cNvPr id="142" name="Slide Number"/>
          <p:cNvSpPr txBox="1">
            <a:spLocks noGrp="1"/>
          </p:cNvSpPr>
          <p:nvPr>
            <p:ph type="sldNum" sz="quarter" idx="4294967295"/>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a:t>
            </a:fld>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015836"/>
            <a:ext cx="11480800" cy="7101427"/>
          </a:xfrm>
          <a:prstGeom prst="rect">
            <a:avLst/>
          </a:prstGeom>
        </p:spPr>
        <p:txBody>
          <a:bodyPr anchor="ctr">
            <a:normAutofit/>
          </a:bodyPr>
          <a:lstStyle/>
          <a:p>
            <a:pPr marL="0" indent="0">
              <a:buNone/>
            </a:pPr>
            <a:r>
              <a:rPr lang="en-US" sz="3600" b="1" dirty="0">
                <a:solidFill>
                  <a:srgbClr val="FFC000"/>
                </a:solidFill>
                <a:effectLst/>
              </a:rPr>
              <a:t>General environment: all factors that can potentially influence all or parts of the organization)</a:t>
            </a:r>
          </a:p>
          <a:p>
            <a:pPr marL="0" indent="0">
              <a:spcBef>
                <a:spcPts val="2000"/>
              </a:spcBef>
              <a:buNone/>
            </a:pPr>
            <a:r>
              <a:rPr lang="en-US" sz="3600" b="1" dirty="0">
                <a:solidFill>
                  <a:schemeClr val="tx1"/>
                </a:solidFill>
                <a:effectLst/>
              </a:rPr>
              <a:t>Ecological </a:t>
            </a:r>
          </a:p>
          <a:p>
            <a:pPr marL="0" indent="0">
              <a:spcBef>
                <a:spcPts val="2000"/>
              </a:spcBef>
              <a:buNone/>
            </a:pPr>
            <a:r>
              <a:rPr lang="en-US" sz="3600" b="1" dirty="0">
                <a:solidFill>
                  <a:schemeClr val="tx1"/>
                </a:solidFill>
                <a:effectLst/>
              </a:rPr>
              <a:t>Cultural </a:t>
            </a:r>
          </a:p>
          <a:p>
            <a:pPr marL="0" indent="0">
              <a:spcBef>
                <a:spcPts val="2000"/>
              </a:spcBef>
              <a:buNone/>
            </a:pPr>
            <a:r>
              <a:rPr lang="en-US" sz="3600" b="1" dirty="0">
                <a:solidFill>
                  <a:schemeClr val="tx1"/>
                </a:solidFill>
                <a:effectLst/>
              </a:rPr>
              <a:t>Economic </a:t>
            </a:r>
          </a:p>
          <a:p>
            <a:pPr marL="0" indent="0">
              <a:spcBef>
                <a:spcPts val="2000"/>
              </a:spcBef>
              <a:buNone/>
            </a:pPr>
            <a:r>
              <a:rPr lang="en-US" sz="3600" b="1" dirty="0">
                <a:solidFill>
                  <a:schemeClr val="tx1"/>
                </a:solidFill>
                <a:effectLst/>
              </a:rPr>
              <a:t>Legal </a:t>
            </a:r>
          </a:p>
          <a:p>
            <a:pPr marL="0" indent="0">
              <a:spcBef>
                <a:spcPts val="2000"/>
              </a:spcBef>
              <a:buNone/>
            </a:pPr>
            <a:r>
              <a:rPr lang="en-US" sz="3600" b="1" dirty="0">
                <a:solidFill>
                  <a:schemeClr val="tx1"/>
                </a:solidFill>
                <a:effectLst/>
              </a:rPr>
              <a:t>Sociological </a:t>
            </a:r>
          </a:p>
          <a:p>
            <a:pPr marL="0" indent="0">
              <a:spcBef>
                <a:spcPts val="2000"/>
              </a:spcBef>
              <a:buNone/>
            </a:pPr>
            <a:r>
              <a:rPr lang="en-US" sz="3600" b="1" dirty="0">
                <a:solidFill>
                  <a:schemeClr val="tx1"/>
                </a:solidFill>
                <a:effectLst/>
              </a:rPr>
              <a:t>Political </a:t>
            </a:r>
          </a:p>
          <a:p>
            <a:pPr marL="0" indent="0">
              <a:spcBef>
                <a:spcPts val="2000"/>
              </a:spcBef>
              <a:buNone/>
            </a:pPr>
            <a:r>
              <a:rPr lang="en-US" sz="3600" b="1" dirty="0">
                <a:solidFill>
                  <a:schemeClr val="tx1"/>
                </a:solidFill>
                <a:effectLst/>
              </a:rPr>
              <a:t>Market </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837046" y="2244436"/>
            <a:ext cx="11480800" cy="6192981"/>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6- Buffering the organization from the source of uncertainty</a:t>
            </a:r>
          </a:p>
          <a:p>
            <a:pPr>
              <a:lnSpc>
                <a:spcPct val="80000"/>
              </a:lnSpc>
              <a:spcBef>
                <a:spcPts val="2500"/>
              </a:spcBef>
            </a:pPr>
            <a:r>
              <a:rPr lang="en-US" sz="3200" dirty="0">
                <a:solidFill>
                  <a:schemeClr val="tx1"/>
                </a:solidFill>
                <a:effectLst/>
              </a:rPr>
              <a:t>Uncertainty in inputs</a:t>
            </a:r>
          </a:p>
          <a:p>
            <a:pPr marL="0" indent="0">
              <a:lnSpc>
                <a:spcPct val="80000"/>
              </a:lnSpc>
              <a:spcBef>
                <a:spcPts val="2500"/>
              </a:spcBef>
              <a:buNone/>
            </a:pPr>
            <a:r>
              <a:rPr lang="en-US" sz="3200" dirty="0">
                <a:solidFill>
                  <a:schemeClr val="tx1"/>
                </a:solidFill>
                <a:effectLst/>
              </a:rPr>
              <a:t>	E.g. maintain larger inventories  of raw materials</a:t>
            </a:r>
          </a:p>
          <a:p>
            <a:pPr>
              <a:lnSpc>
                <a:spcPct val="80000"/>
              </a:lnSpc>
              <a:spcBef>
                <a:spcPts val="2500"/>
              </a:spcBef>
            </a:pPr>
            <a:r>
              <a:rPr lang="en-US" sz="3200" dirty="0">
                <a:solidFill>
                  <a:schemeClr val="tx1"/>
                </a:solidFill>
                <a:effectLst/>
              </a:rPr>
              <a:t>Uncertainty in outputs</a:t>
            </a:r>
          </a:p>
          <a:p>
            <a:pPr marL="0" indent="0">
              <a:lnSpc>
                <a:spcPct val="80000"/>
              </a:lnSpc>
              <a:spcBef>
                <a:spcPts val="2500"/>
              </a:spcBef>
              <a:buNone/>
            </a:pPr>
            <a:r>
              <a:rPr lang="en-US" sz="3200" dirty="0">
                <a:solidFill>
                  <a:schemeClr val="tx1"/>
                </a:solidFill>
                <a:effectLst/>
              </a:rPr>
              <a:t>	E.g. produce more than necessary</a:t>
            </a:r>
          </a:p>
          <a:p>
            <a:pPr>
              <a:lnSpc>
                <a:spcPct val="80000"/>
              </a:lnSpc>
              <a:spcBef>
                <a:spcPts val="2500"/>
              </a:spcBef>
            </a:pPr>
            <a:r>
              <a:rPr lang="en-US" sz="3200" dirty="0">
                <a:solidFill>
                  <a:schemeClr val="tx1"/>
                </a:solidFill>
                <a:effectLst/>
              </a:rPr>
              <a:t>Increase organizational slack</a:t>
            </a:r>
          </a:p>
          <a:p>
            <a:pPr marL="0" indent="0">
              <a:lnSpc>
                <a:spcPct val="80000"/>
              </a:lnSpc>
              <a:spcBef>
                <a:spcPts val="2500"/>
              </a:spcBef>
              <a:buNone/>
            </a:pPr>
            <a:r>
              <a:rPr lang="en-US" sz="3200" dirty="0">
                <a:solidFill>
                  <a:schemeClr val="tx1"/>
                </a:solidFill>
                <a:effectLst/>
              </a:rPr>
              <a:t>	E.g. employ more workers, less than full utilization of 			production capacity, lengthening lead time</a:t>
            </a:r>
          </a:p>
          <a:p>
            <a:pPr>
              <a:lnSpc>
                <a:spcPct val="80000"/>
              </a:lnSpc>
              <a:spcBef>
                <a:spcPts val="2500"/>
              </a:spcBef>
            </a:pPr>
            <a:r>
              <a:rPr lang="en-US" sz="3200" dirty="0">
                <a:solidFill>
                  <a:schemeClr val="tx1"/>
                </a:solidFill>
                <a:effectLst/>
              </a:rPr>
              <a:t>Downside: increased costs. WHY?</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30</a:t>
            </a:fld>
            <a:endParaRPr/>
          </a:p>
        </p:txBody>
      </p:sp>
    </p:spTree>
    <p:extLst>
      <p:ext uri="{BB962C8B-B14F-4D97-AF65-F5344CB8AC3E}">
        <p14:creationId xmlns:p14="http://schemas.microsoft.com/office/powerpoint/2010/main" val="3514095840"/>
      </p:ext>
    </p:extLst>
  </p:cSld>
  <p:clrMapOvr>
    <a:overrideClrMapping bg1="dk1" tx1="lt1" bg2="dk2" tx2="lt2" accent1="accent1" accent2="accent2" accent3="accent3" accent4="accent4" accent5="accent5" accent6="accent6" hlink="hlink" folHlink="folHlink"/>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837046" y="2244436"/>
            <a:ext cx="11480800" cy="6192981"/>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7- Smoothing / levelling</a:t>
            </a:r>
          </a:p>
          <a:p>
            <a:pPr>
              <a:lnSpc>
                <a:spcPct val="80000"/>
              </a:lnSpc>
              <a:spcBef>
                <a:spcPts val="2500"/>
              </a:spcBef>
            </a:pPr>
            <a:r>
              <a:rPr lang="en-US" sz="3200" dirty="0">
                <a:solidFill>
                  <a:schemeClr val="tx1"/>
                </a:solidFill>
                <a:effectLst/>
              </a:rPr>
              <a:t>Attempts to reduce uncertainty in demand</a:t>
            </a:r>
          </a:p>
          <a:p>
            <a:pPr>
              <a:lnSpc>
                <a:spcPct val="80000"/>
              </a:lnSpc>
              <a:spcBef>
                <a:spcPts val="2500"/>
              </a:spcBef>
            </a:pPr>
            <a:r>
              <a:rPr lang="en-US" sz="3200" dirty="0">
                <a:solidFill>
                  <a:schemeClr val="tx1"/>
                </a:solidFill>
                <a:effectLst/>
              </a:rPr>
              <a:t>Example: </a:t>
            </a:r>
            <a:r>
              <a:rPr lang="en-US" sz="3200" dirty="0" err="1">
                <a:solidFill>
                  <a:schemeClr val="tx1"/>
                </a:solidFill>
                <a:effectLst/>
              </a:rPr>
              <a:t>SmartMeters</a:t>
            </a:r>
            <a:endParaRPr lang="en-US" sz="3200" dirty="0">
              <a:solidFill>
                <a:schemeClr val="tx1"/>
              </a:solidFill>
              <a:effectLst/>
            </a:endParaRP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31</a:t>
            </a:fld>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47" y="4946073"/>
            <a:ext cx="12054806" cy="203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833497"/>
      </p:ext>
    </p:extLst>
  </p:cSld>
  <p:clrMapOvr>
    <a:overrideClrMapping bg1="dk1" tx1="lt1" bg2="dk2" tx2="lt2" accent1="accent1" accent2="accent2" accent3="accent3" accent4="accent4" accent5="accent5" accent6="accent6" hlink="hlink" folHlink="folHlink"/>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Internal Actions</a:t>
            </a:r>
            <a:endParaRPr lang="en-US" sz="4000" dirty="0">
              <a:solidFill>
                <a:srgbClr val="FFC000"/>
              </a:solidFill>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837046" y="2244437"/>
            <a:ext cx="11480800" cy="2327564"/>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8- Imitating other firms</a:t>
            </a:r>
          </a:p>
          <a:p>
            <a:pPr>
              <a:lnSpc>
                <a:spcPct val="80000"/>
              </a:lnSpc>
              <a:spcBef>
                <a:spcPts val="2500"/>
              </a:spcBef>
            </a:pPr>
            <a:r>
              <a:rPr lang="en-US" sz="3200" dirty="0">
                <a:solidFill>
                  <a:schemeClr val="tx1"/>
                </a:solidFill>
                <a:effectLst/>
              </a:rPr>
              <a:t>Organizational fashion</a:t>
            </a:r>
          </a:p>
          <a:p>
            <a:pPr>
              <a:lnSpc>
                <a:spcPct val="80000"/>
              </a:lnSpc>
              <a:spcBef>
                <a:spcPts val="2500"/>
              </a:spcBef>
            </a:pPr>
            <a:r>
              <a:rPr lang="en-US" sz="3200" dirty="0">
                <a:solidFill>
                  <a:schemeClr val="tx1"/>
                </a:solidFill>
                <a:effectLst/>
              </a:rPr>
              <a:t>Example: employee-stock-ownership programs</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32</a:t>
            </a:fld>
            <a:endParaRPr/>
          </a:p>
        </p:txBody>
      </p:sp>
      <p:pic>
        <p:nvPicPr>
          <p:cNvPr id="7" name="Picture 2" descr="G:\Courses\A-MSCI 311\MSCI 311 - Duimering\Lecture slides\06 - mgmtfashion2.jpeg"/>
          <p:cNvPicPr>
            <a:picLocks noChangeAspect="1" noChangeArrowheads="1"/>
          </p:cNvPicPr>
          <p:nvPr/>
        </p:nvPicPr>
        <p:blipFill rotWithShape="1">
          <a:blip r:embed="rId4">
            <a:extLst>
              <a:ext uri="{28A0092B-C50C-407E-A947-70E740481C1C}">
                <a14:useLocalDpi xmlns:a14="http://schemas.microsoft.com/office/drawing/2010/main" val="0"/>
              </a:ext>
            </a:extLst>
          </a:blip>
          <a:srcRect t="4974" r="5237"/>
          <a:stretch/>
        </p:blipFill>
        <p:spPr bwMode="auto">
          <a:xfrm>
            <a:off x="3700211" y="4344028"/>
            <a:ext cx="5591677" cy="491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696170"/>
      </p:ext>
    </p:extLst>
  </p:cSld>
  <p:clrMapOvr>
    <a:overrideClrMapping bg1="dk1" tx1="lt1" bg2="dk2" tx2="lt2" accent1="accent1" accent2="accent2" accent3="accent3" accent4="accent4" accent5="accent5" accent6="accent6" hlink="hlink" folHlink="folHlink"/>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External Actions</a:t>
            </a: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837046" y="2244437"/>
            <a:ext cx="11480800" cy="5237018"/>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1- Direct influence</a:t>
            </a:r>
          </a:p>
          <a:p>
            <a:pPr>
              <a:lnSpc>
                <a:spcPct val="80000"/>
              </a:lnSpc>
              <a:spcBef>
                <a:spcPts val="2500"/>
              </a:spcBef>
            </a:pPr>
            <a:r>
              <a:rPr lang="en-US" sz="3200" dirty="0">
                <a:solidFill>
                  <a:schemeClr val="tx1"/>
                </a:solidFill>
                <a:effectLst/>
              </a:rPr>
              <a:t>Establishing inter-organizational linkages</a:t>
            </a:r>
          </a:p>
          <a:p>
            <a:pPr>
              <a:lnSpc>
                <a:spcPct val="80000"/>
              </a:lnSpc>
              <a:spcBef>
                <a:spcPts val="2500"/>
              </a:spcBef>
            </a:pPr>
            <a:r>
              <a:rPr lang="en-US" sz="3200" dirty="0">
                <a:solidFill>
                  <a:schemeClr val="tx1"/>
                </a:solidFill>
                <a:effectLst/>
              </a:rPr>
              <a:t>Ownership/control of supply chain: e.g. suppliers, distributers, customers</a:t>
            </a:r>
          </a:p>
          <a:p>
            <a:pPr>
              <a:lnSpc>
                <a:spcPct val="80000"/>
              </a:lnSpc>
              <a:spcBef>
                <a:spcPts val="2500"/>
              </a:spcBef>
            </a:pPr>
            <a:r>
              <a:rPr lang="en-US" sz="3200" dirty="0">
                <a:solidFill>
                  <a:schemeClr val="tx1"/>
                </a:solidFill>
                <a:effectLst/>
              </a:rPr>
              <a:t>E.g., Toyota, Walmart </a:t>
            </a:r>
          </a:p>
          <a:p>
            <a:pPr>
              <a:lnSpc>
                <a:spcPct val="80000"/>
              </a:lnSpc>
              <a:spcBef>
                <a:spcPts val="2500"/>
              </a:spcBef>
            </a:pPr>
            <a:r>
              <a:rPr lang="en-US" sz="3200" dirty="0">
                <a:solidFill>
                  <a:schemeClr val="tx1"/>
                </a:solidFill>
                <a:effectLst/>
              </a:rPr>
              <a:t>Merge with or acquire competitor</a:t>
            </a:r>
          </a:p>
          <a:p>
            <a:pPr>
              <a:lnSpc>
                <a:spcPct val="80000"/>
              </a:lnSpc>
              <a:spcBef>
                <a:spcPts val="2500"/>
              </a:spcBef>
            </a:pPr>
            <a:r>
              <a:rPr lang="en-US" sz="3200" dirty="0">
                <a:solidFill>
                  <a:schemeClr val="tx1"/>
                </a:solidFill>
                <a:effectLst/>
              </a:rPr>
              <a:t>E.g., Sybase &amp; SAP</a:t>
            </a: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33</a:t>
            </a:fld>
            <a:endParaRPr/>
          </a:p>
        </p:txBody>
      </p:sp>
    </p:spTree>
    <p:extLst>
      <p:ext uri="{BB962C8B-B14F-4D97-AF65-F5344CB8AC3E}">
        <p14:creationId xmlns:p14="http://schemas.microsoft.com/office/powerpoint/2010/main" val="3940867390"/>
      </p:ext>
    </p:extLst>
  </p:cSld>
  <p:clrMapOvr>
    <a:overrideClrMapping bg1="dk1" tx1="lt1" bg2="dk2" tx2="lt2" accent1="accent1" accent2="accent2" accent3="accent3" accent4="accent4" accent5="accent5" accent6="accent6" hlink="hlink" folHlink="folHlink"/>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External Actions</a:t>
            </a: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837046" y="2244437"/>
            <a:ext cx="11480800" cy="4821381"/>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2- Indirect influence</a:t>
            </a:r>
          </a:p>
          <a:p>
            <a:pPr marL="0" indent="0">
              <a:lnSpc>
                <a:spcPct val="80000"/>
              </a:lnSpc>
              <a:spcBef>
                <a:spcPts val="2500"/>
              </a:spcBef>
              <a:buNone/>
            </a:pPr>
            <a:r>
              <a:rPr lang="en-US" sz="3200" dirty="0">
                <a:solidFill>
                  <a:schemeClr val="tx1"/>
                </a:solidFill>
                <a:effectLst/>
              </a:rPr>
              <a:t>Strategic Alliances – agreement to share resources for mutual benefit</a:t>
            </a:r>
          </a:p>
          <a:p>
            <a:pPr>
              <a:lnSpc>
                <a:spcPct val="80000"/>
              </a:lnSpc>
              <a:spcBef>
                <a:spcPts val="2500"/>
              </a:spcBef>
            </a:pPr>
            <a:r>
              <a:rPr lang="en-US" sz="3200" dirty="0">
                <a:solidFill>
                  <a:schemeClr val="tx1"/>
                </a:solidFill>
                <a:effectLst/>
              </a:rPr>
              <a:t>Joint Ventures – creation of a new org. entity</a:t>
            </a:r>
          </a:p>
          <a:p>
            <a:pPr marL="0" indent="0">
              <a:lnSpc>
                <a:spcPct val="80000"/>
              </a:lnSpc>
              <a:spcBef>
                <a:spcPts val="2500"/>
              </a:spcBef>
              <a:buNone/>
            </a:pPr>
            <a:r>
              <a:rPr lang="en-US" sz="3200" dirty="0">
                <a:solidFill>
                  <a:schemeClr val="tx1"/>
                </a:solidFill>
                <a:effectLst/>
              </a:rPr>
              <a:t>		Example: Sony Ericsson Mobile Communications</a:t>
            </a:r>
          </a:p>
          <a:p>
            <a:pPr>
              <a:lnSpc>
                <a:spcPct val="80000"/>
              </a:lnSpc>
              <a:spcBef>
                <a:spcPts val="2500"/>
              </a:spcBef>
            </a:pPr>
            <a:r>
              <a:rPr lang="en-US" sz="3200" dirty="0">
                <a:solidFill>
                  <a:schemeClr val="tx1"/>
                </a:solidFill>
                <a:effectLst/>
              </a:rPr>
              <a:t>Long-term contracts – to reduce risk and cost</a:t>
            </a:r>
          </a:p>
          <a:p>
            <a:pPr marL="0" indent="0">
              <a:lnSpc>
                <a:spcPct val="80000"/>
              </a:lnSpc>
              <a:spcBef>
                <a:spcPts val="2500"/>
              </a:spcBef>
              <a:buNone/>
            </a:pPr>
            <a:r>
              <a:rPr lang="en-US" sz="3200" dirty="0">
                <a:solidFill>
                  <a:schemeClr val="tx1"/>
                </a:solidFill>
                <a:effectLst/>
              </a:rPr>
              <a:t>		Example: Energy buying groups</a:t>
            </a:r>
          </a:p>
          <a:p>
            <a:pPr>
              <a:lnSpc>
                <a:spcPct val="80000"/>
              </a:lnSpc>
              <a:spcBef>
                <a:spcPts val="2500"/>
              </a:spcBef>
            </a:pPr>
            <a:endParaRPr lang="en-US" sz="3200" dirty="0">
              <a:solidFill>
                <a:schemeClr val="tx1"/>
              </a:solidFill>
              <a:effectLst/>
            </a:endParaRP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34</a:t>
            </a:fld>
            <a:endParaRPr/>
          </a:p>
        </p:txBody>
      </p:sp>
      <p:pic>
        <p:nvPicPr>
          <p:cNvPr id="3" name="Picture 2"/>
          <p:cNvPicPr>
            <a:picLocks noChangeAspect="1"/>
          </p:cNvPicPr>
          <p:nvPr/>
        </p:nvPicPr>
        <p:blipFill>
          <a:blip r:embed="rId4"/>
          <a:stretch>
            <a:fillRect/>
          </a:stretch>
        </p:blipFill>
        <p:spPr>
          <a:xfrm>
            <a:off x="6952514" y="5674902"/>
            <a:ext cx="6052286" cy="3488416"/>
          </a:xfrm>
          <a:prstGeom prst="rect">
            <a:avLst/>
          </a:prstGeom>
        </p:spPr>
      </p:pic>
    </p:spTree>
    <p:extLst>
      <p:ext uri="{BB962C8B-B14F-4D97-AF65-F5344CB8AC3E}">
        <p14:creationId xmlns:p14="http://schemas.microsoft.com/office/powerpoint/2010/main" val="1951746282"/>
      </p:ext>
    </p:extLst>
  </p:cSld>
  <p:clrMapOvr>
    <a:overrideClrMapping bg1="dk1" tx1="lt1" bg2="dk2" tx2="lt2" accent1="accent1" accent2="accent2" accent3="accent3" accent4="accent4" accent5="accent5" accent6="accent6" hlink="hlink" folHlink="folHlink"/>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691410"/>
          </a:xfrm>
          <a:prstGeom prst="rect">
            <a:avLst/>
          </a:prstGeom>
        </p:spPr>
        <p:txBody>
          <a:bodyPr>
            <a:noAutofit/>
          </a:bodyPr>
          <a:lstStyle/>
          <a:p>
            <a:pPr algn="l">
              <a:defRPr sz="5200"/>
            </a:pPr>
            <a:r>
              <a:rPr lang="en-US" sz="4400" dirty="0"/>
              <a:t>How do organizations manage environmental uncertainty? </a:t>
            </a:r>
            <a:r>
              <a:rPr lang="en-US" sz="4400" dirty="0">
                <a:solidFill>
                  <a:srgbClr val="FFC000"/>
                </a:solidFill>
              </a:rPr>
              <a:t>External Actions</a:t>
            </a: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837046" y="2244437"/>
            <a:ext cx="11480800" cy="6567054"/>
          </a:xfrm>
          <a:prstGeom prst="rect">
            <a:avLst/>
          </a:prstGeom>
        </p:spPr>
        <p:txBody>
          <a:bodyPr anchor="t">
            <a:noAutofit/>
          </a:bodyPr>
          <a:lstStyle/>
          <a:p>
            <a:pPr marL="0" indent="0">
              <a:lnSpc>
                <a:spcPct val="80000"/>
              </a:lnSpc>
              <a:spcBef>
                <a:spcPts val="2500"/>
              </a:spcBef>
              <a:buNone/>
            </a:pPr>
            <a:r>
              <a:rPr lang="en-US" sz="3200" dirty="0">
                <a:solidFill>
                  <a:srgbClr val="FFC000"/>
                </a:solidFill>
                <a:effectLst/>
              </a:rPr>
              <a:t>3- Controlling the environment</a:t>
            </a:r>
          </a:p>
          <a:p>
            <a:pPr>
              <a:lnSpc>
                <a:spcPct val="80000"/>
              </a:lnSpc>
              <a:spcBef>
                <a:spcPts val="2500"/>
              </a:spcBef>
            </a:pPr>
            <a:r>
              <a:rPr lang="en-US" sz="3200" dirty="0">
                <a:solidFill>
                  <a:schemeClr val="tx1"/>
                </a:solidFill>
                <a:effectLst/>
              </a:rPr>
              <a:t>Bargaining – with other organizations</a:t>
            </a:r>
          </a:p>
          <a:p>
            <a:pPr marL="0" indent="0">
              <a:lnSpc>
                <a:spcPct val="80000"/>
              </a:lnSpc>
              <a:spcBef>
                <a:spcPts val="2500"/>
              </a:spcBef>
              <a:buNone/>
            </a:pPr>
            <a:r>
              <a:rPr lang="en-US" sz="3200" dirty="0">
                <a:solidFill>
                  <a:schemeClr val="tx1"/>
                </a:solidFill>
                <a:effectLst/>
              </a:rPr>
              <a:t>		E.g., GM bailout </a:t>
            </a:r>
          </a:p>
          <a:p>
            <a:pPr>
              <a:lnSpc>
                <a:spcPct val="80000"/>
              </a:lnSpc>
              <a:spcBef>
                <a:spcPts val="2500"/>
              </a:spcBef>
            </a:pPr>
            <a:r>
              <a:rPr lang="en-US" sz="3200" dirty="0">
                <a:solidFill>
                  <a:schemeClr val="tx1"/>
                </a:solidFill>
                <a:effectLst/>
              </a:rPr>
              <a:t>Public relations programs and political strategies</a:t>
            </a:r>
          </a:p>
          <a:p>
            <a:pPr marL="0" indent="0">
              <a:lnSpc>
                <a:spcPct val="80000"/>
              </a:lnSpc>
              <a:spcBef>
                <a:spcPts val="2500"/>
              </a:spcBef>
              <a:buNone/>
            </a:pPr>
            <a:r>
              <a:rPr lang="en-US" sz="3200" dirty="0">
                <a:solidFill>
                  <a:schemeClr val="tx1"/>
                </a:solidFill>
                <a:effectLst/>
              </a:rPr>
              <a:t>		E.g., lobbying</a:t>
            </a:r>
          </a:p>
          <a:p>
            <a:pPr>
              <a:lnSpc>
                <a:spcPct val="80000"/>
              </a:lnSpc>
              <a:spcBef>
                <a:spcPts val="2500"/>
              </a:spcBef>
            </a:pPr>
            <a:r>
              <a:rPr lang="en-US" sz="3200" dirty="0">
                <a:solidFill>
                  <a:schemeClr val="tx1"/>
                </a:solidFill>
                <a:effectLst/>
              </a:rPr>
              <a:t>Cause marketing and social activism</a:t>
            </a:r>
          </a:p>
          <a:p>
            <a:pPr marL="0" indent="0">
              <a:lnSpc>
                <a:spcPct val="80000"/>
              </a:lnSpc>
              <a:spcBef>
                <a:spcPts val="2500"/>
              </a:spcBef>
              <a:buNone/>
            </a:pPr>
            <a:r>
              <a:rPr lang="en-US" sz="3200" dirty="0">
                <a:solidFill>
                  <a:schemeClr val="tx1"/>
                </a:solidFill>
                <a:effectLst/>
              </a:rPr>
              <a:t>		E.g., CIBC Run for the Cure</a:t>
            </a:r>
          </a:p>
          <a:p>
            <a:pPr>
              <a:lnSpc>
                <a:spcPct val="80000"/>
              </a:lnSpc>
              <a:spcBef>
                <a:spcPts val="2500"/>
              </a:spcBef>
            </a:pPr>
            <a:r>
              <a:rPr lang="en-US" sz="3200" dirty="0">
                <a:solidFill>
                  <a:schemeClr val="tx1"/>
                </a:solidFill>
                <a:effectLst/>
              </a:rPr>
              <a:t>Illegal activities</a:t>
            </a:r>
          </a:p>
          <a:p>
            <a:pPr marL="0" indent="0">
              <a:lnSpc>
                <a:spcPct val="80000"/>
              </a:lnSpc>
              <a:spcBef>
                <a:spcPts val="2500"/>
              </a:spcBef>
              <a:buNone/>
            </a:pPr>
            <a:r>
              <a:rPr lang="en-US" sz="3200" dirty="0">
                <a:solidFill>
                  <a:schemeClr val="tx1"/>
                </a:solidFill>
                <a:effectLst/>
              </a:rPr>
              <a:t>		E.g., price fixing</a:t>
            </a:r>
          </a:p>
          <a:p>
            <a:pPr>
              <a:lnSpc>
                <a:spcPct val="80000"/>
              </a:lnSpc>
              <a:spcBef>
                <a:spcPts val="2500"/>
              </a:spcBef>
            </a:pPr>
            <a:endParaRPr lang="en-US" sz="3200" dirty="0">
              <a:solidFill>
                <a:schemeClr val="tx1"/>
              </a:solidFill>
              <a:effectLst/>
            </a:endParaRPr>
          </a:p>
          <a:p>
            <a:pPr marL="0" indent="0">
              <a:lnSpc>
                <a:spcPct val="80000"/>
              </a:lnSpc>
              <a:spcBef>
                <a:spcPts val="2500"/>
              </a:spcBef>
              <a:buNone/>
            </a:pPr>
            <a:endParaRPr lang="en-US" sz="3200"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35</a:t>
            </a:fld>
            <a:endParaRPr/>
          </a:p>
        </p:txBody>
      </p:sp>
    </p:spTree>
    <p:extLst>
      <p:ext uri="{BB962C8B-B14F-4D97-AF65-F5344CB8AC3E}">
        <p14:creationId xmlns:p14="http://schemas.microsoft.com/office/powerpoint/2010/main" val="3204173100"/>
      </p:ext>
    </p:extLst>
  </p:cSld>
  <p:clrMapOvr>
    <a:overrideClrMapping bg1="dk1" tx1="lt1" bg2="dk2" tx2="lt2" accent1="accent1" accent2="accent2" accent3="accent3" accent4="accent4" accent5="accent5" accent6="accent6" hlink="hlink" folHlink="folHlink"/>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374074" y="199735"/>
            <a:ext cx="12406744" cy="1026392"/>
          </a:xfrm>
          <a:prstGeom prst="rect">
            <a:avLst/>
          </a:prstGeom>
        </p:spPr>
        <p:txBody>
          <a:bodyPr>
            <a:noAutofit/>
          </a:bodyPr>
          <a:lstStyle/>
          <a:p>
            <a:pPr algn="l">
              <a:defRPr sz="5200"/>
            </a:pPr>
            <a:r>
              <a:rPr lang="en-US" sz="4400" dirty="0">
                <a:solidFill>
                  <a:srgbClr val="FFC000"/>
                </a:solidFill>
              </a:rPr>
              <a:t>Org. Environments | Summary</a:t>
            </a: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837046" y="1475508"/>
            <a:ext cx="11480800" cy="7779641"/>
          </a:xfrm>
          <a:prstGeom prst="rect">
            <a:avLst/>
          </a:prstGeom>
        </p:spPr>
        <p:txBody>
          <a:bodyPr anchor="t">
            <a:noAutofit/>
          </a:bodyPr>
          <a:lstStyle/>
          <a:p>
            <a:pPr>
              <a:lnSpc>
                <a:spcPct val="80000"/>
              </a:lnSpc>
              <a:spcBef>
                <a:spcPts val="2500"/>
              </a:spcBef>
            </a:pPr>
            <a:r>
              <a:rPr lang="en-US" sz="3200" dirty="0">
                <a:solidFill>
                  <a:schemeClr val="tx1"/>
                </a:solidFill>
                <a:effectLst/>
              </a:rPr>
              <a:t>Definition of Environment: general, task, enacted</a:t>
            </a:r>
          </a:p>
          <a:p>
            <a:pPr>
              <a:lnSpc>
                <a:spcPct val="80000"/>
              </a:lnSpc>
              <a:spcBef>
                <a:spcPts val="2500"/>
              </a:spcBef>
            </a:pPr>
            <a:r>
              <a:rPr lang="en-US" sz="3200" dirty="0">
                <a:solidFill>
                  <a:schemeClr val="tx1"/>
                </a:solidFill>
                <a:effectLst/>
              </a:rPr>
              <a:t>Environmental Uncertainty: complexity, stability</a:t>
            </a:r>
          </a:p>
          <a:p>
            <a:pPr>
              <a:lnSpc>
                <a:spcPct val="80000"/>
              </a:lnSpc>
              <a:spcBef>
                <a:spcPts val="2500"/>
              </a:spcBef>
            </a:pPr>
            <a:r>
              <a:rPr lang="en-US" sz="3200" dirty="0">
                <a:solidFill>
                  <a:schemeClr val="tx1"/>
                </a:solidFill>
                <a:effectLst/>
              </a:rPr>
              <a:t>Managing Environment Uncertainty</a:t>
            </a:r>
          </a:p>
          <a:p>
            <a:pPr lvl="1">
              <a:lnSpc>
                <a:spcPct val="80000"/>
              </a:lnSpc>
              <a:spcBef>
                <a:spcPts val="2500"/>
              </a:spcBef>
            </a:pPr>
            <a:r>
              <a:rPr lang="en-US" sz="3200" dirty="0">
                <a:solidFill>
                  <a:schemeClr val="tx1"/>
                </a:solidFill>
                <a:effectLst/>
              </a:rPr>
              <a:t>Internal Actions</a:t>
            </a:r>
          </a:p>
          <a:p>
            <a:pPr lvl="2">
              <a:lnSpc>
                <a:spcPct val="80000"/>
              </a:lnSpc>
              <a:spcBef>
                <a:spcPts val="2500"/>
              </a:spcBef>
            </a:pPr>
            <a:r>
              <a:rPr lang="en-US" sz="3200" dirty="0">
                <a:solidFill>
                  <a:schemeClr val="tx1"/>
                </a:solidFill>
                <a:effectLst/>
              </a:rPr>
              <a:t>Making organizations more organic (Burns &amp; Stalker)</a:t>
            </a:r>
          </a:p>
          <a:p>
            <a:pPr lvl="2">
              <a:lnSpc>
                <a:spcPct val="80000"/>
              </a:lnSpc>
              <a:spcBef>
                <a:spcPts val="2500"/>
              </a:spcBef>
            </a:pPr>
            <a:r>
              <a:rPr lang="en-US" sz="3200" dirty="0">
                <a:solidFill>
                  <a:schemeClr val="tx1"/>
                </a:solidFill>
                <a:effectLst/>
              </a:rPr>
              <a:t>Managing differentiation levels (Lawrence &amp; </a:t>
            </a:r>
            <a:r>
              <a:rPr lang="en-US" sz="3200" dirty="0" err="1">
                <a:solidFill>
                  <a:schemeClr val="tx1"/>
                </a:solidFill>
                <a:effectLst/>
              </a:rPr>
              <a:t>Lorsch</a:t>
            </a:r>
            <a:r>
              <a:rPr lang="en-US" sz="3200" dirty="0">
                <a:solidFill>
                  <a:schemeClr val="tx1"/>
                </a:solidFill>
                <a:effectLst/>
              </a:rPr>
              <a:t>)</a:t>
            </a:r>
          </a:p>
          <a:p>
            <a:pPr lvl="2">
              <a:lnSpc>
                <a:spcPct val="80000"/>
              </a:lnSpc>
              <a:spcBef>
                <a:spcPts val="2500"/>
              </a:spcBef>
            </a:pPr>
            <a:r>
              <a:rPr lang="en-US" sz="3200" dirty="0">
                <a:solidFill>
                  <a:schemeClr val="tx1"/>
                </a:solidFill>
                <a:effectLst/>
              </a:rPr>
              <a:t>Boundary spanning units &amp; self-contained units</a:t>
            </a:r>
          </a:p>
          <a:p>
            <a:pPr lvl="2">
              <a:lnSpc>
                <a:spcPct val="80000"/>
              </a:lnSpc>
              <a:spcBef>
                <a:spcPts val="2500"/>
              </a:spcBef>
            </a:pPr>
            <a:r>
              <a:rPr lang="en-US" sz="3200" dirty="0">
                <a:solidFill>
                  <a:schemeClr val="tx1"/>
                </a:solidFill>
                <a:effectLst/>
              </a:rPr>
              <a:t>MIS, buffering, smoothing, rationing, imitating</a:t>
            </a:r>
          </a:p>
          <a:p>
            <a:pPr>
              <a:lnSpc>
                <a:spcPct val="80000"/>
              </a:lnSpc>
              <a:spcBef>
                <a:spcPts val="2500"/>
              </a:spcBef>
            </a:pPr>
            <a:r>
              <a:rPr lang="en-US" sz="3200" dirty="0">
                <a:solidFill>
                  <a:schemeClr val="tx1"/>
                </a:solidFill>
                <a:effectLst/>
              </a:rPr>
              <a:t>External Actions</a:t>
            </a:r>
          </a:p>
          <a:p>
            <a:pPr lvl="1">
              <a:lnSpc>
                <a:spcPct val="80000"/>
              </a:lnSpc>
              <a:spcBef>
                <a:spcPts val="2500"/>
              </a:spcBef>
            </a:pPr>
            <a:r>
              <a:rPr lang="en-US" sz="3200" dirty="0">
                <a:solidFill>
                  <a:schemeClr val="tx1"/>
                </a:solidFill>
                <a:effectLst/>
              </a:rPr>
              <a:t>Direct/indirect control over the source of uncertainty</a:t>
            </a:r>
          </a:p>
          <a:p>
            <a:pPr lvl="1">
              <a:lnSpc>
                <a:spcPct val="80000"/>
              </a:lnSpc>
              <a:spcBef>
                <a:spcPts val="2500"/>
              </a:spcBef>
            </a:pPr>
            <a:r>
              <a:rPr lang="en-US" sz="3200" dirty="0">
                <a:solidFill>
                  <a:schemeClr val="tx1"/>
                </a:solidFill>
                <a:effectLst/>
              </a:rPr>
              <a:t>Controlling the environment</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36</a:t>
            </a:fld>
            <a:endParaRPr/>
          </a:p>
        </p:txBody>
      </p:sp>
    </p:spTree>
    <p:extLst>
      <p:ext uri="{BB962C8B-B14F-4D97-AF65-F5344CB8AC3E}">
        <p14:creationId xmlns:p14="http://schemas.microsoft.com/office/powerpoint/2010/main" val="2702686562"/>
      </p:ext>
    </p:extLst>
  </p:cSld>
  <p:clrMapOvr>
    <a:overrideClrMapping bg1="dk1" tx1="lt1" bg2="dk2" tx2="lt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fontScale="90000"/>
          </a:bodyPr>
          <a:lstStyle/>
          <a:p>
            <a:pPr>
              <a:defRPr sz="5200"/>
            </a:pPr>
            <a:r>
              <a:rPr lang="en-CA" sz="5400" dirty="0"/>
              <a:t>What constitutes an organization’s environment?</a:t>
            </a:r>
            <a:endParaRPr lang="en-US" sz="5200" dirty="0">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015836"/>
            <a:ext cx="11480800" cy="7101427"/>
          </a:xfrm>
          <a:prstGeom prst="rect">
            <a:avLst/>
          </a:prstGeom>
        </p:spPr>
        <p:txBody>
          <a:bodyPr anchor="ctr">
            <a:normAutofit/>
          </a:bodyPr>
          <a:lstStyle/>
          <a:p>
            <a:pPr marL="0" indent="0">
              <a:buNone/>
            </a:pPr>
            <a:r>
              <a:rPr lang="en-US" sz="3600" b="1" dirty="0">
                <a:solidFill>
                  <a:srgbClr val="FFC000"/>
                </a:solidFill>
                <a:effectLst/>
              </a:rPr>
              <a:t>Task environment:  </a:t>
            </a:r>
            <a:r>
              <a:rPr lang="en-US" sz="3600" b="1" dirty="0">
                <a:solidFill>
                  <a:schemeClr val="tx1"/>
                </a:solidFill>
                <a:effectLst/>
              </a:rPr>
              <a:t>Subset of all factors that are relevant to organizational goal setting and goal attainment</a:t>
            </a:r>
            <a:r>
              <a:rPr lang="en-US" sz="3600" b="1" dirty="0">
                <a:solidFill>
                  <a:srgbClr val="FFC000"/>
                </a:solidFill>
                <a:effectLst/>
              </a:rPr>
              <a:t> </a:t>
            </a:r>
          </a:p>
          <a:p>
            <a:pPr marL="0" indent="0">
              <a:buNone/>
            </a:pPr>
            <a:r>
              <a:rPr lang="en-US" sz="3600" dirty="0">
                <a:solidFill>
                  <a:schemeClr val="tx1"/>
                </a:solidFill>
                <a:effectLst/>
              </a:rPr>
              <a:t>(I.e., factors of the general environment that are of concern to the organization)</a:t>
            </a:r>
          </a:p>
          <a:p>
            <a:pPr marL="0" indent="0">
              <a:buNone/>
            </a:pPr>
            <a:r>
              <a:rPr lang="en-US" sz="3600" dirty="0">
                <a:solidFill>
                  <a:schemeClr val="tx1"/>
                </a:solidFill>
                <a:effectLst/>
              </a:rPr>
              <a:t>Example: customers, suppliers, competitors, government</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4</a:t>
            </a:fld>
            <a:endParaRPr/>
          </a:p>
        </p:txBody>
      </p:sp>
    </p:spTree>
    <p:extLst>
      <p:ext uri="{BB962C8B-B14F-4D97-AF65-F5344CB8AC3E}">
        <p14:creationId xmlns:p14="http://schemas.microsoft.com/office/powerpoint/2010/main" val="3912022362"/>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fontScale="90000"/>
          </a:bodyPr>
          <a:lstStyle/>
          <a:p>
            <a:pPr>
              <a:defRPr sz="5200"/>
            </a:pPr>
            <a:r>
              <a:rPr lang="en-CA" sz="5400" dirty="0"/>
              <a:t>What constitutes an organization’s environment?</a:t>
            </a:r>
            <a:endParaRPr lang="en-US" sz="5200" dirty="0">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015836"/>
            <a:ext cx="11480800" cy="3574473"/>
          </a:xfrm>
          <a:prstGeom prst="rect">
            <a:avLst/>
          </a:prstGeom>
        </p:spPr>
        <p:txBody>
          <a:bodyPr anchor="ctr">
            <a:normAutofit fontScale="85000" lnSpcReduction="20000"/>
          </a:bodyPr>
          <a:lstStyle/>
          <a:p>
            <a:pPr marL="0" indent="0">
              <a:spcBef>
                <a:spcPts val="2000"/>
              </a:spcBef>
              <a:buNone/>
            </a:pPr>
            <a:r>
              <a:rPr lang="en-US" sz="3600" b="1" dirty="0">
                <a:solidFill>
                  <a:srgbClr val="FFC000"/>
                </a:solidFill>
                <a:effectLst/>
              </a:rPr>
              <a:t>Organizational set: </a:t>
            </a:r>
            <a:r>
              <a:rPr lang="en-US" sz="3600" b="1" dirty="0">
                <a:solidFill>
                  <a:schemeClr val="tx1"/>
                </a:solidFill>
                <a:effectLst/>
              </a:rPr>
              <a:t>Set of other organizations in the task environment, with which the organization interacts:</a:t>
            </a:r>
          </a:p>
          <a:p>
            <a:pPr marL="0" indent="0">
              <a:spcBef>
                <a:spcPts val="2000"/>
              </a:spcBef>
              <a:buNone/>
            </a:pPr>
            <a:r>
              <a:rPr lang="en-US" sz="3600" b="1" dirty="0">
                <a:solidFill>
                  <a:schemeClr val="tx1"/>
                </a:solidFill>
                <a:effectLst/>
              </a:rPr>
              <a:t>Interactions take many </a:t>
            </a:r>
            <a:r>
              <a:rPr lang="en-US" sz="3600" b="1" dirty="0" smtClean="0">
                <a:solidFill>
                  <a:schemeClr val="tx1"/>
                </a:solidFill>
                <a:effectLst/>
              </a:rPr>
              <a:t>forms like </a:t>
            </a:r>
            <a:r>
              <a:rPr lang="en-US" sz="3600" b="1" dirty="0">
                <a:solidFill>
                  <a:schemeClr val="tx1"/>
                </a:solidFill>
                <a:effectLst/>
              </a:rPr>
              <a:t>(co-operative vs. </a:t>
            </a:r>
            <a:r>
              <a:rPr lang="en-US" sz="3600" b="1" dirty="0" smtClean="0">
                <a:solidFill>
                  <a:schemeClr val="tx1"/>
                </a:solidFill>
                <a:effectLst/>
              </a:rPr>
              <a:t>competitive) </a:t>
            </a:r>
            <a:endParaRPr lang="en-US" sz="3600" b="1" dirty="0">
              <a:solidFill>
                <a:schemeClr val="tx1"/>
              </a:solidFill>
              <a:effectLst/>
            </a:endParaRPr>
          </a:p>
          <a:p>
            <a:pPr marL="406400" lvl="1" indent="0">
              <a:spcBef>
                <a:spcPts val="2000"/>
              </a:spcBef>
              <a:buNone/>
            </a:pPr>
            <a:r>
              <a:rPr lang="en-US" sz="3600" dirty="0">
                <a:solidFill>
                  <a:schemeClr val="tx1"/>
                </a:solidFill>
                <a:effectLst/>
              </a:rPr>
              <a:t>Examples:</a:t>
            </a:r>
          </a:p>
          <a:p>
            <a:pPr marL="406400" lvl="1" indent="0">
              <a:spcBef>
                <a:spcPts val="2000"/>
              </a:spcBef>
              <a:buNone/>
            </a:pPr>
            <a:r>
              <a:rPr lang="en-US" sz="3600" dirty="0">
                <a:solidFill>
                  <a:schemeClr val="tx1"/>
                </a:solidFill>
                <a:effectLst/>
              </a:rPr>
              <a:t>Joint ventures, alliances, licensing arrangements, supply chain, etc.</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5</a:t>
            </a:fld>
            <a:endParaRPr/>
          </a:p>
        </p:txBody>
      </p:sp>
      <p:pic>
        <p:nvPicPr>
          <p:cNvPr id="6" name="Content Placeholder 3"/>
          <p:cNvPicPr>
            <a:picLocks noChangeAspect="1"/>
          </p:cNvPicPr>
          <p:nvPr/>
        </p:nvPicPr>
        <p:blipFill>
          <a:blip r:embed="rId4"/>
          <a:stretch>
            <a:fillRect/>
          </a:stretch>
        </p:blipFill>
        <p:spPr>
          <a:xfrm>
            <a:off x="3098222" y="5370110"/>
            <a:ext cx="6795655" cy="3885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732186339"/>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fontScale="90000"/>
          </a:bodyPr>
          <a:lstStyle/>
          <a:p>
            <a:pPr>
              <a:defRPr sz="5200"/>
            </a:pPr>
            <a:r>
              <a:rPr lang="en-CA" sz="5400" dirty="0"/>
              <a:t>What constitutes an organization’s environment?</a:t>
            </a:r>
            <a:endParaRPr lang="en-US" sz="5200" dirty="0">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015836"/>
            <a:ext cx="11480800" cy="4052455"/>
          </a:xfrm>
          <a:prstGeom prst="rect">
            <a:avLst/>
          </a:prstGeom>
        </p:spPr>
        <p:txBody>
          <a:bodyPr anchor="ctr">
            <a:normAutofit/>
          </a:bodyPr>
          <a:lstStyle/>
          <a:p>
            <a:pPr marL="0" indent="0">
              <a:spcBef>
                <a:spcPts val="2000"/>
              </a:spcBef>
              <a:buNone/>
            </a:pPr>
            <a:r>
              <a:rPr lang="en-US" sz="3600" b="1" dirty="0">
                <a:solidFill>
                  <a:srgbClr val="FFC000"/>
                </a:solidFill>
                <a:effectLst/>
              </a:rPr>
              <a:t>Enacted environment: Portion of the environment that is perceived and acted </a:t>
            </a:r>
            <a:r>
              <a:rPr lang="en-US" sz="3600" b="1" dirty="0" smtClean="0">
                <a:solidFill>
                  <a:srgbClr val="FFC000"/>
                </a:solidFill>
                <a:effectLst/>
              </a:rPr>
              <a:t>upon.</a:t>
            </a:r>
            <a:endParaRPr lang="en-US" sz="3600" b="1" dirty="0">
              <a:solidFill>
                <a:srgbClr val="FFC000"/>
              </a:solidFill>
              <a:effectLst/>
            </a:endParaRPr>
          </a:p>
          <a:p>
            <a:pPr marL="0" indent="0">
              <a:spcBef>
                <a:spcPts val="2000"/>
              </a:spcBef>
              <a:buNone/>
            </a:pPr>
            <a:r>
              <a:rPr lang="en-US" sz="3600" b="1" dirty="0">
                <a:solidFill>
                  <a:schemeClr val="tx1"/>
                </a:solidFill>
                <a:effectLst/>
              </a:rPr>
              <a:t>The same actual external environment can be perceived (and thus, acted upon) differently by different managers.</a:t>
            </a:r>
          </a:p>
          <a:p>
            <a:pPr marL="0" indent="0">
              <a:spcBef>
                <a:spcPts val="2000"/>
              </a:spcBef>
              <a:buNone/>
            </a:pPr>
            <a:r>
              <a:rPr lang="en-US" sz="3600" b="1" dirty="0">
                <a:solidFill>
                  <a:schemeClr val="tx1"/>
                </a:solidFill>
                <a:effectLst/>
              </a:rPr>
              <a:t>WHY?</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6</a:t>
            </a:fld>
            <a:endParaRPr/>
          </a:p>
        </p:txBody>
      </p:sp>
      <p:pic>
        <p:nvPicPr>
          <p:cNvPr id="2" name="Picture 1"/>
          <p:cNvPicPr>
            <a:picLocks noChangeAspect="1"/>
          </p:cNvPicPr>
          <p:nvPr/>
        </p:nvPicPr>
        <p:blipFill>
          <a:blip r:embed="rId4"/>
          <a:stretch>
            <a:fillRect/>
          </a:stretch>
        </p:blipFill>
        <p:spPr>
          <a:xfrm>
            <a:off x="6769508" y="5548745"/>
            <a:ext cx="4600696" cy="3355395"/>
          </a:xfrm>
          <a:prstGeom prst="rect">
            <a:avLst/>
          </a:prstGeom>
        </p:spPr>
      </p:pic>
    </p:spTree>
    <p:extLst>
      <p:ext uri="{BB962C8B-B14F-4D97-AF65-F5344CB8AC3E}">
        <p14:creationId xmlns:p14="http://schemas.microsoft.com/office/powerpoint/2010/main" val="1769312905"/>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fontScale="90000"/>
          </a:bodyPr>
          <a:lstStyle/>
          <a:p>
            <a:pPr>
              <a:defRPr sz="5200"/>
            </a:pPr>
            <a:r>
              <a:rPr lang="en-CA" sz="5400" dirty="0"/>
              <a:t>What is environmental uncertainty?</a:t>
            </a:r>
            <a:endParaRPr lang="en-US" sz="5200" dirty="0">
              <a:effectLst/>
              <a:sym typeface="Times"/>
            </a:endParaRPr>
          </a:p>
        </p:txBody>
      </p:sp>
      <p:sp>
        <p:nvSpPr>
          <p:cNvPr id="5" name="INTRODUCTIONS…">
            <a:extLst>
              <a:ext uri="{FF2B5EF4-FFF2-40B4-BE49-F238E27FC236}">
                <a16:creationId xmlns:a16="http://schemas.microsoft.com/office/drawing/2014/main" xmlns="" id="{6E166F86-8DEA-4D4D-90A7-B5FB1B950FFC}"/>
              </a:ext>
            </a:extLst>
          </p:cNvPr>
          <p:cNvSpPr txBox="1">
            <a:spLocks noGrp="1"/>
          </p:cNvSpPr>
          <p:nvPr>
            <p:ph type="body" idx="1"/>
          </p:nvPr>
        </p:nvSpPr>
        <p:spPr>
          <a:xfrm>
            <a:off x="755650" y="2015836"/>
            <a:ext cx="11480800" cy="6941128"/>
          </a:xfrm>
          <a:prstGeom prst="rect">
            <a:avLst/>
          </a:prstGeom>
        </p:spPr>
        <p:txBody>
          <a:bodyPr anchor="ctr">
            <a:normAutofit lnSpcReduction="10000"/>
          </a:bodyPr>
          <a:lstStyle/>
          <a:p>
            <a:pPr marL="0" indent="0">
              <a:spcBef>
                <a:spcPts val="2000"/>
              </a:spcBef>
              <a:buNone/>
            </a:pPr>
            <a:r>
              <a:rPr lang="en-US" sz="3600" b="1" dirty="0">
                <a:solidFill>
                  <a:srgbClr val="FFC000"/>
                </a:solidFill>
                <a:effectLst/>
              </a:rPr>
              <a:t>Recall previous definition of uncertainty </a:t>
            </a:r>
          </a:p>
          <a:p>
            <a:pPr marL="0" indent="0">
              <a:spcBef>
                <a:spcPts val="2000"/>
              </a:spcBef>
              <a:buNone/>
            </a:pPr>
            <a:r>
              <a:rPr lang="en-US" sz="3600" b="1" dirty="0" smtClean="0">
                <a:solidFill>
                  <a:schemeClr val="tx1"/>
                </a:solidFill>
                <a:effectLst/>
              </a:rPr>
              <a:t>Uncertainty = </a:t>
            </a:r>
            <a:r>
              <a:rPr lang="en-US" sz="3600" b="1" dirty="0">
                <a:solidFill>
                  <a:schemeClr val="tx1"/>
                </a:solidFill>
                <a:effectLst/>
              </a:rPr>
              <a:t>Information needed – Information that is available</a:t>
            </a:r>
          </a:p>
          <a:p>
            <a:pPr marL="0" indent="0">
              <a:spcBef>
                <a:spcPts val="2000"/>
              </a:spcBef>
              <a:buNone/>
            </a:pPr>
            <a:r>
              <a:rPr lang="en-US" sz="3600" b="1" dirty="0">
                <a:solidFill>
                  <a:srgbClr val="FFC000"/>
                </a:solidFill>
                <a:effectLst/>
              </a:rPr>
              <a:t>Two variables of environmental uncertainty</a:t>
            </a:r>
          </a:p>
          <a:p>
            <a:pPr marL="742950" indent="-742950">
              <a:spcBef>
                <a:spcPts val="2000"/>
              </a:spcBef>
              <a:buFont typeface="+mj-lt"/>
              <a:buAutoNum type="arabicPeriod"/>
            </a:pPr>
            <a:r>
              <a:rPr lang="en-US" sz="3600" b="1" dirty="0">
                <a:solidFill>
                  <a:schemeClr val="tx1"/>
                </a:solidFill>
                <a:effectLst/>
              </a:rPr>
              <a:t>Complexity</a:t>
            </a:r>
          </a:p>
          <a:p>
            <a:pPr marL="0" indent="0">
              <a:spcBef>
                <a:spcPts val="2000"/>
              </a:spcBef>
              <a:buNone/>
            </a:pPr>
            <a:r>
              <a:rPr lang="en-US" sz="3200" dirty="0">
                <a:solidFill>
                  <a:schemeClr val="tx1"/>
                </a:solidFill>
                <a:effectLst/>
              </a:rPr>
              <a:t>Number and heterogeneity of external elements that affect the </a:t>
            </a:r>
            <a:r>
              <a:rPr lang="en-US" sz="3200" dirty="0" smtClean="0">
                <a:solidFill>
                  <a:schemeClr val="tx1"/>
                </a:solidFill>
                <a:effectLst/>
              </a:rPr>
              <a:t>organization to make a decision. </a:t>
            </a:r>
            <a:endParaRPr lang="en-US" sz="3200" dirty="0">
              <a:solidFill>
                <a:schemeClr val="tx1"/>
              </a:solidFill>
              <a:effectLst/>
            </a:endParaRPr>
          </a:p>
          <a:p>
            <a:pPr marL="742950" indent="-742950">
              <a:spcBef>
                <a:spcPts val="2000"/>
              </a:spcBef>
              <a:buFont typeface="+mj-lt"/>
              <a:buAutoNum type="arabicPeriod"/>
            </a:pPr>
            <a:r>
              <a:rPr lang="en-US" sz="3600" b="1" dirty="0">
                <a:solidFill>
                  <a:schemeClr val="tx1"/>
                </a:solidFill>
                <a:effectLst/>
              </a:rPr>
              <a:t>Stability (or dynamism)</a:t>
            </a:r>
          </a:p>
          <a:p>
            <a:pPr marL="0" indent="0">
              <a:spcBef>
                <a:spcPts val="2000"/>
              </a:spcBef>
              <a:buNone/>
            </a:pPr>
            <a:r>
              <a:rPr lang="en-US" sz="3200" dirty="0">
                <a:solidFill>
                  <a:schemeClr val="tx1"/>
                </a:solidFill>
                <a:effectLst/>
              </a:rPr>
              <a:t>Unpredictability of changes that affect the </a:t>
            </a:r>
            <a:r>
              <a:rPr lang="en-US" sz="3200" dirty="0" smtClean="0">
                <a:solidFill>
                  <a:schemeClr val="tx1"/>
                </a:solidFill>
                <a:effectLst/>
              </a:rPr>
              <a:t>organization.</a:t>
            </a:r>
            <a:endParaRPr lang="en-US" sz="3200" dirty="0">
              <a:solidFill>
                <a:schemeClr val="tx1"/>
              </a:solidFill>
              <a:effectLst/>
            </a:endParaRPr>
          </a:p>
          <a:p>
            <a:pPr marL="0" indent="0">
              <a:spcBef>
                <a:spcPts val="2000"/>
              </a:spcBef>
              <a:buNone/>
            </a:pPr>
            <a:r>
              <a:rPr lang="en-US" sz="3200" dirty="0">
                <a:solidFill>
                  <a:schemeClr val="tx1"/>
                </a:solidFill>
                <a:effectLst/>
              </a:rPr>
              <a:t>Magnitude and rate of change of the </a:t>
            </a:r>
            <a:r>
              <a:rPr lang="en-US" sz="3200" dirty="0" smtClean="0">
                <a:solidFill>
                  <a:schemeClr val="tx1"/>
                </a:solidFill>
                <a:effectLst/>
              </a:rPr>
              <a:t>elements.</a:t>
            </a:r>
            <a:endParaRPr lang="en-US" sz="3200"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7</a:t>
            </a:fld>
            <a:endParaRPr/>
          </a:p>
        </p:txBody>
      </p:sp>
    </p:spTree>
    <p:extLst>
      <p:ext uri="{BB962C8B-B14F-4D97-AF65-F5344CB8AC3E}">
        <p14:creationId xmlns:p14="http://schemas.microsoft.com/office/powerpoint/2010/main" val="974190330"/>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125583"/>
            <a:ext cx="11480800" cy="1372441"/>
          </a:xfrm>
          <a:prstGeom prst="rect">
            <a:avLst/>
          </a:prstGeom>
        </p:spPr>
        <p:txBody>
          <a:bodyPr anchor="t">
            <a:normAutofit fontScale="90000"/>
          </a:bodyPr>
          <a:lstStyle/>
          <a:p>
            <a:pPr>
              <a:defRPr sz="5200"/>
            </a:pPr>
            <a:r>
              <a:rPr lang="en-CA" sz="5400" dirty="0"/>
              <a:t>What is environmental uncertainty?</a:t>
            </a:r>
            <a:endParaRPr lang="en-US" sz="5200" dirty="0">
              <a:effectLst/>
              <a:sym typeface="Times"/>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8</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533" y="1498024"/>
            <a:ext cx="10342834" cy="7757126"/>
          </a:xfrm>
          <a:prstGeom prst="rect">
            <a:avLst/>
          </a:prstGeom>
        </p:spPr>
      </p:pic>
      <p:sp>
        <p:nvSpPr>
          <p:cNvPr id="2" name="Rectangle 1"/>
          <p:cNvSpPr/>
          <p:nvPr/>
        </p:nvSpPr>
        <p:spPr>
          <a:xfrm>
            <a:off x="5534682" y="7365772"/>
            <a:ext cx="2490536" cy="252663"/>
          </a:xfrm>
          <a:prstGeom prst="rect">
            <a:avLst/>
          </a:prstGeom>
          <a:solidFill>
            <a:srgbClr val="9A99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endParaRPr>
          </a:p>
        </p:txBody>
      </p:sp>
      <p:sp>
        <p:nvSpPr>
          <p:cNvPr id="6" name="Rectangle 5"/>
          <p:cNvSpPr/>
          <p:nvPr/>
        </p:nvSpPr>
        <p:spPr>
          <a:xfrm rot="16200000">
            <a:off x="2409626" y="5000267"/>
            <a:ext cx="2744762" cy="272871"/>
          </a:xfrm>
          <a:prstGeom prst="rect">
            <a:avLst/>
          </a:prstGeom>
          <a:solidFill>
            <a:srgbClr val="9A99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endParaRPr>
          </a:p>
        </p:txBody>
      </p:sp>
      <p:sp>
        <p:nvSpPr>
          <p:cNvPr id="4" name="Rectangle 3"/>
          <p:cNvSpPr/>
          <p:nvPr/>
        </p:nvSpPr>
        <p:spPr>
          <a:xfrm>
            <a:off x="9264316" y="7182853"/>
            <a:ext cx="1143000" cy="625642"/>
          </a:xfrm>
          <a:prstGeom prst="rect">
            <a:avLst/>
          </a:prstGeom>
          <a:solidFill>
            <a:srgbClr val="FFFFFF"/>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endParaRPr>
          </a:p>
        </p:txBody>
      </p:sp>
      <p:sp>
        <p:nvSpPr>
          <p:cNvPr id="8" name="Rectangle 7"/>
          <p:cNvSpPr/>
          <p:nvPr/>
        </p:nvSpPr>
        <p:spPr>
          <a:xfrm>
            <a:off x="3321554" y="6992793"/>
            <a:ext cx="1143000" cy="625642"/>
          </a:xfrm>
          <a:prstGeom prst="rect">
            <a:avLst/>
          </a:prstGeom>
          <a:solidFill>
            <a:srgbClr val="FFFFFF"/>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endParaRPr>
          </a:p>
        </p:txBody>
      </p:sp>
      <p:sp>
        <p:nvSpPr>
          <p:cNvPr id="9" name="Rectangle 8"/>
          <p:cNvSpPr/>
          <p:nvPr/>
        </p:nvSpPr>
        <p:spPr>
          <a:xfrm>
            <a:off x="3210507" y="2724374"/>
            <a:ext cx="1143000" cy="625642"/>
          </a:xfrm>
          <a:prstGeom prst="rect">
            <a:avLst/>
          </a:prstGeom>
          <a:solidFill>
            <a:srgbClr val="FFFFFF"/>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endParaRPr>
          </a:p>
        </p:txBody>
      </p:sp>
      <p:sp>
        <p:nvSpPr>
          <p:cNvPr id="5" name="TextBox 4"/>
          <p:cNvSpPr txBox="1"/>
          <p:nvPr/>
        </p:nvSpPr>
        <p:spPr>
          <a:xfrm>
            <a:off x="2197458" y="6289898"/>
            <a:ext cx="13080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CA" sz="1800" dirty="0" smtClean="0">
                <a:solidFill>
                  <a:schemeClr val="bg2">
                    <a:lumMod val="50000"/>
                  </a:schemeClr>
                </a:solidFill>
              </a:rPr>
              <a:t>High</a:t>
            </a:r>
          </a:p>
          <a:p>
            <a:r>
              <a:rPr lang="en-CA" sz="1800" dirty="0" smtClean="0">
                <a:solidFill>
                  <a:schemeClr val="bg2">
                    <a:lumMod val="50000"/>
                  </a:schemeClr>
                </a:solidFill>
              </a:rPr>
              <a:t> Complexity</a:t>
            </a:r>
            <a:endParaRPr kumimoji="0" lang="en-US" sz="1800" b="0" i="0" u="none" strike="noStrike" cap="none" spc="0" normalizeH="0" baseline="0" dirty="0">
              <a:ln>
                <a:noFill/>
              </a:ln>
              <a:solidFill>
                <a:schemeClr val="bg2">
                  <a:lumMod val="50000"/>
                </a:schemeClr>
              </a:solidFill>
              <a:effectLst>
                <a:outerShdw blurRad="50800" dist="25400" dir="5400000" rotWithShape="0">
                  <a:srgbClr val="000000"/>
                </a:outerShdw>
              </a:effectLst>
              <a:uFillTx/>
              <a:sym typeface="Helvetica Neue Medium"/>
            </a:endParaRPr>
          </a:p>
        </p:txBody>
      </p:sp>
      <p:sp>
        <p:nvSpPr>
          <p:cNvPr id="11" name="TextBox 10"/>
          <p:cNvSpPr txBox="1"/>
          <p:nvPr/>
        </p:nvSpPr>
        <p:spPr>
          <a:xfrm>
            <a:off x="2130041" y="2991117"/>
            <a:ext cx="13080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CA" sz="1800" dirty="0" smtClean="0">
                <a:solidFill>
                  <a:schemeClr val="bg2">
                    <a:lumMod val="50000"/>
                  </a:schemeClr>
                </a:solidFill>
              </a:rPr>
              <a:t>Low</a:t>
            </a:r>
          </a:p>
          <a:p>
            <a:r>
              <a:rPr lang="en-CA" sz="1800" dirty="0" smtClean="0">
                <a:solidFill>
                  <a:schemeClr val="bg2">
                    <a:lumMod val="50000"/>
                  </a:schemeClr>
                </a:solidFill>
              </a:rPr>
              <a:t> Complexity</a:t>
            </a:r>
            <a:endParaRPr kumimoji="0" lang="en-US" sz="1800" b="0" i="0" u="none" strike="noStrike" cap="none" spc="0" normalizeH="0" baseline="0" dirty="0">
              <a:ln>
                <a:noFill/>
              </a:ln>
              <a:solidFill>
                <a:schemeClr val="bg2">
                  <a:lumMod val="50000"/>
                </a:schemeClr>
              </a:solidFill>
              <a:effectLst>
                <a:outerShdw blurRad="50800" dist="25400" dir="5400000" rotWithShape="0">
                  <a:srgbClr val="000000"/>
                </a:outerShdw>
              </a:effectLst>
              <a:uFillTx/>
              <a:sym typeface="Helvetica Neue Medium"/>
            </a:endParaRPr>
          </a:p>
        </p:txBody>
      </p:sp>
      <p:sp>
        <p:nvSpPr>
          <p:cNvPr id="13" name="TextBox 12"/>
          <p:cNvSpPr txBox="1"/>
          <p:nvPr/>
        </p:nvSpPr>
        <p:spPr>
          <a:xfrm>
            <a:off x="3180109" y="7151905"/>
            <a:ext cx="103874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CA" sz="1800" dirty="0" smtClean="0">
                <a:solidFill>
                  <a:schemeClr val="bg2">
                    <a:lumMod val="50000"/>
                  </a:schemeClr>
                </a:solidFill>
              </a:rPr>
              <a:t>High</a:t>
            </a:r>
          </a:p>
          <a:p>
            <a:r>
              <a:rPr lang="en-CA" sz="1800" dirty="0">
                <a:solidFill>
                  <a:schemeClr val="bg2">
                    <a:lumMod val="50000"/>
                  </a:schemeClr>
                </a:solidFill>
              </a:rPr>
              <a:t> Stability </a:t>
            </a:r>
            <a:endParaRPr kumimoji="0" lang="en-US" sz="1800" b="0" i="0" u="none" strike="noStrike" cap="none" spc="0" normalizeH="0" baseline="0" dirty="0">
              <a:ln>
                <a:noFill/>
              </a:ln>
              <a:solidFill>
                <a:schemeClr val="bg2">
                  <a:lumMod val="50000"/>
                </a:schemeClr>
              </a:solidFill>
              <a:effectLst>
                <a:outerShdw blurRad="50800" dist="25400" dir="5400000" rotWithShape="0">
                  <a:srgbClr val="000000"/>
                </a:outerShdw>
              </a:effectLst>
              <a:uFillTx/>
              <a:sym typeface="Helvetica Neue Medium"/>
            </a:endParaRPr>
          </a:p>
        </p:txBody>
      </p:sp>
      <p:sp>
        <p:nvSpPr>
          <p:cNvPr id="14" name="TextBox 13"/>
          <p:cNvSpPr txBox="1"/>
          <p:nvPr/>
        </p:nvSpPr>
        <p:spPr>
          <a:xfrm>
            <a:off x="9316443" y="7151905"/>
            <a:ext cx="103874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CA" sz="1800" dirty="0" smtClean="0">
                <a:solidFill>
                  <a:schemeClr val="bg2">
                    <a:lumMod val="50000"/>
                  </a:schemeClr>
                </a:solidFill>
              </a:rPr>
              <a:t>Low</a:t>
            </a:r>
          </a:p>
          <a:p>
            <a:r>
              <a:rPr lang="en-CA" sz="1800" dirty="0">
                <a:solidFill>
                  <a:schemeClr val="bg2">
                    <a:lumMod val="50000"/>
                  </a:schemeClr>
                </a:solidFill>
              </a:rPr>
              <a:t> Stability </a:t>
            </a:r>
            <a:endParaRPr kumimoji="0" lang="en-US" sz="1800" b="0" i="0" u="none" strike="noStrike" cap="none" spc="0" normalizeH="0" baseline="0" dirty="0">
              <a:ln>
                <a:noFill/>
              </a:ln>
              <a:solidFill>
                <a:schemeClr val="bg2">
                  <a:lumMod val="50000"/>
                </a:schemeClr>
              </a:solidFill>
              <a:effectLst>
                <a:outerShdw blurRad="50800" dist="25400" dir="5400000" rotWithShape="0">
                  <a:srgbClr val="000000"/>
                </a:outerShdw>
              </a:effectLst>
              <a:uFillTx/>
              <a:sym typeface="Helvetica Neue Medium"/>
            </a:endParaRPr>
          </a:p>
        </p:txBody>
      </p:sp>
    </p:spTree>
    <p:extLst>
      <p:ext uri="{BB962C8B-B14F-4D97-AF65-F5344CB8AC3E}">
        <p14:creationId xmlns:p14="http://schemas.microsoft.com/office/powerpoint/2010/main" val="72453982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125583"/>
            <a:ext cx="11480800" cy="1372441"/>
          </a:xfrm>
          <a:prstGeom prst="rect">
            <a:avLst/>
          </a:prstGeom>
        </p:spPr>
        <p:txBody>
          <a:bodyPr anchor="t">
            <a:normAutofit fontScale="90000"/>
          </a:bodyPr>
          <a:lstStyle/>
          <a:p>
            <a:pPr>
              <a:defRPr sz="5200"/>
            </a:pPr>
            <a:r>
              <a:rPr lang="en-CA" sz="5400" dirty="0"/>
              <a:t>What is environmental uncertainty?</a:t>
            </a:r>
            <a:endParaRPr lang="en-US" sz="5200" dirty="0">
              <a:effectLst/>
              <a:sym typeface="Times"/>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9</a:t>
            </a:fld>
            <a:endParaRPr/>
          </a:p>
        </p:txBody>
      </p:sp>
      <p:graphicFrame>
        <p:nvGraphicFramePr>
          <p:cNvPr id="7" name="Table 6"/>
          <p:cNvGraphicFramePr>
            <a:graphicFrameLocks noGrp="1"/>
          </p:cNvGraphicFramePr>
          <p:nvPr>
            <p:extLst>
              <p:ext uri="{D42A27DB-BD31-4B8C-83A1-F6EECF244321}">
                <p14:modId xmlns:p14="http://schemas.microsoft.com/office/powerpoint/2010/main" val="624657513"/>
              </p:ext>
            </p:extLst>
          </p:nvPr>
        </p:nvGraphicFramePr>
        <p:xfrm>
          <a:off x="1756756" y="3219451"/>
          <a:ext cx="9237186" cy="3327963"/>
        </p:xfrm>
        <a:graphic>
          <a:graphicData uri="http://schemas.openxmlformats.org/drawingml/2006/table">
            <a:tbl>
              <a:tblPr firstRow="1" bandRow="1">
                <a:tableStyleId>{5940675A-B579-460E-94D1-54222C63F5DA}</a:tableStyleId>
              </a:tblPr>
              <a:tblGrid>
                <a:gridCol w="3079062"/>
                <a:gridCol w="3079062"/>
                <a:gridCol w="3079062"/>
              </a:tblGrid>
              <a:tr h="1109321">
                <a:tc>
                  <a:txBody>
                    <a:bodyPr/>
                    <a:lstStyle/>
                    <a:p>
                      <a:endParaRPr lang="en-US" sz="3600" dirty="0"/>
                    </a:p>
                  </a:txBody>
                  <a:tcPr/>
                </a:tc>
                <a:tc>
                  <a:txBody>
                    <a:bodyPr/>
                    <a:lstStyle/>
                    <a:p>
                      <a:r>
                        <a:rPr lang="en-US" sz="3600" dirty="0" smtClean="0">
                          <a:solidFill>
                            <a:srgbClr val="FFC000"/>
                          </a:solidFill>
                        </a:rPr>
                        <a:t>Simple </a:t>
                      </a:r>
                      <a:endParaRPr lang="en-US" sz="3600" dirty="0">
                        <a:solidFill>
                          <a:srgbClr val="FFC000"/>
                        </a:solidFill>
                      </a:endParaRPr>
                    </a:p>
                  </a:txBody>
                  <a:tcPr/>
                </a:tc>
                <a:tc>
                  <a:txBody>
                    <a:bodyPr/>
                    <a:lstStyle/>
                    <a:p>
                      <a:r>
                        <a:rPr lang="en-US" sz="3600" dirty="0" smtClean="0">
                          <a:solidFill>
                            <a:srgbClr val="FFC000"/>
                          </a:solidFill>
                        </a:rPr>
                        <a:t>Complex</a:t>
                      </a:r>
                      <a:endParaRPr lang="en-US" sz="3600" dirty="0">
                        <a:solidFill>
                          <a:srgbClr val="FFC000"/>
                        </a:solidFill>
                      </a:endParaRPr>
                    </a:p>
                  </a:txBody>
                  <a:tcPr/>
                </a:tc>
              </a:tr>
              <a:tr h="1109321">
                <a:tc>
                  <a:txBody>
                    <a:bodyPr/>
                    <a:lstStyle/>
                    <a:p>
                      <a:r>
                        <a:rPr lang="en-US" sz="3600" dirty="0" smtClean="0">
                          <a:solidFill>
                            <a:srgbClr val="FFC000"/>
                          </a:solidFill>
                        </a:rPr>
                        <a:t>Static </a:t>
                      </a:r>
                      <a:endParaRPr lang="en-US" sz="3600" dirty="0">
                        <a:solidFill>
                          <a:srgbClr val="FFC000"/>
                        </a:solidFill>
                      </a:endParaRPr>
                    </a:p>
                  </a:txBody>
                  <a:tcPr/>
                </a:tc>
                <a:tc>
                  <a:txBody>
                    <a:bodyPr/>
                    <a:lstStyle/>
                    <a:p>
                      <a:r>
                        <a:rPr lang="en-US" sz="3600" dirty="0" smtClean="0"/>
                        <a:t>Soft Drink </a:t>
                      </a:r>
                      <a:endParaRPr lang="en-US" sz="3600" dirty="0"/>
                    </a:p>
                  </a:txBody>
                  <a:tcPr/>
                </a:tc>
                <a:tc>
                  <a:txBody>
                    <a:bodyPr/>
                    <a:lstStyle/>
                    <a:p>
                      <a:r>
                        <a:rPr lang="en-US" sz="3600" dirty="0" smtClean="0"/>
                        <a:t>Food</a:t>
                      </a:r>
                      <a:endParaRPr lang="en-US" sz="3600" dirty="0"/>
                    </a:p>
                  </a:txBody>
                  <a:tcPr/>
                </a:tc>
              </a:tr>
              <a:tr h="1109321">
                <a:tc>
                  <a:txBody>
                    <a:bodyPr/>
                    <a:lstStyle/>
                    <a:p>
                      <a:r>
                        <a:rPr lang="en-US" sz="3600" dirty="0" smtClean="0">
                          <a:solidFill>
                            <a:srgbClr val="FFC000"/>
                          </a:solidFill>
                        </a:rPr>
                        <a:t>Dynamic</a:t>
                      </a:r>
                      <a:endParaRPr lang="en-US" sz="3600" dirty="0">
                        <a:solidFill>
                          <a:srgbClr val="FFC000"/>
                        </a:solidFill>
                      </a:endParaRPr>
                    </a:p>
                  </a:txBody>
                  <a:tcPr/>
                </a:tc>
                <a:tc>
                  <a:txBody>
                    <a:bodyPr/>
                    <a:lstStyle/>
                    <a:p>
                      <a:r>
                        <a:rPr lang="en-US" sz="3600" dirty="0" smtClean="0"/>
                        <a:t>Fast food </a:t>
                      </a:r>
                      <a:endParaRPr lang="en-US" sz="3600" dirty="0"/>
                    </a:p>
                  </a:txBody>
                  <a:tcPr/>
                </a:tc>
                <a:tc>
                  <a:txBody>
                    <a:bodyPr/>
                    <a:lstStyle/>
                    <a:p>
                      <a:r>
                        <a:rPr lang="en-US" sz="3600" dirty="0" smtClean="0"/>
                        <a:t>Airline</a:t>
                      </a:r>
                      <a:endParaRPr lang="en-US" sz="3600" dirty="0"/>
                    </a:p>
                  </a:txBody>
                  <a:tcPr/>
                </a:tc>
              </a:tr>
            </a:tbl>
          </a:graphicData>
        </a:graphic>
      </p:graphicFrame>
    </p:spTree>
    <p:extLst>
      <p:ext uri="{BB962C8B-B14F-4D97-AF65-F5344CB8AC3E}">
        <p14:creationId xmlns:p14="http://schemas.microsoft.com/office/powerpoint/2010/main" val="164245724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0.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7.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8.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9.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0.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7.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8.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9.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30.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3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3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7.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8.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9.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2531</TotalTime>
  <Words>1571</Words>
  <Application>Microsoft Office PowerPoint</Application>
  <PresentationFormat>Custom</PresentationFormat>
  <Paragraphs>265</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Helvetica Neue</vt:lpstr>
      <vt:lpstr>Helvetica Neue Medium</vt:lpstr>
      <vt:lpstr>Times</vt:lpstr>
      <vt:lpstr>New_Template2</vt:lpstr>
      <vt:lpstr>MSCI 311 Organizational Design and Technology </vt:lpstr>
      <vt:lpstr>Organizational environment</vt:lpstr>
      <vt:lpstr>What constitutes an organization’s environment?</vt:lpstr>
      <vt:lpstr>What constitutes an organization’s environment?</vt:lpstr>
      <vt:lpstr>What constitutes an organization’s environment?</vt:lpstr>
      <vt:lpstr>What constitutes an organization’s environment?</vt:lpstr>
      <vt:lpstr>What is environmental uncertainty?</vt:lpstr>
      <vt:lpstr>What is environmental uncertainty?</vt:lpstr>
      <vt:lpstr>What is environmental uncertainty?</vt:lpstr>
      <vt:lpstr>How do organizations manage environmental uncertainty?</vt:lpstr>
      <vt:lpstr>How do organizations manage environmental uncertainty?</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Org. Environments | Managing Uncertainty</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Internal Actions</vt:lpstr>
      <vt:lpstr>How do organizations manage environmental uncertainty? External Actions</vt:lpstr>
      <vt:lpstr>How do organizations manage environmental uncertainty? External Actions</vt:lpstr>
      <vt:lpstr>How do organizations manage environmental uncertainty? External Actions</vt:lpstr>
      <vt:lpstr>Org. Environments |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MSCI 311 Organizational Design and Technology </dc:title>
  <cp:lastModifiedBy>Ayman AA</cp:lastModifiedBy>
  <cp:revision>128</cp:revision>
  <dcterms:modified xsi:type="dcterms:W3CDTF">2018-10-02T22:38:12Z</dcterms:modified>
</cp:coreProperties>
</file>