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6.xml" ContentType="application/vnd.openxmlformats-officedocument.themeOverride+xml"/>
  <Override PartName="/ppt/notesSlides/notesSlide20.xml" ContentType="application/vnd.openxmlformats-officedocument.presentationml.notesSlide+xml"/>
  <Override PartName="/ppt/theme/themeOverride17.xml" ContentType="application/vnd.openxmlformats-officedocument.themeOverride+xml"/>
  <Override PartName="/ppt/notesSlides/notesSlide21.xml" ContentType="application/vnd.openxmlformats-officedocument.presentationml.notesSlide+xml"/>
  <Override PartName="/ppt/theme/themeOverride18.xml" ContentType="application/vnd.openxmlformats-officedocument.themeOverride+xml"/>
  <Override PartName="/ppt/notesSlides/notesSlide22.xml" ContentType="application/vnd.openxmlformats-officedocument.presentationml.notesSlide+xml"/>
  <Override PartName="/ppt/theme/themeOverride19.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2" r:id="rId3"/>
    <p:sldId id="282" r:id="rId4"/>
    <p:sldId id="261" r:id="rId5"/>
    <p:sldId id="281" r:id="rId6"/>
    <p:sldId id="263" r:id="rId7"/>
    <p:sldId id="264" r:id="rId8"/>
    <p:sldId id="267" r:id="rId9"/>
    <p:sldId id="268" r:id="rId10"/>
    <p:sldId id="269" r:id="rId11"/>
    <p:sldId id="265" r:id="rId12"/>
    <p:sldId id="270" r:id="rId13"/>
    <p:sldId id="271" r:id="rId14"/>
    <p:sldId id="272" r:id="rId15"/>
    <p:sldId id="283" r:id="rId16"/>
    <p:sldId id="273" r:id="rId17"/>
    <p:sldId id="274" r:id="rId18"/>
    <p:sldId id="275" r:id="rId19"/>
    <p:sldId id="276" r:id="rId20"/>
    <p:sldId id="277" r:id="rId21"/>
    <p:sldId id="278" r:id="rId22"/>
    <p:sldId id="279" r:id="rId23"/>
    <p:sldId id="284" r:id="rId24"/>
    <p:sldId id="280"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A99FF"/>
    <a:srgbClr val="C47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D6D6D">
              <a:alpha val="41000"/>
            </a:srgbClr>
          </a:solidFill>
        </a:fill>
      </a:tcStyle>
    </a:wholeTbl>
    <a:band2H>
      <a:tcTxStyle/>
      <a:tcStyle>
        <a:tcBdr/>
        <a:fill>
          <a:solidFill>
            <a:srgbClr val="4E4E4E">
              <a:alpha val="4100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F0F0F0"/>
              </a:solidFill>
              <a:prstDash val="solid"/>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656565">
              <a:alpha val="75000"/>
            </a:srgb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0F0F0"/>
              </a:solidFill>
              <a:prstDash val="solid"/>
              <a:miter lim="400000"/>
            </a:ln>
          </a:top>
          <a:bottom>
            <a:ln w="25400" cap="flat">
              <a:solidFill>
                <a:srgbClr val="F0F0F0"/>
              </a:solidFill>
              <a:prstDash val="solid"/>
              <a:miter lim="400000"/>
            </a:ln>
          </a:bottom>
          <a:insideH>
            <a:ln w="12700" cap="flat">
              <a:solidFill>
                <a:srgbClr val="F3F1DF"/>
              </a:solidFill>
              <a:prstDash val="solid"/>
              <a:miter lim="400000"/>
            </a:ln>
          </a:insideH>
          <a:insideV>
            <a:ln w="12700" cap="flat">
              <a:noFill/>
              <a:miter lim="400000"/>
            </a:ln>
          </a:insideV>
        </a:tcBdr>
        <a:fill>
          <a:solidFill>
            <a:srgbClr val="1861A1">
              <a:alpha val="80000"/>
            </a:srgbClr>
          </a:solidFill>
        </a:fill>
      </a:tcStyle>
    </a:firstRow>
  </a:tblStyle>
  <a:tblStyle styleId="{C7B018BB-80A7-4F77-B60F-C8B233D01FF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D6D6D">
              <a:alpha val="41000"/>
            </a:srgbClr>
          </a:solidFill>
        </a:fill>
      </a:tcStyle>
    </a:wholeTbl>
    <a:band2H>
      <a:tcTxStyle/>
      <a:tcStyle>
        <a:tcBdr/>
        <a:fill>
          <a:solidFill>
            <a:srgbClr val="909090">
              <a:alpha val="41000"/>
            </a:srgbClr>
          </a:solidFill>
        </a:fill>
      </a:tcStyle>
    </a:band2H>
    <a:firstCol>
      <a:tcTxStyle b="off" i="off">
        <a:font>
          <a:latin typeface="Helvetica Neue Medium"/>
          <a:ea typeface="Helvetica Neue Medium"/>
          <a:cs typeface="Helvetica Neue Medium"/>
        </a:font>
        <a:srgbClr val="FFFFFF"/>
      </a:tcTxStyle>
      <a:tcStyle>
        <a:tcBdr>
          <a:left>
            <a:ln w="6350" cap="flat">
              <a:solidFill>
                <a:srgbClr val="484745"/>
              </a:solidFill>
              <a:prstDash val="solid"/>
              <a:miter lim="400000"/>
            </a:ln>
          </a:left>
          <a:right>
            <a:ln w="6350" cap="flat">
              <a:solidFill>
                <a:srgbClr val="5E5D5B"/>
              </a:solidFill>
              <a:prstDash val="solid"/>
              <a:miter lim="400000"/>
            </a:ln>
          </a:right>
          <a:top>
            <a:ln w="12700" cap="flat">
              <a:noFill/>
              <a:miter lim="400000"/>
            </a:ln>
          </a:top>
          <a:bottom>
            <a:ln w="12700" cap="flat">
              <a:noFill/>
              <a:miter lim="400000"/>
            </a:ln>
          </a:bottom>
          <a:insideH>
            <a:ln w="12700" cap="flat">
              <a:noFill/>
              <a:miter lim="400000"/>
            </a:ln>
          </a:insideH>
          <a:insideV>
            <a:ln w="6350" cap="flat">
              <a:solidFill>
                <a:srgbClr val="5E5D5B"/>
              </a:solidFill>
              <a:prstDash val="solid"/>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5E5D5B"/>
              </a:solidFill>
              <a:prstDash val="solid"/>
              <a:miter lim="400000"/>
            </a:ln>
          </a:top>
          <a:bottom>
            <a:ln w="6350" cap="flat">
              <a:solidFill>
                <a:srgbClr val="484745"/>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714717"/>
              </a:solidFill>
              <a:prstDash val="solid"/>
              <a:miter lim="400000"/>
            </a:ln>
          </a:left>
          <a:right>
            <a:ln w="12700" cap="flat">
              <a:solidFill>
                <a:srgbClr val="714717"/>
              </a:solidFill>
              <a:prstDash val="solid"/>
              <a:miter lim="400000"/>
            </a:ln>
          </a:right>
          <a:top>
            <a:ln w="6350" cap="flat">
              <a:solidFill>
                <a:srgbClr val="484745"/>
              </a:solidFill>
              <a:prstDash val="solid"/>
              <a:miter lim="400000"/>
            </a:ln>
          </a:top>
          <a:bottom>
            <a:ln w="6350" cap="flat">
              <a:solidFill>
                <a:srgbClr val="5E5D5B"/>
              </a:solidFill>
              <a:prstDash val="solid"/>
              <a:miter lim="400000"/>
            </a:ln>
          </a:bottom>
          <a:insideH>
            <a:ln w="12700" cap="flat">
              <a:solidFill>
                <a:srgbClr val="714717"/>
              </a:solidFill>
              <a:prstDash val="solid"/>
              <a:miter lim="400000"/>
            </a:ln>
          </a:insideH>
          <a:insideV>
            <a:ln w="12700" cap="flat">
              <a:solidFill>
                <a:srgbClr val="714717"/>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3F1DF"/>
              </a:solidFill>
              <a:custDash>
                <a:ds d="200000" sp="200000"/>
              </a:custDash>
              <a:miter lim="400000"/>
            </a:ln>
          </a:top>
          <a:bottom>
            <a:ln w="12700" cap="flat">
              <a:solidFill>
                <a:srgbClr val="F3F1DF"/>
              </a:solidFill>
              <a:custDash>
                <a:ds d="200000" sp="200000"/>
              </a:custDash>
              <a:miter lim="400000"/>
            </a:ln>
          </a:bottom>
          <a:insideH>
            <a:ln w="12700" cap="flat">
              <a:solidFill>
                <a:srgbClr val="F3F1DF"/>
              </a:solidFill>
              <a:custDash>
                <a:ds d="200000" sp="200000"/>
              </a:custDash>
              <a:miter lim="400000"/>
            </a:ln>
          </a:insideH>
          <a:insideV>
            <a:ln w="12700" cap="flat">
              <a:noFill/>
              <a:miter lim="400000"/>
            </a:ln>
          </a:insideV>
        </a:tcBdr>
        <a:fill>
          <a:solidFill>
            <a:srgbClr val="4D4D4D"/>
          </a:solidFill>
        </a:fill>
      </a:tcStyle>
    </a:wholeTbl>
    <a:band2H>
      <a:tcTxStyle/>
      <a:tcStyle>
        <a:tcBdr/>
        <a:fill>
          <a:solidFill>
            <a:srgbClr val="5A5A5A"/>
          </a:solidFill>
        </a:fill>
      </a:tcStyle>
    </a:band2H>
    <a:firstCol>
      <a:tcTxStyle b="off" i="off">
        <a:font>
          <a:latin typeface="Helvetica Neue Medium"/>
          <a:ea typeface="Helvetica Neue Medium"/>
          <a:cs typeface="Helvetica Neue Medium"/>
        </a:font>
        <a:srgbClr val="FFFFF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chemeClr val="accent3">
              <a:hueOff val="-1022247"/>
              <a:satOff val="34289"/>
              <a:lumOff val="-18384"/>
            </a:schemeClr>
          </a:solid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noFill/>
              <a:miter lim="400000"/>
            </a:ln>
          </a:insideV>
        </a:tcBdr>
        <a:fill>
          <a:solidFill>
            <a:srgbClr val="6D6D6D"/>
          </a:solidFill>
        </a:fill>
      </a:tcStyle>
    </a:wholeTbl>
    <a:band2H>
      <a:tcTxStyle/>
      <a:tcStyle>
        <a:tcBdr/>
        <a:fill>
          <a:solidFill>
            <a:srgbClr val="7D7D7D"/>
          </a:solidFill>
        </a:fill>
      </a:tcStyle>
    </a:band2H>
    <a:firstCol>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5C5C5B"/>
          </a:solidFill>
        </a:fill>
      </a:tcStyle>
    </a:firstCol>
    <a:lastRow>
      <a:tcTxStyle b="off" i="off">
        <a:font>
          <a:latin typeface="Helvetica Neue Medium"/>
          <a:ea typeface="Helvetica Neue Medium"/>
          <a:cs typeface="Helvetica Neue Medium"/>
        </a:font>
        <a:srgbClr val="282828"/>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rgbClr val="A2A7A9"/>
          </a:solid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C0C0C0"/>
              </a:solidFill>
              <a:prstDash val="solid"/>
              <a:miter lim="400000"/>
            </a:ln>
          </a:insideH>
          <a:insideV>
            <a:ln w="12700" cap="flat">
              <a:noFill/>
              <a:miter lim="400000"/>
            </a:ln>
          </a:insideV>
        </a:tcBdr>
        <a:fill>
          <a:solidFill>
            <a:schemeClr val="accent5">
              <a:hueOff val="96663"/>
              <a:satOff val="-16428"/>
              <a:lumOff val="3004"/>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5D5D5D"/>
          </a:solidFill>
        </a:fill>
      </a:tcStyle>
    </a:wholeTbl>
    <a:band2H>
      <a:tcTxStyle/>
      <a:tcStyle>
        <a:tcBdr/>
        <a:fill>
          <a:solidFill>
            <a:srgbClr val="696969"/>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6350" cap="flat">
              <a:solidFill>
                <a:srgbClr val="FFFFFF"/>
              </a:solidFill>
              <a:prstDash val="solid"/>
              <a:miter lim="400000"/>
            </a:ln>
          </a:right>
          <a:top>
            <a:ln w="6350" cap="flat">
              <a:solidFill>
                <a:srgbClr val="FFFFFF"/>
              </a:solidFill>
              <a:prstDash val="solid"/>
              <a:miter lim="400000"/>
            </a:ln>
          </a:top>
          <a:bottom>
            <a:ln w="6350" cap="flat">
              <a:solidFill>
                <a:srgbClr val="FFFFFF"/>
              </a:solidFill>
              <a:prstDash val="solid"/>
              <a:miter lim="400000"/>
            </a:ln>
          </a:bottom>
          <a:insideH>
            <a:ln w="6350" cap="flat">
              <a:solidFill>
                <a:srgbClr val="FFFFFF"/>
              </a:solidFill>
              <a:prstDash val="solid"/>
              <a:miter lim="400000"/>
            </a:ln>
          </a:insideH>
          <a:insideV>
            <a:ln w="6350" cap="flat">
              <a:solidFill>
                <a:srgbClr val="FFFFFF"/>
              </a:solidFill>
              <a:prstDash val="solid"/>
              <a:miter lim="400000"/>
            </a:ln>
          </a:insideV>
        </a:tcBdr>
        <a:fill>
          <a:solidFill>
            <a:srgbClr val="78787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6350" cap="flat">
              <a:solidFill>
                <a:srgbClr val="FFFFFF"/>
              </a:solidFill>
              <a:prstDash val="solid"/>
              <a:miter lim="400000"/>
            </a:ln>
          </a:insideH>
          <a:insideV>
            <a:ln w="12700" cap="flat">
              <a:noFill/>
              <a:miter lim="400000"/>
            </a:ln>
          </a:insideV>
        </a:tcBdr>
        <a:fill>
          <a:solidFill>
            <a:srgbClr val="787878"/>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solidFill>
            <a:srgbClr val="000000">
              <a:alpha val="10000"/>
            </a:srgbClr>
          </a:solidFill>
        </a:fill>
      </a:tcStyle>
    </a:wholeTbl>
    <a:band2H>
      <a:tcTxStyle/>
      <a:tcStyle>
        <a:tcBdr/>
        <a:fill>
          <a:solidFill>
            <a:srgbClr val="888888">
              <a:alpha val="10000"/>
            </a:srgbClr>
          </a:solidFill>
        </a:fill>
      </a:tcStyle>
    </a:band2H>
    <a:firstCol>
      <a:tcTxStyle b="off" i="off">
        <a:font>
          <a:latin typeface="Helvetica Neue Medium"/>
          <a:ea typeface="Helvetica Neue Medium"/>
          <a:cs typeface="Helvetica Neue Medium"/>
        </a:font>
        <a:srgbClr val="FFFFFF"/>
      </a:tcTxStyle>
      <a:tcStyle>
        <a:tcBdr>
          <a:left>
            <a:ln w="12700" cap="flat">
              <a:noFill/>
              <a:miter lim="400000"/>
            </a:ln>
          </a:left>
          <a:right>
            <a:ln w="25400" cap="flat">
              <a:solidFill>
                <a:srgbClr val="F0F0F0"/>
              </a:solidFill>
              <a:prstDash val="solid"/>
              <a:miter lim="400000"/>
            </a:ln>
          </a:right>
          <a:top>
            <a:ln w="6350" cap="flat">
              <a:solidFill>
                <a:srgbClr val="F0F0F0"/>
              </a:solidFill>
              <a:prstDash val="solid"/>
              <a:miter lim="400000"/>
            </a:ln>
          </a:top>
          <a:bottom>
            <a:ln w="635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Col>
    <a:la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25400" cap="flat">
              <a:solidFill>
                <a:srgbClr val="F0F0F0"/>
              </a:solidFill>
              <a:prstDash val="solid"/>
              <a:miter lim="400000"/>
            </a:ln>
          </a:top>
          <a:bottom>
            <a:ln w="12700" cap="flat">
              <a:noFill/>
              <a:miter lim="400000"/>
            </a:ln>
          </a:bottom>
          <a:insideH>
            <a:ln w="6350" cap="flat">
              <a:solidFill>
                <a:srgbClr val="F0F0F0"/>
              </a:solidFill>
              <a:prstDash val="solid"/>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F0F0F0"/>
              </a:solidFill>
              <a:prstDash val="solid"/>
              <a:miter lim="400000"/>
            </a:ln>
          </a:bottom>
          <a:insideH>
            <a:ln w="6350" cap="flat">
              <a:solidFill>
                <a:srgbClr val="F0F0F0"/>
              </a:solidFill>
              <a:prstDash val="solid"/>
              <a:miter lim="400000"/>
            </a:ln>
          </a:insideH>
          <a:insideV>
            <a:ln w="12700" cap="flat">
              <a:noFill/>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9" autoAdjust="0"/>
    <p:restoredTop sz="59929" autoAdjust="0"/>
  </p:normalViewPr>
  <p:slideViewPr>
    <p:cSldViewPr snapToGrid="0">
      <p:cViewPr varScale="1">
        <p:scale>
          <a:sx n="38" d="100"/>
          <a:sy n="38" d="100"/>
        </p:scale>
        <p:origin x="2376" y="2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0226375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1182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200" b="1" dirty="0">
              <a:effectLst/>
              <a:latin typeface="+mn-lt"/>
              <a:ea typeface="+mn-ea"/>
              <a:cs typeface="+mn-cs"/>
              <a:sym typeface="Helvetica Neue"/>
            </a:endParaRPr>
          </a:p>
        </p:txBody>
      </p:sp>
    </p:spTree>
    <p:extLst>
      <p:ext uri="{BB962C8B-B14F-4D97-AF65-F5344CB8AC3E}">
        <p14:creationId xmlns:p14="http://schemas.microsoft.com/office/powerpoint/2010/main" val="348647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64038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sz="2200" dirty="0">
              <a:effectLst/>
              <a:latin typeface="+mn-lt"/>
              <a:ea typeface="+mn-ea"/>
              <a:cs typeface="+mn-cs"/>
              <a:sym typeface="Helvetica Neue"/>
            </a:endParaRPr>
          </a:p>
        </p:txBody>
      </p:sp>
    </p:spTree>
    <p:extLst>
      <p:ext uri="{BB962C8B-B14F-4D97-AF65-F5344CB8AC3E}">
        <p14:creationId xmlns:p14="http://schemas.microsoft.com/office/powerpoint/2010/main" val="331161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sz="2200" b="1" dirty="0">
              <a:effectLst/>
              <a:latin typeface="+mn-lt"/>
              <a:ea typeface="+mn-ea"/>
              <a:cs typeface="+mn-cs"/>
              <a:sym typeface="Helvetica Neue"/>
            </a:endParaRPr>
          </a:p>
        </p:txBody>
      </p:sp>
    </p:spTree>
    <p:extLst>
      <p:ext uri="{BB962C8B-B14F-4D97-AF65-F5344CB8AC3E}">
        <p14:creationId xmlns:p14="http://schemas.microsoft.com/office/powerpoint/2010/main" val="363325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sz="2200" b="1" dirty="0">
              <a:effectLst/>
              <a:latin typeface="+mn-lt"/>
              <a:ea typeface="+mn-ea"/>
              <a:cs typeface="+mn-cs"/>
              <a:sym typeface="Helvetica Neue"/>
            </a:endParaRPr>
          </a:p>
        </p:txBody>
      </p:sp>
    </p:spTree>
    <p:extLst>
      <p:ext uri="{BB962C8B-B14F-4D97-AF65-F5344CB8AC3E}">
        <p14:creationId xmlns:p14="http://schemas.microsoft.com/office/powerpoint/2010/main" val="2625141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sz="2400" b="0" dirty="0">
              <a:solidFill>
                <a:srgbClr val="FFC000"/>
              </a:solidFill>
              <a:effectLst/>
            </a:endParaRPr>
          </a:p>
        </p:txBody>
      </p:sp>
    </p:spTree>
    <p:extLst>
      <p:ext uri="{BB962C8B-B14F-4D97-AF65-F5344CB8AC3E}">
        <p14:creationId xmlns:p14="http://schemas.microsoft.com/office/powerpoint/2010/main" val="3270219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274085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sz="2200" b="1" dirty="0">
              <a:effectLst/>
              <a:latin typeface="+mn-lt"/>
              <a:ea typeface="+mn-ea"/>
              <a:cs typeface="+mn-cs"/>
              <a:sym typeface="Helvetica Neue"/>
            </a:endParaRPr>
          </a:p>
        </p:txBody>
      </p:sp>
    </p:spTree>
    <p:extLst>
      <p:ext uri="{BB962C8B-B14F-4D97-AF65-F5344CB8AC3E}">
        <p14:creationId xmlns:p14="http://schemas.microsoft.com/office/powerpoint/2010/main" val="3736380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4148855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363790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25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49766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CA" dirty="0"/>
          </a:p>
        </p:txBody>
      </p:sp>
    </p:spTree>
    <p:extLst>
      <p:ext uri="{BB962C8B-B14F-4D97-AF65-F5344CB8AC3E}">
        <p14:creationId xmlns:p14="http://schemas.microsoft.com/office/powerpoint/2010/main" val="941074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CA" dirty="0"/>
          </a:p>
        </p:txBody>
      </p:sp>
    </p:spTree>
    <p:extLst>
      <p:ext uri="{BB962C8B-B14F-4D97-AF65-F5344CB8AC3E}">
        <p14:creationId xmlns:p14="http://schemas.microsoft.com/office/powerpoint/2010/main" val="901834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CA" dirty="0"/>
          </a:p>
        </p:txBody>
      </p:sp>
    </p:spTree>
    <p:extLst>
      <p:ext uri="{BB962C8B-B14F-4D97-AF65-F5344CB8AC3E}">
        <p14:creationId xmlns:p14="http://schemas.microsoft.com/office/powerpoint/2010/main" val="429156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63986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US" baseline="0" dirty="0"/>
          </a:p>
          <a:p>
            <a:endParaRPr lang="en-US" baseline="0" dirty="0"/>
          </a:p>
          <a:p>
            <a:endParaRPr dirty="0"/>
          </a:p>
        </p:txBody>
      </p:sp>
    </p:spTree>
    <p:extLst>
      <p:ext uri="{BB962C8B-B14F-4D97-AF65-F5344CB8AC3E}">
        <p14:creationId xmlns:p14="http://schemas.microsoft.com/office/powerpoint/2010/main" val="243827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9339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95816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228215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114854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endParaRPr lang="en-CA" dirty="0"/>
          </a:p>
        </p:txBody>
      </p:sp>
    </p:spTree>
    <p:extLst>
      <p:ext uri="{BB962C8B-B14F-4D97-AF65-F5344CB8AC3E}">
        <p14:creationId xmlns:p14="http://schemas.microsoft.com/office/powerpoint/2010/main" val="401768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accent1">
            <a:hueOff val="-139642"/>
            <a:satOff val="-11410"/>
            <a:lumOff val="-32685"/>
          </a:schemeClr>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62000" y="2463800"/>
            <a:ext cx="11480800" cy="2540000"/>
          </a:xfrm>
          <a:prstGeom prst="rect">
            <a:avLst/>
          </a:prstGeom>
        </p:spPr>
        <p:txBody>
          <a:bodyPr anchor="b"/>
          <a:lstStyle/>
          <a:p>
            <a:r>
              <a:t>Title Text</a:t>
            </a:r>
          </a:p>
        </p:txBody>
      </p:sp>
      <p:sp>
        <p:nvSpPr>
          <p:cNvPr id="12" name="Body Level One…"/>
          <p:cNvSpPr txBox="1">
            <a:spLocks noGrp="1"/>
          </p:cNvSpPr>
          <p:nvPr>
            <p:ph type="body" sz="quarter" idx="1"/>
          </p:nvPr>
        </p:nvSpPr>
        <p:spPr>
          <a:xfrm>
            <a:off x="762000" y="5156200"/>
            <a:ext cx="11480800" cy="8636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141703583_2880x1921.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141703583_2880x1921.jpeg"/>
          <p:cNvSpPr>
            <a:spLocks noGrp="1"/>
          </p:cNvSpPr>
          <p:nvPr>
            <p:ph type="pic" idx="13"/>
          </p:nvPr>
        </p:nvSpPr>
        <p:spPr>
          <a:xfrm>
            <a:off x="1104900" y="758938"/>
            <a:ext cx="10795000" cy="5943601"/>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62000" y="6883400"/>
            <a:ext cx="11480800" cy="1079500"/>
          </a:xfrm>
          <a:prstGeom prst="rect">
            <a:avLst/>
          </a:prstGeom>
        </p:spPr>
        <p:txBody>
          <a:bodyPr anchor="b"/>
          <a:lstStyle/>
          <a:p>
            <a:r>
              <a:t>Title Text</a:t>
            </a:r>
          </a:p>
        </p:txBody>
      </p:sp>
      <p:sp>
        <p:nvSpPr>
          <p:cNvPr id="22" name="Body Level One…"/>
          <p:cNvSpPr txBox="1">
            <a:spLocks noGrp="1"/>
          </p:cNvSpPr>
          <p:nvPr>
            <p:ph type="body" sz="quarter" idx="1"/>
          </p:nvPr>
        </p:nvSpPr>
        <p:spPr>
          <a:xfrm>
            <a:off x="762000" y="8128000"/>
            <a:ext cx="11480800" cy="9144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62000" y="3517900"/>
            <a:ext cx="11480800" cy="2717800"/>
          </a:xfrm>
          <a:prstGeom prst="rect">
            <a:avLst/>
          </a:prstGeom>
        </p:spPr>
        <p:txBody>
          <a:bodyPr/>
          <a:lstStyle/>
          <a:p>
            <a:r>
              <a:t>Title Text</a:t>
            </a:r>
          </a:p>
        </p:txBody>
      </p:sp>
      <p:sp>
        <p:nvSpPr>
          <p:cNvPr id="3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6548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762000" y="419100"/>
            <a:ext cx="5384800" cy="4597400"/>
          </a:xfrm>
          <a:prstGeom prst="rect">
            <a:avLst/>
          </a:prstGeom>
        </p:spPr>
        <p:txBody>
          <a:bodyPr anchor="b"/>
          <a:lstStyle>
            <a:lvl1pPr>
              <a:defRPr sz="5200"/>
            </a:lvl1pPr>
          </a:lstStyle>
          <a:p>
            <a:r>
              <a:t>Title Text</a:t>
            </a:r>
          </a:p>
        </p:txBody>
      </p:sp>
      <p:sp>
        <p:nvSpPr>
          <p:cNvPr id="40" name="Body Level One…"/>
          <p:cNvSpPr txBox="1">
            <a:spLocks noGrp="1"/>
          </p:cNvSpPr>
          <p:nvPr>
            <p:ph type="body" sz="quarter" idx="1"/>
          </p:nvPr>
        </p:nvSpPr>
        <p:spPr>
          <a:xfrm>
            <a:off x="762000" y="5245100"/>
            <a:ext cx="5384800" cy="3810000"/>
          </a:xfrm>
          <a:prstGeom prst="rect">
            <a:avLst/>
          </a:prstGeom>
        </p:spPr>
        <p:txBody>
          <a:bodyPr anchor="t"/>
          <a:lstStyle>
            <a:lvl1pPr marL="0" indent="0" algn="ctr">
              <a:spcBef>
                <a:spcPts val="0"/>
              </a:spcBef>
              <a:buSzTx/>
              <a:buNone/>
              <a:defRPr sz="2400">
                <a:solidFill>
                  <a:srgbClr val="FFFFFF"/>
                </a:solidFill>
              </a:defRPr>
            </a:lvl1pPr>
            <a:lvl2pPr marL="0" indent="0" algn="ctr">
              <a:spcBef>
                <a:spcPts val="0"/>
              </a:spcBef>
              <a:buSzTx/>
              <a:buNone/>
              <a:defRPr sz="2400">
                <a:solidFill>
                  <a:srgbClr val="FFFFFF"/>
                </a:solidFill>
              </a:defRPr>
            </a:lvl2pPr>
            <a:lvl3pPr marL="0" indent="0" algn="ctr">
              <a:spcBef>
                <a:spcPts val="0"/>
              </a:spcBef>
              <a:buSzTx/>
              <a:buNone/>
              <a:defRPr sz="2400">
                <a:solidFill>
                  <a:srgbClr val="FFFFFF"/>
                </a:solidFill>
              </a:defRPr>
            </a:lvl3pPr>
            <a:lvl4pPr marL="0" indent="0" algn="ctr">
              <a:spcBef>
                <a:spcPts val="0"/>
              </a:spcBef>
              <a:buSzTx/>
              <a:buNone/>
              <a:defRPr sz="2400">
                <a:solidFill>
                  <a:srgbClr val="FFFFFF"/>
                </a:solidFill>
              </a:defRPr>
            </a:lvl4pPr>
            <a:lvl5pPr marL="0" indent="0" algn="ctr">
              <a:spcBef>
                <a:spcPts val="0"/>
              </a:spcBef>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51950"/>
            <a:ext cx="368504" cy="374600"/>
          </a:xfrm>
          <a:prstGeom prst="rect">
            <a:avLst/>
          </a:prstGeom>
        </p:spPr>
        <p:txBody>
          <a:bodyPr anchor="t"/>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762000" y="965200"/>
            <a:ext cx="11480800" cy="78232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626100"/>
            <a:ext cx="5588000" cy="3441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4" name="Image"/>
          <p:cNvSpPr>
            <a:spLocks noGrp="1"/>
          </p:cNvSpPr>
          <p:nvPr>
            <p:ph type="pic" sz="half" idx="14"/>
          </p:nvPr>
        </p:nvSpPr>
        <p:spPr>
          <a:xfrm>
            <a:off x="6680200" y="419100"/>
            <a:ext cx="5588000" cy="49149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5" name="Image"/>
          <p:cNvSpPr>
            <a:spLocks noGrp="1"/>
          </p:cNvSpPr>
          <p:nvPr>
            <p:ph type="pic" sz="half" idx="15"/>
          </p:nvPr>
        </p:nvSpPr>
        <p:spPr>
          <a:xfrm>
            <a:off x="762000" y="419100"/>
            <a:ext cx="5588000" cy="8648700"/>
          </a:xfrm>
          <a:prstGeom prst="rect">
            <a:avLst/>
          </a:prstGeom>
          <a:ln w="25400"/>
          <a:effectLst>
            <a:outerShdw blurRad="254000" dist="127000" dir="5400000" rotWithShape="0">
              <a:srgbClr val="000000">
                <a:alpha val="7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059"/>
          </a:xfrm>
          <a:prstGeom prst="rect">
            <a:avLst/>
          </a:prstGeom>
        </p:spPr>
        <p:txBody>
          <a:bodyPr anchor="t">
            <a:spAutoFit/>
          </a:bodyPr>
          <a:lstStyle>
            <a:lvl1pPr marL="0" indent="0" algn="ctr">
              <a:lnSpc>
                <a:spcPct val="110000"/>
              </a:lnSpc>
              <a:spcBef>
                <a:spcPts val="0"/>
              </a:spcBef>
              <a:buSzTx/>
              <a:buNone/>
              <a:defRPr sz="2400" b="1" i="1">
                <a:solidFill>
                  <a:srgbClr val="FFFFFF"/>
                </a:solidFill>
                <a:latin typeface="+mn-lt"/>
                <a:ea typeface="+mn-ea"/>
                <a:cs typeface="+mn-cs"/>
                <a:sym typeface="Helvetica Neue"/>
              </a:defRPr>
            </a:lvl1pPr>
          </a:lstStyle>
          <a:p>
            <a:r>
              <a:t>–Johnny Appleseed</a:t>
            </a:r>
          </a:p>
        </p:txBody>
      </p:sp>
      <p:sp>
        <p:nvSpPr>
          <p:cNvPr id="94" name="“Type a quote here.”"/>
          <p:cNvSpPr txBox="1">
            <a:spLocks noGrp="1"/>
          </p:cNvSpPr>
          <p:nvPr>
            <p:ph type="body" sz="quarter" idx="14"/>
          </p:nvPr>
        </p:nvSpPr>
        <p:spPr>
          <a:xfrm>
            <a:off x="1270000" y="4305300"/>
            <a:ext cx="10464800" cy="647700"/>
          </a:xfrm>
          <a:prstGeom prst="rect">
            <a:avLst/>
          </a:prstGeom>
        </p:spPr>
        <p:txBody>
          <a:bodyPr>
            <a:spAutoFit/>
          </a:bodyPr>
          <a:lstStyle>
            <a:lvl1pPr marL="0" indent="0" algn="ctr">
              <a:lnSpc>
                <a:spcPct val="110000"/>
              </a:lnSpc>
              <a:spcBef>
                <a:spcPts val="0"/>
              </a:spcBef>
              <a:buSzTx/>
              <a:buNone/>
              <a:defRPr sz="3600" b="1">
                <a:solidFill>
                  <a:srgbClr val="FFFFFF"/>
                </a:solidFill>
                <a:effectLst>
                  <a:outerShdw blurRad="50800" dist="25400" dir="5400000" rotWithShape="0">
                    <a:srgbClr val="020202"/>
                  </a:outerShdw>
                </a:effectLst>
                <a:latin typeface="+mn-lt"/>
                <a:ea typeface="+mn-ea"/>
                <a:cs typeface="+mn-cs"/>
                <a:sym typeface="Helvetica Neue"/>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203200"/>
            <a:ext cx="11480800" cy="214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762000" y="2413000"/>
            <a:ext cx="11480800" cy="6362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5150"/>
            <a:ext cx="368504"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6400" b="1" i="0" u="none" strike="noStrike" cap="none" spc="0" baseline="0">
          <a:ln>
            <a:noFill/>
          </a:ln>
          <a:solidFill>
            <a:srgbClr val="FFFFFF"/>
          </a:solidFill>
          <a:effectLst>
            <a:outerShdw blurRad="50800" dist="25400" dir="5400000" rotWithShape="0">
              <a:srgbClr val="000000"/>
            </a:outerShdw>
          </a:effectLst>
          <a:uFillTx/>
          <a:latin typeface="+mn-lt"/>
          <a:ea typeface="+mn-ea"/>
          <a:cs typeface="+mn-cs"/>
          <a:sym typeface="Helvetica Neue"/>
        </a:defRPr>
      </a:lvl9pPr>
    </p:titleStyle>
    <p:bodyStyle>
      <a:lvl1pPr marL="406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1pPr>
      <a:lvl2pPr marL="812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2pPr>
      <a:lvl3pPr marL="1219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3pPr>
      <a:lvl4pPr marL="1625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4pPr>
      <a:lvl5pPr marL="20320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5pPr>
      <a:lvl6pPr marL="24384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6pPr>
      <a:lvl7pPr marL="28448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7pPr>
      <a:lvl8pPr marL="32512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8pPr>
      <a:lvl9pPr marL="3657600" marR="0" indent="-406400" algn="l" defTabSz="584200" rtl="0" latinLnBrk="0">
        <a:lnSpc>
          <a:spcPct val="100000"/>
        </a:lnSpc>
        <a:spcBef>
          <a:spcPts val="4200"/>
        </a:spcBef>
        <a:spcAft>
          <a:spcPts val="0"/>
        </a:spcAft>
        <a:buClrTx/>
        <a:buSzPct val="75000"/>
        <a:buFontTx/>
        <a:buChar char="•"/>
        <a:tabLst/>
        <a:defRPr sz="3400" b="0" i="0" u="none" strike="noStrike" cap="none" spc="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hemeOverride" Target="../theme/themeOverride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themeOverride" Target="../theme/themeOverride11.xml"/><Relationship Id="rId6" Type="http://schemas.openxmlformats.org/officeDocument/2006/relationships/image" Target="../media/image9.jpeg"/><Relationship Id="rId5" Type="http://schemas.openxmlformats.org/officeDocument/2006/relationships/image" Target="../media/image8.w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image" Target="../media/image9.jpeg"/><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hemeOverride" Target="../theme/themeOverride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16.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hemeOverride" Target="../theme/themeOverride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pic>
        <p:nvPicPr>
          <p:cNvPr id="119" name="Image" descr="Image"/>
          <p:cNvPicPr>
            <a:picLocks noChangeAspect="1"/>
          </p:cNvPicPr>
          <p:nvPr/>
        </p:nvPicPr>
        <p:blipFill>
          <a:blip r:embed="rId2">
            <a:extLst/>
          </a:blip>
          <a:stretch>
            <a:fillRect/>
          </a:stretch>
        </p:blipFill>
        <p:spPr>
          <a:xfrm>
            <a:off x="3770901" y="-177595"/>
            <a:ext cx="5462998" cy="6251620"/>
          </a:xfrm>
          <a:prstGeom prst="rect">
            <a:avLst/>
          </a:prstGeom>
          <a:ln w="12700">
            <a:miter lim="400000"/>
          </a:ln>
        </p:spPr>
      </p:pic>
      <p:sp>
        <p:nvSpPr>
          <p:cNvPr id="120" name="MSCI 311…"/>
          <p:cNvSpPr txBox="1">
            <a:spLocks noGrp="1"/>
          </p:cNvSpPr>
          <p:nvPr>
            <p:ph type="ctrTitle"/>
          </p:nvPr>
        </p:nvSpPr>
        <p:spPr>
          <a:xfrm>
            <a:off x="762000" y="5945820"/>
            <a:ext cx="11480801" cy="2540001"/>
          </a:xfrm>
          <a:prstGeom prst="rect">
            <a:avLst/>
          </a:prstGeom>
        </p:spPr>
        <p:txBody>
          <a:bodyPr/>
          <a:lstStyle/>
          <a:p>
            <a:pPr defTabSz="479044">
              <a:defRPr sz="5248">
                <a:effectLst>
                  <a:outerShdw blurRad="41656" dist="20828" dir="5400000" rotWithShape="0">
                    <a:srgbClr val="000000"/>
                  </a:outerShdw>
                </a:effectLst>
              </a:defRPr>
            </a:pPr>
            <a:r>
              <a:t>MSCI 311</a:t>
            </a:r>
          </a:p>
          <a:p>
            <a:pPr defTabSz="479044">
              <a:defRPr sz="5248">
                <a:effectLst>
                  <a:outerShdw blurRad="41656" dist="20828" dir="5400000" rotWithShape="0">
                    <a:srgbClr val="000000"/>
                  </a:outerShdw>
                </a:effectLst>
              </a:defRPr>
            </a:pPr>
            <a:r>
              <a:t>Organizational Design and Technology</a:t>
            </a:r>
            <a:r>
              <a:rPr sz="984">
                <a:solidFill>
                  <a:srgbClr val="000000"/>
                </a:solidFill>
                <a:latin typeface="Times"/>
                <a:ea typeface="Times"/>
                <a:cs typeface="Times"/>
                <a:sym typeface="Times"/>
              </a:rPr>
              <a:t> </a:t>
            </a:r>
          </a:p>
        </p:txBody>
      </p:sp>
      <p:sp>
        <p:nvSpPr>
          <p:cNvPr id="121" name="Instructor: Ayman Alzayat, aalzayat@uwaterloo.ca…"/>
          <p:cNvSpPr txBox="1">
            <a:spLocks noGrp="1"/>
          </p:cNvSpPr>
          <p:nvPr>
            <p:ph type="subTitle" sz="quarter" idx="1"/>
          </p:nvPr>
        </p:nvSpPr>
        <p:spPr>
          <a:xfrm>
            <a:off x="762000" y="8595159"/>
            <a:ext cx="11480801" cy="863601"/>
          </a:xfrm>
          <a:prstGeom prst="rect">
            <a:avLst/>
          </a:prstGeom>
        </p:spPr>
        <p:txBody>
          <a:bodyPr/>
          <a:lstStyle/>
          <a:p>
            <a:pPr defTabSz="245363">
              <a:defRPr sz="2184" b="1">
                <a:effectLst>
                  <a:outerShdw blurRad="21336" dist="10668" dir="5400000" rotWithShape="0">
                    <a:srgbClr val="000000"/>
                  </a:outerShdw>
                </a:effectLst>
                <a:latin typeface="+mn-lt"/>
                <a:ea typeface="+mn-ea"/>
                <a:cs typeface="+mn-cs"/>
                <a:sym typeface="Helvetica Neue"/>
              </a:defRPr>
            </a:pPr>
            <a:r>
              <a:t>Instructor: Ayman Alzayat, aalzayat@uwaterloo.ca </a:t>
            </a:r>
            <a:endParaRPr sz="504">
              <a:solidFill>
                <a:srgbClr val="000000"/>
              </a:solidFill>
              <a:latin typeface="Times"/>
              <a:ea typeface="Times"/>
              <a:cs typeface="Times"/>
              <a:sym typeface="Times"/>
            </a:endParaRPr>
          </a:p>
          <a:p>
            <a:pPr defTabSz="245363">
              <a:defRPr sz="2184" b="1">
                <a:effectLst>
                  <a:outerShdw blurRad="21336" dist="10668" dir="5400000" rotWithShape="0">
                    <a:srgbClr val="000000"/>
                  </a:outerShdw>
                </a:effectLst>
                <a:latin typeface="+mn-lt"/>
                <a:ea typeface="+mn-ea"/>
                <a:cs typeface="+mn-cs"/>
                <a:sym typeface="Helvetica Neue"/>
              </a:defRPr>
            </a:pPr>
            <a:r>
              <a:t>TA: Varsha Suryanarayana, vsuryana@uwaterloo.ca</a:t>
            </a:r>
            <a:endParaRPr sz="504">
              <a:solidFill>
                <a:srgbClr val="000000"/>
              </a:solidFill>
              <a:latin typeface="Times"/>
              <a:ea typeface="Times"/>
              <a:cs typeface="Times"/>
              <a:sym typeface="Times"/>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lnSpcReduction="10000"/>
          </a:bodyPr>
          <a:lstStyle/>
          <a:p>
            <a:pPr marL="0" indent="0">
              <a:buNone/>
            </a:pPr>
            <a:r>
              <a:rPr lang="en-US" sz="3600" b="1" dirty="0">
                <a:solidFill>
                  <a:srgbClr val="FFC000"/>
                </a:solidFill>
                <a:effectLst/>
              </a:rPr>
              <a:t>Technical Complexity (Woodward)</a:t>
            </a:r>
          </a:p>
          <a:p>
            <a:pPr marL="0" indent="0">
              <a:buNone/>
            </a:pPr>
            <a:r>
              <a:rPr lang="en-US" sz="3600" b="1" dirty="0">
                <a:solidFill>
                  <a:schemeClr val="tx1"/>
                </a:solidFill>
                <a:effectLst/>
              </a:rPr>
              <a:t>	Three groupings of technology:</a:t>
            </a:r>
          </a:p>
          <a:p>
            <a:pPr marL="0" indent="0">
              <a:buNone/>
            </a:pPr>
            <a:r>
              <a:rPr lang="en-US" sz="3600" b="1" dirty="0">
                <a:solidFill>
                  <a:schemeClr val="tx1"/>
                </a:solidFill>
                <a:effectLst/>
              </a:rPr>
              <a:t>				3- Continuous Process production</a:t>
            </a:r>
          </a:p>
          <a:p>
            <a:r>
              <a:rPr lang="en-US" sz="3600" dirty="0">
                <a:solidFill>
                  <a:schemeClr val="tx1"/>
                </a:solidFill>
                <a:effectLst/>
              </a:rPr>
              <a:t>Highly mechanized</a:t>
            </a:r>
          </a:p>
          <a:p>
            <a:r>
              <a:rPr lang="en-US" sz="3600" dirty="0">
                <a:solidFill>
                  <a:schemeClr val="tx1"/>
                </a:solidFill>
                <a:effectLst/>
              </a:rPr>
              <a:t>Processes are continuous, repetitive, and endless</a:t>
            </a:r>
          </a:p>
          <a:p>
            <a:r>
              <a:rPr lang="en-US" sz="3600" dirty="0">
                <a:solidFill>
                  <a:schemeClr val="tx1"/>
                </a:solidFill>
                <a:effectLst/>
              </a:rPr>
              <a:t>Highest degree of standardization</a:t>
            </a:r>
          </a:p>
          <a:p>
            <a:r>
              <a:rPr lang="en-US" sz="3600" dirty="0">
                <a:solidFill>
                  <a:schemeClr val="tx1"/>
                </a:solidFill>
                <a:effectLst/>
              </a:rPr>
              <a:t>E.g. oil refinery</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10</a:t>
            </a:fld>
            <a:endParaRPr dirty="0"/>
          </a:p>
        </p:txBody>
      </p:sp>
    </p:spTree>
    <p:extLst>
      <p:ext uri="{BB962C8B-B14F-4D97-AF65-F5344CB8AC3E}">
        <p14:creationId xmlns:p14="http://schemas.microsoft.com/office/powerpoint/2010/main" val="2713324484"/>
      </p:ext>
    </p:extLst>
  </p:cSld>
  <p:clrMapOvr>
    <a:overrideClrMapping bg1="dk1" tx1="lt1" bg2="dk2" tx2="lt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11</a:t>
            </a:fld>
            <a:endParaRPr dirty="0"/>
          </a:p>
        </p:txBody>
      </p:sp>
      <p:pic>
        <p:nvPicPr>
          <p:cNvPr id="6" name="Picture 4" descr="t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5708" y="343439"/>
            <a:ext cx="10620684" cy="857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487744"/>
      </p:ext>
    </p:extLst>
  </p:cSld>
  <p:clrMapOvr>
    <a:overrideClrMapping bg1="dk1" tx1="lt1" bg2="dk2" tx2="lt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12</a:t>
            </a:fld>
            <a:endParaRPr dirty="0"/>
          </a:p>
        </p:txBody>
      </p:sp>
      <p:pic>
        <p:nvPicPr>
          <p:cNvPr id="2" name="Picture 1"/>
          <p:cNvPicPr>
            <a:picLocks noChangeAspect="1"/>
          </p:cNvPicPr>
          <p:nvPr/>
        </p:nvPicPr>
        <p:blipFill>
          <a:blip r:embed="rId3"/>
          <a:stretch>
            <a:fillRect/>
          </a:stretch>
        </p:blipFill>
        <p:spPr>
          <a:xfrm>
            <a:off x="336956" y="762000"/>
            <a:ext cx="12318188" cy="7861779"/>
          </a:xfrm>
          <a:prstGeom prst="rect">
            <a:avLst/>
          </a:prstGeom>
        </p:spPr>
      </p:pic>
    </p:spTree>
    <p:extLst>
      <p:ext uri="{BB962C8B-B14F-4D97-AF65-F5344CB8AC3E}">
        <p14:creationId xmlns:p14="http://schemas.microsoft.com/office/powerpoint/2010/main" val="23713076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Variety &amp;  Analyzability (</a:t>
            </a:r>
            <a:r>
              <a:rPr lang="en-US" sz="2800" b="1" dirty="0" err="1">
                <a:solidFill>
                  <a:srgbClr val="FFC000"/>
                </a:solidFill>
                <a:effectLst/>
              </a:rPr>
              <a:t>Perrow</a:t>
            </a:r>
            <a:r>
              <a:rPr lang="en-US" sz="2800" b="1" dirty="0">
                <a:solidFill>
                  <a:srgbClr val="FFC000"/>
                </a:solidFill>
                <a:effectLst/>
              </a:rPr>
              <a:t>)</a:t>
            </a:r>
          </a:p>
          <a:p>
            <a:pPr>
              <a:lnSpc>
                <a:spcPct val="120000"/>
              </a:lnSpc>
              <a:spcBef>
                <a:spcPts val="2000"/>
              </a:spcBef>
            </a:pPr>
            <a:r>
              <a:rPr lang="en-US" sz="2800" dirty="0">
                <a:solidFill>
                  <a:schemeClr val="tx1"/>
                </a:solidFill>
                <a:effectLst/>
              </a:rPr>
              <a:t>Extend concepts beyond manufacturing (e.g. services)</a:t>
            </a:r>
          </a:p>
          <a:p>
            <a:pPr>
              <a:lnSpc>
                <a:spcPct val="120000"/>
              </a:lnSpc>
              <a:spcBef>
                <a:spcPts val="2000"/>
              </a:spcBef>
            </a:pPr>
            <a:r>
              <a:rPr lang="en-US" sz="2800" dirty="0">
                <a:solidFill>
                  <a:schemeClr val="tx1"/>
                </a:solidFill>
                <a:effectLst/>
              </a:rPr>
              <a:t>Unit of analysis: work unit tasks</a:t>
            </a:r>
          </a:p>
          <a:p>
            <a:pPr marL="0" indent="0">
              <a:lnSpc>
                <a:spcPct val="120000"/>
              </a:lnSpc>
              <a:spcBef>
                <a:spcPts val="2000"/>
              </a:spcBef>
              <a:buNone/>
            </a:pPr>
            <a:r>
              <a:rPr lang="en-US" sz="2800" dirty="0">
                <a:solidFill>
                  <a:schemeClr val="tx1"/>
                </a:solidFill>
                <a:effectLst/>
              </a:rPr>
              <a:t>Two dimensions of technology:</a:t>
            </a:r>
          </a:p>
          <a:p>
            <a:pPr marL="0" indent="0">
              <a:lnSpc>
                <a:spcPct val="120000"/>
              </a:lnSpc>
              <a:spcBef>
                <a:spcPts val="2000"/>
              </a:spcBef>
              <a:buNone/>
            </a:pPr>
            <a:r>
              <a:rPr lang="en-US" sz="2800" b="1" dirty="0">
                <a:solidFill>
                  <a:srgbClr val="FFC000"/>
                </a:solidFill>
                <a:effectLst/>
              </a:rPr>
              <a:t>1. Task Variety </a:t>
            </a:r>
            <a:r>
              <a:rPr lang="en-US" sz="2800" b="1" dirty="0">
                <a:solidFill>
                  <a:schemeClr val="tx1"/>
                </a:solidFill>
                <a:effectLst/>
              </a:rPr>
              <a:t>= “</a:t>
            </a:r>
            <a:r>
              <a:rPr lang="en-US" sz="2800" dirty="0">
                <a:solidFill>
                  <a:schemeClr val="tx1"/>
                </a:solidFill>
                <a:effectLst/>
              </a:rPr>
              <a:t>The number of exceptions to the planned course of events”</a:t>
            </a:r>
          </a:p>
          <a:p>
            <a:pPr marL="0" indent="0">
              <a:lnSpc>
                <a:spcPct val="120000"/>
              </a:lnSpc>
              <a:spcBef>
                <a:spcPts val="2000"/>
              </a:spcBef>
              <a:buNone/>
            </a:pPr>
            <a:r>
              <a:rPr lang="en-US" sz="2800" b="1" dirty="0">
                <a:solidFill>
                  <a:srgbClr val="FFC000"/>
                </a:solidFill>
                <a:effectLst/>
              </a:rPr>
              <a:t>2. Task Analyzability </a:t>
            </a:r>
            <a:r>
              <a:rPr lang="en-US" sz="2800" b="1" dirty="0">
                <a:solidFill>
                  <a:schemeClr val="tx1"/>
                </a:solidFill>
                <a:effectLst/>
              </a:rPr>
              <a:t>=</a:t>
            </a:r>
            <a:r>
              <a:rPr lang="en-US" sz="2800" b="1" dirty="0">
                <a:solidFill>
                  <a:srgbClr val="FFC000"/>
                </a:solidFill>
                <a:effectLst/>
              </a:rPr>
              <a:t> </a:t>
            </a:r>
            <a:r>
              <a:rPr lang="en-US" sz="2800" dirty="0">
                <a:solidFill>
                  <a:schemeClr val="tx1"/>
                </a:solidFill>
                <a:effectLst/>
              </a:rPr>
              <a:t>“Extent to which task can be reduced to explicit steps, techniques, instructions, and programs” E.g. catching a ball vs. typing a sentence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13</a:t>
            </a:fld>
            <a:endParaRPr dirty="0"/>
          </a:p>
        </p:txBody>
      </p:sp>
    </p:spTree>
    <p:extLst>
      <p:ext uri="{BB962C8B-B14F-4D97-AF65-F5344CB8AC3E}">
        <p14:creationId xmlns:p14="http://schemas.microsoft.com/office/powerpoint/2010/main" val="82239384"/>
      </p:ext>
    </p:extLst>
  </p:cSld>
  <p:clrMapOvr>
    <a:overrideClrMapping bg1="dk1" tx1="lt1" bg2="dk2" tx2="lt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14</a:t>
            </a:fld>
            <a:endParaRPr dirty="0"/>
          </a:p>
        </p:txBody>
      </p:sp>
      <p:pic>
        <p:nvPicPr>
          <p:cNvPr id="4" name="Picture 3"/>
          <p:cNvPicPr>
            <a:picLocks noChangeAspect="1"/>
          </p:cNvPicPr>
          <p:nvPr/>
        </p:nvPicPr>
        <p:blipFill>
          <a:blip r:embed="rId4"/>
          <a:stretch>
            <a:fillRect/>
          </a:stretch>
        </p:blipFill>
        <p:spPr>
          <a:xfrm>
            <a:off x="105565" y="345673"/>
            <a:ext cx="12539568" cy="8909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4" descr="C:\Users\Ada Azcaj\AppData\Local\Microsoft\Windows\Temporary Internet Files\Content.IE5\GZZNMTO7\MC900432515[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6012" y="7908247"/>
            <a:ext cx="1100739" cy="11007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a Azcaj\AppData\Local\Microsoft\Windows\Temporary Internet Files\Content.IE5\GZZNMTO7\MP90040943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8042" y="2917372"/>
            <a:ext cx="1268709" cy="17796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Ada Azcaj\AppData\Local\Microsoft\Windows\Temporary Internet Files\Content.IE5\ENZO4PME\MC900391796[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29222" y="3195520"/>
            <a:ext cx="1815911" cy="18710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Ada Azcaj\AppData\Local\Microsoft\Windows\Temporary Internet Files\Content.IE5\85IOQ8HN\MC900301158[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24095" y="7010400"/>
            <a:ext cx="2021038" cy="224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16132"/>
      </p:ext>
    </p:extLst>
  </p:cSld>
  <p:clrMapOvr>
    <a:overrideClrMapping bg1="dk1" tx1="lt1" bg2="dk2" tx2="lt2" accent1="accent1" accent2="accent2" accent3="accent3" accent4="accent4" accent5="accent5" accent6="accent6" hlink="hlink" folHlink="folHlink"/>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15</a:t>
            </a:fld>
            <a:endParaRPr dirty="0"/>
          </a:p>
        </p:txBody>
      </p:sp>
      <p:pic>
        <p:nvPicPr>
          <p:cNvPr id="4" name="Picture 3"/>
          <p:cNvPicPr>
            <a:picLocks noChangeAspect="1"/>
          </p:cNvPicPr>
          <p:nvPr/>
        </p:nvPicPr>
        <p:blipFill>
          <a:blip r:embed="rId3"/>
          <a:stretch>
            <a:fillRect/>
          </a:stretch>
        </p:blipFill>
        <p:spPr>
          <a:xfrm>
            <a:off x="105565" y="345673"/>
            <a:ext cx="12539568" cy="8909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4" descr="C:\Users\Ada Azcaj\AppData\Local\Microsoft\Windows\Temporary Internet Files\Content.IE5\GZZNMTO7\MC9004325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6012" y="7908247"/>
            <a:ext cx="1100739" cy="11007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a Azcaj\AppData\Local\Microsoft\Windows\Temporary Internet Files\Content.IE5\GZZNMTO7\MP90040943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8042" y="2917372"/>
            <a:ext cx="1268709" cy="17796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Ada Azcaj\AppData\Local\Microsoft\Windows\Temporary Internet Files\Content.IE5\ENZO4PME\MC900391796[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29222" y="3195520"/>
            <a:ext cx="1815911" cy="18710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Ada Azcaj\AppData\Local\Microsoft\Windows\Temporary Internet Files\Content.IE5\85IOQ8HN\MC900301158[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24095" y="7010400"/>
            <a:ext cx="2021038" cy="224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81842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a:p>
            <a:pPr marL="0" indent="0">
              <a:lnSpc>
                <a:spcPct val="120000"/>
              </a:lnSpc>
              <a:spcBef>
                <a:spcPts val="2000"/>
              </a:spcBef>
              <a:buNone/>
            </a:pPr>
            <a:r>
              <a:rPr lang="en-US" sz="2800" dirty="0">
                <a:solidFill>
                  <a:srgbClr val="FFC000"/>
                </a:solidFill>
                <a:effectLst/>
              </a:rPr>
              <a:t>Types of internal interdependencies amongst organizational parts:</a:t>
            </a:r>
          </a:p>
          <a:p>
            <a:pPr marL="514350" indent="-514350">
              <a:lnSpc>
                <a:spcPct val="120000"/>
              </a:lnSpc>
              <a:spcBef>
                <a:spcPts val="2000"/>
              </a:spcBef>
              <a:buFont typeface="+mj-lt"/>
              <a:buAutoNum type="arabicPeriod"/>
            </a:pPr>
            <a:r>
              <a:rPr lang="en-US" sz="2800" dirty="0">
                <a:solidFill>
                  <a:schemeClr val="tx1"/>
                </a:solidFill>
                <a:effectLst/>
              </a:rPr>
              <a:t>Pooled interdependence</a:t>
            </a:r>
          </a:p>
          <a:p>
            <a:pPr marL="514350" indent="-514350">
              <a:lnSpc>
                <a:spcPct val="120000"/>
              </a:lnSpc>
              <a:spcBef>
                <a:spcPts val="2000"/>
              </a:spcBef>
              <a:buFont typeface="+mj-lt"/>
              <a:buAutoNum type="arabicPeriod"/>
            </a:pPr>
            <a:r>
              <a:rPr lang="en-US" sz="2800" dirty="0">
                <a:solidFill>
                  <a:schemeClr val="tx1"/>
                </a:solidFill>
                <a:effectLst/>
              </a:rPr>
              <a:t>Sequential interdependence</a:t>
            </a:r>
          </a:p>
          <a:p>
            <a:pPr marL="514350" indent="-514350">
              <a:lnSpc>
                <a:spcPct val="120000"/>
              </a:lnSpc>
              <a:spcBef>
                <a:spcPts val="2000"/>
              </a:spcBef>
              <a:buFont typeface="+mj-lt"/>
              <a:buAutoNum type="arabicPeriod"/>
            </a:pPr>
            <a:r>
              <a:rPr lang="en-US" sz="2800" dirty="0">
                <a:solidFill>
                  <a:schemeClr val="tx1"/>
                </a:solidFill>
                <a:effectLst/>
              </a:rPr>
              <a:t>Reciprocal interdependence</a:t>
            </a:r>
          </a:p>
          <a:p>
            <a:pPr marL="0" indent="0">
              <a:lnSpc>
                <a:spcPct val="120000"/>
              </a:lnSpc>
              <a:spcBef>
                <a:spcPts val="2000"/>
              </a:spcBef>
              <a:buNone/>
            </a:pPr>
            <a:r>
              <a:rPr lang="en-IN" sz="2800" dirty="0">
                <a:effectLst/>
                <a:sym typeface="Helvetica Neue"/>
              </a:rPr>
              <a:t>Task interdependence refers to the manner in which different organizational tasks are related to one another. According to this view, when task interdependence is low, people and departments are individually specialized. When task interdependence is high, people and departments are jointly specialized.</a:t>
            </a:r>
            <a:endParaRPr lang="en-US" sz="2800" dirty="0">
              <a:solidFill>
                <a:schemeClr val="tx1"/>
              </a:solidFill>
              <a:effectLst/>
            </a:endParaRPr>
          </a:p>
          <a:p>
            <a:pPr marL="0" indent="0">
              <a:lnSpc>
                <a:spcPct val="120000"/>
              </a:lnSpc>
              <a:spcBef>
                <a:spcPts val="2000"/>
              </a:spcBef>
              <a:buNone/>
            </a:pPr>
            <a:endParaRPr lang="en-US" sz="2800" b="1"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16</a:t>
            </a:fld>
            <a:endParaRPr dirty="0"/>
          </a:p>
        </p:txBody>
      </p:sp>
    </p:spTree>
    <p:extLst>
      <p:ext uri="{BB962C8B-B14F-4D97-AF65-F5344CB8AC3E}">
        <p14:creationId xmlns:p14="http://schemas.microsoft.com/office/powerpoint/2010/main" val="2409488382"/>
      </p:ext>
    </p:extLst>
  </p:cSld>
  <p:clrMapOvr>
    <a:overrideClrMapping bg1="dk1" tx1="lt1" bg2="dk2" tx2="lt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a:p>
            <a:pPr marL="0" indent="0">
              <a:lnSpc>
                <a:spcPct val="120000"/>
              </a:lnSpc>
              <a:spcBef>
                <a:spcPts val="2000"/>
              </a:spcBef>
              <a:buNone/>
            </a:pPr>
            <a:r>
              <a:rPr lang="en-US" sz="2800" dirty="0">
                <a:solidFill>
                  <a:srgbClr val="FFC000"/>
                </a:solidFill>
                <a:effectLst/>
              </a:rPr>
              <a:t>1. Pooled interdependence</a:t>
            </a:r>
          </a:p>
          <a:p>
            <a:pPr>
              <a:lnSpc>
                <a:spcPct val="120000"/>
              </a:lnSpc>
              <a:spcBef>
                <a:spcPts val="2000"/>
              </a:spcBef>
            </a:pPr>
            <a:r>
              <a:rPr lang="en-US" sz="2800" dirty="0">
                <a:solidFill>
                  <a:schemeClr val="tx1"/>
                </a:solidFill>
                <a:effectLst/>
              </a:rPr>
              <a:t>Org. parts share resources</a:t>
            </a:r>
          </a:p>
          <a:p>
            <a:pPr>
              <a:lnSpc>
                <a:spcPct val="120000"/>
              </a:lnSpc>
              <a:spcBef>
                <a:spcPts val="2000"/>
              </a:spcBef>
            </a:pPr>
            <a:r>
              <a:rPr lang="en-US" sz="2800" dirty="0">
                <a:solidFill>
                  <a:schemeClr val="tx1"/>
                </a:solidFill>
                <a:effectLst/>
              </a:rPr>
              <a:t>Failure of one can jeopardize the whole and thus the other parts -&gt; increase parts</a:t>
            </a:r>
          </a:p>
          <a:p>
            <a:pPr>
              <a:lnSpc>
                <a:spcPct val="120000"/>
              </a:lnSpc>
              <a:spcBef>
                <a:spcPts val="2000"/>
              </a:spcBef>
            </a:pPr>
            <a:r>
              <a:rPr lang="en-US" sz="2800" dirty="0">
                <a:solidFill>
                  <a:schemeClr val="tx1"/>
                </a:solidFill>
                <a:effectLst/>
              </a:rPr>
              <a:t>E.g. teachers in a school, commercial banks, real estate companies</a:t>
            </a:r>
          </a:p>
          <a:p>
            <a:pPr>
              <a:lnSpc>
                <a:spcPct val="120000"/>
              </a:lnSpc>
              <a:spcBef>
                <a:spcPts val="2000"/>
              </a:spcBef>
            </a:pPr>
            <a:r>
              <a:rPr lang="en-US" sz="2800" dirty="0">
                <a:solidFill>
                  <a:schemeClr val="tx1"/>
                </a:solidFill>
                <a:effectLst/>
              </a:rPr>
              <a:t>Makes use of “Mediating Technology” (e.g. bank machine. Link units that would otherwise be independent (customer &amp; bank))</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17</a:t>
            </a:fld>
            <a:endParaRPr dirty="0"/>
          </a:p>
        </p:txBody>
      </p:sp>
      <p:pic>
        <p:nvPicPr>
          <p:cNvPr id="2" name="Picture 1"/>
          <p:cNvPicPr>
            <a:picLocks noChangeAspect="1"/>
          </p:cNvPicPr>
          <p:nvPr/>
        </p:nvPicPr>
        <p:blipFill>
          <a:blip r:embed="rId4"/>
          <a:stretch>
            <a:fillRect/>
          </a:stretch>
        </p:blipFill>
        <p:spPr>
          <a:xfrm>
            <a:off x="7291666" y="1638463"/>
            <a:ext cx="4558538" cy="3521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0216560"/>
      </p:ext>
    </p:extLst>
  </p:cSld>
  <p:clrMapOvr>
    <a:overrideClrMapping bg1="dk1" tx1="lt1" bg2="dk2" tx2="lt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342408"/>
            <a:ext cx="11480800" cy="5557408"/>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a:p>
            <a:pPr marL="0" indent="0">
              <a:lnSpc>
                <a:spcPct val="120000"/>
              </a:lnSpc>
              <a:spcBef>
                <a:spcPts val="2000"/>
              </a:spcBef>
              <a:buNone/>
            </a:pPr>
            <a:r>
              <a:rPr lang="en-US" sz="2800" dirty="0">
                <a:solidFill>
                  <a:srgbClr val="FFC000"/>
                </a:solidFill>
                <a:effectLst/>
              </a:rPr>
              <a:t>2. Sequential interdependence</a:t>
            </a:r>
          </a:p>
          <a:p>
            <a:pPr>
              <a:lnSpc>
                <a:spcPct val="120000"/>
              </a:lnSpc>
              <a:spcBef>
                <a:spcPts val="2000"/>
              </a:spcBef>
            </a:pPr>
            <a:r>
              <a:rPr lang="en-US" sz="2800" dirty="0">
                <a:solidFill>
                  <a:schemeClr val="tx1"/>
                </a:solidFill>
                <a:effectLst/>
              </a:rPr>
              <a:t>Pooled aspect present: all parts make contributions to the whole and they are sustained by the whole</a:t>
            </a:r>
          </a:p>
          <a:p>
            <a:pPr>
              <a:lnSpc>
                <a:spcPct val="120000"/>
              </a:lnSpc>
              <a:spcBef>
                <a:spcPts val="2000"/>
              </a:spcBef>
            </a:pPr>
            <a:r>
              <a:rPr lang="en-US" sz="2800" dirty="0">
                <a:solidFill>
                  <a:schemeClr val="tx1"/>
                </a:solidFill>
                <a:effectLst/>
              </a:rPr>
              <a:t>In  addition: Serial configuration, output of one part becomes input to another</a:t>
            </a:r>
          </a:p>
          <a:p>
            <a:pPr>
              <a:lnSpc>
                <a:spcPct val="120000"/>
              </a:lnSpc>
              <a:spcBef>
                <a:spcPts val="2000"/>
              </a:spcBef>
            </a:pPr>
            <a:r>
              <a:rPr lang="en-US" sz="2800" dirty="0">
                <a:solidFill>
                  <a:schemeClr val="tx1"/>
                </a:solidFill>
                <a:effectLst/>
              </a:rPr>
              <a:t>E.g. mass production factory</a:t>
            </a:r>
          </a:p>
          <a:p>
            <a:pPr>
              <a:lnSpc>
                <a:spcPct val="120000"/>
              </a:lnSpc>
              <a:spcBef>
                <a:spcPts val="2000"/>
              </a:spcBef>
            </a:pPr>
            <a:r>
              <a:rPr lang="en-US" sz="2800" dirty="0">
                <a:solidFill>
                  <a:schemeClr val="tx1"/>
                </a:solidFill>
                <a:effectLst/>
              </a:rPr>
              <a:t>Makes use of “Long-Linked Technology”  (e. g. assembly line)</a:t>
            </a:r>
          </a:p>
          <a:p>
            <a:pPr>
              <a:lnSpc>
                <a:spcPct val="120000"/>
              </a:lnSpc>
              <a:spcBef>
                <a:spcPts val="2000"/>
              </a:spcBef>
            </a:pPr>
            <a:r>
              <a:rPr lang="en-US" sz="2800" dirty="0">
                <a:effectLst/>
                <a:sym typeface="Helvetica Neue"/>
              </a:rPr>
              <a:t>This system has two major disadvantages:</a:t>
            </a:r>
          </a:p>
          <a:p>
            <a:pPr marL="514350" indent="-514350">
              <a:lnSpc>
                <a:spcPct val="120000"/>
              </a:lnSpc>
              <a:spcBef>
                <a:spcPts val="2000"/>
              </a:spcBef>
              <a:buFont typeface="+mj-lt"/>
              <a:buAutoNum type="arabicPeriod"/>
            </a:pPr>
            <a:r>
              <a:rPr lang="en-IN" sz="2800" dirty="0">
                <a:effectLst/>
                <a:sym typeface="Helvetica Neue"/>
              </a:rPr>
              <a:t>Employees do not become highly skilled</a:t>
            </a:r>
          </a:p>
          <a:p>
            <a:pPr marL="514350" indent="-514350">
              <a:lnSpc>
                <a:spcPct val="120000"/>
              </a:lnSpc>
              <a:spcBef>
                <a:spcPts val="2000"/>
              </a:spcBef>
              <a:buFont typeface="+mj-lt"/>
              <a:buAutoNum type="arabicPeriod"/>
            </a:pPr>
            <a:r>
              <a:rPr lang="en-IN" sz="2800" dirty="0">
                <a:effectLst/>
                <a:sym typeface="Helvetica Neue"/>
              </a:rPr>
              <a:t>must follow the specified procedures</a:t>
            </a:r>
            <a:endParaRPr lang="en-US" sz="2800" dirty="0">
              <a:solidFill>
                <a:schemeClr val="tx1"/>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18</a:t>
            </a:fld>
            <a:endParaRPr dirty="0"/>
          </a:p>
        </p:txBody>
      </p:sp>
      <p:pic>
        <p:nvPicPr>
          <p:cNvPr id="2" name="Picture 1"/>
          <p:cNvPicPr>
            <a:picLocks noChangeAspect="1"/>
          </p:cNvPicPr>
          <p:nvPr/>
        </p:nvPicPr>
        <p:blipFill>
          <a:blip r:embed="rId4"/>
          <a:stretch>
            <a:fillRect/>
          </a:stretch>
        </p:blipFill>
        <p:spPr>
          <a:xfrm>
            <a:off x="8281812" y="7083387"/>
            <a:ext cx="3954638" cy="1632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8069350"/>
      </p:ext>
    </p:extLst>
  </p:cSld>
  <p:clrMapOvr>
    <a:overrideClrMapping bg1="dk1" tx1="lt1" bg2="dk2" tx2="lt2" accent1="accent1" accent2="accent2" accent3="accent3" accent4="accent4" accent5="accent5" accent6="accent6" hlink="hlink" folHlink="folHlink"/>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5255821"/>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a:p>
            <a:pPr marL="0" indent="0">
              <a:lnSpc>
                <a:spcPct val="120000"/>
              </a:lnSpc>
              <a:spcBef>
                <a:spcPts val="2000"/>
              </a:spcBef>
              <a:buNone/>
            </a:pPr>
            <a:r>
              <a:rPr lang="en-US" sz="2800" dirty="0">
                <a:solidFill>
                  <a:srgbClr val="FFC000"/>
                </a:solidFill>
                <a:effectLst/>
              </a:rPr>
              <a:t>3. Reciprocal interdependence</a:t>
            </a:r>
          </a:p>
          <a:p>
            <a:pPr>
              <a:lnSpc>
                <a:spcPct val="120000"/>
              </a:lnSpc>
              <a:spcBef>
                <a:spcPts val="2000"/>
              </a:spcBef>
            </a:pPr>
            <a:r>
              <a:rPr lang="en-US" sz="2800" dirty="0">
                <a:solidFill>
                  <a:schemeClr val="tx1"/>
                </a:solidFill>
                <a:effectLst/>
              </a:rPr>
              <a:t>Presence of pooled &amp; serial task interdependence</a:t>
            </a:r>
          </a:p>
          <a:p>
            <a:pPr>
              <a:lnSpc>
                <a:spcPct val="120000"/>
              </a:lnSpc>
              <a:spcBef>
                <a:spcPts val="2000"/>
              </a:spcBef>
            </a:pPr>
            <a:r>
              <a:rPr lang="en-US" sz="2800" dirty="0">
                <a:solidFill>
                  <a:schemeClr val="tx1"/>
                </a:solidFill>
                <a:effectLst/>
              </a:rPr>
              <a:t>In addition: Outputs of each task become inputs for the other tasks</a:t>
            </a:r>
          </a:p>
          <a:p>
            <a:pPr>
              <a:lnSpc>
                <a:spcPct val="120000"/>
              </a:lnSpc>
              <a:spcBef>
                <a:spcPts val="2000"/>
              </a:spcBef>
            </a:pPr>
            <a:r>
              <a:rPr lang="en-US" sz="2800" dirty="0">
                <a:solidFill>
                  <a:schemeClr val="tx1"/>
                </a:solidFill>
                <a:effectLst/>
              </a:rPr>
              <a:t>E.g., airline operations and maintenance units, nurses and surgeons in operating room</a:t>
            </a:r>
          </a:p>
          <a:p>
            <a:pPr>
              <a:lnSpc>
                <a:spcPct val="120000"/>
              </a:lnSpc>
              <a:spcBef>
                <a:spcPts val="2000"/>
              </a:spcBef>
            </a:pPr>
            <a:r>
              <a:rPr lang="en-US" sz="2800" dirty="0">
                <a:solidFill>
                  <a:schemeClr val="tx1"/>
                </a:solidFill>
                <a:effectLst/>
              </a:rPr>
              <a:t>Makes use of “Intensive Technology”</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19</a:t>
            </a:fld>
            <a:endParaRPr dirty="0"/>
          </a:p>
        </p:txBody>
      </p:sp>
      <p:pic>
        <p:nvPicPr>
          <p:cNvPr id="2" name="Picture 1"/>
          <p:cNvPicPr>
            <a:picLocks noChangeAspect="1"/>
          </p:cNvPicPr>
          <p:nvPr/>
        </p:nvPicPr>
        <p:blipFill>
          <a:blip r:embed="rId4"/>
          <a:stretch>
            <a:fillRect/>
          </a:stretch>
        </p:blipFill>
        <p:spPr>
          <a:xfrm>
            <a:off x="7584621" y="6477521"/>
            <a:ext cx="4058011" cy="1864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44123827"/>
      </p:ext>
    </p:extLst>
  </p:cSld>
  <p:clrMapOvr>
    <a:overrideClrMapping bg1="dk1" tx1="lt1" bg2="dk2" tx2="lt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8" name="LECTURE 1"/>
          <p:cNvSpPr txBox="1">
            <a:spLocks noGrp="1"/>
          </p:cNvSpPr>
          <p:nvPr>
            <p:ph type="title"/>
          </p:nvPr>
        </p:nvSpPr>
        <p:spPr>
          <a:xfrm>
            <a:off x="567447" y="189087"/>
            <a:ext cx="11480800" cy="1372441"/>
          </a:xfrm>
          <a:prstGeom prst="rect">
            <a:avLst/>
          </a:prstGeom>
        </p:spPr>
        <p:txBody>
          <a:bodyPr anchor="ctr">
            <a:normAutofit/>
          </a:bodyPr>
          <a:lstStyle/>
          <a:p>
            <a:pPr>
              <a:defRPr sz="5200"/>
            </a:pPr>
            <a:r>
              <a:rPr lang="en-CA" sz="5400" dirty="0"/>
              <a:t>Technology</a:t>
            </a:r>
            <a:endParaRPr lang="en-US" sz="5200" dirty="0">
              <a:effectLst/>
              <a:sym typeface="Times"/>
            </a:endParaRPr>
          </a:p>
        </p:txBody>
      </p:sp>
      <p:grpSp>
        <p:nvGrpSpPr>
          <p:cNvPr id="4" name="Group 3"/>
          <p:cNvGrpSpPr/>
          <p:nvPr/>
        </p:nvGrpSpPr>
        <p:grpSpPr>
          <a:xfrm>
            <a:off x="2621155" y="2359196"/>
            <a:ext cx="8215457" cy="5673402"/>
            <a:chOff x="1998585" y="1389755"/>
            <a:chExt cx="4974565" cy="3361386"/>
          </a:xfrm>
        </p:grpSpPr>
        <p:sp>
          <p:nvSpPr>
            <p:cNvPr id="32" name="Rounded Rectangle 31"/>
            <p:cNvSpPr/>
            <p:nvPr/>
          </p:nvSpPr>
          <p:spPr>
            <a:xfrm>
              <a:off x="1999658" y="1389755"/>
              <a:ext cx="1676400" cy="914400"/>
            </a:xfrm>
            <a:prstGeom prst="roundRect">
              <a:avLst/>
            </a:prstGeom>
            <a:solidFill>
              <a:srgbClr val="93A299"/>
            </a:solidFill>
            <a:ln w="26425" cap="flat" cmpd="sng" algn="ctr">
              <a:solidFill>
                <a:srgbClr val="93A299">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FFFFFF"/>
                  </a:solidFill>
                  <a:effectLst/>
                  <a:uLnTx/>
                  <a:uFillTx/>
                  <a:latin typeface="Arial"/>
                  <a:ea typeface="+mn-ea"/>
                  <a:cs typeface="+mn-cs"/>
                </a:rPr>
                <a:t>Technology </a:t>
              </a:r>
            </a:p>
          </p:txBody>
        </p:sp>
        <p:sp>
          <p:nvSpPr>
            <p:cNvPr id="33" name="Rounded Rectangle 32"/>
            <p:cNvSpPr/>
            <p:nvPr/>
          </p:nvSpPr>
          <p:spPr>
            <a:xfrm>
              <a:off x="4790640" y="1548410"/>
              <a:ext cx="2182510" cy="918693"/>
            </a:xfrm>
            <a:prstGeom prst="roundRect">
              <a:avLst/>
            </a:prstGeom>
            <a:gradFill rotWithShape="1">
              <a:gsLst>
                <a:gs pos="0">
                  <a:srgbClr val="726056">
                    <a:tint val="50000"/>
                    <a:shade val="86000"/>
                    <a:satMod val="140000"/>
                  </a:srgbClr>
                </a:gs>
                <a:gs pos="45000">
                  <a:srgbClr val="726056">
                    <a:tint val="48000"/>
                    <a:satMod val="150000"/>
                  </a:srgbClr>
                </a:gs>
                <a:gs pos="100000">
                  <a:srgbClr val="726056">
                    <a:tint val="28000"/>
                    <a:satMod val="160000"/>
                  </a:srgbClr>
                </a:gs>
              </a:gsLst>
              <a:path path="circle">
                <a:fillToRect l="100000" t="100000" r="100000" b="100000"/>
              </a:path>
            </a:gradFill>
            <a:ln w="9525" cap="flat" cmpd="sng" algn="ctr">
              <a:solidFill>
                <a:srgbClr val="726056"/>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Joan Woodward:</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Unit, batch, and process</a:t>
              </a:r>
            </a:p>
          </p:txBody>
        </p:sp>
        <p:sp>
          <p:nvSpPr>
            <p:cNvPr id="34" name="Rounded Rectangle 33"/>
            <p:cNvSpPr/>
            <p:nvPr/>
          </p:nvSpPr>
          <p:spPr>
            <a:xfrm>
              <a:off x="4790640" y="2619503"/>
              <a:ext cx="2182510" cy="914400"/>
            </a:xfrm>
            <a:prstGeom prst="roundRect">
              <a:avLst/>
            </a:prstGeom>
            <a:gradFill rotWithShape="1">
              <a:gsLst>
                <a:gs pos="0">
                  <a:srgbClr val="726056">
                    <a:tint val="50000"/>
                    <a:shade val="86000"/>
                    <a:satMod val="140000"/>
                  </a:srgbClr>
                </a:gs>
                <a:gs pos="45000">
                  <a:srgbClr val="726056">
                    <a:tint val="48000"/>
                    <a:satMod val="150000"/>
                  </a:srgbClr>
                </a:gs>
                <a:gs pos="100000">
                  <a:srgbClr val="726056">
                    <a:tint val="28000"/>
                    <a:satMod val="160000"/>
                  </a:srgbClr>
                </a:gs>
              </a:gsLst>
              <a:path path="circle">
                <a:fillToRect l="100000" t="100000" r="100000" b="100000"/>
              </a:path>
            </a:gradFill>
            <a:ln w="9525" cap="flat" cmpd="sng" algn="ctr">
              <a:solidFill>
                <a:srgbClr val="726056"/>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Charles </a:t>
              </a:r>
              <a:r>
                <a:rPr kumimoji="0" lang="en-CA" sz="2400" b="0" i="0" u="none" strike="noStrike" kern="1200" cap="none" spc="0" normalizeH="0" baseline="0" noProof="0" dirty="0" err="1">
                  <a:ln>
                    <a:noFill/>
                  </a:ln>
                  <a:solidFill>
                    <a:srgbClr val="292934"/>
                  </a:solidFill>
                  <a:effectLst/>
                  <a:uLnTx/>
                  <a:uFillTx/>
                  <a:latin typeface="Arial"/>
                  <a:ea typeface="+mn-ea"/>
                  <a:cs typeface="+mn-cs"/>
                </a:rPr>
                <a:t>Perrow</a:t>
              </a:r>
              <a:r>
                <a:rPr kumimoji="0" lang="en-CA" sz="2400" b="0" i="0" u="none" strike="noStrike" kern="1200" cap="none" spc="0" normalizeH="0" baseline="0" noProof="0" dirty="0">
                  <a:ln>
                    <a:noFill/>
                  </a:ln>
                  <a:solidFill>
                    <a:srgbClr val="292934"/>
                  </a:solidFill>
                  <a:effectLst/>
                  <a:uLnTx/>
                  <a:uFillTx/>
                  <a:latin typeface="Arial"/>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Task Variety and Analyzability</a:t>
              </a:r>
            </a:p>
          </p:txBody>
        </p:sp>
        <p:sp>
          <p:nvSpPr>
            <p:cNvPr id="35" name="Rounded Rectangle 34"/>
            <p:cNvSpPr/>
            <p:nvPr/>
          </p:nvSpPr>
          <p:spPr>
            <a:xfrm>
              <a:off x="4756296" y="3686304"/>
              <a:ext cx="2216854" cy="611746"/>
            </a:xfrm>
            <a:prstGeom prst="roundRect">
              <a:avLst/>
            </a:prstGeom>
            <a:gradFill rotWithShape="1">
              <a:gsLst>
                <a:gs pos="0">
                  <a:srgbClr val="726056">
                    <a:tint val="50000"/>
                    <a:shade val="86000"/>
                    <a:satMod val="140000"/>
                  </a:srgbClr>
                </a:gs>
                <a:gs pos="45000">
                  <a:srgbClr val="726056">
                    <a:tint val="48000"/>
                    <a:satMod val="150000"/>
                  </a:srgbClr>
                </a:gs>
                <a:gs pos="100000">
                  <a:srgbClr val="726056">
                    <a:tint val="28000"/>
                    <a:satMod val="160000"/>
                  </a:srgbClr>
                </a:gs>
              </a:gsLst>
              <a:path path="circle">
                <a:fillToRect l="100000" t="100000" r="100000" b="100000"/>
              </a:path>
            </a:gradFill>
            <a:ln w="9525" cap="flat" cmpd="sng" algn="ctr">
              <a:solidFill>
                <a:srgbClr val="726056"/>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J. D. Thompson:</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srgbClr val="292934"/>
                  </a:solidFill>
                  <a:effectLst/>
                  <a:uLnTx/>
                  <a:uFillTx/>
                  <a:latin typeface="Arial"/>
                  <a:ea typeface="+mn-ea"/>
                  <a:cs typeface="+mn-cs"/>
                </a:rPr>
                <a:t>Task Interdependence</a:t>
              </a:r>
            </a:p>
          </p:txBody>
        </p:sp>
        <p:sp>
          <p:nvSpPr>
            <p:cNvPr id="36" name="Rounded Rectangle 35"/>
            <p:cNvSpPr/>
            <p:nvPr/>
          </p:nvSpPr>
          <p:spPr>
            <a:xfrm>
              <a:off x="1998585" y="2613248"/>
              <a:ext cx="1676400" cy="914400"/>
            </a:xfrm>
            <a:prstGeom prst="roundRect">
              <a:avLst/>
            </a:prstGeom>
            <a:solidFill>
              <a:srgbClr val="726056"/>
            </a:solidFill>
            <a:ln w="26425" cap="flat" cmpd="sng" algn="ctr">
              <a:solidFill>
                <a:srgbClr val="726056">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FFFFFF"/>
                  </a:solidFill>
                  <a:effectLst/>
                  <a:uLnTx/>
                  <a:uFillTx/>
                  <a:latin typeface="Arial"/>
                  <a:ea typeface="+mn-ea"/>
                  <a:cs typeface="+mn-cs"/>
                </a:rPr>
                <a:t>Technology &amp; Structure </a:t>
              </a:r>
            </a:p>
          </p:txBody>
        </p:sp>
        <p:cxnSp>
          <p:nvCxnSpPr>
            <p:cNvPr id="37" name="Straight Arrow Connector 36"/>
            <p:cNvCxnSpPr>
              <a:stCxn id="32" idx="2"/>
              <a:endCxn id="36" idx="0"/>
            </p:cNvCxnSpPr>
            <p:nvPr/>
          </p:nvCxnSpPr>
          <p:spPr>
            <a:xfrm flipH="1">
              <a:off x="2836785" y="2304155"/>
              <a:ext cx="1073" cy="309093"/>
            </a:xfrm>
            <a:prstGeom prst="straightConnector1">
              <a:avLst/>
            </a:prstGeom>
            <a:noFill/>
            <a:ln w="9525" cap="flat" cmpd="sng" algn="ctr">
              <a:solidFill>
                <a:srgbClr val="93A299"/>
              </a:solidFill>
              <a:prstDash val="solid"/>
              <a:tailEnd type="arrow"/>
            </a:ln>
            <a:effectLst/>
          </p:spPr>
        </p:cxnSp>
        <p:cxnSp>
          <p:nvCxnSpPr>
            <p:cNvPr id="38" name="Straight Arrow Connector 37"/>
            <p:cNvCxnSpPr>
              <a:stCxn id="36" idx="3"/>
              <a:endCxn id="33" idx="1"/>
            </p:cNvCxnSpPr>
            <p:nvPr/>
          </p:nvCxnSpPr>
          <p:spPr>
            <a:xfrm flipV="1">
              <a:off x="3674985" y="2007757"/>
              <a:ext cx="1115655" cy="1062691"/>
            </a:xfrm>
            <a:prstGeom prst="straightConnector1">
              <a:avLst/>
            </a:prstGeom>
            <a:noFill/>
            <a:ln w="9525" cap="flat" cmpd="sng" algn="ctr">
              <a:solidFill>
                <a:srgbClr val="93A299"/>
              </a:solidFill>
              <a:prstDash val="solid"/>
              <a:tailEnd type="arrow"/>
            </a:ln>
            <a:effectLst/>
          </p:spPr>
        </p:cxnSp>
        <p:cxnSp>
          <p:nvCxnSpPr>
            <p:cNvPr id="39" name="Straight Arrow Connector 38"/>
            <p:cNvCxnSpPr>
              <a:stCxn id="36" idx="3"/>
              <a:endCxn id="34" idx="1"/>
            </p:cNvCxnSpPr>
            <p:nvPr/>
          </p:nvCxnSpPr>
          <p:spPr>
            <a:xfrm>
              <a:off x="3674985" y="3070448"/>
              <a:ext cx="1115655" cy="6255"/>
            </a:xfrm>
            <a:prstGeom prst="straightConnector1">
              <a:avLst/>
            </a:prstGeom>
            <a:noFill/>
            <a:ln w="9525" cap="flat" cmpd="sng" algn="ctr">
              <a:solidFill>
                <a:srgbClr val="93A299"/>
              </a:solidFill>
              <a:prstDash val="solid"/>
              <a:tailEnd type="arrow"/>
            </a:ln>
            <a:effectLst/>
          </p:spPr>
        </p:cxnSp>
        <p:cxnSp>
          <p:nvCxnSpPr>
            <p:cNvPr id="40" name="Straight Arrow Connector 39"/>
            <p:cNvCxnSpPr>
              <a:stCxn id="36" idx="3"/>
              <a:endCxn id="35" idx="1"/>
            </p:cNvCxnSpPr>
            <p:nvPr/>
          </p:nvCxnSpPr>
          <p:spPr>
            <a:xfrm>
              <a:off x="3674985" y="3070448"/>
              <a:ext cx="1081311" cy="921729"/>
            </a:xfrm>
            <a:prstGeom prst="straightConnector1">
              <a:avLst/>
            </a:prstGeom>
            <a:noFill/>
            <a:ln w="9525" cap="flat" cmpd="sng" algn="ctr">
              <a:solidFill>
                <a:srgbClr val="93A299"/>
              </a:solidFill>
              <a:prstDash val="solid"/>
              <a:tailEnd type="arrow"/>
            </a:ln>
            <a:effectLst/>
          </p:spPr>
        </p:cxnSp>
        <p:sp>
          <p:nvSpPr>
            <p:cNvPr id="41" name="Rounded Rectangle 40"/>
            <p:cNvSpPr/>
            <p:nvPr/>
          </p:nvSpPr>
          <p:spPr>
            <a:xfrm>
              <a:off x="1998585" y="3836741"/>
              <a:ext cx="1676400" cy="914400"/>
            </a:xfrm>
            <a:prstGeom prst="roundRect">
              <a:avLst/>
            </a:prstGeom>
            <a:solidFill>
              <a:srgbClr val="4C5A6A"/>
            </a:solidFill>
            <a:ln w="26425" cap="flat" cmpd="sng" algn="ctr">
              <a:solidFill>
                <a:srgbClr val="4C5A6A">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1200" cap="none" spc="0" normalizeH="0" baseline="0" noProof="0" dirty="0">
                  <a:ln>
                    <a:noFill/>
                  </a:ln>
                  <a:solidFill>
                    <a:srgbClr val="FFFFFF"/>
                  </a:solidFill>
                  <a:effectLst/>
                  <a:uLnTx/>
                  <a:uFillTx/>
                  <a:latin typeface="Arial"/>
                  <a:ea typeface="+mn-ea"/>
                  <a:cs typeface="+mn-cs"/>
                </a:rPr>
                <a:t>The Socio-Technical View</a:t>
              </a:r>
            </a:p>
          </p:txBody>
        </p:sp>
        <p:cxnSp>
          <p:nvCxnSpPr>
            <p:cNvPr id="42" name="Straight Arrow Connector 41"/>
            <p:cNvCxnSpPr>
              <a:stCxn id="36" idx="2"/>
              <a:endCxn id="41" idx="0"/>
            </p:cNvCxnSpPr>
            <p:nvPr/>
          </p:nvCxnSpPr>
          <p:spPr>
            <a:xfrm>
              <a:off x="2836785" y="3527648"/>
              <a:ext cx="0" cy="309093"/>
            </a:xfrm>
            <a:prstGeom prst="straightConnector1">
              <a:avLst/>
            </a:prstGeom>
            <a:noFill/>
            <a:ln w="9525" cap="flat" cmpd="sng" algn="ctr">
              <a:solidFill>
                <a:srgbClr val="93A299"/>
              </a:solidFill>
              <a:prstDash val="solid"/>
              <a:tailEnd type="arrow"/>
            </a:ln>
            <a:effectLst/>
          </p:spPr>
        </p:cxnSp>
      </p:grpSp>
    </p:spTree>
    <p:extLst>
      <p:ext uri="{BB962C8B-B14F-4D97-AF65-F5344CB8AC3E}">
        <p14:creationId xmlns:p14="http://schemas.microsoft.com/office/powerpoint/2010/main" val="874401551"/>
      </p:ext>
    </p:extLst>
  </p:cSld>
  <p:clrMapOvr>
    <a:overrideClrMapping bg1="dk1" tx1="lt1" bg2="dk2" tx2="lt2" accent1="accent1" accent2="accent2" accent3="accent3" accent4="accent4" accent5="accent5" accent6="accent6" hlink="hlink" folHlink="folHlink"/>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115193"/>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634949" y="1443719"/>
            <a:ext cx="11480800" cy="857993"/>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20</a:t>
            </a:fld>
            <a:endParaRPr dirty="0"/>
          </a:p>
        </p:txBody>
      </p:sp>
      <p:pic>
        <p:nvPicPr>
          <p:cNvPr id="3" name="Picture 2"/>
          <p:cNvPicPr>
            <a:picLocks noChangeAspect="1"/>
          </p:cNvPicPr>
          <p:nvPr/>
        </p:nvPicPr>
        <p:blipFill>
          <a:blip r:embed="rId3"/>
          <a:stretch>
            <a:fillRect/>
          </a:stretch>
        </p:blipFill>
        <p:spPr>
          <a:xfrm>
            <a:off x="921555" y="2444832"/>
            <a:ext cx="10551987" cy="6524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694990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115193"/>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634949" y="1443719"/>
            <a:ext cx="11480800" cy="857993"/>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Task Interdependence (Thompson)</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21</a:t>
            </a:fld>
            <a:endParaRPr dirty="0"/>
          </a:p>
        </p:txBody>
      </p:sp>
      <p:pic>
        <p:nvPicPr>
          <p:cNvPr id="43" name="Picture 4" descr="f.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4889" y="2301712"/>
            <a:ext cx="6202322" cy="660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386937"/>
      </p:ext>
    </p:extLst>
  </p:cSld>
  <p:clrMapOvr>
    <a:overrideClrMapping bg1="dk1" tx1="lt1" bg2="dk2" tx2="lt2" accent1="accent1" accent2="accent2" accent3="accent3" accent4="accent4" accent5="accent5" accent6="accent6" hlink="hlink" folHlink="folHlink"/>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084621"/>
          </a:xfrm>
          <a:prstGeom prst="rect">
            <a:avLst/>
          </a:prstGeom>
        </p:spPr>
        <p:txBody>
          <a:bodyPr anchor="ctr">
            <a:noAutofit/>
          </a:bodyPr>
          <a:lstStyle/>
          <a:p>
            <a:pPr marL="0" indent="0">
              <a:lnSpc>
                <a:spcPct val="120000"/>
              </a:lnSpc>
              <a:spcBef>
                <a:spcPts val="2000"/>
              </a:spcBef>
              <a:buNone/>
            </a:pPr>
            <a:r>
              <a:rPr lang="en-US" sz="2800" b="1" dirty="0">
                <a:solidFill>
                  <a:srgbClr val="FFC000"/>
                </a:solidFill>
                <a:effectLst/>
              </a:rPr>
              <a:t>General criticism of the three typologies (Woodward, </a:t>
            </a:r>
            <a:r>
              <a:rPr lang="en-US" sz="2800" b="1" dirty="0" err="1">
                <a:solidFill>
                  <a:srgbClr val="FFC000"/>
                </a:solidFill>
                <a:effectLst/>
              </a:rPr>
              <a:t>Perrow</a:t>
            </a:r>
            <a:r>
              <a:rPr lang="en-US" sz="2800" b="1" dirty="0">
                <a:solidFill>
                  <a:srgbClr val="FFC000"/>
                </a:solidFill>
                <a:effectLst/>
              </a:rPr>
              <a:t>, Thompson)</a:t>
            </a:r>
          </a:p>
          <a:p>
            <a:pPr>
              <a:lnSpc>
                <a:spcPct val="120000"/>
              </a:lnSpc>
              <a:spcBef>
                <a:spcPts val="2000"/>
              </a:spcBef>
            </a:pPr>
            <a:r>
              <a:rPr lang="en-US" sz="2800" dirty="0">
                <a:solidFill>
                  <a:schemeClr val="tx1"/>
                </a:solidFill>
                <a:effectLst/>
              </a:rPr>
              <a:t>There exist linkages between technology and structure</a:t>
            </a:r>
          </a:p>
          <a:p>
            <a:pPr marL="406400" lvl="1" indent="0">
              <a:lnSpc>
                <a:spcPct val="120000"/>
              </a:lnSpc>
              <a:spcBef>
                <a:spcPts val="2000"/>
              </a:spcBef>
              <a:buNone/>
            </a:pPr>
            <a:r>
              <a:rPr lang="en-US" sz="2800" dirty="0">
                <a:solidFill>
                  <a:schemeClr val="tx1"/>
                </a:solidFill>
                <a:effectLst/>
              </a:rPr>
              <a:t>	Can’t be sure that the former dictates the latter</a:t>
            </a:r>
          </a:p>
          <a:p>
            <a:pPr>
              <a:lnSpc>
                <a:spcPct val="120000"/>
              </a:lnSpc>
              <a:spcBef>
                <a:spcPts val="2000"/>
              </a:spcBef>
            </a:pPr>
            <a:r>
              <a:rPr lang="en-US" sz="2800" dirty="0">
                <a:solidFill>
                  <a:schemeClr val="tx1"/>
                </a:solidFill>
                <a:effectLst/>
              </a:rPr>
              <a:t>Technologies are complex and may be interpreted differently by different users</a:t>
            </a:r>
          </a:p>
          <a:p>
            <a:pPr marL="406400" lvl="1" indent="0">
              <a:lnSpc>
                <a:spcPct val="120000"/>
              </a:lnSpc>
              <a:spcBef>
                <a:spcPts val="2000"/>
              </a:spcBef>
              <a:buNone/>
            </a:pPr>
            <a:r>
              <a:rPr lang="en-US" sz="2800" dirty="0">
                <a:solidFill>
                  <a:schemeClr val="tx1"/>
                </a:solidFill>
                <a:effectLst/>
              </a:rPr>
              <a:t>	Different possible structures and social arrangements can emerge 	from the use of the same technology</a:t>
            </a:r>
          </a:p>
          <a:p>
            <a:pPr>
              <a:lnSpc>
                <a:spcPct val="120000"/>
              </a:lnSpc>
              <a:spcBef>
                <a:spcPts val="2000"/>
              </a:spcBef>
            </a:pPr>
            <a:r>
              <a:rPr lang="en-US" sz="2800" dirty="0">
                <a:solidFill>
                  <a:schemeClr val="tx1"/>
                </a:solidFill>
                <a:effectLst/>
              </a:rPr>
              <a:t>Need for a view that integrates technology with social systems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22</a:t>
            </a:fld>
            <a:endParaRPr dirty="0"/>
          </a:p>
        </p:txBody>
      </p:sp>
    </p:spTree>
    <p:extLst>
      <p:ext uri="{BB962C8B-B14F-4D97-AF65-F5344CB8AC3E}">
        <p14:creationId xmlns:p14="http://schemas.microsoft.com/office/powerpoint/2010/main" val="1451493781"/>
      </p:ext>
    </p:extLst>
  </p:cSld>
  <p:clrMapOvr>
    <a:overrideClrMapping bg1="dk1" tx1="lt1" bg2="dk2" tx2="lt2" accent1="accent1" accent2="accent2" accent3="accent3" accent4="accent4" accent5="accent5" accent6="accent6" hlink="hlink" folHlink="folHlink"/>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CA" sz="5400" dirty="0"/>
              <a:t>Technology &amp; social systems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084621"/>
          </a:xfrm>
          <a:prstGeom prst="rect">
            <a:avLst/>
          </a:prstGeom>
        </p:spPr>
        <p:txBody>
          <a:bodyPr anchor="ctr">
            <a:noAutofit/>
          </a:bodyPr>
          <a:lstStyle/>
          <a:p>
            <a:pPr marL="0" indent="0">
              <a:lnSpc>
                <a:spcPct val="120000"/>
              </a:lnSpc>
              <a:spcBef>
                <a:spcPts val="1000"/>
              </a:spcBef>
              <a:buNone/>
            </a:pPr>
            <a:r>
              <a:rPr lang="en-US" sz="3200" b="1" dirty="0">
                <a:solidFill>
                  <a:srgbClr val="FFC000"/>
                </a:solidFill>
                <a:effectLst/>
              </a:rPr>
              <a:t>The socio-technical view of technology</a:t>
            </a:r>
          </a:p>
          <a:p>
            <a:pPr>
              <a:lnSpc>
                <a:spcPct val="120000"/>
              </a:lnSpc>
              <a:spcBef>
                <a:spcPts val="1000"/>
              </a:spcBef>
            </a:pPr>
            <a:r>
              <a:rPr lang="en-US" sz="2800" b="1" dirty="0">
                <a:solidFill>
                  <a:schemeClr val="tx1"/>
                </a:solidFill>
                <a:effectLst/>
              </a:rPr>
              <a:t>Original study in Britain (Cole mind workers) </a:t>
            </a:r>
          </a:p>
          <a:p>
            <a:pPr>
              <a:lnSpc>
                <a:spcPct val="120000"/>
              </a:lnSpc>
              <a:spcBef>
                <a:spcPts val="1000"/>
              </a:spcBef>
            </a:pPr>
            <a:r>
              <a:rPr lang="en-US" sz="2800" b="1" dirty="0">
                <a:solidFill>
                  <a:schemeClr val="tx1"/>
                </a:solidFill>
                <a:effectLst/>
              </a:rPr>
              <a:t>Lager scale studies in Sweden </a:t>
            </a:r>
          </a:p>
          <a:p>
            <a:pPr lvl="2">
              <a:lnSpc>
                <a:spcPct val="120000"/>
              </a:lnSpc>
              <a:spcBef>
                <a:spcPts val="1000"/>
              </a:spcBef>
            </a:pPr>
            <a:r>
              <a:rPr lang="en-US" sz="2800" b="1" dirty="0">
                <a:solidFill>
                  <a:schemeClr val="tx1"/>
                </a:solidFill>
                <a:effectLst/>
              </a:rPr>
              <a:t>Impact on satisfaction </a:t>
            </a:r>
          </a:p>
          <a:p>
            <a:pPr lvl="2">
              <a:lnSpc>
                <a:spcPct val="120000"/>
              </a:lnSpc>
              <a:spcBef>
                <a:spcPts val="1000"/>
              </a:spcBef>
            </a:pPr>
            <a:r>
              <a:rPr lang="en-US" sz="2800" b="1" dirty="0">
                <a:solidFill>
                  <a:schemeClr val="tx1"/>
                </a:solidFill>
                <a:effectLst/>
              </a:rPr>
              <a:t>Impact on quality </a:t>
            </a:r>
          </a:p>
          <a:p>
            <a:pPr lvl="2">
              <a:lnSpc>
                <a:spcPct val="120000"/>
              </a:lnSpc>
              <a:spcBef>
                <a:spcPts val="1000"/>
              </a:spcBef>
            </a:pPr>
            <a:r>
              <a:rPr lang="en-US" sz="2800" b="1" dirty="0">
                <a:solidFill>
                  <a:schemeClr val="tx1"/>
                </a:solidFill>
                <a:effectLst/>
              </a:rPr>
              <a:t>Impact on productivity </a:t>
            </a:r>
          </a:p>
          <a:p>
            <a:pPr marL="0" indent="0">
              <a:lnSpc>
                <a:spcPct val="120000"/>
              </a:lnSpc>
              <a:spcBef>
                <a:spcPts val="1000"/>
              </a:spcBef>
              <a:buNone/>
            </a:pPr>
            <a:r>
              <a:rPr lang="en-US" sz="2800" b="1" dirty="0">
                <a:solidFill>
                  <a:schemeClr val="tx1"/>
                </a:solidFill>
                <a:effectLst/>
              </a:rPr>
              <a:t> </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23</a:t>
            </a:fld>
            <a:endParaRPr dirty="0"/>
          </a:p>
        </p:txBody>
      </p:sp>
    </p:spTree>
    <p:extLst>
      <p:ext uri="{BB962C8B-B14F-4D97-AF65-F5344CB8AC3E}">
        <p14:creationId xmlns:p14="http://schemas.microsoft.com/office/powerpoint/2010/main" val="2451106525"/>
      </p:ext>
    </p:extLst>
  </p:cSld>
  <p:clrMapOvr>
    <a:overrideClrMapping bg1="dk1" tx1="lt1" bg2="dk2" tx2="lt2" accent1="accent1" accent2="accent2" accent3="accent3" accent4="accent4" accent5="accent5" accent6="accent6" hlink="hlink" folHlink="folHlink"/>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CA" sz="5400" dirty="0"/>
              <a:t>Technology &amp; social systems</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084621"/>
          </a:xfrm>
          <a:prstGeom prst="rect">
            <a:avLst/>
          </a:prstGeom>
        </p:spPr>
        <p:txBody>
          <a:bodyPr anchor="ctr">
            <a:noAutofit/>
          </a:bodyPr>
          <a:lstStyle/>
          <a:p>
            <a:pPr marL="0" indent="0">
              <a:lnSpc>
                <a:spcPct val="120000"/>
              </a:lnSpc>
              <a:spcBef>
                <a:spcPts val="1000"/>
              </a:spcBef>
              <a:buNone/>
            </a:pPr>
            <a:r>
              <a:rPr lang="en-US" sz="2800" b="1" dirty="0">
                <a:solidFill>
                  <a:srgbClr val="FFC000"/>
                </a:solidFill>
                <a:effectLst/>
              </a:rPr>
              <a:t>Impact of technology on job design</a:t>
            </a:r>
          </a:p>
          <a:p>
            <a:pPr marL="0" indent="0">
              <a:lnSpc>
                <a:spcPct val="120000"/>
              </a:lnSpc>
              <a:spcBef>
                <a:spcPts val="1000"/>
              </a:spcBef>
              <a:buNone/>
            </a:pPr>
            <a:r>
              <a:rPr lang="en-US" sz="2800" dirty="0">
                <a:solidFill>
                  <a:schemeClr val="tx1"/>
                </a:solidFill>
                <a:effectLst/>
              </a:rPr>
              <a:t>Technology may increase specialization and reduce the job-cycle (e.g. assembly line worker)</a:t>
            </a:r>
          </a:p>
          <a:p>
            <a:pPr marL="0" indent="0">
              <a:lnSpc>
                <a:spcPct val="120000"/>
              </a:lnSpc>
              <a:spcBef>
                <a:spcPts val="1000"/>
              </a:spcBef>
              <a:buNone/>
            </a:pPr>
            <a:r>
              <a:rPr lang="en-US" sz="2800" dirty="0">
                <a:solidFill>
                  <a:srgbClr val="FFC000"/>
                </a:solidFill>
                <a:effectLst/>
              </a:rPr>
              <a:t>Positive</a:t>
            </a:r>
            <a:r>
              <a:rPr lang="en-US" sz="2800" dirty="0">
                <a:solidFill>
                  <a:schemeClr val="tx1"/>
                </a:solidFill>
                <a:effectLst/>
              </a:rPr>
              <a:t>: increase efficiency, productivity, reduce training</a:t>
            </a:r>
          </a:p>
          <a:p>
            <a:pPr marL="0" indent="0">
              <a:lnSpc>
                <a:spcPct val="120000"/>
              </a:lnSpc>
              <a:spcBef>
                <a:spcPts val="1000"/>
              </a:spcBef>
              <a:buNone/>
            </a:pPr>
            <a:r>
              <a:rPr lang="en-US" sz="2800" dirty="0">
                <a:solidFill>
                  <a:srgbClr val="FFC000"/>
                </a:solidFill>
                <a:effectLst/>
              </a:rPr>
              <a:t>Negative</a:t>
            </a:r>
            <a:r>
              <a:rPr lang="en-US" sz="2800" dirty="0">
                <a:solidFill>
                  <a:schemeClr val="tx1"/>
                </a:solidFill>
                <a:effectLst/>
              </a:rPr>
              <a:t>: Boredom and loss of concentration </a:t>
            </a:r>
          </a:p>
          <a:p>
            <a:pPr marL="0" indent="0">
              <a:lnSpc>
                <a:spcPct val="120000"/>
              </a:lnSpc>
              <a:spcBef>
                <a:spcPts val="1000"/>
              </a:spcBef>
              <a:buNone/>
            </a:pPr>
            <a:r>
              <a:rPr lang="en-US" sz="2800" dirty="0">
                <a:solidFill>
                  <a:schemeClr val="tx1"/>
                </a:solidFill>
                <a:effectLst/>
              </a:rPr>
              <a:t>Techniques to ‘fix’ the problem</a:t>
            </a:r>
          </a:p>
          <a:p>
            <a:pPr>
              <a:lnSpc>
                <a:spcPct val="120000"/>
              </a:lnSpc>
              <a:spcBef>
                <a:spcPts val="1000"/>
              </a:spcBef>
            </a:pPr>
            <a:r>
              <a:rPr lang="en-US" sz="2800" dirty="0">
                <a:solidFill>
                  <a:schemeClr val="tx1"/>
                </a:solidFill>
                <a:effectLst/>
              </a:rPr>
              <a:t>Job Rotation</a:t>
            </a:r>
          </a:p>
          <a:p>
            <a:pPr>
              <a:lnSpc>
                <a:spcPct val="120000"/>
              </a:lnSpc>
              <a:spcBef>
                <a:spcPts val="1000"/>
              </a:spcBef>
            </a:pPr>
            <a:r>
              <a:rPr lang="en-US" sz="2800" dirty="0">
                <a:solidFill>
                  <a:schemeClr val="tx1"/>
                </a:solidFill>
                <a:effectLst/>
              </a:rPr>
              <a:t>Job Enlargement</a:t>
            </a:r>
          </a:p>
          <a:p>
            <a:pPr>
              <a:lnSpc>
                <a:spcPct val="120000"/>
              </a:lnSpc>
              <a:spcBef>
                <a:spcPts val="1000"/>
              </a:spcBef>
            </a:pPr>
            <a:r>
              <a:rPr lang="en-US" sz="2800" dirty="0">
                <a:solidFill>
                  <a:schemeClr val="tx1"/>
                </a:solidFill>
                <a:effectLst/>
              </a:rPr>
              <a:t>Job Enrichment – make the job more meaningful and autonomous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24</a:t>
            </a:fld>
            <a:endParaRPr dirty="0"/>
          </a:p>
        </p:txBody>
      </p:sp>
    </p:spTree>
    <p:extLst>
      <p:ext uri="{BB962C8B-B14F-4D97-AF65-F5344CB8AC3E}">
        <p14:creationId xmlns:p14="http://schemas.microsoft.com/office/powerpoint/2010/main" val="2244114459"/>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8" name="LECTURE 1"/>
          <p:cNvSpPr txBox="1">
            <a:spLocks noGrp="1"/>
          </p:cNvSpPr>
          <p:nvPr>
            <p:ph type="title"/>
          </p:nvPr>
        </p:nvSpPr>
        <p:spPr>
          <a:xfrm>
            <a:off x="567447" y="189087"/>
            <a:ext cx="11480800" cy="1372441"/>
          </a:xfrm>
          <a:prstGeom prst="rect">
            <a:avLst/>
          </a:prstGeom>
        </p:spPr>
        <p:txBody>
          <a:bodyPr anchor="ctr">
            <a:normAutofit/>
          </a:bodyPr>
          <a:lstStyle/>
          <a:p>
            <a:pPr>
              <a:defRPr sz="5200"/>
            </a:pPr>
            <a:r>
              <a:rPr lang="en-CA" sz="5400" dirty="0"/>
              <a:t>Technology</a:t>
            </a:r>
            <a:endParaRPr lang="en-US" sz="5200" dirty="0">
              <a:effectLst/>
              <a:sym typeface="Time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47" y="1316557"/>
            <a:ext cx="12090400" cy="8062786"/>
          </a:xfrm>
          <a:prstGeom prst="rect">
            <a:avLst/>
          </a:prstGeom>
        </p:spPr>
      </p:pic>
    </p:spTree>
    <p:extLst>
      <p:ext uri="{BB962C8B-B14F-4D97-AF65-F5344CB8AC3E}">
        <p14:creationId xmlns:p14="http://schemas.microsoft.com/office/powerpoint/2010/main" val="719966825"/>
      </p:ext>
    </p:extLst>
  </p:cSld>
  <p:clrMapOvr>
    <a:overrideClrMapping bg1="dk1" tx1="lt1" bg2="dk2" tx2="lt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Technology</a:t>
            </a:r>
            <a:endParaRPr lang="en-US" sz="5200" dirty="0">
              <a:effectLst/>
              <a:sym typeface="Times"/>
            </a:endParaRPr>
          </a:p>
        </p:txBody>
      </p:sp>
      <p:sp>
        <p:nvSpPr>
          <p:cNvPr id="142" name="Slide Number"/>
          <p:cNvSpPr txBox="1">
            <a:spLocks noGrp="1"/>
          </p:cNvSpPr>
          <p:nvPr>
            <p:ph type="sldNum" sz="quarter" idx="4294967295"/>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4</a:t>
            </a:fld>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2"/>
            <a:ext cx="11480800" cy="7620972"/>
          </a:xfrm>
          <a:prstGeom prst="rect">
            <a:avLst/>
          </a:prstGeom>
        </p:spPr>
        <p:txBody>
          <a:bodyPr anchor="ctr">
            <a:normAutofit/>
          </a:bodyPr>
          <a:lstStyle/>
          <a:p>
            <a:pPr marL="0" indent="0">
              <a:buNone/>
            </a:pPr>
            <a:r>
              <a:rPr lang="en-US" sz="3600" b="1" dirty="0">
                <a:solidFill>
                  <a:srgbClr val="FFC000"/>
                </a:solidFill>
                <a:effectLst/>
              </a:rPr>
              <a:t>Definition</a:t>
            </a:r>
          </a:p>
          <a:p>
            <a:pPr marL="0" indent="0">
              <a:buNone/>
            </a:pPr>
            <a:r>
              <a:rPr lang="en-US" sz="3600" dirty="0">
                <a:solidFill>
                  <a:schemeClr val="tx1"/>
                </a:solidFill>
                <a:effectLst/>
              </a:rPr>
              <a:t>Technology = “knowledge, tools, techniques, and behavior used to transform org. inputs into org. outputs”</a:t>
            </a:r>
          </a:p>
          <a:p>
            <a:pPr marL="0" indent="0">
              <a:buNone/>
            </a:pPr>
            <a:r>
              <a:rPr lang="en-US" sz="3600" dirty="0">
                <a:solidFill>
                  <a:schemeClr val="tx1"/>
                </a:solidFill>
                <a:effectLst/>
              </a:rPr>
              <a:t>Operations technology: machines, equipment, instruments</a:t>
            </a:r>
          </a:p>
          <a:p>
            <a:pPr marL="0" indent="0">
              <a:buNone/>
            </a:pPr>
            <a:r>
              <a:rPr lang="en-US" sz="3600" dirty="0">
                <a:solidFill>
                  <a:schemeClr val="tx1"/>
                </a:solidFill>
                <a:effectLst/>
              </a:rPr>
              <a:t>Information technology: information that is received, generated, and analyzed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62000" y="123850"/>
            <a:ext cx="11480800" cy="1372441"/>
          </a:xfrm>
          <a:prstGeom prst="rect">
            <a:avLst/>
          </a:prstGeom>
        </p:spPr>
        <p:txBody>
          <a:bodyPr>
            <a:normAutofit/>
          </a:bodyPr>
          <a:lstStyle/>
          <a:p>
            <a:pPr>
              <a:defRPr sz="5200"/>
            </a:pPr>
            <a:r>
              <a:rPr lang="en-CA" sz="4800" dirty="0"/>
              <a:t>Technology</a:t>
            </a:r>
            <a:endParaRPr lang="en-US" sz="5200" dirty="0">
              <a:effectLst/>
              <a:sym typeface="Times"/>
            </a:endParaRP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1496292"/>
            <a:ext cx="11480800" cy="7620972"/>
          </a:xfrm>
          <a:prstGeom prst="rect">
            <a:avLst/>
          </a:prstGeom>
        </p:spPr>
        <p:txBody>
          <a:bodyPr anchor="ctr">
            <a:normAutofit/>
          </a:bodyPr>
          <a:lstStyle/>
          <a:p>
            <a:pPr marL="0" indent="0">
              <a:buNone/>
            </a:pPr>
            <a:r>
              <a:rPr lang="en-US" sz="3600" b="1" dirty="0">
                <a:solidFill>
                  <a:srgbClr val="FFC000"/>
                </a:solidFill>
                <a:effectLst/>
              </a:rPr>
              <a:t>Importance of technology</a:t>
            </a:r>
          </a:p>
          <a:p>
            <a:pPr>
              <a:spcBef>
                <a:spcPts val="2000"/>
              </a:spcBef>
            </a:pPr>
            <a:r>
              <a:rPr lang="en-US" sz="3600" dirty="0">
                <a:solidFill>
                  <a:schemeClr val="tx1"/>
                </a:solidFill>
                <a:effectLst/>
              </a:rPr>
              <a:t>Tasks</a:t>
            </a:r>
          </a:p>
          <a:p>
            <a:pPr marL="0" indent="0">
              <a:spcBef>
                <a:spcPts val="2000"/>
              </a:spcBef>
              <a:buNone/>
            </a:pPr>
            <a:r>
              <a:rPr lang="en-US" sz="3600" dirty="0">
                <a:solidFill>
                  <a:schemeClr val="tx1"/>
                </a:solidFill>
                <a:effectLst/>
              </a:rPr>
              <a:t>	</a:t>
            </a:r>
            <a:r>
              <a:rPr lang="en-US" sz="2800" dirty="0">
                <a:solidFill>
                  <a:schemeClr val="tx1"/>
                </a:solidFill>
                <a:effectLst/>
              </a:rPr>
              <a:t>Technology affects job design</a:t>
            </a:r>
          </a:p>
          <a:p>
            <a:pPr>
              <a:spcBef>
                <a:spcPts val="2000"/>
              </a:spcBef>
            </a:pPr>
            <a:r>
              <a:rPr lang="en-US" sz="3600" dirty="0">
                <a:solidFill>
                  <a:schemeClr val="tx1"/>
                </a:solidFill>
                <a:effectLst/>
              </a:rPr>
              <a:t>Productivity</a:t>
            </a:r>
          </a:p>
          <a:p>
            <a:pPr marL="0" indent="0">
              <a:spcBef>
                <a:spcPts val="2000"/>
              </a:spcBef>
              <a:buNone/>
            </a:pPr>
            <a:r>
              <a:rPr lang="en-US" sz="3600" dirty="0">
                <a:solidFill>
                  <a:schemeClr val="tx1"/>
                </a:solidFill>
                <a:effectLst/>
              </a:rPr>
              <a:t>	</a:t>
            </a:r>
            <a:r>
              <a:rPr lang="en-US" sz="2800" dirty="0">
                <a:solidFill>
                  <a:schemeClr val="tx1"/>
                </a:solidFill>
                <a:effectLst/>
              </a:rPr>
              <a:t>New technology to increase productivity</a:t>
            </a:r>
          </a:p>
          <a:p>
            <a:r>
              <a:rPr lang="en-US" sz="3600" dirty="0">
                <a:solidFill>
                  <a:schemeClr val="tx1"/>
                </a:solidFill>
                <a:effectLst/>
              </a:rPr>
              <a:t>Organizational Design (to be discussed later in this module)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5</a:t>
            </a:fld>
            <a:endParaRPr/>
          </a:p>
        </p:txBody>
      </p:sp>
    </p:spTree>
    <p:extLst>
      <p:ext uri="{BB962C8B-B14F-4D97-AF65-F5344CB8AC3E}">
        <p14:creationId xmlns:p14="http://schemas.microsoft.com/office/powerpoint/2010/main" val="1216429528"/>
      </p:ext>
    </p:extLst>
  </p:cSld>
  <p:clrMapOvr>
    <a:overrideClrMapping bg1="dk1" tx1="lt1" bg2="dk2" tx2="lt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lnSpcReduction="10000"/>
          </a:bodyPr>
          <a:lstStyle/>
          <a:p>
            <a:pPr marL="0" indent="0">
              <a:buNone/>
            </a:pPr>
            <a:r>
              <a:rPr lang="en-US" sz="3600" b="1" dirty="0">
                <a:solidFill>
                  <a:srgbClr val="FFC000"/>
                </a:solidFill>
                <a:effectLst/>
              </a:rPr>
              <a:t>Technical Complexity (Woodward)</a:t>
            </a:r>
          </a:p>
          <a:p>
            <a:r>
              <a:rPr lang="en-US" sz="3600" dirty="0">
                <a:solidFill>
                  <a:schemeClr val="tx1"/>
                </a:solidFill>
                <a:effectLst/>
              </a:rPr>
              <a:t>Study (1950s) on many manufacturing  firms</a:t>
            </a:r>
          </a:p>
          <a:p>
            <a:r>
              <a:rPr lang="en-US" sz="3600" dirty="0">
                <a:solidFill>
                  <a:schemeClr val="tx1"/>
                </a:solidFill>
                <a:effectLst/>
              </a:rPr>
              <a:t>Unit of analysis: core operating technology of the organization </a:t>
            </a:r>
          </a:p>
          <a:p>
            <a:r>
              <a:rPr lang="en-US" sz="3600" dirty="0">
                <a:solidFill>
                  <a:schemeClr val="tx1"/>
                </a:solidFill>
                <a:effectLst/>
              </a:rPr>
              <a:t>Complexity is measured through two factors: </a:t>
            </a:r>
          </a:p>
          <a:p>
            <a:pPr lvl="1"/>
            <a:r>
              <a:rPr lang="en-US" sz="3200" dirty="0">
                <a:solidFill>
                  <a:schemeClr val="tx1"/>
                </a:solidFill>
                <a:effectLst/>
              </a:rPr>
              <a:t>Technical complexity is a measure of the extent to which a production process can be programmed so that it can be controlled and made predictable.</a:t>
            </a:r>
          </a:p>
          <a:p>
            <a:pPr lvl="1"/>
            <a:r>
              <a:rPr lang="en-US" sz="3200" dirty="0">
                <a:solidFill>
                  <a:schemeClr val="tx1"/>
                </a:solidFill>
                <a:effectLst/>
              </a:rPr>
              <a:t>Production volume</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6</a:t>
            </a:fld>
            <a:endParaRPr dirty="0"/>
          </a:p>
        </p:txBody>
      </p:sp>
    </p:spTree>
    <p:extLst>
      <p:ext uri="{BB962C8B-B14F-4D97-AF65-F5344CB8AC3E}">
        <p14:creationId xmlns:p14="http://schemas.microsoft.com/office/powerpoint/2010/main" val="3912022362"/>
      </p:ext>
    </p:extLst>
  </p:cSld>
  <p:clrMapOvr>
    <a:overrideClrMapping bg1="dk1" tx1="lt1" bg2="dk2" tx2="lt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a:bodyPr>
          <a:lstStyle/>
          <a:p>
            <a:pPr marL="0" indent="0">
              <a:buNone/>
            </a:pPr>
            <a:r>
              <a:rPr lang="en-US" sz="3600" b="1" dirty="0">
                <a:solidFill>
                  <a:srgbClr val="FFC000"/>
                </a:solidFill>
                <a:effectLst/>
              </a:rPr>
              <a:t>Technical Complexity (Woodward)</a:t>
            </a:r>
          </a:p>
          <a:p>
            <a:pPr marL="0" indent="0">
              <a:buNone/>
            </a:pPr>
            <a:r>
              <a:rPr lang="en-US" sz="3600" b="1" dirty="0">
                <a:solidFill>
                  <a:schemeClr val="tx1"/>
                </a:solidFill>
                <a:effectLst/>
              </a:rPr>
              <a:t>	Three groupings of technology:</a:t>
            </a:r>
          </a:p>
          <a:p>
            <a:pPr marL="0" indent="0">
              <a:buNone/>
            </a:pPr>
            <a:r>
              <a:rPr lang="en-US" sz="3600" b="1" dirty="0">
                <a:solidFill>
                  <a:schemeClr val="tx1"/>
                </a:solidFill>
                <a:effectLst/>
              </a:rPr>
              <a:t>		1- Unit (and small batch).</a:t>
            </a:r>
          </a:p>
          <a:p>
            <a:pPr marL="0" indent="0">
              <a:buNone/>
            </a:pPr>
            <a:r>
              <a:rPr lang="en-US" sz="3600" b="1" dirty="0">
                <a:solidFill>
                  <a:schemeClr val="tx1"/>
                </a:solidFill>
                <a:effectLst/>
              </a:rPr>
              <a:t>		2-  Mass (and large batch).</a:t>
            </a:r>
          </a:p>
          <a:p>
            <a:pPr marL="0" indent="0">
              <a:buNone/>
            </a:pPr>
            <a:r>
              <a:rPr lang="en-US" sz="3600" b="1" dirty="0">
                <a:solidFill>
                  <a:schemeClr val="tx1"/>
                </a:solidFill>
                <a:effectLst/>
              </a:rPr>
              <a:t>		3- Process.</a:t>
            </a:r>
          </a:p>
          <a:p>
            <a:pPr marL="0" indent="0">
              <a:buNone/>
            </a:pPr>
            <a:endParaRPr lang="en-US" sz="3600" b="1" dirty="0">
              <a:solidFill>
                <a:srgbClr val="FFC000"/>
              </a:solidFill>
              <a:effectLst/>
            </a:endParaRP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7</a:t>
            </a:fld>
            <a:endParaRPr dirty="0"/>
          </a:p>
        </p:txBody>
      </p:sp>
    </p:spTree>
    <p:extLst>
      <p:ext uri="{BB962C8B-B14F-4D97-AF65-F5344CB8AC3E}">
        <p14:creationId xmlns:p14="http://schemas.microsoft.com/office/powerpoint/2010/main" val="3720721957"/>
      </p:ext>
    </p:extLst>
  </p:cSld>
  <p:clrMapOvr>
    <a:overrideClrMapping bg1="dk1" tx1="lt1" bg2="dk2" tx2="lt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a:bodyPr>
          <a:lstStyle/>
          <a:p>
            <a:pPr marL="0" indent="0">
              <a:buNone/>
            </a:pPr>
            <a:r>
              <a:rPr lang="en-US" sz="3600" b="1" dirty="0">
                <a:solidFill>
                  <a:srgbClr val="FFC000"/>
                </a:solidFill>
                <a:effectLst/>
              </a:rPr>
              <a:t>Technical Complexity (Woodward)</a:t>
            </a:r>
          </a:p>
          <a:p>
            <a:pPr marL="0" indent="0">
              <a:buNone/>
            </a:pPr>
            <a:r>
              <a:rPr lang="en-US" sz="3600" b="1" dirty="0">
                <a:solidFill>
                  <a:schemeClr val="tx1"/>
                </a:solidFill>
                <a:effectLst/>
              </a:rPr>
              <a:t>		1- Unit (and small batch):</a:t>
            </a:r>
          </a:p>
          <a:p>
            <a:r>
              <a:rPr lang="en-US" sz="3600" dirty="0">
                <a:solidFill>
                  <a:schemeClr val="tx1"/>
                </a:solidFill>
                <a:effectLst/>
              </a:rPr>
              <a:t>Small quantity, custom made products</a:t>
            </a:r>
          </a:p>
          <a:p>
            <a:r>
              <a:rPr lang="en-US" sz="3600" dirty="0">
                <a:solidFill>
                  <a:schemeClr val="tx1"/>
                </a:solidFill>
                <a:effectLst/>
              </a:rPr>
              <a:t>Worker skill and knowledge important</a:t>
            </a:r>
          </a:p>
          <a:p>
            <a:r>
              <a:rPr lang="en-US" sz="3600" dirty="0">
                <a:solidFill>
                  <a:schemeClr val="tx1"/>
                </a:solidFill>
                <a:effectLst/>
              </a:rPr>
              <a:t>Unpredictable, time-consuming process</a:t>
            </a:r>
          </a:p>
          <a:p>
            <a:r>
              <a:rPr lang="en-US" sz="3600" dirty="0">
                <a:solidFill>
                  <a:schemeClr val="tx1"/>
                </a:solidFill>
                <a:effectLst/>
              </a:rPr>
              <a:t>E.g. custom furniture, prototypes</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8</a:t>
            </a:fld>
            <a:endParaRPr dirty="0"/>
          </a:p>
        </p:txBody>
      </p:sp>
    </p:spTree>
    <p:extLst>
      <p:ext uri="{BB962C8B-B14F-4D97-AF65-F5344CB8AC3E}">
        <p14:creationId xmlns:p14="http://schemas.microsoft.com/office/powerpoint/2010/main" val="928531959"/>
      </p:ext>
    </p:extLst>
  </p:cSld>
  <p:clrMapOvr>
    <a:overrideClrMapping bg1="dk1" tx1="lt1" bg2="dk2" tx2="lt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7454">
              <a:schemeClr val="accent1">
                <a:hueOff val="-139642"/>
                <a:satOff val="-16462"/>
                <a:lumOff val="-20969"/>
              </a:schemeClr>
            </a:gs>
            <a:gs pos="90157">
              <a:schemeClr val="accent1"/>
            </a:gs>
          </a:gsLst>
          <a:lin ang="2815156" scaled="0"/>
        </a:gradFill>
        <a:effectLst/>
      </p:bgPr>
    </p:bg>
    <p:spTree>
      <p:nvGrpSpPr>
        <p:cNvPr id="1" name=""/>
        <p:cNvGrpSpPr/>
        <p:nvPr/>
      </p:nvGrpSpPr>
      <p:grpSpPr>
        <a:xfrm>
          <a:off x="0" y="0"/>
          <a:ext cx="0" cy="0"/>
          <a:chOff x="0" y="0"/>
          <a:chExt cx="0" cy="0"/>
        </a:xfrm>
      </p:grpSpPr>
      <p:sp>
        <p:nvSpPr>
          <p:cNvPr id="140" name="LECTURE 1"/>
          <p:cNvSpPr txBox="1">
            <a:spLocks noGrp="1"/>
          </p:cNvSpPr>
          <p:nvPr>
            <p:ph type="title"/>
          </p:nvPr>
        </p:nvSpPr>
        <p:spPr>
          <a:xfrm>
            <a:off x="755650" y="505508"/>
            <a:ext cx="11480800" cy="1372441"/>
          </a:xfrm>
          <a:prstGeom prst="rect">
            <a:avLst/>
          </a:prstGeom>
        </p:spPr>
        <p:txBody>
          <a:bodyPr>
            <a:normAutofit/>
          </a:bodyPr>
          <a:lstStyle/>
          <a:p>
            <a:pPr>
              <a:defRPr sz="5200"/>
            </a:pPr>
            <a:r>
              <a:rPr lang="en-US" sz="5200" dirty="0">
                <a:effectLst/>
                <a:sym typeface="Times"/>
              </a:rPr>
              <a:t>Technology and Structure</a:t>
            </a:r>
          </a:p>
        </p:txBody>
      </p:sp>
      <p:sp>
        <p:nvSpPr>
          <p:cNvPr id="5" name="INTRODUCTIONS…">
            <a:extLst>
              <a:ext uri="{FF2B5EF4-FFF2-40B4-BE49-F238E27FC236}">
                <a16:creationId xmlns:a16="http://schemas.microsoft.com/office/drawing/2014/main" id="{6E166F86-8DEA-4D4D-90A7-B5FB1B950FFC}"/>
              </a:ext>
            </a:extLst>
          </p:cNvPr>
          <p:cNvSpPr txBox="1">
            <a:spLocks noGrp="1"/>
          </p:cNvSpPr>
          <p:nvPr>
            <p:ph type="body" idx="1"/>
          </p:nvPr>
        </p:nvSpPr>
        <p:spPr>
          <a:xfrm>
            <a:off x="755650" y="2015836"/>
            <a:ext cx="11480800" cy="7101427"/>
          </a:xfrm>
          <a:prstGeom prst="rect">
            <a:avLst/>
          </a:prstGeom>
        </p:spPr>
        <p:txBody>
          <a:bodyPr anchor="ctr">
            <a:normAutofit lnSpcReduction="10000"/>
          </a:bodyPr>
          <a:lstStyle/>
          <a:p>
            <a:pPr marL="0" indent="0">
              <a:buNone/>
            </a:pPr>
            <a:r>
              <a:rPr lang="en-US" sz="3600" b="1" dirty="0">
                <a:solidFill>
                  <a:srgbClr val="FFC000"/>
                </a:solidFill>
                <a:effectLst/>
              </a:rPr>
              <a:t>Technical Complexity (Woodward)</a:t>
            </a:r>
          </a:p>
          <a:p>
            <a:pPr marL="0" indent="0">
              <a:buNone/>
            </a:pPr>
            <a:r>
              <a:rPr lang="en-US" sz="3600" b="1" dirty="0">
                <a:solidFill>
                  <a:schemeClr val="tx1"/>
                </a:solidFill>
                <a:effectLst/>
              </a:rPr>
              <a:t>			2-  Mass (and large batch) Production:</a:t>
            </a:r>
          </a:p>
          <a:p>
            <a:r>
              <a:rPr lang="en-US" sz="3600" dirty="0">
                <a:solidFill>
                  <a:schemeClr val="tx1"/>
                </a:solidFill>
                <a:effectLst/>
              </a:rPr>
              <a:t>Standardized output, using assembly line</a:t>
            </a:r>
          </a:p>
          <a:p>
            <a:r>
              <a:rPr lang="en-US" sz="3600" dirty="0">
                <a:solidFill>
                  <a:schemeClr val="tx1"/>
                </a:solidFill>
                <a:effectLst/>
              </a:rPr>
              <a:t>Processes are routine, repetitive, and predictable</a:t>
            </a:r>
          </a:p>
          <a:p>
            <a:r>
              <a:rPr lang="en-US" sz="3600" dirty="0">
                <a:solidFill>
                  <a:schemeClr val="tx1"/>
                </a:solidFill>
                <a:effectLst/>
              </a:rPr>
              <a:t>Highly automated production, small impact of workers</a:t>
            </a:r>
          </a:p>
          <a:p>
            <a:r>
              <a:rPr lang="en-US" sz="3600" dirty="0">
                <a:solidFill>
                  <a:schemeClr val="tx1"/>
                </a:solidFill>
                <a:effectLst/>
              </a:rPr>
              <a:t>Large, efficient production that lowers unit price</a:t>
            </a:r>
          </a:p>
          <a:p>
            <a:r>
              <a:rPr lang="en-US" sz="3600" dirty="0">
                <a:solidFill>
                  <a:schemeClr val="tx1"/>
                </a:solidFill>
                <a:effectLst/>
              </a:rPr>
              <a:t>E.g. cars in an assembly line, </a:t>
            </a:r>
          </a:p>
        </p:txBody>
      </p:sp>
      <p:sp>
        <p:nvSpPr>
          <p:cNvPr id="142" name="Slide Number"/>
          <p:cNvSpPr txBox="1">
            <a:spLocks noGrp="1"/>
          </p:cNvSpPr>
          <p:nvPr>
            <p:ph type="sldNum" sz="quarter" idx="2"/>
          </p:nvPr>
        </p:nvSpPr>
        <p:spPr>
          <a:xfrm>
            <a:off x="6375349" y="9255150"/>
            <a:ext cx="241402"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a:effectLst/>
              </a:defRPr>
            </a:pPr>
            <a:fld id="{86CB4B4D-7CA3-9044-876B-883B54F8677D}" type="slidenum">
              <a:t>9</a:t>
            </a:fld>
            <a:endParaRPr dirty="0"/>
          </a:p>
        </p:txBody>
      </p:sp>
    </p:spTree>
    <p:extLst>
      <p:ext uri="{BB962C8B-B14F-4D97-AF65-F5344CB8AC3E}">
        <p14:creationId xmlns:p14="http://schemas.microsoft.com/office/powerpoint/2010/main" val="2690997315"/>
      </p:ext>
    </p:extLst>
  </p:cSld>
  <p:clrMapOvr>
    <a:overrideClrMapping bg1="dk1" tx1="lt1" bg2="dk2" tx2="lt2" accent1="accent1" accent2="accent2" accent3="accent3" accent4="accent4" accent5="accent5" accent6="accent6" hlink="hlink" folHlink="folHlink"/>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2">
  <a:themeElements>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2">
  <a:themeElements>
    <a:clrScheme name="New_Template2">
      <a:dk1>
        <a:srgbClr val="000000"/>
      </a:dk1>
      <a:lt1>
        <a:srgbClr val="FFFFFF"/>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fontScheme name="New_Template2">
      <a:majorFont>
        <a:latin typeface="Helvetica Neue"/>
        <a:ea typeface="Helvetica Neue"/>
        <a:cs typeface="Helvetica Neue"/>
      </a:majorFont>
      <a:minorFont>
        <a:latin typeface="Helvetica Neue"/>
        <a:ea typeface="Helvetica Neue"/>
        <a:cs typeface="Helvetica Neue"/>
      </a:minorFont>
    </a:fontScheme>
    <a:fmtScheme name="New_Template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80000"/>
                </a:srgbClr>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EBEBEB"/>
            </a:solidFill>
            <a:effectLst>
              <a:outerShdw blurRad="50800" dist="25400" dir="5400000" rotWithShape="0">
                <a:srgbClr val="000000"/>
              </a:outerShdw>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0.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1.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1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2.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3.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4.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5.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6.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7.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8.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ppt/theme/themeOverride9.xml><?xml version="1.0" encoding="utf-8"?>
<a:themeOverride xmlns:a="http://schemas.openxmlformats.org/drawingml/2006/main">
  <a:clrScheme name="New_Template2">
    <a:dk1>
      <a:srgbClr val="C000EB"/>
    </a:dk1>
    <a:lt1>
      <a:srgbClr val="EBEBEB"/>
    </a:lt1>
    <a:dk2>
      <a:srgbClr val="525252"/>
    </a:dk2>
    <a:lt2>
      <a:srgbClr val="C9C9C9"/>
    </a:lt2>
    <a:accent1>
      <a:srgbClr val="619AE3"/>
    </a:accent1>
    <a:accent2>
      <a:srgbClr val="54BFB9"/>
    </a:accent2>
    <a:accent3>
      <a:srgbClr val="29C439"/>
    </a:accent3>
    <a:accent4>
      <a:srgbClr val="EDAC0F"/>
    </a:accent4>
    <a:accent5>
      <a:srgbClr val="D41D03"/>
    </a:accent5>
    <a:accent6>
      <a:srgbClr val="B264DA"/>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3075</TotalTime>
  <Words>727</Words>
  <Application>Microsoft Macintosh PowerPoint</Application>
  <PresentationFormat>Custom</PresentationFormat>
  <Paragraphs>151</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Helvetica Neue</vt:lpstr>
      <vt:lpstr>Helvetica Neue Medium</vt:lpstr>
      <vt:lpstr>Times</vt:lpstr>
      <vt:lpstr>New_Template2</vt:lpstr>
      <vt:lpstr>MSCI 311 Organizational Design and Technology </vt:lpstr>
      <vt:lpstr>Technology</vt:lpstr>
      <vt:lpstr>Technology</vt:lpstr>
      <vt:lpstr>Technology</vt:lpstr>
      <vt:lpstr>Technology</vt:lpstr>
      <vt:lpstr>Technology and Structure</vt:lpstr>
      <vt:lpstr>Technology and Structure</vt:lpstr>
      <vt:lpstr>Technology and Structure</vt:lpstr>
      <vt:lpstr>Technology and Structure</vt:lpstr>
      <vt:lpstr>Technology and Structure</vt:lpstr>
      <vt:lpstr>PowerPoint Presentation</vt:lpstr>
      <vt:lpstr>PowerPoint Presentation</vt:lpstr>
      <vt:lpstr>Technology and Structure</vt:lpstr>
      <vt:lpstr>PowerPoint Presentation</vt:lpstr>
      <vt:lpstr>PowerPoint Presentation</vt:lpstr>
      <vt:lpstr>Technology and Structure</vt:lpstr>
      <vt:lpstr>Technology and Structure</vt:lpstr>
      <vt:lpstr>Technology and Structure</vt:lpstr>
      <vt:lpstr>Technology and Structure</vt:lpstr>
      <vt:lpstr>Technology and Structure</vt:lpstr>
      <vt:lpstr>Technology and Structure</vt:lpstr>
      <vt:lpstr>Technology and Structure</vt:lpstr>
      <vt:lpstr>Technology &amp; social systems</vt:lpstr>
      <vt:lpstr>Technology &amp; social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 311 Organizational Design and Technology </dc:title>
  <cp:lastModifiedBy>Ayman Alzayat</cp:lastModifiedBy>
  <cp:revision>159</cp:revision>
  <dcterms:modified xsi:type="dcterms:W3CDTF">2018-10-18T23:10:58Z</dcterms:modified>
</cp:coreProperties>
</file>