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61" r:id="rId4"/>
    <p:sldId id="263" r:id="rId5"/>
    <p:sldId id="264" r:id="rId6"/>
    <p:sldId id="267" r:id="rId7"/>
    <p:sldId id="276" r:id="rId8"/>
    <p:sldId id="265" r:id="rId9"/>
    <p:sldId id="275" r:id="rId10"/>
    <p:sldId id="266" r:id="rId11"/>
    <p:sldId id="269" r:id="rId12"/>
    <p:sldId id="270" r:id="rId13"/>
    <p:sldId id="271" r:id="rId14"/>
    <p:sldId id="272" r:id="rId15"/>
    <p:sldId id="274" r:id="rId16"/>
    <p:sldId id="273" r:id="rId17"/>
    <p:sldId id="282" r:id="rId18"/>
    <p:sldId id="283" r:id="rId19"/>
    <p:sldId id="285" r:id="rId20"/>
    <p:sldId id="277" r:id="rId21"/>
    <p:sldId id="279" r:id="rId22"/>
    <p:sldId id="280" r:id="rId23"/>
    <p:sldId id="284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A99FF"/>
    <a:srgbClr val="C47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25758" autoAdjust="0"/>
  </p:normalViewPr>
  <p:slideViewPr>
    <p:cSldViewPr snapToGrid="0">
      <p:cViewPr varScale="1">
        <p:scale>
          <a:sx n="19" d="100"/>
          <a:sy n="19" d="100"/>
        </p:scale>
        <p:origin x="2586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B141E-B748-4F36-8604-BA7771385E0E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9C40663D-F787-43AD-9BE8-81EF37F29A4D}">
      <dgm:prSet phldrT="[Text]" custT="1"/>
      <dgm:spPr>
        <a:xfrm>
          <a:off x="3639" y="2078958"/>
          <a:ext cx="1591084" cy="954650"/>
        </a:xfrm>
        <a:prstGeom prst="roundRect">
          <a:avLst>
            <a:gd name="adj" fmla="val 10000"/>
          </a:avLst>
        </a:prstGeom>
        <a:solidFill>
          <a:srgbClr val="726056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CA" sz="2400" b="1" dirty="0">
              <a:solidFill>
                <a:srgbClr val="FFFFFF"/>
              </a:solidFill>
              <a:latin typeface="Arial"/>
              <a:ea typeface="+mn-ea"/>
              <a:cs typeface="+mn-cs"/>
            </a:rPr>
            <a:t>Variety vs. Uncertainty</a:t>
          </a:r>
        </a:p>
      </dgm:t>
    </dgm:pt>
    <dgm:pt modelId="{49E38F0E-EAB2-4091-B6E6-C04EE05DD3FE}" type="parTrans" cxnId="{D5E17547-052D-4B9A-9835-0BD6742CA43C}">
      <dgm:prSet/>
      <dgm:spPr/>
      <dgm:t>
        <a:bodyPr/>
        <a:lstStyle/>
        <a:p>
          <a:endParaRPr lang="en-CA" sz="2000" b="1"/>
        </a:p>
      </dgm:t>
    </dgm:pt>
    <dgm:pt modelId="{1AC881F9-3FF7-467E-897C-1431A7CA888A}" type="sibTrans" cxnId="{D5E17547-052D-4B9A-9835-0BD6742CA43C}">
      <dgm:prSet custT="1"/>
      <dgm:spPr>
        <a:xfrm>
          <a:off x="1753832" y="2358989"/>
          <a:ext cx="337310" cy="394589"/>
        </a:xfrm>
        <a:prstGeom prst="rightArrow">
          <a:avLst>
            <a:gd name="adj1" fmla="val 60000"/>
            <a:gd name="adj2" fmla="val 50000"/>
          </a:avLst>
        </a:prstGeom>
        <a:solidFill>
          <a:srgbClr val="726056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CA" sz="2000" b="1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24D09EC1-358D-4FE1-B682-75C3CBB634B8}">
      <dgm:prSet phldrT="[Text]" custT="1"/>
      <dgm:spPr>
        <a:xfrm>
          <a:off x="2231158" y="2078958"/>
          <a:ext cx="1591084" cy="954650"/>
        </a:xfrm>
        <a:prstGeom prst="roundRect">
          <a:avLst>
            <a:gd name="adj" fmla="val 10000"/>
          </a:avLst>
        </a:prstGeom>
        <a:solidFill>
          <a:srgbClr val="726056">
            <a:hueOff val="3811474"/>
            <a:satOff val="828"/>
            <a:lumOff val="-1177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CA" sz="2400" b="1" dirty="0">
              <a:solidFill>
                <a:srgbClr val="FFFFFF"/>
              </a:solidFill>
              <a:latin typeface="Arial"/>
              <a:ea typeface="+mn-ea"/>
              <a:cs typeface="+mn-cs"/>
            </a:rPr>
            <a:t>Ashby’s Law of Requisite Variety</a:t>
          </a:r>
        </a:p>
      </dgm:t>
    </dgm:pt>
    <dgm:pt modelId="{73A86BFE-3FA3-4C60-8335-65DFFA72F2C4}" type="parTrans" cxnId="{0E070F5F-D6DB-459E-ABFE-E2041E55BD2B}">
      <dgm:prSet/>
      <dgm:spPr/>
      <dgm:t>
        <a:bodyPr/>
        <a:lstStyle/>
        <a:p>
          <a:endParaRPr lang="en-CA" sz="2000" b="1"/>
        </a:p>
      </dgm:t>
    </dgm:pt>
    <dgm:pt modelId="{2A04FFF3-15C8-4257-89DB-FD0EBB475211}" type="sibTrans" cxnId="{0E070F5F-D6DB-459E-ABFE-E2041E55BD2B}">
      <dgm:prSet custT="1"/>
      <dgm:spPr>
        <a:xfrm>
          <a:off x="3981351" y="2358989"/>
          <a:ext cx="337310" cy="394589"/>
        </a:xfrm>
        <a:prstGeom prst="rightArrow">
          <a:avLst>
            <a:gd name="adj1" fmla="val 60000"/>
            <a:gd name="adj2" fmla="val 50000"/>
          </a:avLst>
        </a:prstGeom>
        <a:solidFill>
          <a:srgbClr val="726056">
            <a:hueOff val="5717211"/>
            <a:satOff val="1242"/>
            <a:lumOff val="-1765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CA" sz="2000" b="1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BCE1696E-F001-4FD3-B970-018B4CE962EC}">
      <dgm:prSet phldrT="[Text]" custT="1"/>
      <dgm:spPr>
        <a:xfrm>
          <a:off x="4458676" y="2078958"/>
          <a:ext cx="1591084" cy="954650"/>
        </a:xfrm>
        <a:prstGeom prst="roundRect">
          <a:avLst>
            <a:gd name="adj" fmla="val 10000"/>
          </a:avLst>
        </a:prstGeom>
        <a:solidFill>
          <a:srgbClr val="726056">
            <a:hueOff val="7622948"/>
            <a:satOff val="1656"/>
            <a:lumOff val="-2353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CA" sz="2300" b="1" dirty="0">
              <a:solidFill>
                <a:srgbClr val="FFFFFF"/>
              </a:solidFill>
              <a:latin typeface="Arial"/>
              <a:ea typeface="+mn-ea"/>
              <a:cs typeface="+mn-cs"/>
            </a:rPr>
            <a:t>Applications in Organizations</a:t>
          </a:r>
        </a:p>
      </dgm:t>
    </dgm:pt>
    <dgm:pt modelId="{20032220-250D-4781-8975-E1328B7655B9}" type="parTrans" cxnId="{8DDCF8F5-E04C-47E5-A966-7019504DD23A}">
      <dgm:prSet/>
      <dgm:spPr/>
      <dgm:t>
        <a:bodyPr/>
        <a:lstStyle/>
        <a:p>
          <a:endParaRPr lang="en-CA" sz="2000" b="1"/>
        </a:p>
      </dgm:t>
    </dgm:pt>
    <dgm:pt modelId="{2B4B2B7B-1F77-4094-B7C8-5308DE3C015E}" type="sibTrans" cxnId="{8DDCF8F5-E04C-47E5-A966-7019504DD23A}">
      <dgm:prSet custT="1"/>
      <dgm:spPr>
        <a:xfrm>
          <a:off x="6208870" y="2358989"/>
          <a:ext cx="337310" cy="394589"/>
        </a:xfrm>
        <a:prstGeom prst="rightArrow">
          <a:avLst>
            <a:gd name="adj1" fmla="val 60000"/>
            <a:gd name="adj2" fmla="val 50000"/>
          </a:avLst>
        </a:prstGeom>
        <a:solidFill>
          <a:srgbClr val="726056">
            <a:hueOff val="11434421"/>
            <a:satOff val="2484"/>
            <a:lumOff val="-353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CA" sz="2000" b="1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75DCF3AB-B01E-488B-B401-274FFB05F407}">
      <dgm:prSet phldrT="[Text]" custT="1"/>
      <dgm:spPr>
        <a:xfrm>
          <a:off x="6686195" y="2078958"/>
          <a:ext cx="1591084" cy="954650"/>
        </a:xfrm>
        <a:prstGeom prst="roundRect">
          <a:avLst>
            <a:gd name="adj" fmla="val 10000"/>
          </a:avLst>
        </a:prstGeom>
        <a:solidFill>
          <a:srgbClr val="726056">
            <a:hueOff val="11434421"/>
            <a:satOff val="2484"/>
            <a:lumOff val="-353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CA" sz="2300" b="1" dirty="0">
              <a:solidFill>
                <a:srgbClr val="FFFFFF"/>
              </a:solidFill>
              <a:latin typeface="Arial"/>
              <a:ea typeface="+mn-ea"/>
              <a:cs typeface="+mn-cs"/>
            </a:rPr>
            <a:t>Example of Just-in-Time Manufacturing</a:t>
          </a:r>
        </a:p>
      </dgm:t>
    </dgm:pt>
    <dgm:pt modelId="{FA0F3068-C8F9-4F2F-9566-F676754BBE90}" type="parTrans" cxnId="{CC0C922D-D9E0-4C69-BD85-9993AFF36C81}">
      <dgm:prSet/>
      <dgm:spPr/>
      <dgm:t>
        <a:bodyPr/>
        <a:lstStyle/>
        <a:p>
          <a:endParaRPr lang="en-CA" sz="2000" b="1"/>
        </a:p>
      </dgm:t>
    </dgm:pt>
    <dgm:pt modelId="{0146CB37-D63C-495C-B649-6DDB7516241F}" type="sibTrans" cxnId="{CC0C922D-D9E0-4C69-BD85-9993AFF36C81}">
      <dgm:prSet/>
      <dgm:spPr/>
      <dgm:t>
        <a:bodyPr/>
        <a:lstStyle/>
        <a:p>
          <a:endParaRPr lang="en-CA" sz="2000" b="1"/>
        </a:p>
      </dgm:t>
    </dgm:pt>
    <dgm:pt modelId="{4ADCC0F4-A045-47BC-ACBB-FA6F38101EBA}" type="pres">
      <dgm:prSet presAssocID="{6B4B141E-B748-4F36-8604-BA7771385E0E}" presName="Name0" presStyleCnt="0">
        <dgm:presLayoutVars>
          <dgm:dir/>
          <dgm:resizeHandles val="exact"/>
        </dgm:presLayoutVars>
      </dgm:prSet>
      <dgm:spPr/>
    </dgm:pt>
    <dgm:pt modelId="{86FE844A-E24B-456D-BD83-5C5F29EADC1A}" type="pres">
      <dgm:prSet presAssocID="{9C40663D-F787-43AD-9BE8-81EF37F29A4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36C902-76B9-4B73-BCED-EFB8A591D2A0}" type="pres">
      <dgm:prSet presAssocID="{1AC881F9-3FF7-467E-897C-1431A7CA888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386607E-4C78-4F2C-B0A7-751E4D876912}" type="pres">
      <dgm:prSet presAssocID="{1AC881F9-3FF7-467E-897C-1431A7CA888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EB432AF-6D5F-4EEB-85FD-E8D5C19CA3A8}" type="pres">
      <dgm:prSet presAssocID="{24D09EC1-358D-4FE1-B682-75C3CBB634B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8651D-C00E-415B-B3CA-99DBBC724A16}" type="pres">
      <dgm:prSet presAssocID="{2A04FFF3-15C8-4257-89DB-FD0EBB47521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F32A049-9692-440B-B8CF-BCE96E3E38D6}" type="pres">
      <dgm:prSet presAssocID="{2A04FFF3-15C8-4257-89DB-FD0EBB47521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42AA70C-06E7-48EB-8F85-048DB853E192}" type="pres">
      <dgm:prSet presAssocID="{BCE1696E-F001-4FD3-B970-018B4CE962E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55F7E-8C69-4338-90EE-715A905339DA}" type="pres">
      <dgm:prSet presAssocID="{2B4B2B7B-1F77-4094-B7C8-5308DE3C015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0BAB935-907B-4BAC-B819-D5C1AFB0DA44}" type="pres">
      <dgm:prSet presAssocID="{2B4B2B7B-1F77-4094-B7C8-5308DE3C015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BFC8E93-1BF1-4F31-8E14-6B66FC73DA53}" type="pres">
      <dgm:prSet presAssocID="{75DCF3AB-B01E-488B-B401-274FFB05F40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118BF1-CD34-4C4F-BD4E-40755D8535A5}" type="presOf" srcId="{24D09EC1-358D-4FE1-B682-75C3CBB634B8}" destId="{BEB432AF-6D5F-4EEB-85FD-E8D5C19CA3A8}" srcOrd="0" destOrd="0" presId="urn:microsoft.com/office/officeart/2005/8/layout/process1"/>
    <dgm:cxn modelId="{A0CE6EA6-EF42-4AB0-9C2A-46EF53B0BFA2}" type="presOf" srcId="{9C40663D-F787-43AD-9BE8-81EF37F29A4D}" destId="{86FE844A-E24B-456D-BD83-5C5F29EADC1A}" srcOrd="0" destOrd="0" presId="urn:microsoft.com/office/officeart/2005/8/layout/process1"/>
    <dgm:cxn modelId="{51F30479-E2CE-46C0-8B21-440F7808D242}" type="presOf" srcId="{2B4B2B7B-1F77-4094-B7C8-5308DE3C015E}" destId="{48C55F7E-8C69-4338-90EE-715A905339DA}" srcOrd="0" destOrd="0" presId="urn:microsoft.com/office/officeart/2005/8/layout/process1"/>
    <dgm:cxn modelId="{8DDCF8F5-E04C-47E5-A966-7019504DD23A}" srcId="{6B4B141E-B748-4F36-8604-BA7771385E0E}" destId="{BCE1696E-F001-4FD3-B970-018B4CE962EC}" srcOrd="2" destOrd="0" parTransId="{20032220-250D-4781-8975-E1328B7655B9}" sibTransId="{2B4B2B7B-1F77-4094-B7C8-5308DE3C015E}"/>
    <dgm:cxn modelId="{2232AB58-E5D6-456A-A20F-8122692F11F6}" type="presOf" srcId="{6B4B141E-B748-4F36-8604-BA7771385E0E}" destId="{4ADCC0F4-A045-47BC-ACBB-FA6F38101EBA}" srcOrd="0" destOrd="0" presId="urn:microsoft.com/office/officeart/2005/8/layout/process1"/>
    <dgm:cxn modelId="{CC0C922D-D9E0-4C69-BD85-9993AFF36C81}" srcId="{6B4B141E-B748-4F36-8604-BA7771385E0E}" destId="{75DCF3AB-B01E-488B-B401-274FFB05F407}" srcOrd="3" destOrd="0" parTransId="{FA0F3068-C8F9-4F2F-9566-F676754BBE90}" sibTransId="{0146CB37-D63C-495C-B649-6DDB7516241F}"/>
    <dgm:cxn modelId="{98ABF0D8-EBD9-4F8B-BF87-313F6ED27759}" type="presOf" srcId="{BCE1696E-F001-4FD3-B970-018B4CE962EC}" destId="{E42AA70C-06E7-48EB-8F85-048DB853E192}" srcOrd="0" destOrd="0" presId="urn:microsoft.com/office/officeart/2005/8/layout/process1"/>
    <dgm:cxn modelId="{D5E17547-052D-4B9A-9835-0BD6742CA43C}" srcId="{6B4B141E-B748-4F36-8604-BA7771385E0E}" destId="{9C40663D-F787-43AD-9BE8-81EF37F29A4D}" srcOrd="0" destOrd="0" parTransId="{49E38F0E-EAB2-4091-B6E6-C04EE05DD3FE}" sibTransId="{1AC881F9-3FF7-467E-897C-1431A7CA888A}"/>
    <dgm:cxn modelId="{55EA1B23-D869-47AE-988A-C422377A372F}" type="presOf" srcId="{2A04FFF3-15C8-4257-89DB-FD0EBB475211}" destId="{6F32A049-9692-440B-B8CF-BCE96E3E38D6}" srcOrd="1" destOrd="0" presId="urn:microsoft.com/office/officeart/2005/8/layout/process1"/>
    <dgm:cxn modelId="{0E070F5F-D6DB-459E-ABFE-E2041E55BD2B}" srcId="{6B4B141E-B748-4F36-8604-BA7771385E0E}" destId="{24D09EC1-358D-4FE1-B682-75C3CBB634B8}" srcOrd="1" destOrd="0" parTransId="{73A86BFE-3FA3-4C60-8335-65DFFA72F2C4}" sibTransId="{2A04FFF3-15C8-4257-89DB-FD0EBB475211}"/>
    <dgm:cxn modelId="{C89A2B3F-002B-41D5-9F4C-2BF3EE4482EE}" type="presOf" srcId="{75DCF3AB-B01E-488B-B401-274FFB05F407}" destId="{7BFC8E93-1BF1-4F31-8E14-6B66FC73DA53}" srcOrd="0" destOrd="0" presId="urn:microsoft.com/office/officeart/2005/8/layout/process1"/>
    <dgm:cxn modelId="{D31792EF-8E52-439B-8A07-03AD897465A5}" type="presOf" srcId="{1AC881F9-3FF7-467E-897C-1431A7CA888A}" destId="{6C36C902-76B9-4B73-BCED-EFB8A591D2A0}" srcOrd="0" destOrd="0" presId="urn:microsoft.com/office/officeart/2005/8/layout/process1"/>
    <dgm:cxn modelId="{B01C0FC2-301A-40E0-93C3-E8ABAB31F4A8}" type="presOf" srcId="{2A04FFF3-15C8-4257-89DB-FD0EBB475211}" destId="{7678651D-C00E-415B-B3CA-99DBBC724A16}" srcOrd="0" destOrd="0" presId="urn:microsoft.com/office/officeart/2005/8/layout/process1"/>
    <dgm:cxn modelId="{4529A89F-DA11-4A36-AFDB-BC33147B6090}" type="presOf" srcId="{2B4B2B7B-1F77-4094-B7C8-5308DE3C015E}" destId="{B0BAB935-907B-4BAC-B819-D5C1AFB0DA44}" srcOrd="1" destOrd="0" presId="urn:microsoft.com/office/officeart/2005/8/layout/process1"/>
    <dgm:cxn modelId="{578C8103-D01E-46B0-AD5E-DD6E75FD6917}" type="presOf" srcId="{1AC881F9-3FF7-467E-897C-1431A7CA888A}" destId="{F386607E-4C78-4F2C-B0A7-751E4D876912}" srcOrd="1" destOrd="0" presId="urn:microsoft.com/office/officeart/2005/8/layout/process1"/>
    <dgm:cxn modelId="{7D22456A-B58E-4BD9-AC75-B22A87DDC280}" type="presParOf" srcId="{4ADCC0F4-A045-47BC-ACBB-FA6F38101EBA}" destId="{86FE844A-E24B-456D-BD83-5C5F29EADC1A}" srcOrd="0" destOrd="0" presId="urn:microsoft.com/office/officeart/2005/8/layout/process1"/>
    <dgm:cxn modelId="{E6654828-BA4D-4927-B491-B5AEAF84F3EE}" type="presParOf" srcId="{4ADCC0F4-A045-47BC-ACBB-FA6F38101EBA}" destId="{6C36C902-76B9-4B73-BCED-EFB8A591D2A0}" srcOrd="1" destOrd="0" presId="urn:microsoft.com/office/officeart/2005/8/layout/process1"/>
    <dgm:cxn modelId="{A6854E2F-5B97-4746-AA7E-D18D257DDC5D}" type="presParOf" srcId="{6C36C902-76B9-4B73-BCED-EFB8A591D2A0}" destId="{F386607E-4C78-4F2C-B0A7-751E4D876912}" srcOrd="0" destOrd="0" presId="urn:microsoft.com/office/officeart/2005/8/layout/process1"/>
    <dgm:cxn modelId="{1A6D1329-48D8-49AA-AD1E-D4C046E837BC}" type="presParOf" srcId="{4ADCC0F4-A045-47BC-ACBB-FA6F38101EBA}" destId="{BEB432AF-6D5F-4EEB-85FD-E8D5C19CA3A8}" srcOrd="2" destOrd="0" presId="urn:microsoft.com/office/officeart/2005/8/layout/process1"/>
    <dgm:cxn modelId="{70A08814-9C2D-41B1-9F7A-EF6DF7CA2C3D}" type="presParOf" srcId="{4ADCC0F4-A045-47BC-ACBB-FA6F38101EBA}" destId="{7678651D-C00E-415B-B3CA-99DBBC724A16}" srcOrd="3" destOrd="0" presId="urn:microsoft.com/office/officeart/2005/8/layout/process1"/>
    <dgm:cxn modelId="{40FC3008-E994-460A-8D0D-0088BD0180D7}" type="presParOf" srcId="{7678651D-C00E-415B-B3CA-99DBBC724A16}" destId="{6F32A049-9692-440B-B8CF-BCE96E3E38D6}" srcOrd="0" destOrd="0" presId="urn:microsoft.com/office/officeart/2005/8/layout/process1"/>
    <dgm:cxn modelId="{411869F3-1922-4954-AC46-664FDCF3AB61}" type="presParOf" srcId="{4ADCC0F4-A045-47BC-ACBB-FA6F38101EBA}" destId="{E42AA70C-06E7-48EB-8F85-048DB853E192}" srcOrd="4" destOrd="0" presId="urn:microsoft.com/office/officeart/2005/8/layout/process1"/>
    <dgm:cxn modelId="{226A0F61-B385-4DC1-9653-ECEDCA282914}" type="presParOf" srcId="{4ADCC0F4-A045-47BC-ACBB-FA6F38101EBA}" destId="{48C55F7E-8C69-4338-90EE-715A905339DA}" srcOrd="5" destOrd="0" presId="urn:microsoft.com/office/officeart/2005/8/layout/process1"/>
    <dgm:cxn modelId="{BFECFB46-DD7B-47AC-B244-7FA634180774}" type="presParOf" srcId="{48C55F7E-8C69-4338-90EE-715A905339DA}" destId="{B0BAB935-907B-4BAC-B819-D5C1AFB0DA44}" srcOrd="0" destOrd="0" presId="urn:microsoft.com/office/officeart/2005/8/layout/process1"/>
    <dgm:cxn modelId="{2607D6A6-3388-40A7-ADFA-7822EE1C3480}" type="presParOf" srcId="{4ADCC0F4-A045-47BC-ACBB-FA6F38101EBA}" destId="{7BFC8E93-1BF1-4F31-8E14-6B66FC73DA5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95FAC2-FCE0-2840-90FC-94346A58655F}" type="doc">
      <dgm:prSet loTypeId="urn:microsoft.com/office/officeart/2005/8/layout/process1" loCatId="" qsTypeId="urn:microsoft.com/office/officeart/2005/8/quickstyle/simple4" qsCatId="simple" csTypeId="urn:microsoft.com/office/officeart/2005/8/colors/colorful1" csCatId="colorful" phldr="1"/>
      <dgm:spPr/>
    </dgm:pt>
    <dgm:pt modelId="{AF0ED2B0-17E9-0448-810F-4132AD04DB12}">
      <dgm:prSet phldrT="[Text]"/>
      <dgm:spPr>
        <a:xfrm>
          <a:off x="5835" y="877534"/>
          <a:ext cx="1809044" cy="1085426"/>
        </a:xfrm>
        <a:prstGeom prst="roundRect">
          <a:avLst>
            <a:gd name="adj" fmla="val 10000"/>
          </a:avLst>
        </a:prstGeom>
        <a:solidFill>
          <a:srgbClr val="FAB900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smtClean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Source	</a:t>
          </a:r>
          <a:endParaRPr lang="en-US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AEE04EEB-7CF4-7144-AA52-B91BCDD169F3}" type="parTrans" cxnId="{8D757ECE-AB0D-DF42-8FF6-F9A999422F96}">
      <dgm:prSet/>
      <dgm:spPr/>
      <dgm:t>
        <a:bodyPr/>
        <a:lstStyle/>
        <a:p>
          <a:endParaRPr lang="en-US"/>
        </a:p>
      </dgm:t>
    </dgm:pt>
    <dgm:pt modelId="{008523F4-C745-1C44-B8F7-F8AA9E88AD23}" type="sibTrans" cxnId="{8D757ECE-AB0D-DF42-8FF6-F9A999422F96}">
      <dgm:prSet/>
      <dgm:spPr>
        <a:xfrm>
          <a:off x="1995785" y="1195926"/>
          <a:ext cx="383517" cy="448643"/>
        </a:xfrm>
        <a:prstGeom prst="rightArrow">
          <a:avLst>
            <a:gd name="adj1" fmla="val 60000"/>
            <a:gd name="adj2" fmla="val 50000"/>
          </a:avLst>
        </a:prstGeom>
        <a:solidFill>
          <a:srgbClr val="FAB900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92882B70-7EAC-7F45-8D93-19CECD13D0BE}">
      <dgm:prSet phldrT="[Text]"/>
      <dgm:spPr>
        <a:xfrm>
          <a:off x="2538498" y="877534"/>
          <a:ext cx="1809044" cy="1085426"/>
        </a:xfrm>
        <a:prstGeom prst="roundRect">
          <a:avLst>
            <a:gd name="adj" fmla="val 10000"/>
          </a:avLst>
        </a:prstGeom>
        <a:solidFill>
          <a:srgbClr val="90BB23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Transmitter (Encoder)</a:t>
          </a:r>
          <a:endParaRPr lang="en-US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904E47A2-2FF3-5645-AADA-71301D2E4FCD}" type="parTrans" cxnId="{521038A6-9191-2243-A915-9FC489921070}">
      <dgm:prSet/>
      <dgm:spPr/>
      <dgm:t>
        <a:bodyPr/>
        <a:lstStyle/>
        <a:p>
          <a:endParaRPr lang="en-US"/>
        </a:p>
      </dgm:t>
    </dgm:pt>
    <dgm:pt modelId="{D6FB92A4-084D-2349-99B5-0C2A1E2DE1DE}" type="sibTrans" cxnId="{521038A6-9191-2243-A915-9FC489921070}">
      <dgm:prSet/>
      <dgm:spPr>
        <a:xfrm>
          <a:off x="4528448" y="1195926"/>
          <a:ext cx="383517" cy="448643"/>
        </a:xfrm>
        <a:prstGeom prst="rightArrow">
          <a:avLst>
            <a:gd name="adj1" fmla="val 60000"/>
            <a:gd name="adj2" fmla="val 50000"/>
          </a:avLst>
        </a:prstGeom>
        <a:solidFill>
          <a:srgbClr val="90BB23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45276957-F7B9-D548-93DC-64610D0380C9}">
      <dgm:prSet phldrT="[Text]"/>
      <dgm:spPr>
        <a:xfrm>
          <a:off x="5071161" y="877534"/>
          <a:ext cx="1809044" cy="1085426"/>
        </a:xfrm>
        <a:prstGeom prst="roundRect">
          <a:avLst>
            <a:gd name="adj" fmla="val 10000"/>
          </a:avLst>
        </a:prstGeom>
        <a:solidFill>
          <a:srgbClr val="EE7008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Channel</a:t>
          </a:r>
          <a:endParaRPr lang="en-US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D95E5D3F-FED3-9349-A1FC-DDB35F1392F3}" type="parTrans" cxnId="{85834AAC-5911-4642-87D1-0A5D105A65E8}">
      <dgm:prSet/>
      <dgm:spPr/>
      <dgm:t>
        <a:bodyPr/>
        <a:lstStyle/>
        <a:p>
          <a:endParaRPr lang="en-US"/>
        </a:p>
      </dgm:t>
    </dgm:pt>
    <dgm:pt modelId="{84CD18CD-A9E3-9440-830B-1D2478567216}" type="sibTrans" cxnId="{85834AAC-5911-4642-87D1-0A5D105A65E8}">
      <dgm:prSet/>
      <dgm:spPr>
        <a:xfrm>
          <a:off x="7061110" y="1195926"/>
          <a:ext cx="383517" cy="448643"/>
        </a:xfrm>
        <a:prstGeom prst="rightArrow">
          <a:avLst>
            <a:gd name="adj1" fmla="val 60000"/>
            <a:gd name="adj2" fmla="val 50000"/>
          </a:avLst>
        </a:prstGeom>
        <a:solidFill>
          <a:srgbClr val="EE7008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E17489A5-F5F3-C347-AC33-8FF8F8525DC5}">
      <dgm:prSet/>
      <dgm:spPr>
        <a:xfrm>
          <a:off x="7603824" y="877534"/>
          <a:ext cx="1809044" cy="1085426"/>
        </a:xfrm>
        <a:prstGeom prst="roundRect">
          <a:avLst>
            <a:gd name="adj" fmla="val 10000"/>
          </a:avLst>
        </a:prstGeom>
        <a:solidFill>
          <a:srgbClr val="1AB39F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Receiver (Decoder)</a:t>
          </a:r>
          <a:endParaRPr lang="en-US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942A8A45-0AA6-E54C-8313-F44F8BBBAC6D}" type="parTrans" cxnId="{EBA5B0D9-BEB5-284B-B23E-71C751DF8653}">
      <dgm:prSet/>
      <dgm:spPr/>
      <dgm:t>
        <a:bodyPr/>
        <a:lstStyle/>
        <a:p>
          <a:endParaRPr lang="en-US"/>
        </a:p>
      </dgm:t>
    </dgm:pt>
    <dgm:pt modelId="{C73E01B3-24DF-F843-802C-66ADC29DC664}" type="sibTrans" cxnId="{EBA5B0D9-BEB5-284B-B23E-71C751DF8653}">
      <dgm:prSet/>
      <dgm:spPr>
        <a:xfrm>
          <a:off x="9593773" y="1195926"/>
          <a:ext cx="383517" cy="448643"/>
        </a:xfrm>
        <a:prstGeom prst="rightArrow">
          <a:avLst>
            <a:gd name="adj1" fmla="val 60000"/>
            <a:gd name="adj2" fmla="val 50000"/>
          </a:avLst>
        </a:prstGeom>
        <a:solidFill>
          <a:srgbClr val="1AB39F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531E1B28-84C7-A743-B0F4-B69D16662F11}">
      <dgm:prSet/>
      <dgm:spPr>
        <a:xfrm>
          <a:off x="10136487" y="877534"/>
          <a:ext cx="1809044" cy="1085426"/>
        </a:xfrm>
        <a:prstGeom prst="roundRect">
          <a:avLst>
            <a:gd name="adj" fmla="val 10000"/>
          </a:avLst>
        </a:prstGeom>
        <a:solidFill>
          <a:srgbClr val="D5393D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Destination</a:t>
          </a:r>
          <a:endParaRPr lang="en-US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81EF6E24-B99D-CA43-BB59-ABEB3925BF54}" type="parTrans" cxnId="{DCFC110E-927C-344D-87BA-953983A24F52}">
      <dgm:prSet/>
      <dgm:spPr/>
      <dgm:t>
        <a:bodyPr/>
        <a:lstStyle/>
        <a:p>
          <a:endParaRPr lang="en-US"/>
        </a:p>
      </dgm:t>
    </dgm:pt>
    <dgm:pt modelId="{A65C1D85-7FD5-2148-B3C8-DC7F1F2CF1D5}" type="sibTrans" cxnId="{DCFC110E-927C-344D-87BA-953983A24F52}">
      <dgm:prSet/>
      <dgm:spPr/>
      <dgm:t>
        <a:bodyPr/>
        <a:lstStyle/>
        <a:p>
          <a:endParaRPr lang="en-US"/>
        </a:p>
      </dgm:t>
    </dgm:pt>
    <dgm:pt modelId="{BAEA576A-76D0-FF42-B2C9-EE4CE42A1CB7}" type="pres">
      <dgm:prSet presAssocID="{3C95FAC2-FCE0-2840-90FC-94346A58655F}" presName="Name0" presStyleCnt="0">
        <dgm:presLayoutVars>
          <dgm:dir/>
          <dgm:resizeHandles val="exact"/>
        </dgm:presLayoutVars>
      </dgm:prSet>
      <dgm:spPr/>
    </dgm:pt>
    <dgm:pt modelId="{22A02AAC-765A-ED4B-A01A-8A9CEB753EC0}" type="pres">
      <dgm:prSet presAssocID="{AF0ED2B0-17E9-0448-810F-4132AD04DB1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3CDE7E-4ADF-A84D-A970-D6EBD32FD1BA}" type="pres">
      <dgm:prSet presAssocID="{008523F4-C745-1C44-B8F7-F8AA9E88AD2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BC2DE173-D4F7-D746-87B6-DCA4AA130E0F}" type="pres">
      <dgm:prSet presAssocID="{008523F4-C745-1C44-B8F7-F8AA9E88AD23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55BECF7-A344-8842-AB6D-5CCFDB6024F2}" type="pres">
      <dgm:prSet presAssocID="{92882B70-7EAC-7F45-8D93-19CECD13D0B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A7DBD-BD22-E843-B9B6-A2322771DE51}" type="pres">
      <dgm:prSet presAssocID="{D6FB92A4-084D-2349-99B5-0C2A1E2DE1D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8129FA2F-0853-6D4C-ABE5-02124AE3A7D6}" type="pres">
      <dgm:prSet presAssocID="{D6FB92A4-084D-2349-99B5-0C2A1E2DE1D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6C94381-0929-684C-824E-A36B0F41B709}" type="pres">
      <dgm:prSet presAssocID="{45276957-F7B9-D548-93DC-64610D0380C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4A908-A3CA-7345-AC0B-06EBF32F090D}" type="pres">
      <dgm:prSet presAssocID="{84CD18CD-A9E3-9440-830B-1D2478567216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DD6D1F7-E229-864B-ADD4-AA94763AD4A6}" type="pres">
      <dgm:prSet presAssocID="{84CD18CD-A9E3-9440-830B-1D2478567216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D7EA11A1-4310-674E-9B46-3CEBCC905397}" type="pres">
      <dgm:prSet presAssocID="{E17489A5-F5F3-C347-AC33-8FF8F8525DC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E6A4B-DEF1-BF43-A016-B19EC2CC92A6}" type="pres">
      <dgm:prSet presAssocID="{C73E01B3-24DF-F843-802C-66ADC29DC664}" presName="sibTrans" presStyleLbl="sibTrans2D1" presStyleIdx="3" presStyleCnt="4"/>
      <dgm:spPr/>
      <dgm:t>
        <a:bodyPr/>
        <a:lstStyle/>
        <a:p>
          <a:endParaRPr lang="en-US"/>
        </a:p>
      </dgm:t>
    </dgm:pt>
    <dgm:pt modelId="{6575A67F-1891-4C4E-947A-845A284C2EB4}" type="pres">
      <dgm:prSet presAssocID="{C73E01B3-24DF-F843-802C-66ADC29DC66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0936E75C-10F0-3449-B15B-F66699941E95}" type="pres">
      <dgm:prSet presAssocID="{531E1B28-84C7-A743-B0F4-B69D16662F1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834AAC-5911-4642-87D1-0A5D105A65E8}" srcId="{3C95FAC2-FCE0-2840-90FC-94346A58655F}" destId="{45276957-F7B9-D548-93DC-64610D0380C9}" srcOrd="2" destOrd="0" parTransId="{D95E5D3F-FED3-9349-A1FC-DDB35F1392F3}" sibTransId="{84CD18CD-A9E3-9440-830B-1D2478567216}"/>
    <dgm:cxn modelId="{BD5ABD1B-8411-4286-8573-8326BF7DE57D}" type="presOf" srcId="{C73E01B3-24DF-F843-802C-66ADC29DC664}" destId="{694E6A4B-DEF1-BF43-A016-B19EC2CC92A6}" srcOrd="0" destOrd="0" presId="urn:microsoft.com/office/officeart/2005/8/layout/process1"/>
    <dgm:cxn modelId="{DCFC110E-927C-344D-87BA-953983A24F52}" srcId="{3C95FAC2-FCE0-2840-90FC-94346A58655F}" destId="{531E1B28-84C7-A743-B0F4-B69D16662F11}" srcOrd="4" destOrd="0" parTransId="{81EF6E24-B99D-CA43-BB59-ABEB3925BF54}" sibTransId="{A65C1D85-7FD5-2148-B3C8-DC7F1F2CF1D5}"/>
    <dgm:cxn modelId="{B4689904-3047-4BFA-AC98-66978507DABB}" type="presOf" srcId="{45276957-F7B9-D548-93DC-64610D0380C9}" destId="{B6C94381-0929-684C-824E-A36B0F41B709}" srcOrd="0" destOrd="0" presId="urn:microsoft.com/office/officeart/2005/8/layout/process1"/>
    <dgm:cxn modelId="{5EA52587-F8C5-40EF-91C2-A74D41CEAB98}" type="presOf" srcId="{84CD18CD-A9E3-9440-830B-1D2478567216}" destId="{9DD6D1F7-E229-864B-ADD4-AA94763AD4A6}" srcOrd="1" destOrd="0" presId="urn:microsoft.com/office/officeart/2005/8/layout/process1"/>
    <dgm:cxn modelId="{90DE9BF3-64DB-4329-B2A2-24FC7B2059C7}" type="presOf" srcId="{E17489A5-F5F3-C347-AC33-8FF8F8525DC5}" destId="{D7EA11A1-4310-674E-9B46-3CEBCC905397}" srcOrd="0" destOrd="0" presId="urn:microsoft.com/office/officeart/2005/8/layout/process1"/>
    <dgm:cxn modelId="{8ED3180C-44AD-4F72-92D6-FF1C0A9ABE53}" type="presOf" srcId="{531E1B28-84C7-A743-B0F4-B69D16662F11}" destId="{0936E75C-10F0-3449-B15B-F66699941E95}" srcOrd="0" destOrd="0" presId="urn:microsoft.com/office/officeart/2005/8/layout/process1"/>
    <dgm:cxn modelId="{227983C3-7396-44D9-BCF0-947EACB90787}" type="presOf" srcId="{D6FB92A4-084D-2349-99B5-0C2A1E2DE1DE}" destId="{8129FA2F-0853-6D4C-ABE5-02124AE3A7D6}" srcOrd="1" destOrd="0" presId="urn:microsoft.com/office/officeart/2005/8/layout/process1"/>
    <dgm:cxn modelId="{FD852980-C86A-4A23-AA99-861CDD90CB25}" type="presOf" srcId="{C73E01B3-24DF-F843-802C-66ADC29DC664}" destId="{6575A67F-1891-4C4E-947A-845A284C2EB4}" srcOrd="1" destOrd="0" presId="urn:microsoft.com/office/officeart/2005/8/layout/process1"/>
    <dgm:cxn modelId="{288A98AE-CB84-41FB-B0B2-B34308CD42BC}" type="presOf" srcId="{008523F4-C745-1C44-B8F7-F8AA9E88AD23}" destId="{4C3CDE7E-4ADF-A84D-A970-D6EBD32FD1BA}" srcOrd="0" destOrd="0" presId="urn:microsoft.com/office/officeart/2005/8/layout/process1"/>
    <dgm:cxn modelId="{1B3C7765-C392-4659-BAA8-2376B7C116CC}" type="presOf" srcId="{008523F4-C745-1C44-B8F7-F8AA9E88AD23}" destId="{BC2DE173-D4F7-D746-87B6-DCA4AA130E0F}" srcOrd="1" destOrd="0" presId="urn:microsoft.com/office/officeart/2005/8/layout/process1"/>
    <dgm:cxn modelId="{521038A6-9191-2243-A915-9FC489921070}" srcId="{3C95FAC2-FCE0-2840-90FC-94346A58655F}" destId="{92882B70-7EAC-7F45-8D93-19CECD13D0BE}" srcOrd="1" destOrd="0" parTransId="{904E47A2-2FF3-5645-AADA-71301D2E4FCD}" sibTransId="{D6FB92A4-084D-2349-99B5-0C2A1E2DE1DE}"/>
    <dgm:cxn modelId="{EBA5B0D9-BEB5-284B-B23E-71C751DF8653}" srcId="{3C95FAC2-FCE0-2840-90FC-94346A58655F}" destId="{E17489A5-F5F3-C347-AC33-8FF8F8525DC5}" srcOrd="3" destOrd="0" parTransId="{942A8A45-0AA6-E54C-8313-F44F8BBBAC6D}" sibTransId="{C73E01B3-24DF-F843-802C-66ADC29DC664}"/>
    <dgm:cxn modelId="{8D757ECE-AB0D-DF42-8FF6-F9A999422F96}" srcId="{3C95FAC2-FCE0-2840-90FC-94346A58655F}" destId="{AF0ED2B0-17E9-0448-810F-4132AD04DB12}" srcOrd="0" destOrd="0" parTransId="{AEE04EEB-7CF4-7144-AA52-B91BCDD169F3}" sibTransId="{008523F4-C745-1C44-B8F7-F8AA9E88AD23}"/>
    <dgm:cxn modelId="{55033AD3-78FA-45BC-94C8-91FA6F1FC26B}" type="presOf" srcId="{AF0ED2B0-17E9-0448-810F-4132AD04DB12}" destId="{22A02AAC-765A-ED4B-A01A-8A9CEB753EC0}" srcOrd="0" destOrd="0" presId="urn:microsoft.com/office/officeart/2005/8/layout/process1"/>
    <dgm:cxn modelId="{E21D5225-26F7-4B4E-9935-39B900532043}" type="presOf" srcId="{92882B70-7EAC-7F45-8D93-19CECD13D0BE}" destId="{B55BECF7-A344-8842-AB6D-5CCFDB6024F2}" srcOrd="0" destOrd="0" presId="urn:microsoft.com/office/officeart/2005/8/layout/process1"/>
    <dgm:cxn modelId="{CF8A83C0-63FD-4D70-A9FB-2475F8A55475}" type="presOf" srcId="{3C95FAC2-FCE0-2840-90FC-94346A58655F}" destId="{BAEA576A-76D0-FF42-B2C9-EE4CE42A1CB7}" srcOrd="0" destOrd="0" presId="urn:microsoft.com/office/officeart/2005/8/layout/process1"/>
    <dgm:cxn modelId="{654FD04E-5840-4545-9D3F-A317CD1ED033}" type="presOf" srcId="{D6FB92A4-084D-2349-99B5-0C2A1E2DE1DE}" destId="{504A7DBD-BD22-E843-B9B6-A2322771DE51}" srcOrd="0" destOrd="0" presId="urn:microsoft.com/office/officeart/2005/8/layout/process1"/>
    <dgm:cxn modelId="{2A7B3EDF-C168-4444-9484-23BA183C4893}" type="presOf" srcId="{84CD18CD-A9E3-9440-830B-1D2478567216}" destId="{E7A4A908-A3CA-7345-AC0B-06EBF32F090D}" srcOrd="0" destOrd="0" presId="urn:microsoft.com/office/officeart/2005/8/layout/process1"/>
    <dgm:cxn modelId="{C56A8102-9E68-4BFA-8D1F-31A737D67244}" type="presParOf" srcId="{BAEA576A-76D0-FF42-B2C9-EE4CE42A1CB7}" destId="{22A02AAC-765A-ED4B-A01A-8A9CEB753EC0}" srcOrd="0" destOrd="0" presId="urn:microsoft.com/office/officeart/2005/8/layout/process1"/>
    <dgm:cxn modelId="{4296DE17-A53D-435A-8133-4595AEC4D91B}" type="presParOf" srcId="{BAEA576A-76D0-FF42-B2C9-EE4CE42A1CB7}" destId="{4C3CDE7E-4ADF-A84D-A970-D6EBD32FD1BA}" srcOrd="1" destOrd="0" presId="urn:microsoft.com/office/officeart/2005/8/layout/process1"/>
    <dgm:cxn modelId="{C13A1011-83F0-4F23-82DB-ACB2D13832CC}" type="presParOf" srcId="{4C3CDE7E-4ADF-A84D-A970-D6EBD32FD1BA}" destId="{BC2DE173-D4F7-D746-87B6-DCA4AA130E0F}" srcOrd="0" destOrd="0" presId="urn:microsoft.com/office/officeart/2005/8/layout/process1"/>
    <dgm:cxn modelId="{EE61CC74-3033-41C0-9978-9353B760E9DA}" type="presParOf" srcId="{BAEA576A-76D0-FF42-B2C9-EE4CE42A1CB7}" destId="{B55BECF7-A344-8842-AB6D-5CCFDB6024F2}" srcOrd="2" destOrd="0" presId="urn:microsoft.com/office/officeart/2005/8/layout/process1"/>
    <dgm:cxn modelId="{5780987B-F94B-4D57-8BB0-C6967805A5E0}" type="presParOf" srcId="{BAEA576A-76D0-FF42-B2C9-EE4CE42A1CB7}" destId="{504A7DBD-BD22-E843-B9B6-A2322771DE51}" srcOrd="3" destOrd="0" presId="urn:microsoft.com/office/officeart/2005/8/layout/process1"/>
    <dgm:cxn modelId="{0F82E45D-6F0C-43A4-A0F8-BA0F40479C7B}" type="presParOf" srcId="{504A7DBD-BD22-E843-B9B6-A2322771DE51}" destId="{8129FA2F-0853-6D4C-ABE5-02124AE3A7D6}" srcOrd="0" destOrd="0" presId="urn:microsoft.com/office/officeart/2005/8/layout/process1"/>
    <dgm:cxn modelId="{E46FDEBC-DD98-4E06-A85A-C907FD558889}" type="presParOf" srcId="{BAEA576A-76D0-FF42-B2C9-EE4CE42A1CB7}" destId="{B6C94381-0929-684C-824E-A36B0F41B709}" srcOrd="4" destOrd="0" presId="urn:microsoft.com/office/officeart/2005/8/layout/process1"/>
    <dgm:cxn modelId="{F731727F-2659-4C05-86CE-5F6AB0A28C72}" type="presParOf" srcId="{BAEA576A-76D0-FF42-B2C9-EE4CE42A1CB7}" destId="{E7A4A908-A3CA-7345-AC0B-06EBF32F090D}" srcOrd="5" destOrd="0" presId="urn:microsoft.com/office/officeart/2005/8/layout/process1"/>
    <dgm:cxn modelId="{11AED306-8C5E-4581-A94C-CD3A0DCD6B56}" type="presParOf" srcId="{E7A4A908-A3CA-7345-AC0B-06EBF32F090D}" destId="{9DD6D1F7-E229-864B-ADD4-AA94763AD4A6}" srcOrd="0" destOrd="0" presId="urn:microsoft.com/office/officeart/2005/8/layout/process1"/>
    <dgm:cxn modelId="{EE872487-6EB3-483F-8B74-0B7D2851A16A}" type="presParOf" srcId="{BAEA576A-76D0-FF42-B2C9-EE4CE42A1CB7}" destId="{D7EA11A1-4310-674E-9B46-3CEBCC905397}" srcOrd="6" destOrd="0" presId="urn:microsoft.com/office/officeart/2005/8/layout/process1"/>
    <dgm:cxn modelId="{239986FC-C076-48AA-8687-667332156D2A}" type="presParOf" srcId="{BAEA576A-76D0-FF42-B2C9-EE4CE42A1CB7}" destId="{694E6A4B-DEF1-BF43-A016-B19EC2CC92A6}" srcOrd="7" destOrd="0" presId="urn:microsoft.com/office/officeart/2005/8/layout/process1"/>
    <dgm:cxn modelId="{9B6067F3-72CC-4A79-A096-0DE2BBBE5C6D}" type="presParOf" srcId="{694E6A4B-DEF1-BF43-A016-B19EC2CC92A6}" destId="{6575A67F-1891-4C4E-947A-845A284C2EB4}" srcOrd="0" destOrd="0" presId="urn:microsoft.com/office/officeart/2005/8/layout/process1"/>
    <dgm:cxn modelId="{F087A28D-5A36-45B9-AD7F-D6DA84C22FC7}" type="presParOf" srcId="{BAEA576A-76D0-FF42-B2C9-EE4CE42A1CB7}" destId="{0936E75C-10F0-3449-B15B-F66699941E9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A1B279-7FD7-4415-BADC-CDEC948F48A1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F95A7E50-106D-4748-BE0B-4815EC58DA27}">
      <dgm:prSet phldrT="[Text]" custT="1"/>
      <dgm:spPr>
        <a:xfrm>
          <a:off x="2321509" y="1565424"/>
          <a:ext cx="1189629" cy="1189629"/>
        </a:xfrm>
        <a:prstGeom prst="ellipse">
          <a:avLst/>
        </a:prstGeom>
        <a:solidFill>
          <a:srgbClr val="93A299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CA" sz="1800" dirty="0">
              <a:solidFill>
                <a:srgbClr val="FFFFFF"/>
              </a:solidFill>
              <a:latin typeface="Arial"/>
              <a:ea typeface="+mn-ea"/>
              <a:cs typeface="+mn-cs"/>
            </a:rPr>
            <a:t>Organization</a:t>
          </a:r>
        </a:p>
      </dgm:t>
    </dgm:pt>
    <dgm:pt modelId="{FE58A8FF-5E87-4334-B938-8D2DEFFEDDA9}" type="parTrans" cxnId="{178D2EF5-57ED-4CC6-97CD-7650618B6F6E}">
      <dgm:prSet/>
      <dgm:spPr/>
      <dgm:t>
        <a:bodyPr/>
        <a:lstStyle/>
        <a:p>
          <a:endParaRPr lang="en-CA" sz="4400"/>
        </a:p>
      </dgm:t>
    </dgm:pt>
    <dgm:pt modelId="{00F52960-ED13-48D7-A2B0-8951D704704D}" type="sibTrans" cxnId="{178D2EF5-57ED-4CC6-97CD-7650618B6F6E}">
      <dgm:prSet/>
      <dgm:spPr/>
      <dgm:t>
        <a:bodyPr/>
        <a:lstStyle/>
        <a:p>
          <a:endParaRPr lang="en-CA" sz="4400"/>
        </a:p>
      </dgm:t>
    </dgm:pt>
    <dgm:pt modelId="{CB74F104-0420-4552-82E8-B5CB484FEFF7}">
      <dgm:prSet phldrT="[Text]" custT="1"/>
      <dgm:spPr>
        <a:xfrm>
          <a:off x="2321509" y="16436"/>
          <a:ext cx="1189629" cy="1189629"/>
        </a:xfrm>
        <a:prstGeom prst="ellipse">
          <a:avLst/>
        </a:prstGeom>
        <a:solidFill>
          <a:srgbClr val="AD8F67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CA" sz="1800" dirty="0">
              <a:solidFill>
                <a:srgbClr val="FFFFFF"/>
              </a:solidFill>
              <a:latin typeface="Arial"/>
              <a:ea typeface="+mn-ea"/>
              <a:cs typeface="+mn-cs"/>
            </a:rPr>
            <a:t>Customers</a:t>
          </a:r>
        </a:p>
      </dgm:t>
    </dgm:pt>
    <dgm:pt modelId="{949ACFCC-39AB-471E-AE66-56FC63623E33}" type="parTrans" cxnId="{59CF4582-E999-491E-9BA7-C4F7A3653BC8}">
      <dgm:prSet custT="1"/>
      <dgm:spPr>
        <a:xfrm rot="16200000">
          <a:off x="2736644" y="1367388"/>
          <a:ext cx="359358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59358" y="18356"/>
              </a:lnTo>
            </a:path>
          </a:pathLst>
        </a:custGeom>
        <a:noFill/>
        <a:ln w="26425" cap="flat" cmpd="sng" algn="ctr">
          <a:solidFill>
            <a:srgbClr val="AD8F67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CA" sz="1100">
            <a:solidFill>
              <a:srgbClr val="292934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916FF5CC-321C-4235-B3F8-20FC0C828F1C}" type="sibTrans" cxnId="{59CF4582-E999-491E-9BA7-C4F7A3653BC8}">
      <dgm:prSet/>
      <dgm:spPr/>
      <dgm:t>
        <a:bodyPr/>
        <a:lstStyle/>
        <a:p>
          <a:endParaRPr lang="en-CA" sz="4400"/>
        </a:p>
      </dgm:t>
    </dgm:pt>
    <dgm:pt modelId="{1AED55B2-9A6F-4E40-9A5B-80270FB5D44B}">
      <dgm:prSet phldrT="[Text]" custT="1"/>
      <dgm:spPr>
        <a:xfrm>
          <a:off x="3870497" y="1565424"/>
          <a:ext cx="1189629" cy="1189629"/>
        </a:xfrm>
        <a:prstGeom prst="ellipse">
          <a:avLst/>
        </a:prstGeom>
        <a:solidFill>
          <a:srgbClr val="726056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CA" sz="2000" dirty="0">
              <a:solidFill>
                <a:srgbClr val="FFFFFF"/>
              </a:solidFill>
              <a:latin typeface="Arial"/>
              <a:ea typeface="+mn-ea"/>
              <a:cs typeface="+mn-cs"/>
            </a:rPr>
            <a:t>Suppliers</a:t>
          </a:r>
        </a:p>
      </dgm:t>
    </dgm:pt>
    <dgm:pt modelId="{D4F1B2F4-5AEA-47D0-8A11-872F729BA121}" type="parTrans" cxnId="{CD856611-3E6B-4A63-914A-9D4F7E4B03C4}">
      <dgm:prSet custT="1"/>
      <dgm:spPr>
        <a:xfrm>
          <a:off x="3511138" y="2141883"/>
          <a:ext cx="359358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59358" y="18356"/>
              </a:lnTo>
            </a:path>
          </a:pathLst>
        </a:custGeom>
        <a:noFill/>
        <a:ln w="26425" cap="flat" cmpd="sng" algn="ctr">
          <a:solidFill>
            <a:srgbClr val="AD8F67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CA" sz="1100">
            <a:solidFill>
              <a:srgbClr val="292934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31077C79-89E5-4AAA-944D-B42B2432C41D}" type="sibTrans" cxnId="{CD856611-3E6B-4A63-914A-9D4F7E4B03C4}">
      <dgm:prSet/>
      <dgm:spPr/>
      <dgm:t>
        <a:bodyPr/>
        <a:lstStyle/>
        <a:p>
          <a:endParaRPr lang="en-CA" sz="4400"/>
        </a:p>
      </dgm:t>
    </dgm:pt>
    <dgm:pt modelId="{14660269-EE3D-4360-98A3-7F06F7EA15DC}">
      <dgm:prSet phldrT="[Text]" custT="1"/>
      <dgm:spPr>
        <a:xfrm>
          <a:off x="2321509" y="3114413"/>
          <a:ext cx="1189629" cy="1189629"/>
        </a:xfrm>
        <a:prstGeom prst="ellipse">
          <a:avLst/>
        </a:prstGeom>
        <a:solidFill>
          <a:srgbClr val="4C5A6A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CA" sz="1600" dirty="0">
              <a:solidFill>
                <a:srgbClr val="FFFFFF"/>
              </a:solidFill>
              <a:latin typeface="Arial"/>
              <a:ea typeface="+mn-ea"/>
              <a:cs typeface="+mn-cs"/>
            </a:rPr>
            <a:t>Competitors</a:t>
          </a:r>
        </a:p>
      </dgm:t>
    </dgm:pt>
    <dgm:pt modelId="{0D4260CB-1DE3-4E4D-BFDB-AE3A85296968}" type="parTrans" cxnId="{5F2486D7-69E1-43A9-B9D5-14BC1BA95FFB}">
      <dgm:prSet custT="1"/>
      <dgm:spPr>
        <a:xfrm rot="5400000">
          <a:off x="2736644" y="2916377"/>
          <a:ext cx="359358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59358" y="18356"/>
              </a:lnTo>
            </a:path>
          </a:pathLst>
        </a:custGeom>
        <a:noFill/>
        <a:ln w="26425" cap="flat" cmpd="sng" algn="ctr">
          <a:solidFill>
            <a:srgbClr val="AD8F67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CA" sz="1100">
            <a:solidFill>
              <a:srgbClr val="292934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AFFE5BBD-A651-40BE-A6C0-B338F2669C95}" type="sibTrans" cxnId="{5F2486D7-69E1-43A9-B9D5-14BC1BA95FFB}">
      <dgm:prSet/>
      <dgm:spPr/>
      <dgm:t>
        <a:bodyPr/>
        <a:lstStyle/>
        <a:p>
          <a:endParaRPr lang="en-CA" sz="4400"/>
        </a:p>
      </dgm:t>
    </dgm:pt>
    <dgm:pt modelId="{A07B2206-2D88-4F45-A208-76BEF88F5D5F}">
      <dgm:prSet phldrT="[Text]" custT="1"/>
      <dgm:spPr>
        <a:xfrm>
          <a:off x="772521" y="1565424"/>
          <a:ext cx="1189629" cy="1189629"/>
        </a:xfrm>
        <a:prstGeom prst="ellipse">
          <a:avLst/>
        </a:prstGeom>
        <a:solidFill>
          <a:srgbClr val="808DA0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CA" sz="2000" dirty="0">
              <a:solidFill>
                <a:srgbClr val="FFFFFF"/>
              </a:solidFill>
              <a:latin typeface="Arial"/>
              <a:ea typeface="+mn-ea"/>
              <a:cs typeface="+mn-cs"/>
            </a:rPr>
            <a:t>Other</a:t>
          </a:r>
        </a:p>
      </dgm:t>
    </dgm:pt>
    <dgm:pt modelId="{7B4536DB-F3DB-42BD-BF40-B8A211436353}" type="parTrans" cxnId="{DCDAF60C-F52B-4857-B223-C947B56DF6B2}">
      <dgm:prSet custT="1"/>
      <dgm:spPr>
        <a:xfrm rot="10800000">
          <a:off x="1962150" y="2141883"/>
          <a:ext cx="359358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59358" y="18356"/>
              </a:lnTo>
            </a:path>
          </a:pathLst>
        </a:custGeom>
        <a:noFill/>
        <a:ln w="26425" cap="flat" cmpd="sng" algn="ctr">
          <a:solidFill>
            <a:srgbClr val="AD8F67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CA" sz="1100">
            <a:solidFill>
              <a:srgbClr val="292934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D2B96CF5-B869-4A61-8F58-BC14E3B9B886}" type="sibTrans" cxnId="{DCDAF60C-F52B-4857-B223-C947B56DF6B2}">
      <dgm:prSet/>
      <dgm:spPr/>
      <dgm:t>
        <a:bodyPr/>
        <a:lstStyle/>
        <a:p>
          <a:endParaRPr lang="en-CA" sz="4400"/>
        </a:p>
      </dgm:t>
    </dgm:pt>
    <dgm:pt modelId="{AA598ABE-2912-49A7-AE26-63FBF29438E2}" type="pres">
      <dgm:prSet presAssocID="{F9A1B279-7FD7-4415-BADC-CDEC948F48A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2B1F50-4193-41F1-B983-A5E5D4E5A1AC}" type="pres">
      <dgm:prSet presAssocID="{F95A7E50-106D-4748-BE0B-4815EC58DA27}" presName="centerShape" presStyleLbl="node0" presStyleIdx="0" presStyleCnt="1" custScaleX="130447" custScaleY="129050"/>
      <dgm:spPr/>
      <dgm:t>
        <a:bodyPr/>
        <a:lstStyle/>
        <a:p>
          <a:endParaRPr lang="en-US"/>
        </a:p>
      </dgm:t>
    </dgm:pt>
    <dgm:pt modelId="{D47C29A6-3B3B-498B-8D19-A780E37DB0CE}" type="pres">
      <dgm:prSet presAssocID="{949ACFCC-39AB-471E-AE66-56FC63623E33}" presName="Name9" presStyleLbl="parChTrans1D2" presStyleIdx="0" presStyleCnt="4"/>
      <dgm:spPr/>
      <dgm:t>
        <a:bodyPr/>
        <a:lstStyle/>
        <a:p>
          <a:endParaRPr lang="en-US"/>
        </a:p>
      </dgm:t>
    </dgm:pt>
    <dgm:pt modelId="{3D7D7C79-BF8D-4267-A929-35AD95D0AC77}" type="pres">
      <dgm:prSet presAssocID="{949ACFCC-39AB-471E-AE66-56FC63623E33}" presName="connTx" presStyleLbl="parChTrans1D2" presStyleIdx="0" presStyleCnt="4"/>
      <dgm:spPr/>
      <dgm:t>
        <a:bodyPr/>
        <a:lstStyle/>
        <a:p>
          <a:endParaRPr lang="en-US"/>
        </a:p>
      </dgm:t>
    </dgm:pt>
    <dgm:pt modelId="{F7AD2F5F-106C-4559-8360-FA497B910F05}" type="pres">
      <dgm:prSet presAssocID="{CB74F104-0420-4552-82E8-B5CB484FEFF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2CC1D-7AA6-452C-B0BD-546FC8E3C21E}" type="pres">
      <dgm:prSet presAssocID="{D4F1B2F4-5AEA-47D0-8A11-872F729BA121}" presName="Name9" presStyleLbl="parChTrans1D2" presStyleIdx="1" presStyleCnt="4"/>
      <dgm:spPr/>
      <dgm:t>
        <a:bodyPr/>
        <a:lstStyle/>
        <a:p>
          <a:endParaRPr lang="en-US"/>
        </a:p>
      </dgm:t>
    </dgm:pt>
    <dgm:pt modelId="{EC1E46D0-6CE5-4C84-A08D-D81ABD2BFC4A}" type="pres">
      <dgm:prSet presAssocID="{D4F1B2F4-5AEA-47D0-8A11-872F729BA121}" presName="connTx" presStyleLbl="parChTrans1D2" presStyleIdx="1" presStyleCnt="4"/>
      <dgm:spPr/>
      <dgm:t>
        <a:bodyPr/>
        <a:lstStyle/>
        <a:p>
          <a:endParaRPr lang="en-US"/>
        </a:p>
      </dgm:t>
    </dgm:pt>
    <dgm:pt modelId="{3C002A71-BDEF-43DE-B71D-CCE725730C49}" type="pres">
      <dgm:prSet presAssocID="{1AED55B2-9A6F-4E40-9A5B-80270FB5D44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C95369-544F-4314-9BAF-6CE3245A0251}" type="pres">
      <dgm:prSet presAssocID="{0D4260CB-1DE3-4E4D-BFDB-AE3A85296968}" presName="Name9" presStyleLbl="parChTrans1D2" presStyleIdx="2" presStyleCnt="4"/>
      <dgm:spPr/>
      <dgm:t>
        <a:bodyPr/>
        <a:lstStyle/>
        <a:p>
          <a:endParaRPr lang="en-US"/>
        </a:p>
      </dgm:t>
    </dgm:pt>
    <dgm:pt modelId="{5CC20336-81C3-46FB-B5D2-213067CB8B69}" type="pres">
      <dgm:prSet presAssocID="{0D4260CB-1DE3-4E4D-BFDB-AE3A8529696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00EA8435-70C5-4E0C-99C1-B2732A07E58B}" type="pres">
      <dgm:prSet presAssocID="{14660269-EE3D-4360-98A3-7F06F7EA15D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4AB397-A316-481C-A827-CED24F701143}" type="pres">
      <dgm:prSet presAssocID="{7B4536DB-F3DB-42BD-BF40-B8A211436353}" presName="Name9" presStyleLbl="parChTrans1D2" presStyleIdx="3" presStyleCnt="4"/>
      <dgm:spPr/>
      <dgm:t>
        <a:bodyPr/>
        <a:lstStyle/>
        <a:p>
          <a:endParaRPr lang="en-US"/>
        </a:p>
      </dgm:t>
    </dgm:pt>
    <dgm:pt modelId="{943DDC1B-E3B7-49CA-8D97-90BD5D0E9068}" type="pres">
      <dgm:prSet presAssocID="{7B4536DB-F3DB-42BD-BF40-B8A211436353}" presName="connTx" presStyleLbl="parChTrans1D2" presStyleIdx="3" presStyleCnt="4"/>
      <dgm:spPr/>
      <dgm:t>
        <a:bodyPr/>
        <a:lstStyle/>
        <a:p>
          <a:endParaRPr lang="en-US"/>
        </a:p>
      </dgm:t>
    </dgm:pt>
    <dgm:pt modelId="{624CABA3-D356-4229-B4CC-539731224B02}" type="pres">
      <dgm:prSet presAssocID="{A07B2206-2D88-4F45-A208-76BEF88F5D5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0A9C2A-664A-41CC-801D-020345DDBF24}" type="presOf" srcId="{F95A7E50-106D-4748-BE0B-4815EC58DA27}" destId="{BD2B1F50-4193-41F1-B983-A5E5D4E5A1AC}" srcOrd="0" destOrd="0" presId="urn:microsoft.com/office/officeart/2005/8/layout/radial1"/>
    <dgm:cxn modelId="{DCDAF60C-F52B-4857-B223-C947B56DF6B2}" srcId="{F95A7E50-106D-4748-BE0B-4815EC58DA27}" destId="{A07B2206-2D88-4F45-A208-76BEF88F5D5F}" srcOrd="3" destOrd="0" parTransId="{7B4536DB-F3DB-42BD-BF40-B8A211436353}" sibTransId="{D2B96CF5-B869-4A61-8F58-BC14E3B9B886}"/>
    <dgm:cxn modelId="{69634851-0045-4FEB-BCD8-E7B0FB8DB5DB}" type="presOf" srcId="{0D4260CB-1DE3-4E4D-BFDB-AE3A85296968}" destId="{5CC20336-81C3-46FB-B5D2-213067CB8B69}" srcOrd="1" destOrd="0" presId="urn:microsoft.com/office/officeart/2005/8/layout/radial1"/>
    <dgm:cxn modelId="{9F40CA62-083C-43FB-BC76-3824F126CEAA}" type="presOf" srcId="{1AED55B2-9A6F-4E40-9A5B-80270FB5D44B}" destId="{3C002A71-BDEF-43DE-B71D-CCE725730C49}" srcOrd="0" destOrd="0" presId="urn:microsoft.com/office/officeart/2005/8/layout/radial1"/>
    <dgm:cxn modelId="{47585869-B496-47B4-B8B4-CAE4EE1EF616}" type="presOf" srcId="{F9A1B279-7FD7-4415-BADC-CDEC948F48A1}" destId="{AA598ABE-2912-49A7-AE26-63FBF29438E2}" srcOrd="0" destOrd="0" presId="urn:microsoft.com/office/officeart/2005/8/layout/radial1"/>
    <dgm:cxn modelId="{178D2EF5-57ED-4CC6-97CD-7650618B6F6E}" srcId="{F9A1B279-7FD7-4415-BADC-CDEC948F48A1}" destId="{F95A7E50-106D-4748-BE0B-4815EC58DA27}" srcOrd="0" destOrd="0" parTransId="{FE58A8FF-5E87-4334-B938-8D2DEFFEDDA9}" sibTransId="{00F52960-ED13-48D7-A2B0-8951D704704D}"/>
    <dgm:cxn modelId="{1B493484-B00B-410E-BE42-F4DD5D91D216}" type="presOf" srcId="{7B4536DB-F3DB-42BD-BF40-B8A211436353}" destId="{DD4AB397-A316-481C-A827-CED24F701143}" srcOrd="0" destOrd="0" presId="urn:microsoft.com/office/officeart/2005/8/layout/radial1"/>
    <dgm:cxn modelId="{0354F59A-5CAA-497C-9519-31F59ECABFC8}" type="presOf" srcId="{A07B2206-2D88-4F45-A208-76BEF88F5D5F}" destId="{624CABA3-D356-4229-B4CC-539731224B02}" srcOrd="0" destOrd="0" presId="urn:microsoft.com/office/officeart/2005/8/layout/radial1"/>
    <dgm:cxn modelId="{5F2486D7-69E1-43A9-B9D5-14BC1BA95FFB}" srcId="{F95A7E50-106D-4748-BE0B-4815EC58DA27}" destId="{14660269-EE3D-4360-98A3-7F06F7EA15DC}" srcOrd="2" destOrd="0" parTransId="{0D4260CB-1DE3-4E4D-BFDB-AE3A85296968}" sibTransId="{AFFE5BBD-A651-40BE-A6C0-B338F2669C95}"/>
    <dgm:cxn modelId="{ABC2224F-D7AE-4465-AFD1-CB1FC3A27CDF}" type="presOf" srcId="{949ACFCC-39AB-471E-AE66-56FC63623E33}" destId="{D47C29A6-3B3B-498B-8D19-A780E37DB0CE}" srcOrd="0" destOrd="0" presId="urn:microsoft.com/office/officeart/2005/8/layout/radial1"/>
    <dgm:cxn modelId="{59CF4582-E999-491E-9BA7-C4F7A3653BC8}" srcId="{F95A7E50-106D-4748-BE0B-4815EC58DA27}" destId="{CB74F104-0420-4552-82E8-B5CB484FEFF7}" srcOrd="0" destOrd="0" parTransId="{949ACFCC-39AB-471E-AE66-56FC63623E33}" sibTransId="{916FF5CC-321C-4235-B3F8-20FC0C828F1C}"/>
    <dgm:cxn modelId="{D364FE90-408C-43F6-BE42-9B8C9B17707B}" type="presOf" srcId="{CB74F104-0420-4552-82E8-B5CB484FEFF7}" destId="{F7AD2F5F-106C-4559-8360-FA497B910F05}" srcOrd="0" destOrd="0" presId="urn:microsoft.com/office/officeart/2005/8/layout/radial1"/>
    <dgm:cxn modelId="{A13D43B1-849A-4192-8D9F-7C5FF9E42190}" type="presOf" srcId="{7B4536DB-F3DB-42BD-BF40-B8A211436353}" destId="{943DDC1B-E3B7-49CA-8D97-90BD5D0E9068}" srcOrd="1" destOrd="0" presId="urn:microsoft.com/office/officeart/2005/8/layout/radial1"/>
    <dgm:cxn modelId="{E09AC433-1188-40BF-82CF-270754C032D4}" type="presOf" srcId="{D4F1B2F4-5AEA-47D0-8A11-872F729BA121}" destId="{8702CC1D-7AA6-452C-B0BD-546FC8E3C21E}" srcOrd="0" destOrd="0" presId="urn:microsoft.com/office/officeart/2005/8/layout/radial1"/>
    <dgm:cxn modelId="{0E311477-1342-474B-AF7E-29F11F09439E}" type="presOf" srcId="{0D4260CB-1DE3-4E4D-BFDB-AE3A85296968}" destId="{AEC95369-544F-4314-9BAF-6CE3245A0251}" srcOrd="0" destOrd="0" presId="urn:microsoft.com/office/officeart/2005/8/layout/radial1"/>
    <dgm:cxn modelId="{E70DAB16-692D-464B-9085-22DEA79CF5C2}" type="presOf" srcId="{949ACFCC-39AB-471E-AE66-56FC63623E33}" destId="{3D7D7C79-BF8D-4267-A929-35AD95D0AC77}" srcOrd="1" destOrd="0" presId="urn:microsoft.com/office/officeart/2005/8/layout/radial1"/>
    <dgm:cxn modelId="{220C8910-DF96-4202-B584-AD8DD4295430}" type="presOf" srcId="{14660269-EE3D-4360-98A3-7F06F7EA15DC}" destId="{00EA8435-70C5-4E0C-99C1-B2732A07E58B}" srcOrd="0" destOrd="0" presId="urn:microsoft.com/office/officeart/2005/8/layout/radial1"/>
    <dgm:cxn modelId="{AFD8102B-A6D2-431F-9B75-62908F786ADA}" type="presOf" srcId="{D4F1B2F4-5AEA-47D0-8A11-872F729BA121}" destId="{EC1E46D0-6CE5-4C84-A08D-D81ABD2BFC4A}" srcOrd="1" destOrd="0" presId="urn:microsoft.com/office/officeart/2005/8/layout/radial1"/>
    <dgm:cxn modelId="{CD856611-3E6B-4A63-914A-9D4F7E4B03C4}" srcId="{F95A7E50-106D-4748-BE0B-4815EC58DA27}" destId="{1AED55B2-9A6F-4E40-9A5B-80270FB5D44B}" srcOrd="1" destOrd="0" parTransId="{D4F1B2F4-5AEA-47D0-8A11-872F729BA121}" sibTransId="{31077C79-89E5-4AAA-944D-B42B2432C41D}"/>
    <dgm:cxn modelId="{C7430F5F-67A9-43D6-886C-516BA700F781}" type="presParOf" srcId="{AA598ABE-2912-49A7-AE26-63FBF29438E2}" destId="{BD2B1F50-4193-41F1-B983-A5E5D4E5A1AC}" srcOrd="0" destOrd="0" presId="urn:microsoft.com/office/officeart/2005/8/layout/radial1"/>
    <dgm:cxn modelId="{F45A3D11-B53A-4EAC-90D4-DACD2353D5D5}" type="presParOf" srcId="{AA598ABE-2912-49A7-AE26-63FBF29438E2}" destId="{D47C29A6-3B3B-498B-8D19-A780E37DB0CE}" srcOrd="1" destOrd="0" presId="urn:microsoft.com/office/officeart/2005/8/layout/radial1"/>
    <dgm:cxn modelId="{03CD6008-4EC5-423E-B1EA-3414081E80A7}" type="presParOf" srcId="{D47C29A6-3B3B-498B-8D19-A780E37DB0CE}" destId="{3D7D7C79-BF8D-4267-A929-35AD95D0AC77}" srcOrd="0" destOrd="0" presId="urn:microsoft.com/office/officeart/2005/8/layout/radial1"/>
    <dgm:cxn modelId="{2CB9EF0A-8A40-41A8-B4CE-15659AB00D50}" type="presParOf" srcId="{AA598ABE-2912-49A7-AE26-63FBF29438E2}" destId="{F7AD2F5F-106C-4559-8360-FA497B910F05}" srcOrd="2" destOrd="0" presId="urn:microsoft.com/office/officeart/2005/8/layout/radial1"/>
    <dgm:cxn modelId="{D98F398B-4BCC-45B8-8D0E-F0278E7F6DE0}" type="presParOf" srcId="{AA598ABE-2912-49A7-AE26-63FBF29438E2}" destId="{8702CC1D-7AA6-452C-B0BD-546FC8E3C21E}" srcOrd="3" destOrd="0" presId="urn:microsoft.com/office/officeart/2005/8/layout/radial1"/>
    <dgm:cxn modelId="{E2790774-EBF2-452A-B880-8FB3595B62FA}" type="presParOf" srcId="{8702CC1D-7AA6-452C-B0BD-546FC8E3C21E}" destId="{EC1E46D0-6CE5-4C84-A08D-D81ABD2BFC4A}" srcOrd="0" destOrd="0" presId="urn:microsoft.com/office/officeart/2005/8/layout/radial1"/>
    <dgm:cxn modelId="{A97D7567-A154-4B76-86EC-77D62224C2E2}" type="presParOf" srcId="{AA598ABE-2912-49A7-AE26-63FBF29438E2}" destId="{3C002A71-BDEF-43DE-B71D-CCE725730C49}" srcOrd="4" destOrd="0" presId="urn:microsoft.com/office/officeart/2005/8/layout/radial1"/>
    <dgm:cxn modelId="{406035A8-B121-4010-9144-63DB3711B15D}" type="presParOf" srcId="{AA598ABE-2912-49A7-AE26-63FBF29438E2}" destId="{AEC95369-544F-4314-9BAF-6CE3245A0251}" srcOrd="5" destOrd="0" presId="urn:microsoft.com/office/officeart/2005/8/layout/radial1"/>
    <dgm:cxn modelId="{DAAABB9F-7E6D-449C-B5B6-8592B13DED3C}" type="presParOf" srcId="{AEC95369-544F-4314-9BAF-6CE3245A0251}" destId="{5CC20336-81C3-46FB-B5D2-213067CB8B69}" srcOrd="0" destOrd="0" presId="urn:microsoft.com/office/officeart/2005/8/layout/radial1"/>
    <dgm:cxn modelId="{F7DE5CD2-5F71-4C64-8BCF-FFA8EA4C845B}" type="presParOf" srcId="{AA598ABE-2912-49A7-AE26-63FBF29438E2}" destId="{00EA8435-70C5-4E0C-99C1-B2732A07E58B}" srcOrd="6" destOrd="0" presId="urn:microsoft.com/office/officeart/2005/8/layout/radial1"/>
    <dgm:cxn modelId="{B64B0C60-C0A3-4996-9402-004495AAA676}" type="presParOf" srcId="{AA598ABE-2912-49A7-AE26-63FBF29438E2}" destId="{DD4AB397-A316-481C-A827-CED24F701143}" srcOrd="7" destOrd="0" presId="urn:microsoft.com/office/officeart/2005/8/layout/radial1"/>
    <dgm:cxn modelId="{71A76520-9AC9-465C-9A53-F4195BA4EEDC}" type="presParOf" srcId="{DD4AB397-A316-481C-A827-CED24F701143}" destId="{943DDC1B-E3B7-49CA-8D97-90BD5D0E9068}" srcOrd="0" destOrd="0" presId="urn:microsoft.com/office/officeart/2005/8/layout/radial1"/>
    <dgm:cxn modelId="{FE8B0A54-3115-4A80-A7E1-81535F1866EE}" type="presParOf" srcId="{AA598ABE-2912-49A7-AE26-63FBF29438E2}" destId="{624CABA3-D356-4229-B4CC-539731224B0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19E7E7-2728-4745-9B14-E7C2F1A7AAC5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 phldr="1"/>
      <dgm:spPr/>
    </dgm:pt>
    <dgm:pt modelId="{FDB14498-7F41-4438-9090-85AD32F02D71}">
      <dgm:prSet phldrT="[Text]" custT="1"/>
      <dgm:spPr>
        <a:xfrm>
          <a:off x="749023" y="37284"/>
          <a:ext cx="1789640" cy="1789640"/>
        </a:xfrm>
        <a:prstGeom prst="ellipse">
          <a:avLst/>
        </a:prstGeom>
        <a:solidFill>
          <a:srgbClr val="726056">
            <a:alpha val="50000"/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CA" sz="2400" dirty="0">
              <a:solidFill>
                <a:schemeClr val="tx1"/>
              </a:solidFill>
              <a:latin typeface="Arial"/>
              <a:ea typeface="+mn-ea"/>
              <a:cs typeface="+mn-cs"/>
            </a:rPr>
            <a:t>Employees</a:t>
          </a:r>
        </a:p>
      </dgm:t>
    </dgm:pt>
    <dgm:pt modelId="{F781A274-BD6C-4CF5-AE24-80A4BC91A6B2}" type="parTrans" cxnId="{17B24AA7-D587-4076-B33B-1949BEE13DC2}">
      <dgm:prSet/>
      <dgm:spPr/>
      <dgm:t>
        <a:bodyPr/>
        <a:lstStyle/>
        <a:p>
          <a:endParaRPr lang="en-CA" sz="3600">
            <a:solidFill>
              <a:schemeClr val="tx1"/>
            </a:solidFill>
          </a:endParaRPr>
        </a:p>
      </dgm:t>
    </dgm:pt>
    <dgm:pt modelId="{992EEE97-4724-4980-96E9-041B56AFCA78}" type="sibTrans" cxnId="{17B24AA7-D587-4076-B33B-1949BEE13DC2}">
      <dgm:prSet/>
      <dgm:spPr/>
      <dgm:t>
        <a:bodyPr/>
        <a:lstStyle/>
        <a:p>
          <a:endParaRPr lang="en-CA" sz="3600">
            <a:solidFill>
              <a:schemeClr val="tx1"/>
            </a:solidFill>
          </a:endParaRPr>
        </a:p>
      </dgm:t>
    </dgm:pt>
    <dgm:pt modelId="{FDC7E2D6-0441-4834-B714-40CE38BBA1E1}">
      <dgm:prSet phldrT="[Text]" custT="1"/>
      <dgm:spPr>
        <a:xfrm>
          <a:off x="1394785" y="1155809"/>
          <a:ext cx="1789640" cy="1789640"/>
        </a:xfrm>
        <a:prstGeom prst="ellipse">
          <a:avLst/>
        </a:prstGeom>
        <a:solidFill>
          <a:srgbClr val="726056">
            <a:alpha val="50000"/>
            <a:hueOff val="5717211"/>
            <a:satOff val="1242"/>
            <a:lumOff val="-1765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CA" sz="1800" dirty="0">
              <a:solidFill>
                <a:schemeClr val="tx1"/>
              </a:solidFill>
              <a:latin typeface="Arial"/>
              <a:ea typeface="+mn-ea"/>
              <a:cs typeface="+mn-cs"/>
            </a:rPr>
            <a:t>Bureaucracy</a:t>
          </a:r>
        </a:p>
      </dgm:t>
    </dgm:pt>
    <dgm:pt modelId="{45C77D90-BB0F-4798-AFB6-9CDEC34E99C1}" type="parTrans" cxnId="{4100EBB5-DD79-4E21-A9A3-B4F9D475D55C}">
      <dgm:prSet/>
      <dgm:spPr/>
      <dgm:t>
        <a:bodyPr/>
        <a:lstStyle/>
        <a:p>
          <a:endParaRPr lang="en-CA" sz="3600">
            <a:solidFill>
              <a:schemeClr val="tx1"/>
            </a:solidFill>
          </a:endParaRPr>
        </a:p>
      </dgm:t>
    </dgm:pt>
    <dgm:pt modelId="{19AF0BD7-8E98-4131-BBA8-4A81705AC741}" type="sibTrans" cxnId="{4100EBB5-DD79-4E21-A9A3-B4F9D475D55C}">
      <dgm:prSet/>
      <dgm:spPr/>
      <dgm:t>
        <a:bodyPr/>
        <a:lstStyle/>
        <a:p>
          <a:endParaRPr lang="en-CA" sz="3600">
            <a:solidFill>
              <a:schemeClr val="tx1"/>
            </a:solidFill>
          </a:endParaRPr>
        </a:p>
      </dgm:t>
    </dgm:pt>
    <dgm:pt modelId="{8184668B-BBF3-44D9-9781-2A4417CD5C0B}">
      <dgm:prSet phldrT="[Text]" custT="1"/>
      <dgm:spPr>
        <a:xfrm>
          <a:off x="103261" y="1155809"/>
          <a:ext cx="1789640" cy="1789640"/>
        </a:xfrm>
        <a:prstGeom prst="ellipse">
          <a:avLst/>
        </a:prstGeom>
        <a:solidFill>
          <a:srgbClr val="726056">
            <a:alpha val="50000"/>
            <a:hueOff val="11434421"/>
            <a:satOff val="2484"/>
            <a:lumOff val="-353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CA" sz="2000" dirty="0">
              <a:solidFill>
                <a:schemeClr val="tx1"/>
              </a:solidFill>
              <a:latin typeface="Arial"/>
              <a:ea typeface="+mn-ea"/>
              <a:cs typeface="+mn-cs"/>
            </a:rPr>
            <a:t>Technology</a:t>
          </a:r>
        </a:p>
      </dgm:t>
    </dgm:pt>
    <dgm:pt modelId="{68950199-1447-422A-B066-504B16D6ECDD}" type="parTrans" cxnId="{26779597-A47A-4389-9CF2-5A463D002820}">
      <dgm:prSet/>
      <dgm:spPr/>
      <dgm:t>
        <a:bodyPr/>
        <a:lstStyle/>
        <a:p>
          <a:endParaRPr lang="en-CA" sz="3600">
            <a:solidFill>
              <a:schemeClr val="tx1"/>
            </a:solidFill>
          </a:endParaRPr>
        </a:p>
      </dgm:t>
    </dgm:pt>
    <dgm:pt modelId="{2AE69BA8-815E-4AEC-B2D0-D392051F033C}" type="sibTrans" cxnId="{26779597-A47A-4389-9CF2-5A463D002820}">
      <dgm:prSet/>
      <dgm:spPr/>
      <dgm:t>
        <a:bodyPr/>
        <a:lstStyle/>
        <a:p>
          <a:endParaRPr lang="en-CA" sz="3600">
            <a:solidFill>
              <a:schemeClr val="tx1"/>
            </a:solidFill>
          </a:endParaRPr>
        </a:p>
      </dgm:t>
    </dgm:pt>
    <dgm:pt modelId="{F57F15D6-02B2-4CB0-B5D6-620036E49632}" type="pres">
      <dgm:prSet presAssocID="{8419E7E7-2728-4745-9B14-E7C2F1A7AAC5}" presName="compositeShape" presStyleCnt="0">
        <dgm:presLayoutVars>
          <dgm:chMax val="7"/>
          <dgm:dir/>
          <dgm:resizeHandles val="exact"/>
        </dgm:presLayoutVars>
      </dgm:prSet>
      <dgm:spPr/>
    </dgm:pt>
    <dgm:pt modelId="{01034FB1-6389-4961-A035-C20DA1AEBD90}" type="pres">
      <dgm:prSet presAssocID="{FDB14498-7F41-4438-9090-85AD32F02D71}" presName="circ1" presStyleLbl="vennNode1" presStyleIdx="0" presStyleCnt="3"/>
      <dgm:spPr/>
      <dgm:t>
        <a:bodyPr/>
        <a:lstStyle/>
        <a:p>
          <a:endParaRPr lang="en-US"/>
        </a:p>
      </dgm:t>
    </dgm:pt>
    <dgm:pt modelId="{461454CC-D613-4695-A431-B71F63764C25}" type="pres">
      <dgm:prSet presAssocID="{FDB14498-7F41-4438-9090-85AD32F02D7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4C4171-4038-4818-8AF9-5429C0C57AE3}" type="pres">
      <dgm:prSet presAssocID="{FDC7E2D6-0441-4834-B714-40CE38BBA1E1}" presName="circ2" presStyleLbl="vennNode1" presStyleIdx="1" presStyleCnt="3"/>
      <dgm:spPr/>
      <dgm:t>
        <a:bodyPr/>
        <a:lstStyle/>
        <a:p>
          <a:endParaRPr lang="en-US"/>
        </a:p>
      </dgm:t>
    </dgm:pt>
    <dgm:pt modelId="{7B81D4A7-B027-4B16-A31E-4483AE7C70B3}" type="pres">
      <dgm:prSet presAssocID="{FDC7E2D6-0441-4834-B714-40CE38BBA1E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8AE85-6FDC-493B-B8A0-A74DF79EA745}" type="pres">
      <dgm:prSet presAssocID="{8184668B-BBF3-44D9-9781-2A4417CD5C0B}" presName="circ3" presStyleLbl="vennNode1" presStyleIdx="2" presStyleCnt="3"/>
      <dgm:spPr/>
      <dgm:t>
        <a:bodyPr/>
        <a:lstStyle/>
        <a:p>
          <a:endParaRPr lang="en-US"/>
        </a:p>
      </dgm:t>
    </dgm:pt>
    <dgm:pt modelId="{C5E9629D-BC6E-4D71-8E50-7FA78AB13D0A}" type="pres">
      <dgm:prSet presAssocID="{8184668B-BBF3-44D9-9781-2A4417CD5C0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26E77F-A32F-403F-AB7C-8A6EFBB7CE1E}" type="presOf" srcId="{8184668B-BBF3-44D9-9781-2A4417CD5C0B}" destId="{C5E9629D-BC6E-4D71-8E50-7FA78AB13D0A}" srcOrd="1" destOrd="0" presId="urn:microsoft.com/office/officeart/2005/8/layout/venn1"/>
    <dgm:cxn modelId="{4100EBB5-DD79-4E21-A9A3-B4F9D475D55C}" srcId="{8419E7E7-2728-4745-9B14-E7C2F1A7AAC5}" destId="{FDC7E2D6-0441-4834-B714-40CE38BBA1E1}" srcOrd="1" destOrd="0" parTransId="{45C77D90-BB0F-4798-AFB6-9CDEC34E99C1}" sibTransId="{19AF0BD7-8E98-4131-BBA8-4A81705AC741}"/>
    <dgm:cxn modelId="{89617283-A4D7-448C-9ED2-164126664D5A}" type="presOf" srcId="{8419E7E7-2728-4745-9B14-E7C2F1A7AAC5}" destId="{F57F15D6-02B2-4CB0-B5D6-620036E49632}" srcOrd="0" destOrd="0" presId="urn:microsoft.com/office/officeart/2005/8/layout/venn1"/>
    <dgm:cxn modelId="{ED5964A2-28BA-410A-BE85-D0C888E50849}" type="presOf" srcId="{FDC7E2D6-0441-4834-B714-40CE38BBA1E1}" destId="{7B81D4A7-B027-4B16-A31E-4483AE7C70B3}" srcOrd="1" destOrd="0" presId="urn:microsoft.com/office/officeart/2005/8/layout/venn1"/>
    <dgm:cxn modelId="{EB3C80F0-4798-4E1F-92C2-E85A9EC25C3B}" type="presOf" srcId="{FDB14498-7F41-4438-9090-85AD32F02D71}" destId="{461454CC-D613-4695-A431-B71F63764C25}" srcOrd="1" destOrd="0" presId="urn:microsoft.com/office/officeart/2005/8/layout/venn1"/>
    <dgm:cxn modelId="{26779597-A47A-4389-9CF2-5A463D002820}" srcId="{8419E7E7-2728-4745-9B14-E7C2F1A7AAC5}" destId="{8184668B-BBF3-44D9-9781-2A4417CD5C0B}" srcOrd="2" destOrd="0" parTransId="{68950199-1447-422A-B066-504B16D6ECDD}" sibTransId="{2AE69BA8-815E-4AEC-B2D0-D392051F033C}"/>
    <dgm:cxn modelId="{17B24AA7-D587-4076-B33B-1949BEE13DC2}" srcId="{8419E7E7-2728-4745-9B14-E7C2F1A7AAC5}" destId="{FDB14498-7F41-4438-9090-85AD32F02D71}" srcOrd="0" destOrd="0" parTransId="{F781A274-BD6C-4CF5-AE24-80A4BC91A6B2}" sibTransId="{992EEE97-4724-4980-96E9-041B56AFCA78}"/>
    <dgm:cxn modelId="{6E3BE7EC-97E2-4205-BD9B-1BC3BE3B1A7C}" type="presOf" srcId="{8184668B-BBF3-44D9-9781-2A4417CD5C0B}" destId="{9598AE85-6FDC-493B-B8A0-A74DF79EA745}" srcOrd="0" destOrd="0" presId="urn:microsoft.com/office/officeart/2005/8/layout/venn1"/>
    <dgm:cxn modelId="{3D06C26F-A665-43B3-A895-B4AFBD8D221C}" type="presOf" srcId="{FDC7E2D6-0441-4834-B714-40CE38BBA1E1}" destId="{AE4C4171-4038-4818-8AF9-5429C0C57AE3}" srcOrd="0" destOrd="0" presId="urn:microsoft.com/office/officeart/2005/8/layout/venn1"/>
    <dgm:cxn modelId="{72A3B611-1659-4576-9286-5AD65F30F978}" type="presOf" srcId="{FDB14498-7F41-4438-9090-85AD32F02D71}" destId="{01034FB1-6389-4961-A035-C20DA1AEBD90}" srcOrd="0" destOrd="0" presId="urn:microsoft.com/office/officeart/2005/8/layout/venn1"/>
    <dgm:cxn modelId="{3CC544C9-50ED-4D33-ACDB-D53E0C877C97}" type="presParOf" srcId="{F57F15D6-02B2-4CB0-B5D6-620036E49632}" destId="{01034FB1-6389-4961-A035-C20DA1AEBD90}" srcOrd="0" destOrd="0" presId="urn:microsoft.com/office/officeart/2005/8/layout/venn1"/>
    <dgm:cxn modelId="{5885E21F-BABF-45BF-B1C8-C34CF2AD9D50}" type="presParOf" srcId="{F57F15D6-02B2-4CB0-B5D6-620036E49632}" destId="{461454CC-D613-4695-A431-B71F63764C25}" srcOrd="1" destOrd="0" presId="urn:microsoft.com/office/officeart/2005/8/layout/venn1"/>
    <dgm:cxn modelId="{A84F1619-E1B9-44DC-845D-3324E23BE422}" type="presParOf" srcId="{F57F15D6-02B2-4CB0-B5D6-620036E49632}" destId="{AE4C4171-4038-4818-8AF9-5429C0C57AE3}" srcOrd="2" destOrd="0" presId="urn:microsoft.com/office/officeart/2005/8/layout/venn1"/>
    <dgm:cxn modelId="{DF9BDEA6-426E-4930-BE44-233E685B31A7}" type="presParOf" srcId="{F57F15D6-02B2-4CB0-B5D6-620036E49632}" destId="{7B81D4A7-B027-4B16-A31E-4483AE7C70B3}" srcOrd="3" destOrd="0" presId="urn:microsoft.com/office/officeart/2005/8/layout/venn1"/>
    <dgm:cxn modelId="{5E2DBDA2-CF33-4EA1-8D44-2634E3AAFE2C}" type="presParOf" srcId="{F57F15D6-02B2-4CB0-B5D6-620036E49632}" destId="{9598AE85-6FDC-493B-B8A0-A74DF79EA745}" srcOrd="4" destOrd="0" presId="urn:microsoft.com/office/officeart/2005/8/layout/venn1"/>
    <dgm:cxn modelId="{03823605-AB37-4F91-A484-B233A6E56F3E}" type="presParOf" srcId="{F57F15D6-02B2-4CB0-B5D6-620036E49632}" destId="{C5E9629D-BC6E-4D71-8E50-7FA78AB13D0A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E844A-E24B-456D-BD83-5C5F29EADC1A}">
      <dsp:nvSpPr>
        <dsp:cNvPr id="0" name=""/>
        <dsp:cNvSpPr/>
      </dsp:nvSpPr>
      <dsp:spPr>
        <a:xfrm>
          <a:off x="5265" y="1149528"/>
          <a:ext cx="2302338" cy="1381403"/>
        </a:xfrm>
        <a:prstGeom prst="roundRect">
          <a:avLst>
            <a:gd name="adj" fmla="val 10000"/>
          </a:avLst>
        </a:prstGeom>
        <a:solidFill>
          <a:srgbClr val="726056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b="1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Variety vs. Uncertainty</a:t>
          </a:r>
        </a:p>
      </dsp:txBody>
      <dsp:txXfrm>
        <a:off x="45725" y="1189988"/>
        <a:ext cx="2221418" cy="1300483"/>
      </dsp:txXfrm>
    </dsp:sp>
    <dsp:sp modelId="{6C36C902-76B9-4B73-BCED-EFB8A591D2A0}">
      <dsp:nvSpPr>
        <dsp:cNvPr id="0" name=""/>
        <dsp:cNvSpPr/>
      </dsp:nvSpPr>
      <dsp:spPr>
        <a:xfrm>
          <a:off x="2537838" y="1554739"/>
          <a:ext cx="488095" cy="570980"/>
        </a:xfrm>
        <a:prstGeom prst="rightArrow">
          <a:avLst>
            <a:gd name="adj1" fmla="val 60000"/>
            <a:gd name="adj2" fmla="val 50000"/>
          </a:avLst>
        </a:prstGeom>
        <a:solidFill>
          <a:srgbClr val="726056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2000" b="1" kern="120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2537838" y="1668935"/>
        <a:ext cx="341667" cy="342588"/>
      </dsp:txXfrm>
    </dsp:sp>
    <dsp:sp modelId="{BEB432AF-6D5F-4EEB-85FD-E8D5C19CA3A8}">
      <dsp:nvSpPr>
        <dsp:cNvPr id="0" name=""/>
        <dsp:cNvSpPr/>
      </dsp:nvSpPr>
      <dsp:spPr>
        <a:xfrm>
          <a:off x="3228540" y="1149528"/>
          <a:ext cx="2302338" cy="1381403"/>
        </a:xfrm>
        <a:prstGeom prst="roundRect">
          <a:avLst>
            <a:gd name="adj" fmla="val 10000"/>
          </a:avLst>
        </a:prstGeom>
        <a:solidFill>
          <a:srgbClr val="726056">
            <a:hueOff val="3811474"/>
            <a:satOff val="828"/>
            <a:lumOff val="-1177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b="1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Ashby’s Law of Requisite Variety</a:t>
          </a:r>
        </a:p>
      </dsp:txBody>
      <dsp:txXfrm>
        <a:off x="3269000" y="1189988"/>
        <a:ext cx="2221418" cy="1300483"/>
      </dsp:txXfrm>
    </dsp:sp>
    <dsp:sp modelId="{7678651D-C00E-415B-B3CA-99DBBC724A16}">
      <dsp:nvSpPr>
        <dsp:cNvPr id="0" name=""/>
        <dsp:cNvSpPr/>
      </dsp:nvSpPr>
      <dsp:spPr>
        <a:xfrm>
          <a:off x="5761112" y="1554739"/>
          <a:ext cx="488095" cy="570980"/>
        </a:xfrm>
        <a:prstGeom prst="rightArrow">
          <a:avLst>
            <a:gd name="adj1" fmla="val 60000"/>
            <a:gd name="adj2" fmla="val 50000"/>
          </a:avLst>
        </a:prstGeom>
        <a:solidFill>
          <a:srgbClr val="726056">
            <a:hueOff val="5717211"/>
            <a:satOff val="1242"/>
            <a:lumOff val="-1765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2000" b="1" kern="120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5761112" y="1668935"/>
        <a:ext cx="341667" cy="342588"/>
      </dsp:txXfrm>
    </dsp:sp>
    <dsp:sp modelId="{E42AA70C-06E7-48EB-8F85-048DB853E192}">
      <dsp:nvSpPr>
        <dsp:cNvPr id="0" name=""/>
        <dsp:cNvSpPr/>
      </dsp:nvSpPr>
      <dsp:spPr>
        <a:xfrm>
          <a:off x="6451814" y="1149528"/>
          <a:ext cx="2302338" cy="1381403"/>
        </a:xfrm>
        <a:prstGeom prst="roundRect">
          <a:avLst>
            <a:gd name="adj" fmla="val 10000"/>
          </a:avLst>
        </a:prstGeom>
        <a:solidFill>
          <a:srgbClr val="726056">
            <a:hueOff val="7622948"/>
            <a:satOff val="1656"/>
            <a:lumOff val="-2353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b="1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Applications in Organizations</a:t>
          </a:r>
        </a:p>
      </dsp:txBody>
      <dsp:txXfrm>
        <a:off x="6492274" y="1189988"/>
        <a:ext cx="2221418" cy="1300483"/>
      </dsp:txXfrm>
    </dsp:sp>
    <dsp:sp modelId="{48C55F7E-8C69-4338-90EE-715A905339DA}">
      <dsp:nvSpPr>
        <dsp:cNvPr id="0" name=""/>
        <dsp:cNvSpPr/>
      </dsp:nvSpPr>
      <dsp:spPr>
        <a:xfrm>
          <a:off x="8984386" y="1554739"/>
          <a:ext cx="488095" cy="570980"/>
        </a:xfrm>
        <a:prstGeom prst="rightArrow">
          <a:avLst>
            <a:gd name="adj1" fmla="val 60000"/>
            <a:gd name="adj2" fmla="val 50000"/>
          </a:avLst>
        </a:prstGeom>
        <a:solidFill>
          <a:srgbClr val="726056">
            <a:hueOff val="11434421"/>
            <a:satOff val="2484"/>
            <a:lumOff val="-353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2000" b="1" kern="120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8984386" y="1668935"/>
        <a:ext cx="341667" cy="342588"/>
      </dsp:txXfrm>
    </dsp:sp>
    <dsp:sp modelId="{7BFC8E93-1BF1-4F31-8E14-6B66FC73DA53}">
      <dsp:nvSpPr>
        <dsp:cNvPr id="0" name=""/>
        <dsp:cNvSpPr/>
      </dsp:nvSpPr>
      <dsp:spPr>
        <a:xfrm>
          <a:off x="9675088" y="1149528"/>
          <a:ext cx="2302338" cy="1381403"/>
        </a:xfrm>
        <a:prstGeom prst="roundRect">
          <a:avLst>
            <a:gd name="adj" fmla="val 10000"/>
          </a:avLst>
        </a:prstGeom>
        <a:solidFill>
          <a:srgbClr val="726056">
            <a:hueOff val="11434421"/>
            <a:satOff val="2484"/>
            <a:lumOff val="-353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b="1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Example of Just-in-Time Manufacturing</a:t>
          </a:r>
        </a:p>
      </dsp:txBody>
      <dsp:txXfrm>
        <a:off x="9715548" y="1189988"/>
        <a:ext cx="2221418" cy="1300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02AAC-765A-ED4B-A01A-8A9CEB753EC0}">
      <dsp:nvSpPr>
        <dsp:cNvPr id="0" name=""/>
        <dsp:cNvSpPr/>
      </dsp:nvSpPr>
      <dsp:spPr>
        <a:xfrm>
          <a:off x="5835" y="877534"/>
          <a:ext cx="1809044" cy="1085426"/>
        </a:xfrm>
        <a:prstGeom prst="roundRect">
          <a:avLst>
            <a:gd name="adj" fmla="val 10000"/>
          </a:avLst>
        </a:prstGeom>
        <a:solidFill>
          <a:srgbClr val="FAB900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Source	</a:t>
          </a:r>
          <a:endParaRPr lang="en-US" sz="2500" kern="120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37626" y="909325"/>
        <a:ext cx="1745462" cy="1021844"/>
      </dsp:txXfrm>
    </dsp:sp>
    <dsp:sp modelId="{4C3CDE7E-4ADF-A84D-A970-D6EBD32FD1BA}">
      <dsp:nvSpPr>
        <dsp:cNvPr id="0" name=""/>
        <dsp:cNvSpPr/>
      </dsp:nvSpPr>
      <dsp:spPr>
        <a:xfrm>
          <a:off x="1995785" y="1195926"/>
          <a:ext cx="383517" cy="448643"/>
        </a:xfrm>
        <a:prstGeom prst="rightArrow">
          <a:avLst>
            <a:gd name="adj1" fmla="val 60000"/>
            <a:gd name="adj2" fmla="val 50000"/>
          </a:avLst>
        </a:prstGeom>
        <a:solidFill>
          <a:srgbClr val="FAB900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1995785" y="1285655"/>
        <a:ext cx="268462" cy="269185"/>
      </dsp:txXfrm>
    </dsp:sp>
    <dsp:sp modelId="{B55BECF7-A344-8842-AB6D-5CCFDB6024F2}">
      <dsp:nvSpPr>
        <dsp:cNvPr id="0" name=""/>
        <dsp:cNvSpPr/>
      </dsp:nvSpPr>
      <dsp:spPr>
        <a:xfrm>
          <a:off x="2538498" y="877534"/>
          <a:ext cx="1809044" cy="1085426"/>
        </a:xfrm>
        <a:prstGeom prst="roundRect">
          <a:avLst>
            <a:gd name="adj" fmla="val 10000"/>
          </a:avLst>
        </a:prstGeom>
        <a:solidFill>
          <a:srgbClr val="90BB23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Transmitter (Encoder)</a:t>
          </a:r>
          <a:endParaRPr lang="en-US" sz="25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2570289" y="909325"/>
        <a:ext cx="1745462" cy="1021844"/>
      </dsp:txXfrm>
    </dsp:sp>
    <dsp:sp modelId="{504A7DBD-BD22-E843-B9B6-A2322771DE51}">
      <dsp:nvSpPr>
        <dsp:cNvPr id="0" name=""/>
        <dsp:cNvSpPr/>
      </dsp:nvSpPr>
      <dsp:spPr>
        <a:xfrm>
          <a:off x="4528448" y="1195926"/>
          <a:ext cx="383517" cy="448643"/>
        </a:xfrm>
        <a:prstGeom prst="rightArrow">
          <a:avLst>
            <a:gd name="adj1" fmla="val 60000"/>
            <a:gd name="adj2" fmla="val 50000"/>
          </a:avLst>
        </a:prstGeom>
        <a:solidFill>
          <a:srgbClr val="90BB23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4528448" y="1285655"/>
        <a:ext cx="268462" cy="269185"/>
      </dsp:txXfrm>
    </dsp:sp>
    <dsp:sp modelId="{B6C94381-0929-684C-824E-A36B0F41B709}">
      <dsp:nvSpPr>
        <dsp:cNvPr id="0" name=""/>
        <dsp:cNvSpPr/>
      </dsp:nvSpPr>
      <dsp:spPr>
        <a:xfrm>
          <a:off x="5071161" y="877534"/>
          <a:ext cx="1809044" cy="1085426"/>
        </a:xfrm>
        <a:prstGeom prst="roundRect">
          <a:avLst>
            <a:gd name="adj" fmla="val 10000"/>
          </a:avLst>
        </a:prstGeom>
        <a:solidFill>
          <a:srgbClr val="EE7008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Channel</a:t>
          </a:r>
          <a:endParaRPr lang="en-US" sz="25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5102952" y="909325"/>
        <a:ext cx="1745462" cy="1021844"/>
      </dsp:txXfrm>
    </dsp:sp>
    <dsp:sp modelId="{E7A4A908-A3CA-7345-AC0B-06EBF32F090D}">
      <dsp:nvSpPr>
        <dsp:cNvPr id="0" name=""/>
        <dsp:cNvSpPr/>
      </dsp:nvSpPr>
      <dsp:spPr>
        <a:xfrm>
          <a:off x="7061110" y="1195926"/>
          <a:ext cx="383517" cy="448643"/>
        </a:xfrm>
        <a:prstGeom prst="rightArrow">
          <a:avLst>
            <a:gd name="adj1" fmla="val 60000"/>
            <a:gd name="adj2" fmla="val 50000"/>
          </a:avLst>
        </a:prstGeom>
        <a:solidFill>
          <a:srgbClr val="EE7008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7061110" y="1285655"/>
        <a:ext cx="268462" cy="269185"/>
      </dsp:txXfrm>
    </dsp:sp>
    <dsp:sp modelId="{D7EA11A1-4310-674E-9B46-3CEBCC905397}">
      <dsp:nvSpPr>
        <dsp:cNvPr id="0" name=""/>
        <dsp:cNvSpPr/>
      </dsp:nvSpPr>
      <dsp:spPr>
        <a:xfrm>
          <a:off x="7603824" y="877534"/>
          <a:ext cx="1809044" cy="1085426"/>
        </a:xfrm>
        <a:prstGeom prst="roundRect">
          <a:avLst>
            <a:gd name="adj" fmla="val 10000"/>
          </a:avLst>
        </a:prstGeom>
        <a:solidFill>
          <a:srgbClr val="1AB39F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Receiver (Decoder)</a:t>
          </a:r>
          <a:endParaRPr lang="en-US" sz="25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7635615" y="909325"/>
        <a:ext cx="1745462" cy="1021844"/>
      </dsp:txXfrm>
    </dsp:sp>
    <dsp:sp modelId="{694E6A4B-DEF1-BF43-A016-B19EC2CC92A6}">
      <dsp:nvSpPr>
        <dsp:cNvPr id="0" name=""/>
        <dsp:cNvSpPr/>
      </dsp:nvSpPr>
      <dsp:spPr>
        <a:xfrm>
          <a:off x="9593773" y="1195926"/>
          <a:ext cx="383517" cy="448643"/>
        </a:xfrm>
        <a:prstGeom prst="rightArrow">
          <a:avLst>
            <a:gd name="adj1" fmla="val 60000"/>
            <a:gd name="adj2" fmla="val 50000"/>
          </a:avLst>
        </a:prstGeom>
        <a:solidFill>
          <a:srgbClr val="1AB39F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9593773" y="1285655"/>
        <a:ext cx="268462" cy="269185"/>
      </dsp:txXfrm>
    </dsp:sp>
    <dsp:sp modelId="{0936E75C-10F0-3449-B15B-F66699941E95}">
      <dsp:nvSpPr>
        <dsp:cNvPr id="0" name=""/>
        <dsp:cNvSpPr/>
      </dsp:nvSpPr>
      <dsp:spPr>
        <a:xfrm>
          <a:off x="10136487" y="877534"/>
          <a:ext cx="1809044" cy="1085426"/>
        </a:xfrm>
        <a:prstGeom prst="roundRect">
          <a:avLst>
            <a:gd name="adj" fmla="val 10000"/>
          </a:avLst>
        </a:prstGeom>
        <a:solidFill>
          <a:srgbClr val="D5393D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Destination</a:t>
          </a:r>
          <a:endParaRPr lang="en-US" sz="25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10168278" y="909325"/>
        <a:ext cx="1745462" cy="1021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B1F50-4193-41F1-B983-A5E5D4E5A1AC}">
      <dsp:nvSpPr>
        <dsp:cNvPr id="0" name=""/>
        <dsp:cNvSpPr/>
      </dsp:nvSpPr>
      <dsp:spPr>
        <a:xfrm>
          <a:off x="2435194" y="1943118"/>
          <a:ext cx="2165411" cy="2142220"/>
        </a:xfrm>
        <a:prstGeom prst="ellipse">
          <a:avLst/>
        </a:prstGeom>
        <a:solidFill>
          <a:srgbClr val="93A299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Organization</a:t>
          </a:r>
        </a:p>
      </dsp:txBody>
      <dsp:txXfrm>
        <a:off x="2752311" y="2256839"/>
        <a:ext cx="1531177" cy="1514778"/>
      </dsp:txXfrm>
    </dsp:sp>
    <dsp:sp modelId="{D47C29A6-3B3B-498B-8D19-A780E37DB0CE}">
      <dsp:nvSpPr>
        <dsp:cNvPr id="0" name=""/>
        <dsp:cNvSpPr/>
      </dsp:nvSpPr>
      <dsp:spPr>
        <a:xfrm rot="16200000">
          <a:off x="3387778" y="1791763"/>
          <a:ext cx="260242" cy="42468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59358" y="18356"/>
              </a:lnTo>
            </a:path>
          </a:pathLst>
        </a:custGeom>
        <a:noFill/>
        <a:ln w="26425" cap="flat" cmpd="sng" algn="ctr">
          <a:solidFill>
            <a:srgbClr val="AD8F67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kern="1200">
            <a:solidFill>
              <a:srgbClr val="292934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3511393" y="1819503"/>
        <a:ext cx="0" cy="0"/>
      </dsp:txXfrm>
    </dsp:sp>
    <dsp:sp modelId="{F7AD2F5F-106C-4559-8360-FA497B910F05}">
      <dsp:nvSpPr>
        <dsp:cNvPr id="0" name=""/>
        <dsp:cNvSpPr/>
      </dsp:nvSpPr>
      <dsp:spPr>
        <a:xfrm>
          <a:off x="2687903" y="22883"/>
          <a:ext cx="1659992" cy="1659992"/>
        </a:xfrm>
        <a:prstGeom prst="ellipse">
          <a:avLst/>
        </a:prstGeom>
        <a:solidFill>
          <a:srgbClr val="AD8F67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Customers</a:t>
          </a:r>
        </a:p>
      </dsp:txBody>
      <dsp:txXfrm>
        <a:off x="2931003" y="265983"/>
        <a:ext cx="1173792" cy="1173792"/>
      </dsp:txXfrm>
    </dsp:sp>
    <dsp:sp modelId="{8702CC1D-7AA6-452C-B0BD-546FC8E3C21E}">
      <dsp:nvSpPr>
        <dsp:cNvPr id="0" name=""/>
        <dsp:cNvSpPr/>
      </dsp:nvSpPr>
      <dsp:spPr>
        <a:xfrm>
          <a:off x="4600605" y="2992994"/>
          <a:ext cx="248646" cy="42468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59358" y="18356"/>
              </a:lnTo>
            </a:path>
          </a:pathLst>
        </a:custGeom>
        <a:noFill/>
        <a:ln w="26425" cap="flat" cmpd="sng" algn="ctr">
          <a:solidFill>
            <a:srgbClr val="AD8F67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kern="1200">
            <a:solidFill>
              <a:srgbClr val="292934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718712" y="3008012"/>
        <a:ext cx="0" cy="0"/>
      </dsp:txXfrm>
    </dsp:sp>
    <dsp:sp modelId="{3C002A71-BDEF-43DE-B71D-CCE725730C49}">
      <dsp:nvSpPr>
        <dsp:cNvPr id="0" name=""/>
        <dsp:cNvSpPr/>
      </dsp:nvSpPr>
      <dsp:spPr>
        <a:xfrm>
          <a:off x="4849252" y="2184232"/>
          <a:ext cx="1659992" cy="1659992"/>
        </a:xfrm>
        <a:prstGeom prst="ellipse">
          <a:avLst/>
        </a:prstGeom>
        <a:solidFill>
          <a:srgbClr val="726056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Suppliers</a:t>
          </a:r>
        </a:p>
      </dsp:txBody>
      <dsp:txXfrm>
        <a:off x="5092352" y="2427332"/>
        <a:ext cx="1173792" cy="1173792"/>
      </dsp:txXfrm>
    </dsp:sp>
    <dsp:sp modelId="{AEC95369-544F-4314-9BAF-6CE3245A0251}">
      <dsp:nvSpPr>
        <dsp:cNvPr id="0" name=""/>
        <dsp:cNvSpPr/>
      </dsp:nvSpPr>
      <dsp:spPr>
        <a:xfrm rot="5400000">
          <a:off x="3387778" y="4194226"/>
          <a:ext cx="260242" cy="42468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59358" y="18356"/>
              </a:lnTo>
            </a:path>
          </a:pathLst>
        </a:custGeom>
        <a:noFill/>
        <a:ln w="26425" cap="flat" cmpd="sng" algn="ctr">
          <a:solidFill>
            <a:srgbClr val="AD8F67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kern="1200">
            <a:solidFill>
              <a:srgbClr val="292934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3524405" y="4208954"/>
        <a:ext cx="0" cy="0"/>
      </dsp:txXfrm>
    </dsp:sp>
    <dsp:sp modelId="{00EA8435-70C5-4E0C-99C1-B2732A07E58B}">
      <dsp:nvSpPr>
        <dsp:cNvPr id="0" name=""/>
        <dsp:cNvSpPr/>
      </dsp:nvSpPr>
      <dsp:spPr>
        <a:xfrm>
          <a:off x="2687903" y="4345581"/>
          <a:ext cx="1659992" cy="1659992"/>
        </a:xfrm>
        <a:prstGeom prst="ellipse">
          <a:avLst/>
        </a:prstGeom>
        <a:solidFill>
          <a:srgbClr val="4C5A6A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Competitors</a:t>
          </a:r>
        </a:p>
      </dsp:txBody>
      <dsp:txXfrm>
        <a:off x="2931003" y="4588681"/>
        <a:ext cx="1173792" cy="1173792"/>
      </dsp:txXfrm>
    </dsp:sp>
    <dsp:sp modelId="{DD4AB397-A316-481C-A827-CED24F701143}">
      <dsp:nvSpPr>
        <dsp:cNvPr id="0" name=""/>
        <dsp:cNvSpPr/>
      </dsp:nvSpPr>
      <dsp:spPr>
        <a:xfrm rot="10800000">
          <a:off x="2186547" y="2992994"/>
          <a:ext cx="248646" cy="42468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59358" y="18356"/>
              </a:lnTo>
            </a:path>
          </a:pathLst>
        </a:custGeom>
        <a:noFill/>
        <a:ln w="26425" cap="flat" cmpd="sng" algn="ctr">
          <a:solidFill>
            <a:srgbClr val="AD8F67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kern="1200">
            <a:solidFill>
              <a:srgbClr val="292934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 rot="10800000">
        <a:off x="2317086" y="3020444"/>
        <a:ext cx="0" cy="0"/>
      </dsp:txXfrm>
    </dsp:sp>
    <dsp:sp modelId="{624CABA3-D356-4229-B4CC-539731224B02}">
      <dsp:nvSpPr>
        <dsp:cNvPr id="0" name=""/>
        <dsp:cNvSpPr/>
      </dsp:nvSpPr>
      <dsp:spPr>
        <a:xfrm>
          <a:off x="526554" y="2184232"/>
          <a:ext cx="1659992" cy="1659992"/>
        </a:xfrm>
        <a:prstGeom prst="ellipse">
          <a:avLst/>
        </a:prstGeom>
        <a:solidFill>
          <a:srgbClr val="808DA0"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Other</a:t>
          </a:r>
        </a:p>
      </dsp:txBody>
      <dsp:txXfrm>
        <a:off x="769654" y="2427332"/>
        <a:ext cx="1173792" cy="11737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34FB1-6389-4961-A035-C20DA1AEBD90}">
      <dsp:nvSpPr>
        <dsp:cNvPr id="0" name=""/>
        <dsp:cNvSpPr/>
      </dsp:nvSpPr>
      <dsp:spPr>
        <a:xfrm>
          <a:off x="1392889" y="70683"/>
          <a:ext cx="3392820" cy="3392820"/>
        </a:xfrm>
        <a:prstGeom prst="ellipse">
          <a:avLst/>
        </a:prstGeom>
        <a:solidFill>
          <a:srgbClr val="726056">
            <a:alpha val="50000"/>
            <a:hueOff val="0"/>
            <a:satOff val="0"/>
            <a:lumOff val="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>
              <a:solidFill>
                <a:schemeClr val="tx1"/>
              </a:solidFill>
              <a:latin typeface="Arial"/>
              <a:ea typeface="+mn-ea"/>
              <a:cs typeface="+mn-cs"/>
            </a:rPr>
            <a:t>Employees</a:t>
          </a:r>
        </a:p>
      </dsp:txBody>
      <dsp:txXfrm>
        <a:off x="2209634" y="888017"/>
        <a:ext cx="1759330" cy="1079589"/>
      </dsp:txXfrm>
    </dsp:sp>
    <dsp:sp modelId="{AE4C4171-4038-4818-8AF9-5429C0C57AE3}">
      <dsp:nvSpPr>
        <dsp:cNvPr id="0" name=""/>
        <dsp:cNvSpPr/>
      </dsp:nvSpPr>
      <dsp:spPr>
        <a:xfrm>
          <a:off x="2617132" y="2191196"/>
          <a:ext cx="3392820" cy="3392820"/>
        </a:xfrm>
        <a:prstGeom prst="ellipse">
          <a:avLst/>
        </a:prstGeom>
        <a:solidFill>
          <a:srgbClr val="726056">
            <a:alpha val="50000"/>
            <a:hueOff val="5717211"/>
            <a:satOff val="1242"/>
            <a:lumOff val="-1765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solidFill>
                <a:schemeClr val="tx1"/>
              </a:solidFill>
              <a:latin typeface="Arial"/>
              <a:ea typeface="+mn-ea"/>
              <a:cs typeface="+mn-cs"/>
            </a:rPr>
            <a:t>Bureaucracy</a:t>
          </a:r>
        </a:p>
      </dsp:txBody>
      <dsp:txXfrm>
        <a:off x="3952890" y="3340951"/>
        <a:ext cx="1439452" cy="1319497"/>
      </dsp:txXfrm>
    </dsp:sp>
    <dsp:sp modelId="{9598AE85-6FDC-493B-B8A0-A74DF79EA745}">
      <dsp:nvSpPr>
        <dsp:cNvPr id="0" name=""/>
        <dsp:cNvSpPr/>
      </dsp:nvSpPr>
      <dsp:spPr>
        <a:xfrm>
          <a:off x="168647" y="2191196"/>
          <a:ext cx="3392820" cy="3392820"/>
        </a:xfrm>
        <a:prstGeom prst="ellipse">
          <a:avLst/>
        </a:prstGeom>
        <a:solidFill>
          <a:srgbClr val="726056">
            <a:alpha val="50000"/>
            <a:hueOff val="11434421"/>
            <a:satOff val="2484"/>
            <a:lumOff val="-3530"/>
            <a:alphaOff val="0"/>
          </a:srgbClr>
        </a:solidFill>
        <a:ln w="2642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schemeClr val="tx1"/>
              </a:solidFill>
              <a:latin typeface="Arial"/>
              <a:ea typeface="+mn-ea"/>
              <a:cs typeface="+mn-cs"/>
            </a:rPr>
            <a:t>Technology</a:t>
          </a:r>
        </a:p>
      </dsp:txBody>
      <dsp:txXfrm>
        <a:off x="786257" y="3340951"/>
        <a:ext cx="1439452" cy="1319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22637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0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045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2200" b="0" i="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65923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9216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094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2291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8219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080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109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8427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696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82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14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71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27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9623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9868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51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5986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577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1786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980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811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chemeClr val="accent1">
            <a:hueOff val="-139642"/>
            <a:satOff val="-11410"/>
            <a:lumOff val="-3268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41703583_2880x1921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24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515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12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notesSlide" Target="../notesSlides/notesSlide13.xml"/><Relationship Id="rId7" Type="http://schemas.openxmlformats.org/officeDocument/2006/relationships/diagramQuickStyle" Target="../diagrams/quickStyl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8.png"/><Relationship Id="rId9" Type="http://schemas.microsoft.com/office/2007/relationships/diagramDrawing" Target="../diagrams/drawin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0901" y="-177595"/>
            <a:ext cx="5462998" cy="625162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SCI 311…"/>
          <p:cNvSpPr txBox="1">
            <a:spLocks noGrp="1"/>
          </p:cNvSpPr>
          <p:nvPr>
            <p:ph type="ctrTitle"/>
          </p:nvPr>
        </p:nvSpPr>
        <p:spPr>
          <a:xfrm>
            <a:off x="762000" y="5945820"/>
            <a:ext cx="11480801" cy="2540001"/>
          </a:xfrm>
          <a:prstGeom prst="rect">
            <a:avLst/>
          </a:prstGeom>
        </p:spPr>
        <p:txBody>
          <a:bodyPr/>
          <a:lstStyle/>
          <a:p>
            <a:pPr defTabSz="479044">
              <a:defRPr sz="5248">
                <a:effectLst>
                  <a:outerShdw blurRad="41656" dist="20828" dir="5400000" rotWithShape="0">
                    <a:srgbClr val="000000"/>
                  </a:outerShdw>
                </a:effectLst>
              </a:defRPr>
            </a:pPr>
            <a:r>
              <a:t>MSCI 311</a:t>
            </a:r>
          </a:p>
          <a:p>
            <a:pPr defTabSz="479044">
              <a:defRPr sz="5248">
                <a:effectLst>
                  <a:outerShdw blurRad="41656" dist="20828" dir="5400000" rotWithShape="0">
                    <a:srgbClr val="000000"/>
                  </a:outerShdw>
                </a:effectLst>
              </a:defRPr>
            </a:pPr>
            <a:r>
              <a:t>Organizational Design and Technology</a:t>
            </a:r>
            <a:r>
              <a:rPr sz="98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1" name="Instructor: Ayman Alzayat, aalzayat@uwaterloo.ca…"/>
          <p:cNvSpPr txBox="1">
            <a:spLocks noGrp="1"/>
          </p:cNvSpPr>
          <p:nvPr>
            <p:ph type="subTitle" sz="quarter" idx="1"/>
          </p:nvPr>
        </p:nvSpPr>
        <p:spPr>
          <a:xfrm>
            <a:off x="762000" y="8595159"/>
            <a:ext cx="11480801" cy="863601"/>
          </a:xfrm>
          <a:prstGeom prst="rect">
            <a:avLst/>
          </a:prstGeom>
        </p:spPr>
        <p:txBody>
          <a:bodyPr/>
          <a:lstStyle/>
          <a:p>
            <a:pPr defTabSz="245363">
              <a:defRPr sz="2184" b="1">
                <a:effectLst>
                  <a:outerShdw blurRad="21336" dist="10668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t>Instructor: Ayman Alzayat, aalzayat@uwaterloo.ca </a:t>
            </a:r>
            <a:endParaRPr sz="504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245363">
              <a:defRPr sz="2184" b="1">
                <a:effectLst>
                  <a:outerShdw blurRad="21336" dist="10668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t>TA: Varsha Suryanarayana, vsuryana@uwaterloo.ca</a:t>
            </a:r>
            <a:endParaRPr sz="504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The Law of Requisite Variety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7419108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The Law of Requisite Variety: “Only variety can destroy variety”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Variety in outcome &gt;= variety of D/variety of R or only variety can destroy variety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Definition of Requisite Variety:</a:t>
            </a:r>
          </a:p>
          <a:p>
            <a:r>
              <a:rPr lang="en-US" sz="3600" dirty="0">
                <a:solidFill>
                  <a:schemeClr val="tx1"/>
                </a:solidFill>
                <a:effectLst/>
              </a:rPr>
              <a:t>Minimum amount of variety that must be generated by system to control for a desired outcome, given all sources of disturbance variety </a:t>
            </a:r>
          </a:p>
          <a:p>
            <a:r>
              <a:rPr lang="en-US" sz="3600" dirty="0">
                <a:solidFill>
                  <a:schemeClr val="tx1"/>
                </a:solidFill>
                <a:effectLst/>
              </a:rPr>
              <a:t>Possible states:</a:t>
            </a:r>
          </a:p>
          <a:p>
            <a:r>
              <a:rPr lang="en-US" sz="3600" dirty="0">
                <a:solidFill>
                  <a:schemeClr val="tx1"/>
                </a:solidFill>
                <a:effectLst/>
              </a:rPr>
              <a:t>When the system doesn’t have enough variety to cope with the variety presented by the disturbance, then the system can not control the outcome</a:t>
            </a:r>
          </a:p>
          <a:p>
            <a:r>
              <a:rPr lang="en-US" sz="3600" dirty="0">
                <a:solidFill>
                  <a:schemeClr val="tx1"/>
                </a:solidFill>
                <a:effectLst/>
              </a:rPr>
              <a:t>The more response variety the system can acquire, the more can the variety of the outcomes be reduced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10</a:t>
            </a:fld>
            <a:endParaRPr/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74B572D5-7734-407B-B6BB-9EF58D55C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51" y="3047383"/>
            <a:ext cx="1995264" cy="62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="" xmlns:a16="http://schemas.microsoft.com/office/drawing/2014/main" id="{BAB15EB6-6B27-400A-B97F-C1BEDF0B5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445" y="3047383"/>
            <a:ext cx="3098705" cy="62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631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The Law of Requisite Variety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414250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Application to Organizations</a:t>
            </a:r>
          </a:p>
          <a:p>
            <a:r>
              <a:rPr lang="en-CA" sz="2800" dirty="0"/>
              <a:t>Disturbance Variety (</a:t>
            </a:r>
            <a:r>
              <a:rPr lang="en-CA" sz="2800" b="1" dirty="0"/>
              <a:t>V</a:t>
            </a:r>
            <a:r>
              <a:rPr lang="en-CA" sz="2800" b="1" baseline="-25000" dirty="0"/>
              <a:t>D</a:t>
            </a:r>
            <a:r>
              <a:rPr lang="en-CA" sz="2800" dirty="0"/>
              <a:t>) that affects the organization includes</a:t>
            </a:r>
          </a:p>
          <a:p>
            <a:pPr lvl="1"/>
            <a:r>
              <a:rPr lang="en-CA" sz="2800" dirty="0"/>
              <a:t>Sources of External Disturbance Variety (V</a:t>
            </a:r>
            <a:r>
              <a:rPr lang="en-CA" sz="2800" baseline="-25000" dirty="0"/>
              <a:t>DE</a:t>
            </a:r>
            <a:r>
              <a:rPr lang="en-CA" sz="2800" dirty="0"/>
              <a:t>)</a:t>
            </a:r>
          </a:p>
          <a:p>
            <a:pPr lvl="1"/>
            <a:r>
              <a:rPr lang="en-CA" sz="2800" dirty="0"/>
              <a:t>Sources of Internal Disturbance Variety (V</a:t>
            </a:r>
            <a:r>
              <a:rPr lang="en-CA" sz="2800" baseline="-25000" dirty="0"/>
              <a:t>DI</a:t>
            </a:r>
            <a:r>
              <a:rPr lang="en-CA" sz="2800" dirty="0"/>
              <a:t>)</a:t>
            </a:r>
            <a:endParaRPr lang="en-CA" sz="2400" dirty="0"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11</a:t>
            </a:fld>
            <a:endParaRPr/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3028E8F0-B46A-4328-AB59-59B6B203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154" y="6036894"/>
            <a:ext cx="3976492" cy="128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607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The Law of Requisite Variety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5435600" cy="7758858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Application to Organizations</a:t>
            </a:r>
          </a:p>
          <a:p>
            <a:pPr marL="457200" lvl="1" indent="0" defTabSz="914400">
              <a:lnSpc>
                <a:spcPct val="160000"/>
              </a:lnSpc>
              <a:spcBef>
                <a:spcPts val="0"/>
              </a:spcBef>
              <a:buSzTx/>
              <a:buNone/>
            </a:pPr>
            <a:r>
              <a:rPr lang="en-US" sz="3500" dirty="0">
                <a:solidFill>
                  <a:schemeClr val="tx1"/>
                </a:solidFill>
                <a:effectLst/>
              </a:rPr>
              <a:t>Sources of </a:t>
            </a:r>
            <a:r>
              <a:rPr lang="en-CA" sz="3000" b="1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V</a:t>
            </a:r>
            <a:r>
              <a:rPr lang="en-CA" sz="3000" b="1" kern="1200" baseline="-250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DE</a:t>
            </a:r>
            <a:endParaRPr lang="en-CA" sz="30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pPr>
              <a:spcBef>
                <a:spcPts val="2000"/>
              </a:spcBef>
            </a:pPr>
            <a:r>
              <a:rPr lang="en-US" sz="3500" dirty="0">
                <a:solidFill>
                  <a:srgbClr val="FFC000"/>
                </a:solidFill>
                <a:effectLst/>
              </a:rPr>
              <a:t>Customers</a:t>
            </a:r>
            <a:r>
              <a:rPr lang="en-US" sz="3500" dirty="0">
                <a:solidFill>
                  <a:schemeClr val="tx1"/>
                </a:solidFill>
                <a:effectLst/>
              </a:rPr>
              <a:t>. (E.g., changing customer preferences)</a:t>
            </a:r>
          </a:p>
          <a:p>
            <a:pPr>
              <a:spcBef>
                <a:spcPts val="2000"/>
              </a:spcBef>
            </a:pPr>
            <a:r>
              <a:rPr lang="en-US" sz="3500" dirty="0">
                <a:solidFill>
                  <a:srgbClr val="FFC000"/>
                </a:solidFill>
                <a:effectLst/>
              </a:rPr>
              <a:t>Suppliers</a:t>
            </a:r>
            <a:r>
              <a:rPr lang="en-US" sz="3500" dirty="0">
                <a:solidFill>
                  <a:schemeClr val="tx1"/>
                </a:solidFill>
                <a:effectLst/>
              </a:rPr>
              <a:t>. (E.g., changing lead times, packaging, pricing, etc.)</a:t>
            </a:r>
          </a:p>
          <a:p>
            <a:pPr>
              <a:spcBef>
                <a:spcPts val="2000"/>
              </a:spcBef>
            </a:pPr>
            <a:r>
              <a:rPr lang="en-US" sz="3500" dirty="0">
                <a:solidFill>
                  <a:srgbClr val="FFC000"/>
                </a:solidFill>
                <a:effectLst/>
              </a:rPr>
              <a:t>Competitors</a:t>
            </a:r>
            <a:r>
              <a:rPr lang="en-US" sz="3500" dirty="0">
                <a:solidFill>
                  <a:schemeClr val="tx1"/>
                </a:solidFill>
                <a:effectLst/>
              </a:rPr>
              <a:t> (E.g., changing competing products, new features, lower prices, etc.)</a:t>
            </a:r>
          </a:p>
          <a:p>
            <a:pPr>
              <a:spcBef>
                <a:spcPts val="2000"/>
              </a:spcBef>
            </a:pPr>
            <a:r>
              <a:rPr lang="en-US" sz="3500" dirty="0">
                <a:solidFill>
                  <a:srgbClr val="FFC000"/>
                </a:solidFill>
                <a:effectLst/>
              </a:rPr>
              <a:t>Other</a:t>
            </a:r>
            <a:r>
              <a:rPr lang="en-US" sz="3500" dirty="0">
                <a:solidFill>
                  <a:schemeClr val="tx1"/>
                </a:solidFill>
                <a:effectLst/>
              </a:rPr>
              <a:t> (E.g., government, weather, etc.)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12</a:t>
            </a:fld>
            <a:endParaRPr/>
          </a:p>
        </p:txBody>
      </p:sp>
      <p:graphicFrame>
        <p:nvGraphicFramePr>
          <p:cNvPr id="8" name="Diagram 7">
            <a:extLst>
              <a:ext uri="{FF2B5EF4-FFF2-40B4-BE49-F238E27FC236}">
                <a16:creationId xmlns="" xmlns:a16="http://schemas.microsoft.com/office/drawing/2014/main" id="{822CB2D3-E4B4-4136-870D-6B24A73998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194156"/>
              </p:ext>
            </p:extLst>
          </p:nvPr>
        </p:nvGraphicFramePr>
        <p:xfrm>
          <a:off x="5959475" y="3235350"/>
          <a:ext cx="7035800" cy="6028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067AFA63-E93B-4D24-9F53-F9F803D98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729" y="1711522"/>
            <a:ext cx="3578921" cy="115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97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The Law of Requisite Variety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5435600" cy="7758858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Application to Organizations</a:t>
            </a:r>
          </a:p>
          <a:p>
            <a:pPr marL="457200" lvl="1" indent="0" defTabSz="914400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en-US" sz="3500" dirty="0">
                <a:solidFill>
                  <a:schemeClr val="tx1"/>
                </a:solidFill>
                <a:effectLst/>
              </a:rPr>
              <a:t>Sources of </a:t>
            </a:r>
            <a:r>
              <a:rPr lang="en-CA" sz="3200" b="1" dirty="0"/>
              <a:t>V</a:t>
            </a:r>
            <a:r>
              <a:rPr lang="en-CA" sz="3200" b="1" baseline="-25000" dirty="0"/>
              <a:t>DI </a:t>
            </a:r>
          </a:p>
          <a:p>
            <a:pPr marL="406400" lvl="1">
              <a:lnSpc>
                <a:spcPct val="90000"/>
              </a:lnSpc>
              <a:spcBef>
                <a:spcPts val="2000"/>
              </a:spcBef>
            </a:pPr>
            <a:r>
              <a:rPr lang="en-US" sz="3200" dirty="0">
                <a:solidFill>
                  <a:srgbClr val="FFC000"/>
                </a:solidFill>
                <a:effectLst/>
              </a:rPr>
              <a:t>Employees. </a:t>
            </a:r>
            <a:r>
              <a:rPr lang="en-US" sz="3200" dirty="0">
                <a:solidFill>
                  <a:schemeClr val="tx1"/>
                </a:solidFill>
                <a:effectLst/>
              </a:rPr>
              <a:t>(E.g., different training and skill level, different goals and ambition, etc.)</a:t>
            </a:r>
          </a:p>
          <a:p>
            <a:pPr marL="406400" lvl="1">
              <a:lnSpc>
                <a:spcPct val="90000"/>
              </a:lnSpc>
              <a:spcBef>
                <a:spcPts val="2000"/>
              </a:spcBef>
            </a:pPr>
            <a:r>
              <a:rPr lang="en-US" sz="3200" dirty="0">
                <a:solidFill>
                  <a:srgbClr val="FFC000"/>
                </a:solidFill>
                <a:effectLst/>
              </a:rPr>
              <a:t>Technology. </a:t>
            </a:r>
            <a:r>
              <a:rPr lang="en-US" sz="3200" dirty="0">
                <a:solidFill>
                  <a:schemeClr val="tx1"/>
                </a:solidFill>
                <a:effectLst/>
              </a:rPr>
              <a:t>(E.g., technology can be very rigid, trying to get technology to work with a new exception can create new problems (i.e. variety))</a:t>
            </a:r>
          </a:p>
          <a:p>
            <a:pPr marL="406400" lvl="1">
              <a:lnSpc>
                <a:spcPct val="90000"/>
              </a:lnSpc>
              <a:spcBef>
                <a:spcPts val="2000"/>
              </a:spcBef>
            </a:pPr>
            <a:r>
              <a:rPr lang="en-US" sz="3200" dirty="0">
                <a:solidFill>
                  <a:srgbClr val="FFC000"/>
                </a:solidFill>
                <a:effectLst/>
              </a:rPr>
              <a:t>Bureaucracy. </a:t>
            </a:r>
            <a:r>
              <a:rPr lang="en-US" sz="3200" dirty="0">
                <a:solidFill>
                  <a:schemeClr val="tx1"/>
                </a:solidFill>
                <a:effectLst/>
              </a:rPr>
              <a:t>(E.g., similar to technology)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13</a:t>
            </a:fld>
            <a:endParaRPr/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067AFA63-E93B-4D24-9F53-F9F803D98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729" y="1711522"/>
            <a:ext cx="3578921" cy="115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Diagram 9">
            <a:extLst>
              <a:ext uri="{FF2B5EF4-FFF2-40B4-BE49-F238E27FC236}">
                <a16:creationId xmlns="" xmlns:a16="http://schemas.microsoft.com/office/drawing/2014/main" id="{C632D03B-8572-43AF-A501-F9B29CE19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9366692"/>
              </p:ext>
            </p:extLst>
          </p:nvPr>
        </p:nvGraphicFramePr>
        <p:xfrm>
          <a:off x="6375350" y="3600450"/>
          <a:ext cx="6178600" cy="565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54191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The Law of Requisite Variety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741910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How do organizations cope with disturbance variety?</a:t>
            </a:r>
          </a:p>
          <a:p>
            <a:pPr marL="0" indent="0">
              <a:buNone/>
            </a:pPr>
            <a:r>
              <a:rPr lang="en-CA" sz="3600" dirty="0"/>
              <a:t>Recall:</a:t>
            </a:r>
          </a:p>
          <a:p>
            <a:pPr marL="0" indent="0">
              <a:buNone/>
            </a:pPr>
            <a:endParaRPr lang="en-CA" sz="3600" dirty="0"/>
          </a:p>
          <a:p>
            <a:r>
              <a:rPr lang="en-US" dirty="0"/>
              <a:t>In order to maintain V</a:t>
            </a:r>
            <a:r>
              <a:rPr lang="en-US" sz="4400" baseline="-25000" dirty="0"/>
              <a:t>o</a:t>
            </a:r>
            <a:r>
              <a:rPr lang="en-US" dirty="0"/>
              <a:t> at a minimum, an organization can: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Decrease the disturbance variety V</a:t>
            </a:r>
            <a:r>
              <a:rPr lang="en-US" baseline="-25000" dirty="0"/>
              <a:t>D</a:t>
            </a:r>
            <a:endParaRPr lang="en-CA" baseline="-250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response variety V</a:t>
            </a:r>
            <a:r>
              <a:rPr lang="en-US" baseline="-25000" dirty="0"/>
              <a:t>R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14</a:t>
            </a:fld>
            <a:endParaRPr/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21BA3A54-1AC5-4FDB-A565-9DB65E69D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884" y="3962400"/>
            <a:ext cx="904113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259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The Law of Requisite Variety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7419108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sz="4600" b="1" dirty="0">
                <a:solidFill>
                  <a:srgbClr val="FFC000"/>
                </a:solidFill>
                <a:effectLst/>
              </a:rPr>
              <a:t>1- Mechanisms to decrease disturbance variety </a:t>
            </a:r>
            <a:r>
              <a:rPr lang="en-CA" sz="4600" b="1" dirty="0">
                <a:solidFill>
                  <a:srgbClr val="FFC000"/>
                </a:solidFill>
              </a:rPr>
              <a:t>V</a:t>
            </a:r>
            <a:r>
              <a:rPr lang="en-CA" sz="4600" b="1" baseline="-25000" dirty="0">
                <a:solidFill>
                  <a:srgbClr val="FFC000"/>
                </a:solidFill>
              </a:rPr>
              <a:t>D</a:t>
            </a:r>
            <a:endParaRPr lang="en-US" sz="4600" b="1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3600" b="1" dirty="0">
                <a:solidFill>
                  <a:schemeClr val="tx1"/>
                </a:solidFill>
                <a:effectLst/>
              </a:rPr>
              <a:t>Constraints / Rules</a:t>
            </a:r>
          </a:p>
          <a:p>
            <a:pPr marL="0" indent="0"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	E.g. office hours, assignment length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3600" b="1" dirty="0">
                <a:solidFill>
                  <a:schemeClr val="tx1"/>
                </a:solidFill>
                <a:effectLst/>
              </a:rPr>
              <a:t>Filters</a:t>
            </a:r>
          </a:p>
          <a:p>
            <a:pPr marL="0" indent="0"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	E.g. positive reporting as filters in communication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3600" b="1" dirty="0">
                <a:solidFill>
                  <a:schemeClr val="tx1"/>
                </a:solidFill>
                <a:effectLst/>
              </a:rPr>
              <a:t>Grouping of the input</a:t>
            </a:r>
          </a:p>
          <a:p>
            <a:pPr marL="0" indent="0"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	E.g. grouping of engineering students in programs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3600" b="1" dirty="0">
                <a:solidFill>
                  <a:schemeClr val="tx1"/>
                </a:solidFill>
                <a:effectLst/>
              </a:rPr>
              <a:t>Eliminate variety</a:t>
            </a:r>
          </a:p>
          <a:p>
            <a:pPr marL="0" indent="0"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	E.g. price fixing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3600" b="1" dirty="0">
                <a:solidFill>
                  <a:schemeClr val="tx1"/>
                </a:solidFill>
                <a:effectLst/>
              </a:rPr>
              <a:t>And more…</a:t>
            </a:r>
          </a:p>
          <a:p>
            <a:pPr marL="0" indent="0"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	E.g. mechanisms from “Managing Environmental Uncertainty</a:t>
            </a:r>
            <a:r>
              <a:rPr lang="en-US" sz="3600" dirty="0" smtClean="0">
                <a:solidFill>
                  <a:schemeClr val="tx1"/>
                </a:solidFill>
                <a:effectLst/>
              </a:rPr>
              <a:t>”.</a:t>
            </a:r>
            <a:endParaRPr lang="en-US" sz="36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3600" dirty="0">
              <a:solidFill>
                <a:srgbClr val="FFC000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3660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The Law of Requisite Variety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7419108"/>
          </a:xfrm>
          <a:prstGeom prst="rect">
            <a:avLst/>
          </a:prstGeo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sz="4600" b="1" dirty="0">
                <a:solidFill>
                  <a:srgbClr val="FFC000"/>
                </a:solidFill>
                <a:effectLst/>
              </a:rPr>
              <a:t>2- Mechanisms to increase response variety </a:t>
            </a:r>
            <a:r>
              <a:rPr lang="en-CA" sz="4800" b="1" dirty="0"/>
              <a:t>V</a:t>
            </a:r>
            <a:r>
              <a:rPr lang="en-CA" sz="4800" b="1" baseline="-25000" dirty="0"/>
              <a:t>R 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3600" b="1" dirty="0">
                <a:solidFill>
                  <a:schemeClr val="tx1"/>
                </a:solidFill>
                <a:effectLst/>
              </a:rPr>
              <a:t>Buffer between organization and source of variety</a:t>
            </a:r>
          </a:p>
          <a:p>
            <a:pPr marL="0" indent="0"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	E.g. inventory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3600" b="1" dirty="0">
                <a:solidFill>
                  <a:schemeClr val="tx1"/>
                </a:solidFill>
                <a:effectLst/>
              </a:rPr>
              <a:t>Increase information processing capacity</a:t>
            </a:r>
          </a:p>
          <a:p>
            <a:pPr marL="0" indent="0"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	Sophisticated ERP systems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3600" b="1" dirty="0">
                <a:solidFill>
                  <a:schemeClr val="tx1"/>
                </a:solidFill>
                <a:effectLst/>
              </a:rPr>
              <a:t>Slack resources </a:t>
            </a:r>
          </a:p>
          <a:p>
            <a:pPr marL="0" indent="0"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	E.g. back-up equipment, redundant employees, shifts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3600" b="1" dirty="0">
                <a:solidFill>
                  <a:schemeClr val="tx1"/>
                </a:solidFill>
                <a:effectLst/>
              </a:rPr>
              <a:t>And more…</a:t>
            </a:r>
          </a:p>
          <a:p>
            <a:pPr marL="0" indent="0"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	E.g. Mechanisms from “Managing Environmental Uncertainty</a:t>
            </a:r>
            <a:r>
              <a:rPr lang="en-US" sz="3600" dirty="0" smtClean="0">
                <a:solidFill>
                  <a:schemeClr val="tx1"/>
                </a:solidFill>
                <a:effectLst/>
              </a:rPr>
              <a:t>”.</a:t>
            </a:r>
            <a:endParaRPr lang="en-US" sz="36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3600" dirty="0">
              <a:solidFill>
                <a:srgbClr val="FFC000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8585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US" sz="4800" dirty="0"/>
              <a:t>How do you measure variety in organizations? 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741910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Example: interactions in a software </a:t>
            </a:r>
            <a:r>
              <a:rPr lang="en-US" sz="3600" b="1" dirty="0" smtClean="0">
                <a:solidFill>
                  <a:srgbClr val="FFC000"/>
                </a:solidFill>
                <a:effectLst/>
              </a:rPr>
              <a:t>company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3200" dirty="0">
                <a:solidFill>
                  <a:schemeClr val="tx1"/>
                </a:solidFill>
                <a:effectLst/>
              </a:rPr>
              <a:t>Examine unit-to-unit interactions (e.g., QAO – Spec Writers)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3200" dirty="0">
                <a:solidFill>
                  <a:schemeClr val="tx1"/>
                </a:solidFill>
                <a:effectLst/>
              </a:rPr>
              <a:t>Use the ‘Echo’ method (i.e., ask “What does X do that is helpful/unhelpful?”)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3200" dirty="0">
                <a:solidFill>
                  <a:schemeClr val="tx1"/>
                </a:solidFill>
                <a:effectLst/>
              </a:rPr>
              <a:t>Count examples of positive and negative interactions</a:t>
            </a:r>
          </a:p>
          <a:p>
            <a:pPr marL="0" indent="0">
              <a:buNone/>
            </a:pPr>
            <a:endParaRPr lang="en-US" sz="3600" dirty="0">
              <a:solidFill>
                <a:srgbClr val="FFC000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17</a:t>
            </a:fld>
            <a:endParaRPr/>
          </a:p>
        </p:txBody>
      </p:sp>
      <p:grpSp>
        <p:nvGrpSpPr>
          <p:cNvPr id="21" name="Group 20"/>
          <p:cNvGrpSpPr/>
          <p:nvPr/>
        </p:nvGrpSpPr>
        <p:grpSpPr>
          <a:xfrm>
            <a:off x="3351392" y="5247695"/>
            <a:ext cx="6047913" cy="3852907"/>
            <a:chOff x="3351392" y="5247695"/>
            <a:chExt cx="6047913" cy="3852907"/>
          </a:xfrm>
        </p:grpSpPr>
        <p:grpSp>
          <p:nvGrpSpPr>
            <p:cNvPr id="18" name="Group 17"/>
            <p:cNvGrpSpPr/>
            <p:nvPr/>
          </p:nvGrpSpPr>
          <p:grpSpPr>
            <a:xfrm>
              <a:off x="3351392" y="5247695"/>
              <a:ext cx="6047913" cy="3852907"/>
              <a:chOff x="2979709" y="4469753"/>
              <a:chExt cx="6650183" cy="518060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979709" y="6232466"/>
                <a:ext cx="6650183" cy="2082338"/>
                <a:chOff x="2979709" y="6232466"/>
                <a:chExt cx="6650183" cy="2082338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2979709" y="6232466"/>
                  <a:ext cx="2261062" cy="2082338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0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80000"/>
                        </a:srgbClr>
                      </a:outerShdw>
                    </a:effectLst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endParaRP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7368830" y="6232466"/>
                  <a:ext cx="2261062" cy="2082338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0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80000"/>
                        </a:srgbClr>
                      </a:outerShdw>
                    </a:effectLst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7741140" y="6729896"/>
                  <a:ext cx="1516441" cy="108747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50800" tIns="50800" rIns="50800" bIns="50800" numCol="1" spcCol="38100" rtlCol="0" anchor="ctr">
                  <a:spAutoFit/>
                </a:bodyPr>
                <a:lstStyle/>
                <a:p>
                  <a:r>
                    <a:rPr lang="en-CA" sz="3200" b="1" dirty="0">
                      <a:solidFill>
                        <a:schemeClr val="accent3">
                          <a:lumMod val="75000"/>
                        </a:schemeClr>
                      </a:solidFill>
                      <a:effectLst/>
                    </a:rPr>
                    <a:t>Spec </a:t>
                  </a:r>
                  <a:endParaRPr lang="en-CA" sz="3200" b="1" dirty="0" smtClean="0">
                    <a:solidFill>
                      <a:schemeClr val="accent3">
                        <a:lumMod val="75000"/>
                      </a:schemeClr>
                    </a:solidFill>
                    <a:effectLst/>
                  </a:endParaRPr>
                </a:p>
                <a:p>
                  <a:r>
                    <a:rPr lang="en-CA" sz="3200" b="1" dirty="0" smtClean="0">
                      <a:solidFill>
                        <a:schemeClr val="accent3">
                          <a:lumMod val="75000"/>
                        </a:schemeClr>
                      </a:solidFill>
                      <a:effectLst/>
                    </a:rPr>
                    <a:t>Writers</a:t>
                  </a:r>
                  <a:endParaRPr lang="en-CA" sz="3200" b="1" dirty="0">
                    <a:solidFill>
                      <a:schemeClr val="accent3">
                        <a:lumMod val="75000"/>
                      </a:schemeClr>
                    </a:solidFill>
                    <a:effectLst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591669" y="6976116"/>
                  <a:ext cx="1037142" cy="59503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50800" tIns="50800" rIns="50800" bIns="50800" numCol="1" spcCol="38100" rtlCol="0" anchor="ctr">
                  <a:spAutoFit/>
                </a:bodyPr>
                <a:lstStyle/>
                <a:p>
                  <a:r>
                    <a:rPr lang="en-CA" sz="3200" b="1" dirty="0">
                      <a:solidFill>
                        <a:schemeClr val="accent3">
                          <a:lumMod val="75000"/>
                        </a:schemeClr>
                      </a:solidFill>
                      <a:effectLst/>
                    </a:rPr>
                    <a:t>QAO</a:t>
                  </a:r>
                </a:p>
              </p:txBody>
            </p:sp>
          </p:grpSp>
          <p:sp>
            <p:nvSpPr>
              <p:cNvPr id="17" name="Curved Up Arrow 16"/>
              <p:cNvSpPr/>
              <p:nvPr/>
            </p:nvSpPr>
            <p:spPr>
              <a:xfrm flipH="1">
                <a:off x="4498835" y="8432092"/>
                <a:ext cx="3674229" cy="1218266"/>
              </a:xfrm>
              <a:prstGeom prst="curvedUpArrow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20" name="Curved Up Arrow 19"/>
              <p:cNvSpPr/>
              <p:nvPr/>
            </p:nvSpPr>
            <p:spPr>
              <a:xfrm flipV="1">
                <a:off x="4498835" y="4469753"/>
                <a:ext cx="4009399" cy="1584908"/>
              </a:xfrm>
              <a:prstGeom prst="curvedUpArrow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80000"/>
                      </a:srgbClr>
                    </a:outerShdw>
                  </a:effectLst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  <p:sp>
          <p:nvSpPr>
            <p:cNvPr id="19" name="Right Arrow 18"/>
            <p:cNvSpPr/>
            <p:nvPr/>
          </p:nvSpPr>
          <p:spPr>
            <a:xfrm>
              <a:off x="5464339" y="6580967"/>
              <a:ext cx="1878676" cy="515389"/>
            </a:xfrm>
            <a:prstGeom prst="rightArrow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 flipH="1">
              <a:off x="5419898" y="7479684"/>
              <a:ext cx="1923117" cy="515389"/>
            </a:xfrm>
            <a:prstGeom prst="rightArrow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80000"/>
                    </a:srgb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457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18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70" y="261643"/>
            <a:ext cx="7680960" cy="936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30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 smtClean="0"/>
              <a:t>Application of Ashby’s law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2000" y="2485900"/>
            <a:ext cx="11480800" cy="5242957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2800" b="1" dirty="0" smtClean="0">
                <a:solidFill>
                  <a:srgbClr val="FFC000"/>
                </a:solidFill>
                <a:effectLst/>
              </a:rPr>
              <a:t>Coupling in organizations</a:t>
            </a:r>
            <a:endParaRPr lang="en-CA" sz="2800" b="1" baseline="-25000" dirty="0"/>
          </a:p>
          <a:p>
            <a:pPr marL="406400" lvl="1" indent="0"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sz="2800" b="1" dirty="0" smtClean="0">
                <a:solidFill>
                  <a:schemeClr val="tx1"/>
                </a:solidFill>
                <a:effectLst/>
              </a:rPr>
              <a:t>Internal vs. external </a:t>
            </a:r>
          </a:p>
          <a:p>
            <a:pPr marL="406400" lvl="1" indent="0"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sz="2800" b="1" dirty="0" smtClean="0">
                <a:solidFill>
                  <a:schemeClr val="tx1"/>
                </a:solidFill>
                <a:effectLst/>
              </a:rPr>
              <a:t>Measure of effectiveness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2800" b="1" dirty="0" smtClean="0">
                <a:solidFill>
                  <a:srgbClr val="FFC000"/>
                </a:solidFill>
                <a:effectLst/>
              </a:rPr>
              <a:t>Job design</a:t>
            </a:r>
            <a:endParaRPr lang="en-CA" sz="2800" b="1" baseline="-25000" dirty="0"/>
          </a:p>
          <a:p>
            <a:pPr marL="406400" lvl="1" indent="0"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sz="2800" b="1" dirty="0" smtClean="0">
                <a:solidFill>
                  <a:schemeClr val="tx1"/>
                </a:solidFill>
                <a:effectLst/>
              </a:rPr>
              <a:t>Variety matching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2800" b="1" dirty="0" smtClean="0">
                <a:solidFill>
                  <a:srgbClr val="FFC000"/>
                </a:solidFill>
                <a:effectLst/>
              </a:rPr>
              <a:t>Just in time manufacturing</a:t>
            </a:r>
            <a:endParaRPr lang="en-CA" sz="2800" b="1" baseline="-25000" dirty="0"/>
          </a:p>
          <a:p>
            <a:pPr marL="406400" lvl="1" indent="0"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sz="2800" b="1" dirty="0" smtClean="0">
                <a:solidFill>
                  <a:schemeClr val="tx1"/>
                </a:solidFill>
                <a:effectLst/>
              </a:rPr>
              <a:t>What is inventory?</a:t>
            </a:r>
            <a:endParaRPr lang="en-US" sz="36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3600" dirty="0">
              <a:solidFill>
                <a:srgbClr val="FFC000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7286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CTURE 1"/>
          <p:cNvSpPr txBox="1">
            <a:spLocks noGrp="1"/>
          </p:cNvSpPr>
          <p:nvPr>
            <p:ph type="title"/>
          </p:nvPr>
        </p:nvSpPr>
        <p:spPr>
          <a:xfrm>
            <a:off x="567447" y="189087"/>
            <a:ext cx="11480800" cy="137244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 sz="5200"/>
            </a:pPr>
            <a:r>
              <a:rPr lang="en-CA" sz="5400" dirty="0"/>
              <a:t>Ashby’s Law of Requisite Variety</a:t>
            </a:r>
            <a:endParaRPr lang="en-US" sz="5200" dirty="0">
              <a:effectLst/>
              <a:sym typeface="Times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707288091"/>
              </p:ext>
            </p:extLst>
          </p:nvPr>
        </p:nvGraphicFramePr>
        <p:xfrm>
          <a:off x="567447" y="3566160"/>
          <a:ext cx="11982693" cy="3680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4401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Study: The Toyota Way </a:t>
            </a:r>
            <a:br>
              <a:rPr lang="en-US" dirty="0"/>
            </a:br>
            <a:r>
              <a:rPr lang="en-US" dirty="0"/>
              <a:t>The 14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b="1" dirty="0">
                <a:effectLst/>
              </a:rPr>
              <a:t> 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b="1" dirty="0">
                <a:solidFill>
                  <a:srgbClr val="FFC000"/>
                </a:solidFill>
                <a:effectLst/>
              </a:rPr>
              <a:t>Principle </a:t>
            </a:r>
            <a:r>
              <a:rPr lang="en-US" b="1" dirty="0" smtClean="0">
                <a:solidFill>
                  <a:srgbClr val="FFC000"/>
                </a:solidFill>
                <a:effectLst/>
              </a:rPr>
              <a:t>1</a:t>
            </a:r>
            <a:r>
              <a:rPr lang="en-US" b="1" dirty="0" smtClean="0">
                <a:effectLst/>
              </a:rPr>
              <a:t> </a:t>
            </a:r>
            <a:r>
              <a:rPr lang="en-US" dirty="0" smtClean="0">
                <a:effectLst/>
              </a:rPr>
              <a:t>–   Base </a:t>
            </a:r>
            <a:r>
              <a:rPr lang="en-US" dirty="0">
                <a:effectLst/>
              </a:rPr>
              <a:t>your management decisions on long term philosophy, even at the expense of short term financial goals.</a:t>
            </a:r>
            <a:br>
              <a:rPr lang="en-US" dirty="0">
                <a:effectLst/>
              </a:rPr>
            </a:br>
            <a:r>
              <a:rPr lang="en-US" b="1" dirty="0">
                <a:effectLst/>
              </a:rPr>
              <a:t> 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b="1" dirty="0">
                <a:solidFill>
                  <a:srgbClr val="FFC000"/>
                </a:solidFill>
                <a:effectLst/>
              </a:rPr>
              <a:t>Principle 2</a:t>
            </a:r>
            <a:r>
              <a:rPr lang="en-US" dirty="0">
                <a:effectLst/>
              </a:rPr>
              <a:t> –   Create continuous process flow to bring problems to the surface. (Just In Time)</a:t>
            </a:r>
            <a:br>
              <a:rPr lang="en-US" dirty="0">
                <a:effectLst/>
              </a:rPr>
            </a:br>
            <a:r>
              <a:rPr lang="en-US" b="1" dirty="0">
                <a:effectLst/>
              </a:rPr>
              <a:t> 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b="1" dirty="0">
                <a:solidFill>
                  <a:srgbClr val="FFC000"/>
                </a:solidFill>
                <a:effectLst/>
              </a:rPr>
              <a:t>Principle 3</a:t>
            </a:r>
            <a:r>
              <a:rPr lang="en-US" dirty="0">
                <a:effectLst/>
              </a:rPr>
              <a:t> –   Use pull systems to avoid ‘overproduction’.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Principle 4</a:t>
            </a:r>
            <a:r>
              <a:rPr lang="en-US" dirty="0">
                <a:effectLst/>
              </a:rPr>
              <a:t> –   Level out the workload. (Eliminate waiting)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Principle 5</a:t>
            </a:r>
            <a:r>
              <a:rPr lang="en-US" dirty="0">
                <a:effectLst/>
              </a:rPr>
              <a:t> –   Build a culture of ‘stopping to fix problems’ to get quality right. (Eliminate rework)</a:t>
            </a:r>
            <a:br>
              <a:rPr lang="en-US" dirty="0">
                <a:effectLst/>
              </a:rPr>
            </a:br>
            <a:r>
              <a:rPr lang="en-US" b="1" dirty="0">
                <a:effectLst/>
              </a:rPr>
              <a:t> 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b="1" dirty="0">
                <a:solidFill>
                  <a:srgbClr val="FFC000"/>
                </a:solidFill>
                <a:effectLst/>
              </a:rPr>
              <a:t>Principle 6</a:t>
            </a:r>
            <a:r>
              <a:rPr lang="en-US" dirty="0">
                <a:effectLst/>
              </a:rPr>
              <a:t> –   </a:t>
            </a:r>
            <a:r>
              <a:rPr lang="en-US" dirty="0" smtClean="0">
                <a:effectLst/>
              </a:rPr>
              <a:t>Standardized </a:t>
            </a:r>
            <a:r>
              <a:rPr lang="en-US" dirty="0">
                <a:effectLst/>
              </a:rPr>
              <a:t>tasks are the foundation for continuous improvement and employee empowerment.</a:t>
            </a:r>
            <a:br>
              <a:rPr lang="en-US" dirty="0">
                <a:effectLst/>
              </a:rPr>
            </a:br>
            <a:r>
              <a:rPr lang="en-US" b="1" dirty="0">
                <a:effectLst/>
              </a:rPr>
              <a:t> 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b="1" dirty="0">
                <a:solidFill>
                  <a:srgbClr val="FFC000"/>
                </a:solidFill>
                <a:effectLst/>
              </a:rPr>
              <a:t>Principle 7</a:t>
            </a:r>
            <a:r>
              <a:rPr lang="en-US" dirty="0">
                <a:effectLst/>
              </a:rPr>
              <a:t> –   Use visual controls so no problems are hidden. (Opportunities are exposed to all</a:t>
            </a:r>
            <a:r>
              <a:rPr lang="en-US" dirty="0" smtClean="0">
                <a:effectLst/>
              </a:rPr>
              <a:t>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0623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The Toyota Way </a:t>
            </a:r>
            <a:br>
              <a:rPr lang="en-US" dirty="0"/>
            </a:br>
            <a:r>
              <a:rPr lang="en-US" dirty="0"/>
              <a:t>The 14 principles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b="1" dirty="0" smtClean="0">
                <a:effectLst/>
              </a:rPr>
              <a:t> </a:t>
            </a:r>
            <a:r>
              <a:rPr lang="en-US" sz="10400" b="1" dirty="0">
                <a:solidFill>
                  <a:srgbClr val="FFC000"/>
                </a:solidFill>
                <a:effectLst/>
              </a:rPr>
              <a:t/>
            </a:r>
            <a:br>
              <a:rPr lang="en-US" sz="10400" b="1" dirty="0">
                <a:solidFill>
                  <a:srgbClr val="FFC000"/>
                </a:solidFill>
                <a:effectLst/>
              </a:rPr>
            </a:br>
            <a:r>
              <a:rPr lang="en-US" sz="10400" b="1" dirty="0">
                <a:solidFill>
                  <a:srgbClr val="FFC000"/>
                </a:solidFill>
                <a:effectLst/>
              </a:rPr>
              <a:t>Principle 8 </a:t>
            </a:r>
            <a:r>
              <a:rPr lang="en-US" sz="10400" b="1" dirty="0">
                <a:effectLst/>
              </a:rPr>
              <a:t>–   Use only reliable and thoroughly tested technology that serves your people and processes.</a:t>
            </a:r>
          </a:p>
          <a:p>
            <a:pPr marL="0" indent="0">
              <a:spcBef>
                <a:spcPts val="2000"/>
              </a:spcBef>
              <a:buNone/>
            </a:pPr>
            <a:endParaRPr lang="en-US" sz="10400" b="1" dirty="0">
              <a:effectLst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sz="10400" b="1" dirty="0">
                <a:solidFill>
                  <a:srgbClr val="FFC000"/>
                </a:solidFill>
                <a:effectLst/>
              </a:rPr>
              <a:t>Principle 9 </a:t>
            </a:r>
            <a:r>
              <a:rPr lang="en-US" sz="10400" b="1" dirty="0">
                <a:effectLst/>
              </a:rPr>
              <a:t>–   Grow leaders who thoroughly understand the work, live the philosophy and teach it to others.</a:t>
            </a:r>
          </a:p>
          <a:p>
            <a:pPr marL="0" indent="0">
              <a:spcBef>
                <a:spcPts val="2000"/>
              </a:spcBef>
              <a:buNone/>
            </a:pPr>
            <a:endParaRPr lang="en-US" sz="10400" b="1" dirty="0">
              <a:effectLst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sz="10400" b="1" dirty="0">
                <a:solidFill>
                  <a:srgbClr val="FFC000"/>
                </a:solidFill>
                <a:effectLst/>
              </a:rPr>
              <a:t>Principle 10 </a:t>
            </a:r>
            <a:r>
              <a:rPr lang="en-US" sz="10400" b="1" dirty="0">
                <a:effectLst/>
              </a:rPr>
              <a:t>– Develop exceptional people and teams who follow your company’s philosophy.</a:t>
            </a:r>
          </a:p>
          <a:p>
            <a:pPr marL="0" indent="0">
              <a:spcBef>
                <a:spcPts val="2000"/>
              </a:spcBef>
              <a:buNone/>
            </a:pPr>
            <a:endParaRPr lang="en-US" sz="10400" b="1" dirty="0">
              <a:effectLst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sz="10400" b="1" dirty="0">
                <a:solidFill>
                  <a:srgbClr val="FFC000"/>
                </a:solidFill>
                <a:effectLst/>
              </a:rPr>
              <a:t>Principle 11 </a:t>
            </a:r>
            <a:r>
              <a:rPr lang="en-US" sz="10400" b="1" dirty="0">
                <a:effectLst/>
              </a:rPr>
              <a:t>– Respect your extended network of partners &amp; suppliers by challenging them and helping them improve</a:t>
            </a:r>
            <a:r>
              <a:rPr lang="en-US" sz="10400" b="1" dirty="0" smtClean="0">
                <a:effectLst/>
              </a:rPr>
              <a:t>.</a:t>
            </a:r>
            <a:endParaRPr lang="en-US" sz="10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736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The Toyota Way </a:t>
            </a:r>
            <a:br>
              <a:rPr lang="en-US" dirty="0"/>
            </a:br>
            <a:r>
              <a:rPr lang="en-US" dirty="0"/>
              <a:t>The 14 principles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sz="2600" b="1" dirty="0">
                <a:solidFill>
                  <a:srgbClr val="FFC000"/>
                </a:solidFill>
                <a:effectLst/>
              </a:rPr>
              <a:t>Principle 12 </a:t>
            </a:r>
            <a:r>
              <a:rPr lang="en-US" sz="2600" b="1" dirty="0">
                <a:effectLst/>
              </a:rPr>
              <a:t>– Go and see for yourself and thoroughly understand the situation.</a:t>
            </a:r>
          </a:p>
          <a:p>
            <a:pPr marL="0" indent="0">
              <a:spcBef>
                <a:spcPts val="2000"/>
              </a:spcBef>
              <a:buNone/>
            </a:pPr>
            <a:endParaRPr lang="en-US" sz="2600" b="1" dirty="0">
              <a:effectLst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sz="2600" b="1" dirty="0">
                <a:solidFill>
                  <a:srgbClr val="FFC000"/>
                </a:solidFill>
                <a:effectLst/>
              </a:rPr>
              <a:t>Principle 13 </a:t>
            </a:r>
            <a:r>
              <a:rPr lang="en-US" sz="2600" b="1" dirty="0">
                <a:effectLst/>
              </a:rPr>
              <a:t>– Make decisions slowly by consensus, thoroughly considering all options and then implement rapidly.</a:t>
            </a:r>
          </a:p>
          <a:p>
            <a:pPr marL="0" indent="0">
              <a:spcBef>
                <a:spcPts val="2000"/>
              </a:spcBef>
              <a:buNone/>
            </a:pPr>
            <a:endParaRPr lang="en-US" sz="2600" b="1" dirty="0">
              <a:effectLst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sz="2600" b="1" dirty="0">
                <a:solidFill>
                  <a:srgbClr val="FFC000"/>
                </a:solidFill>
                <a:effectLst/>
              </a:rPr>
              <a:t>Principle 14 </a:t>
            </a:r>
            <a:r>
              <a:rPr lang="en-US" sz="2600" b="1" dirty="0">
                <a:effectLst/>
              </a:rPr>
              <a:t>– Become a learning </a:t>
            </a:r>
            <a:r>
              <a:rPr lang="en-US" sz="2600" b="1" dirty="0" smtClean="0">
                <a:effectLst/>
              </a:rPr>
              <a:t>organization </a:t>
            </a:r>
            <a:r>
              <a:rPr lang="en-US" sz="2600" b="1" dirty="0">
                <a:effectLst/>
              </a:rPr>
              <a:t>through relentless reflection and continuous improvement</a:t>
            </a:r>
            <a:r>
              <a:rPr lang="en-US" sz="2600" b="1" dirty="0" smtClean="0">
                <a:effectLst/>
              </a:rPr>
              <a:t>.</a:t>
            </a:r>
          </a:p>
          <a:p>
            <a:pPr marL="0" indent="0">
              <a:spcBef>
                <a:spcPts val="2000"/>
              </a:spcBef>
              <a:buNone/>
            </a:pPr>
            <a:endParaRPr lang="en-US" sz="2600" b="1" dirty="0">
              <a:effectLst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CA" sz="2600" b="1" dirty="0">
                <a:effectLst/>
              </a:rPr>
              <a:t>Class Discussion: </a:t>
            </a:r>
            <a:r>
              <a:rPr lang="en-CA" sz="2600" b="1" dirty="0" smtClean="0">
                <a:effectLst/>
              </a:rPr>
              <a:t>Pick </a:t>
            </a:r>
            <a:r>
              <a:rPr lang="en-CA" sz="2600" b="1" dirty="0">
                <a:effectLst/>
              </a:rPr>
              <a:t>one or two of the principles and explain the principles in terms of variety (disturbance, response or output).</a:t>
            </a:r>
          </a:p>
          <a:p>
            <a:pPr marL="0" indent="0">
              <a:spcBef>
                <a:spcPts val="2000"/>
              </a:spcBef>
              <a:buNone/>
            </a:pPr>
            <a:endParaRPr lang="en-US" sz="2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3808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Summary of Chapter Material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2061274"/>
            <a:ext cx="11480800" cy="6854125"/>
          </a:xfrm>
          <a:prstGeom prst="rect">
            <a:avLst/>
          </a:prstGeom>
        </p:spPr>
        <p:txBody>
          <a:bodyPr anchor="t">
            <a:normAutofit fontScale="77500" lnSpcReduction="20000"/>
          </a:bodyPr>
          <a:lstStyle/>
          <a:p>
            <a:r>
              <a:rPr lang="en-CA" sz="4800" dirty="0">
                <a:solidFill>
                  <a:srgbClr val="FFC000"/>
                </a:solidFill>
              </a:rPr>
              <a:t>Ashby’s Law of Requisite Variety </a:t>
            </a:r>
            <a:r>
              <a:rPr lang="en-CA" sz="4800" dirty="0"/>
              <a:t>presents us with a useful conceptual framework through which to analyze organizations and their interactions with their internal and external environments</a:t>
            </a:r>
          </a:p>
          <a:p>
            <a:r>
              <a:rPr lang="en-CA" sz="4800" dirty="0"/>
              <a:t>Many of the actions taken by organizations to </a:t>
            </a:r>
            <a:r>
              <a:rPr lang="en-CA" sz="4800" dirty="0">
                <a:solidFill>
                  <a:srgbClr val="FFC000"/>
                </a:solidFill>
              </a:rPr>
              <a:t>manage</a:t>
            </a:r>
            <a:r>
              <a:rPr lang="en-CA" sz="4800" dirty="0"/>
              <a:t> organizational </a:t>
            </a:r>
            <a:r>
              <a:rPr lang="en-CA" sz="4800" dirty="0">
                <a:solidFill>
                  <a:srgbClr val="FFC000"/>
                </a:solidFill>
              </a:rPr>
              <a:t>uncertainty</a:t>
            </a:r>
            <a:r>
              <a:rPr lang="en-CA" sz="4800" dirty="0"/>
              <a:t> can be thought of as mechanisms to reduce (external and internal) disturbance variety and to increase </a:t>
            </a:r>
            <a:r>
              <a:rPr lang="en-CA" sz="4800" dirty="0">
                <a:solidFill>
                  <a:srgbClr val="FFC000"/>
                </a:solidFill>
              </a:rPr>
              <a:t>response variety.</a:t>
            </a:r>
          </a:p>
          <a:p>
            <a:r>
              <a:rPr lang="en-CA" sz="4800" dirty="0"/>
              <a:t>According to this model, organizations seek to control the </a:t>
            </a:r>
            <a:r>
              <a:rPr lang="en-CA" sz="4800" dirty="0">
                <a:solidFill>
                  <a:srgbClr val="FFC000"/>
                </a:solidFill>
              </a:rPr>
              <a:t>outcomes</a:t>
            </a:r>
            <a:r>
              <a:rPr lang="en-CA" sz="4800" dirty="0"/>
              <a:t> by reducing the </a:t>
            </a:r>
            <a:r>
              <a:rPr lang="en-CA" sz="4800" dirty="0">
                <a:solidFill>
                  <a:srgbClr val="FFC000"/>
                </a:solidFill>
              </a:rPr>
              <a:t>variety</a:t>
            </a:r>
            <a:r>
              <a:rPr lang="en-CA" sz="4800" dirty="0"/>
              <a:t> of outcomes that are </a:t>
            </a:r>
            <a:r>
              <a:rPr lang="en-CA" sz="4800" dirty="0" smtClean="0"/>
              <a:t>possible</a:t>
            </a:r>
            <a:endParaRPr lang="en-CA" sz="4800" dirty="0"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6107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Background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3</a:t>
            </a:fld>
            <a:endParaRPr/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7620972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Definition</a:t>
            </a:r>
          </a:p>
          <a:p>
            <a:r>
              <a:rPr lang="en-CA" sz="3600" dirty="0">
                <a:effectLst/>
              </a:rPr>
              <a:t>W. Ross Ashby: “An Introduction to Cybernetics”</a:t>
            </a:r>
          </a:p>
          <a:p>
            <a:r>
              <a:rPr lang="en-CA" sz="3600" dirty="0">
                <a:effectLst/>
              </a:rPr>
              <a:t>Cybernetics: “the science of control and communication, in the animal and in the machine”</a:t>
            </a:r>
          </a:p>
          <a:p>
            <a:r>
              <a:rPr lang="en-US" sz="3600" dirty="0">
                <a:effectLst/>
                <a:sym typeface="Helvetica Neue"/>
              </a:rPr>
              <a:t>dynamic systems - respond to perturbation. </a:t>
            </a:r>
            <a:endParaRPr lang="en-US" sz="3600" dirty="0" smtClean="0">
              <a:effectLst/>
              <a:sym typeface="Helvetica Neue"/>
            </a:endParaRPr>
          </a:p>
          <a:p>
            <a:r>
              <a:rPr lang="en-US" sz="3600" dirty="0">
                <a:effectLst/>
                <a:sym typeface="Helvetica Neue"/>
              </a:rPr>
              <a:t>When a dynamic system is perturbed by a </a:t>
            </a:r>
            <a:r>
              <a:rPr lang="en-US" sz="3600" b="1" i="1" dirty="0">
                <a:effectLst/>
                <a:sym typeface="Helvetica Neue"/>
              </a:rPr>
              <a:t>disturbance</a:t>
            </a:r>
            <a:r>
              <a:rPr lang="en-US" sz="3600" i="1" dirty="0">
                <a:effectLst/>
                <a:sym typeface="Helvetica Neue"/>
              </a:rPr>
              <a:t>, </a:t>
            </a:r>
            <a:r>
              <a:rPr lang="en-US" sz="3600" dirty="0">
                <a:effectLst/>
                <a:sym typeface="Helvetica Neue"/>
              </a:rPr>
              <a:t>it will provide a </a:t>
            </a:r>
            <a:r>
              <a:rPr lang="en-US" sz="3600" b="1" i="1" dirty="0">
                <a:effectLst/>
                <a:sym typeface="Helvetica Neue"/>
              </a:rPr>
              <a:t>response</a:t>
            </a:r>
            <a:r>
              <a:rPr lang="en-US" sz="3600" dirty="0">
                <a:effectLst/>
                <a:sym typeface="Helvetica Neue"/>
              </a:rPr>
              <a:t>. The relationship between the response and the disturbance will determine the eventual </a:t>
            </a:r>
            <a:r>
              <a:rPr lang="en-US" sz="3600" b="1" i="1" dirty="0">
                <a:effectLst/>
                <a:sym typeface="Helvetica Neue"/>
              </a:rPr>
              <a:t>outcome</a:t>
            </a:r>
            <a:r>
              <a:rPr lang="en-US" sz="3600" i="1" dirty="0" smtClean="0">
                <a:effectLst/>
                <a:sym typeface="Helvetica Neue"/>
              </a:rPr>
              <a:t>.</a:t>
            </a:r>
            <a:endParaRPr lang="en-CA" sz="3600" dirty="0">
              <a:effectLst/>
            </a:endParaRPr>
          </a:p>
          <a:p>
            <a:r>
              <a:rPr lang="en-CA" sz="3600" dirty="0">
                <a:effectLst/>
              </a:rPr>
              <a:t>Why do we care about Ashby’s Law of Requisite Variety?</a:t>
            </a:r>
          </a:p>
          <a:p>
            <a:pPr lvl="1"/>
            <a:r>
              <a:rPr lang="en-CA" sz="3600" dirty="0">
                <a:effectLst/>
              </a:rPr>
              <a:t>Because it provides a useful conceptual framework for thinking about organizations</a:t>
            </a:r>
            <a:r>
              <a:rPr lang="en-CA" sz="3600" dirty="0" smtClean="0">
                <a:effectLst/>
              </a:rPr>
              <a:t>.</a:t>
            </a:r>
            <a:endParaRPr lang="en-CA" sz="3600" dirty="0">
              <a:effectLst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The Law of Requisite Variety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762097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Idea of a dynamic system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Examples of concepts</a:t>
            </a:r>
          </a:p>
          <a:p>
            <a:r>
              <a:rPr lang="en-US" sz="3600" dirty="0">
                <a:solidFill>
                  <a:schemeClr val="tx1"/>
                </a:solidFill>
                <a:effectLst/>
              </a:rPr>
              <a:t>Stable output</a:t>
            </a:r>
          </a:p>
          <a:p>
            <a:r>
              <a:rPr lang="en-US" sz="3600" dirty="0">
                <a:solidFill>
                  <a:schemeClr val="tx1"/>
                </a:solidFill>
                <a:effectLst/>
              </a:rPr>
              <a:t>Relaxation time</a:t>
            </a:r>
          </a:p>
          <a:p>
            <a:r>
              <a:rPr lang="en-US" sz="3600" dirty="0">
                <a:solidFill>
                  <a:schemeClr val="tx1"/>
                </a:solidFill>
                <a:effectLst/>
              </a:rPr>
              <a:t>Negative feedback</a:t>
            </a:r>
          </a:p>
          <a:p>
            <a:pPr marL="0" indent="0">
              <a:buNone/>
            </a:pPr>
            <a:endParaRPr lang="en-US" sz="3600" b="1" dirty="0">
              <a:solidFill>
                <a:srgbClr val="FFC000"/>
              </a:solidFill>
              <a:effectLst/>
            </a:endParaRPr>
          </a:p>
          <a:p>
            <a:pPr marL="0" indent="0">
              <a:buNone/>
            </a:pPr>
            <a:endParaRPr lang="en-US" sz="3600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2471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The Law of Requisite Variety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235180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Process of regulation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Ashby’s game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5</a:t>
            </a:fld>
            <a:endParaRPr/>
          </a:p>
        </p:txBody>
      </p: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8A4E11F3-A3EC-40CD-8BAF-9899CB8243AF}"/>
              </a:ext>
            </a:extLst>
          </p:cNvPr>
          <p:cNvGrpSpPr/>
          <p:nvPr/>
        </p:nvGrpSpPr>
        <p:grpSpPr>
          <a:xfrm>
            <a:off x="2476523" y="3563901"/>
            <a:ext cx="7048477" cy="4683199"/>
            <a:chOff x="1414510" y="2451101"/>
            <a:chExt cx="5173615" cy="3425824"/>
          </a:xfrm>
        </p:grpSpPr>
        <p:sp>
          <p:nvSpPr>
            <p:cNvPr id="51" name="Line 3">
              <a:extLst>
                <a:ext uri="{FF2B5EF4-FFF2-40B4-BE49-F238E27FC236}">
                  <a16:creationId xmlns="" xmlns:a16="http://schemas.microsoft.com/office/drawing/2014/main" id="{DD5B0590-B10A-4914-B808-8593CCFE0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7313" y="3068638"/>
              <a:ext cx="0" cy="2808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2" name="Line 4">
              <a:extLst>
                <a:ext uri="{FF2B5EF4-FFF2-40B4-BE49-F238E27FC236}">
                  <a16:creationId xmlns="" xmlns:a16="http://schemas.microsoft.com/office/drawing/2014/main" id="{A577EC83-511D-4928-A8E9-57A5B8B5C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9613" y="3716338"/>
              <a:ext cx="46085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Text Box 5">
              <a:extLst>
                <a:ext uri="{FF2B5EF4-FFF2-40B4-BE49-F238E27FC236}">
                  <a16:creationId xmlns="" xmlns:a16="http://schemas.microsoft.com/office/drawing/2014/main" id="{D5555D4E-8C28-4316-A23A-22B552471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4510" y="4518026"/>
              <a:ext cx="380281" cy="472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4" name="Text Box 6">
              <a:extLst>
                <a:ext uri="{FF2B5EF4-FFF2-40B4-BE49-F238E27FC236}">
                  <a16:creationId xmlns="" xmlns:a16="http://schemas.microsoft.com/office/drawing/2014/main" id="{48E4549F-A9EF-4FD9-8634-4648F8F05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752" y="2451101"/>
              <a:ext cx="380281" cy="472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R</a:t>
              </a: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5" name="Text Box 7">
              <a:extLst>
                <a:ext uri="{FF2B5EF4-FFF2-40B4-BE49-F238E27FC236}">
                  <a16:creationId xmlns="" xmlns:a16="http://schemas.microsoft.com/office/drawing/2014/main" id="{CE628936-28D2-4E96-8010-109DEB709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3438" y="3952875"/>
              <a:ext cx="323803" cy="472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3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6" name="Text Box 8">
              <a:extLst>
                <a:ext uri="{FF2B5EF4-FFF2-40B4-BE49-F238E27FC236}">
                  <a16:creationId xmlns="" xmlns:a16="http://schemas.microsoft.com/office/drawing/2014/main" id="{9E05638B-9B55-4BA2-A96A-8C9DC0DFA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3438" y="4529138"/>
              <a:ext cx="323803" cy="472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3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7" name="Text Box 9">
              <a:extLst>
                <a:ext uri="{FF2B5EF4-FFF2-40B4-BE49-F238E27FC236}">
                  <a16:creationId xmlns="" xmlns:a16="http://schemas.microsoft.com/office/drawing/2014/main" id="{13C6B292-CA52-40AA-9F7E-F84124663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3438" y="5176838"/>
              <a:ext cx="304977" cy="472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3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8" name="Text Box 10">
              <a:extLst>
                <a:ext uri="{FF2B5EF4-FFF2-40B4-BE49-F238E27FC236}">
                  <a16:creationId xmlns="" xmlns:a16="http://schemas.microsoft.com/office/drawing/2014/main" id="{0D0E2350-4E3E-49F4-BEA4-C72EB4B0C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525" y="3089275"/>
              <a:ext cx="399107" cy="472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3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a’</a:t>
              </a: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9" name="Text Box 11">
              <a:extLst>
                <a:ext uri="{FF2B5EF4-FFF2-40B4-BE49-F238E27FC236}">
                  <a16:creationId xmlns="" xmlns:a16="http://schemas.microsoft.com/office/drawing/2014/main" id="{6900FB77-75B0-43FB-A4B6-A6C280F50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638" y="3089275"/>
              <a:ext cx="399107" cy="472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b’</a:t>
              </a: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Text Box 12">
              <a:extLst>
                <a:ext uri="{FF2B5EF4-FFF2-40B4-BE49-F238E27FC236}">
                  <a16:creationId xmlns="" xmlns:a16="http://schemas.microsoft.com/office/drawing/2014/main" id="{99F3B6BA-8D86-4DFF-93BA-168DF1D26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6550" y="3089275"/>
              <a:ext cx="380281" cy="472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3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c’</a:t>
              </a: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Text Box 13">
              <a:extLst>
                <a:ext uri="{FF2B5EF4-FFF2-40B4-BE49-F238E27FC236}">
                  <a16:creationId xmlns="" xmlns:a16="http://schemas.microsoft.com/office/drawing/2014/main" id="{D8B7C14B-2873-48A5-A8CA-26F55D017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525" y="3881438"/>
              <a:ext cx="323803" cy="472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3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2" name="Text Box 14">
              <a:extLst>
                <a:ext uri="{FF2B5EF4-FFF2-40B4-BE49-F238E27FC236}">
                  <a16:creationId xmlns="" xmlns:a16="http://schemas.microsoft.com/office/drawing/2014/main" id="{34E9C783-07DF-497F-B8EE-A18841B72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4656" y="3871911"/>
              <a:ext cx="323803" cy="472800"/>
            </a:xfrm>
            <a:prstGeom prst="rect">
              <a:avLst/>
            </a:prstGeom>
            <a:noFill/>
            <a:ln w="9525">
              <a:solidFill>
                <a:srgbClr val="D4145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3" name="Text Box 15">
              <a:extLst>
                <a:ext uri="{FF2B5EF4-FFF2-40B4-BE49-F238E27FC236}">
                  <a16:creationId xmlns="" xmlns:a16="http://schemas.microsoft.com/office/drawing/2014/main" id="{1BB0BF38-3277-4C23-859B-1D8A45EFE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7833" y="3881438"/>
              <a:ext cx="248711" cy="472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4" name="Text Box 16">
              <a:extLst>
                <a:ext uri="{FF2B5EF4-FFF2-40B4-BE49-F238E27FC236}">
                  <a16:creationId xmlns="" xmlns:a16="http://schemas.microsoft.com/office/drawing/2014/main" id="{5656B82C-BA53-4F21-BD17-1CB38DC48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9081" y="4508500"/>
              <a:ext cx="307975" cy="472800"/>
            </a:xfrm>
            <a:prstGeom prst="rect">
              <a:avLst/>
            </a:prstGeom>
            <a:noFill/>
            <a:ln w="9525">
              <a:solidFill>
                <a:srgbClr val="D4145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5" name="Text Box 17">
              <a:extLst>
                <a:ext uri="{FF2B5EF4-FFF2-40B4-BE49-F238E27FC236}">
                  <a16:creationId xmlns="" xmlns:a16="http://schemas.microsoft.com/office/drawing/2014/main" id="{2F9EE207-6D49-4A8E-83D8-C689B3000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7833" y="4508500"/>
              <a:ext cx="358775" cy="472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6" name="Text Box 18">
              <a:extLst>
                <a:ext uri="{FF2B5EF4-FFF2-40B4-BE49-F238E27FC236}">
                  <a16:creationId xmlns="" xmlns:a16="http://schemas.microsoft.com/office/drawing/2014/main" id="{E44660A2-F673-4811-9DD8-946C54DD0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902" y="5216806"/>
              <a:ext cx="273050" cy="472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7" name="Text Box 19">
              <a:extLst>
                <a:ext uri="{FF2B5EF4-FFF2-40B4-BE49-F238E27FC236}">
                  <a16:creationId xmlns="" xmlns:a16="http://schemas.microsoft.com/office/drawing/2014/main" id="{86A0587E-48E7-467C-A677-D222774EB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638" y="4508500"/>
              <a:ext cx="344487" cy="472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8" name="Text Box 20">
              <a:extLst>
                <a:ext uri="{FF2B5EF4-FFF2-40B4-BE49-F238E27FC236}">
                  <a16:creationId xmlns="" xmlns:a16="http://schemas.microsoft.com/office/drawing/2014/main" id="{15601B2A-DDFE-448A-9F6E-1CB58009E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462" y="5216806"/>
              <a:ext cx="271463" cy="472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9" name="Text Box 21">
              <a:extLst>
                <a:ext uri="{FF2B5EF4-FFF2-40B4-BE49-F238E27FC236}">
                  <a16:creationId xmlns="" xmlns:a16="http://schemas.microsoft.com/office/drawing/2014/main" id="{7688E89D-9338-4ECA-A14E-7A600D6AA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5157788"/>
              <a:ext cx="415925" cy="472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0" name="Text Box 22">
              <a:extLst>
                <a:ext uri="{FF2B5EF4-FFF2-40B4-BE49-F238E27FC236}">
                  <a16:creationId xmlns="" xmlns:a16="http://schemas.microsoft.com/office/drawing/2014/main" id="{7F9411D6-C771-49BF-BEA1-0480B0B56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2607" y="5157788"/>
              <a:ext cx="287338" cy="472800"/>
            </a:xfrm>
            <a:prstGeom prst="rect">
              <a:avLst/>
            </a:prstGeom>
            <a:noFill/>
            <a:ln w="9525">
              <a:solidFill>
                <a:srgbClr val="D41454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3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1" name="Text Box 23">
              <a:extLst>
                <a:ext uri="{FF2B5EF4-FFF2-40B4-BE49-F238E27FC236}">
                  <a16:creationId xmlns="" xmlns:a16="http://schemas.microsoft.com/office/drawing/2014/main" id="{47E4192D-FD08-4BFE-BE32-FF312705B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9949" y="4508500"/>
              <a:ext cx="344488" cy="472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557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The Law of Requisite Variety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741910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Examples</a:t>
            </a:r>
          </a:p>
          <a:p>
            <a:pPr>
              <a:spcBef>
                <a:spcPts val="2000"/>
              </a:spcBef>
            </a:pPr>
            <a:r>
              <a:rPr lang="en-US" sz="3200" dirty="0">
                <a:solidFill>
                  <a:schemeClr val="tx1"/>
                </a:solidFill>
                <a:effectLst/>
              </a:rPr>
              <a:t>Games</a:t>
            </a:r>
          </a:p>
          <a:p>
            <a:pPr marL="406400" lvl="1" indent="0">
              <a:spcBef>
                <a:spcPts val="200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Absorb your opponent’s variety to avoid losing</a:t>
            </a:r>
          </a:p>
          <a:p>
            <a:pPr marL="406400" lvl="1" indent="0">
              <a:spcBef>
                <a:spcPts val="200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Try to generate variety that the opponent can’t generate to win</a:t>
            </a:r>
          </a:p>
          <a:p>
            <a:pPr>
              <a:spcBef>
                <a:spcPts val="2000"/>
              </a:spcBef>
            </a:pPr>
            <a:r>
              <a:rPr lang="en-US" sz="3200" dirty="0">
                <a:solidFill>
                  <a:schemeClr val="tx1"/>
                </a:solidFill>
                <a:effectLst/>
              </a:rPr>
              <a:t>Driving</a:t>
            </a:r>
          </a:p>
          <a:p>
            <a:pPr marL="406400" lvl="1" indent="0">
              <a:spcBef>
                <a:spcPts val="200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Q: Can you describe how driving a car illustrates Ashby’s Law of Requisite Variety? </a:t>
            </a:r>
          </a:p>
          <a:p>
            <a:pPr marL="0" indent="0">
              <a:spcBef>
                <a:spcPts val="2000"/>
              </a:spcBef>
              <a:buNone/>
            </a:pP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6</a:t>
            </a:fld>
            <a:endParaRPr/>
          </a:p>
        </p:txBody>
      </p:sp>
      <p:pic>
        <p:nvPicPr>
          <p:cNvPr id="6" name="Picture 5" descr="C:\Users\Ada Azcaj\AppData\Local\Microsoft\Windows\Temporary Internet Files\Content.IE5\WTIANZ9W\Spain-Soccer[1].jpg">
            <a:extLst>
              <a:ext uri="{FF2B5EF4-FFF2-40B4-BE49-F238E27FC236}">
                <a16:creationId xmlns="" xmlns:a16="http://schemas.microsoft.com/office/drawing/2014/main" id="{49613517-5E4A-4CA7-98A7-CBF454629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1156542"/>
            <a:ext cx="4362450" cy="25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a Azcaj\AppData\Local\Microsoft\Windows\Temporary Internet Files\Content.IE5\I0VL4Y7C\fear-of-driving[1].jpg">
            <a:extLst>
              <a:ext uri="{FF2B5EF4-FFF2-40B4-BE49-F238E27FC236}">
                <a16:creationId xmlns="" xmlns:a16="http://schemas.microsoft.com/office/drawing/2014/main" id="{0DBDA7DD-FAD4-4F76-BBE7-34C5BCEAB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7038989"/>
            <a:ext cx="4362450" cy="25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170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The Law of Requisite Variety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124690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Shannon’s model of the communication process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7</a:t>
            </a:fld>
            <a:endParaRPr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3897156"/>
              </p:ext>
            </p:extLst>
          </p:nvPr>
        </p:nvGraphicFramePr>
        <p:xfrm>
          <a:off x="399665" y="3026246"/>
          <a:ext cx="11951368" cy="2840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5"/>
          <p:cNvSpPr txBox="1"/>
          <p:nvPr/>
        </p:nvSpPr>
        <p:spPr>
          <a:xfrm rot="18695650">
            <a:off x="2241333" y="2610749"/>
            <a:ext cx="1475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Message Sent</a:t>
            </a:r>
            <a:endParaRPr lang="en-US" sz="2400" b="1" dirty="0"/>
          </a:p>
        </p:txBody>
      </p:sp>
      <p:sp>
        <p:nvSpPr>
          <p:cNvPr id="11" name="TextBox 6"/>
          <p:cNvSpPr txBox="1"/>
          <p:nvPr/>
        </p:nvSpPr>
        <p:spPr>
          <a:xfrm rot="18695650">
            <a:off x="5764463" y="2796339"/>
            <a:ext cx="1475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Noise</a:t>
            </a:r>
            <a:endParaRPr lang="en-US" sz="2400" b="1" dirty="0"/>
          </a:p>
        </p:txBody>
      </p:sp>
      <p:sp>
        <p:nvSpPr>
          <p:cNvPr id="12" name="TextBox 7"/>
          <p:cNvSpPr txBox="1"/>
          <p:nvPr/>
        </p:nvSpPr>
        <p:spPr>
          <a:xfrm rot="18695650">
            <a:off x="9633190" y="2646366"/>
            <a:ext cx="1819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Message Received</a:t>
            </a:r>
            <a:endParaRPr lang="en-US" sz="24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08738" y="5617415"/>
            <a:ext cx="11133221" cy="32498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Communication = transmission of a message, selected from a set of possible messages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Destination experiences uncertainty about which message from the set has been sent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Communication works when the message sent by the source, is correctly identified at the destination</a:t>
            </a:r>
          </a:p>
        </p:txBody>
      </p:sp>
    </p:spTree>
    <p:extLst>
      <p:ext uri="{BB962C8B-B14F-4D97-AF65-F5344CB8AC3E}">
        <p14:creationId xmlns:p14="http://schemas.microsoft.com/office/powerpoint/2010/main" val="8508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The Law of Requisite Variety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741910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The relationship between variety and uncertainty: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Uncertainty: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	Recall that uncertainty is a gap in information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Hence, The higher the variety (the number of possible system states), the more uncertain the system is, and  the more information is required to specify the current state of the system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11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The Law of Requisite Variety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7419108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Variety </a:t>
            </a:r>
            <a:r>
              <a:rPr lang="en-US" sz="3600" b="1" dirty="0" smtClean="0">
                <a:solidFill>
                  <a:srgbClr val="FFC000"/>
                </a:solidFill>
                <a:effectLst/>
              </a:rPr>
              <a:t>and </a:t>
            </a:r>
            <a:r>
              <a:rPr lang="en-US" sz="3600" b="1" dirty="0">
                <a:solidFill>
                  <a:srgbClr val="FFC000"/>
                </a:solidFill>
                <a:effectLst/>
              </a:rPr>
              <a:t>Uncertainty </a:t>
            </a:r>
            <a:endParaRPr lang="en-US" sz="3600" b="1" dirty="0" smtClean="0">
              <a:solidFill>
                <a:srgbClr val="FFC000"/>
              </a:solidFill>
              <a:effectLst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Both concepts deal with </a:t>
            </a:r>
            <a:r>
              <a:rPr lang="en-US" sz="3600" dirty="0" smtClean="0">
                <a:solidFill>
                  <a:schemeClr val="tx1"/>
                </a:solidFill>
                <a:effectLst/>
              </a:rPr>
              <a:t>the </a:t>
            </a:r>
            <a:r>
              <a:rPr lang="en-US" sz="3600" dirty="0">
                <a:solidFill>
                  <a:schemeClr val="tx1"/>
                </a:solidFill>
                <a:effectLst/>
              </a:rPr>
              <a:t>amount of complexity and change encountered by a system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Both are based on mathematical “Information Theory” (Shannon &amp; Weiner)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Uncertainty is a measure of the amount of information needed to know the state of a system precisely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Uncertainty is proportional to the variety of the system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As variety </a:t>
            </a:r>
            <a:r>
              <a:rPr lang="en-US" sz="3600" dirty="0" smtClean="0">
                <a:solidFill>
                  <a:schemeClr val="tx1"/>
                </a:solidFill>
                <a:effectLst/>
              </a:rPr>
              <a:t>increases, </a:t>
            </a:r>
            <a:r>
              <a:rPr lang="en-US" sz="3600" dirty="0">
                <a:solidFill>
                  <a:schemeClr val="tx1"/>
                </a:solidFill>
                <a:effectLst/>
              </a:rPr>
              <a:t>uncertainty increases</a:t>
            </a:r>
            <a:r>
              <a:rPr lang="en-US" sz="36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3600" dirty="0">
                <a:solidFill>
                  <a:schemeClr val="tx1"/>
                </a:solidFill>
                <a:effectLst/>
              </a:rPr>
              <a:t>and the amount of information needed to eliminate uncertainty </a:t>
            </a:r>
            <a:r>
              <a:rPr lang="en-US" sz="3600" dirty="0" smtClean="0">
                <a:solidFill>
                  <a:schemeClr val="tx1"/>
                </a:solidFill>
                <a:effectLst/>
              </a:rPr>
              <a:t>increases.</a:t>
            </a:r>
            <a:endParaRPr lang="en-US" sz="3600" dirty="0">
              <a:solidFill>
                <a:schemeClr val="tx1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335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0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1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2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3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4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5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6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7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8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9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20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21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5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6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7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8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9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3903</TotalTime>
  <Words>959</Words>
  <Application>Microsoft Office PowerPoint</Application>
  <PresentationFormat>Custom</PresentationFormat>
  <Paragraphs>196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Corbel</vt:lpstr>
      <vt:lpstr>Helvetica Neue</vt:lpstr>
      <vt:lpstr>Helvetica Neue Medium</vt:lpstr>
      <vt:lpstr>Times</vt:lpstr>
      <vt:lpstr>New_Template2</vt:lpstr>
      <vt:lpstr>MSCI 311 Organizational Design and Technology </vt:lpstr>
      <vt:lpstr>Ashby’s Law of Requisite Variety</vt:lpstr>
      <vt:lpstr>Background</vt:lpstr>
      <vt:lpstr>The Law of Requisite Variety</vt:lpstr>
      <vt:lpstr>The Law of Requisite Variety</vt:lpstr>
      <vt:lpstr>The Law of Requisite Variety</vt:lpstr>
      <vt:lpstr>The Law of Requisite Variety</vt:lpstr>
      <vt:lpstr>The Law of Requisite Variety</vt:lpstr>
      <vt:lpstr>The Law of Requisite Variety</vt:lpstr>
      <vt:lpstr>The Law of Requisite Variety</vt:lpstr>
      <vt:lpstr>The Law of Requisite Variety</vt:lpstr>
      <vt:lpstr>The Law of Requisite Variety</vt:lpstr>
      <vt:lpstr>The Law of Requisite Variety</vt:lpstr>
      <vt:lpstr>The Law of Requisite Variety</vt:lpstr>
      <vt:lpstr>The Law of Requisite Variety</vt:lpstr>
      <vt:lpstr>The Law of Requisite Variety</vt:lpstr>
      <vt:lpstr>How do you measure variety in organizations? </vt:lpstr>
      <vt:lpstr>PowerPoint Presentation</vt:lpstr>
      <vt:lpstr>Application of Ashby’s law</vt:lpstr>
      <vt:lpstr>Case Study: The Toyota Way  The 14 principles</vt:lpstr>
      <vt:lpstr>Case Study: The Toyota Way  The 14 principles</vt:lpstr>
      <vt:lpstr>Case Study: The Toyota Way  The 14 principles</vt:lpstr>
      <vt:lpstr>Summary of Chapter Material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MSCI 311 Organizational Design and Technology </dc:title>
  <cp:lastModifiedBy>Ayman AA</cp:lastModifiedBy>
  <cp:revision>201</cp:revision>
  <dcterms:modified xsi:type="dcterms:W3CDTF">2018-10-30T21:53:31Z</dcterms:modified>
</cp:coreProperties>
</file>